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72" r:id="rId6"/>
    <p:sldId id="273" r:id="rId7"/>
    <p:sldId id="274" r:id="rId8"/>
    <p:sldId id="275" r:id="rId9"/>
    <p:sldId id="277" r:id="rId10"/>
    <p:sldId id="283" r:id="rId11"/>
    <p:sldId id="276" r:id="rId12"/>
    <p:sldId id="286" r:id="rId13"/>
    <p:sldId id="278" r:id="rId14"/>
    <p:sldId id="285" r:id="rId15"/>
    <p:sldId id="284" r:id="rId16"/>
    <p:sldId id="282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459"/>
    <a:srgbClr val="A72145"/>
    <a:srgbClr val="FDF6E3"/>
    <a:srgbClr val="797575"/>
    <a:srgbClr val="D0CECE"/>
    <a:srgbClr val="7F7F7F"/>
    <a:srgbClr val="4472C4"/>
    <a:srgbClr val="FFC832"/>
    <a:srgbClr val="2A3439"/>
    <a:srgbClr val="0B7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1" autoAdjust="0"/>
    <p:restoredTop sz="93320" autoAdjust="0"/>
  </p:normalViewPr>
  <p:slideViewPr>
    <p:cSldViewPr snapToGrid="0">
      <p:cViewPr varScale="1">
        <p:scale>
          <a:sx n="136" d="100"/>
          <a:sy n="136" d="100"/>
        </p:scale>
        <p:origin x="187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4F00A-E05C-4257-BF5D-59DD95F85CE0}" type="datetimeFigureOut">
              <a:rPr lang="en-DE" smtClean="0"/>
              <a:t>27/08/2023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DBA94-516D-4345-837F-CF1D2CB87A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99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 and welcome to my presentation about structs, </a:t>
            </a:r>
            <a:r>
              <a:rPr lang="en-US" dirty="0" err="1"/>
              <a:t>enums</a:t>
            </a:r>
            <a:r>
              <a:rPr lang="en-US" dirty="0"/>
              <a:t> and patterns in Rust.</a:t>
            </a:r>
          </a:p>
          <a:p>
            <a:endParaRPr lang="en-US" dirty="0"/>
          </a:p>
          <a:p>
            <a:r>
              <a:rPr lang="en-US" dirty="0"/>
              <a:t>As the name suggests, we will cover basics of working with structs and </a:t>
            </a:r>
            <a:r>
              <a:rPr lang="en-US" dirty="0" err="1"/>
              <a:t>enums</a:t>
            </a:r>
            <a:r>
              <a:rPr lang="en-US" dirty="0"/>
              <a:t> and then we will move on to patterns.</a:t>
            </a:r>
          </a:p>
          <a:p>
            <a:endParaRPr lang="en-US" dirty="0"/>
          </a:p>
          <a:p>
            <a:r>
              <a:rPr lang="en-US" dirty="0"/>
              <a:t>And at the end we will take a short look at how structs and </a:t>
            </a:r>
            <a:r>
              <a:rPr lang="en-US" dirty="0" err="1"/>
              <a:t>enmus</a:t>
            </a:r>
            <a:r>
              <a:rPr lang="en-US" dirty="0"/>
              <a:t> are laid out in memory.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BA94-516D-4345-837F-CF1D2CB87A6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991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20F8-C3FC-7B5C-3682-BAF417E4D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98CF-4D11-32C6-B7A5-7FC302CEB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A807-8D43-81F9-55CF-D45116A2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37326"/>
            <a:ext cx="2057400" cy="365125"/>
          </a:xfrm>
        </p:spPr>
        <p:txBody>
          <a:bodyPr/>
          <a:lstStyle/>
          <a:p>
            <a:fld id="{D53724C5-A5CB-4D3D-8206-A08DB184398D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911D-34C0-48FE-CD45-588410AB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37326"/>
            <a:ext cx="3086100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3725-C7DB-B4E4-6933-5ADD90F3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37326"/>
            <a:ext cx="2057400" cy="365125"/>
          </a:xfrm>
        </p:spPr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0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0E11-D67F-674A-7867-05CE80D5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DA720-FEA2-58B3-4799-BC008D8B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6625-C873-483D-4B64-126B98E1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9E71-7B43-4AC2-996F-C68B943204FB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332C-6806-7FDD-A9F1-1D0DBC95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1D9D-0097-81CF-E3D9-59A73B65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25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7E172-74AE-C998-9272-AC340ADF1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2BF40-8D8D-B374-7221-795DC981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9048-5C3D-E84C-7CCD-FE762D12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6673-CA55-4094-A143-6DECF9300897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7605-F123-A176-B493-6C764000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F405-D3FD-9DF6-2FF3-9189D5A5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024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8E0D-B122-B29F-D52E-3F74A428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9373-F193-3D7D-EB50-29CF26BF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5DC8F-3761-D03B-2FD8-3FCF58422ADF}"/>
              </a:ext>
            </a:extLst>
          </p:cNvPr>
          <p:cNvSpPr/>
          <p:nvPr userDrawn="1"/>
        </p:nvSpPr>
        <p:spPr>
          <a:xfrm>
            <a:off x="0" y="6619875"/>
            <a:ext cx="9143999" cy="23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EA57-958A-428E-EF35-ACF7CDB1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44943"/>
            <a:ext cx="2057400" cy="365125"/>
          </a:xfrm>
        </p:spPr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C748-8ACF-09DC-FC73-4D5F7807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44943"/>
            <a:ext cx="3086100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03B9-B469-4631-3820-2600F11F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44943"/>
            <a:ext cx="2057400" cy="365125"/>
          </a:xfrm>
        </p:spPr>
        <p:txBody>
          <a:bodyPr/>
          <a:lstStyle/>
          <a:p>
            <a:fld id="{A8A83BDE-B5D3-4983-9EFE-74FDF20C8FAF}" type="datetime8">
              <a:rPr lang="en-DE" smtClean="0"/>
              <a:t>27/08/2023 19:40</a:t>
            </a:fld>
            <a:endParaRPr lang="en-DE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4C1F1FDB-8265-4989-D81F-E24E672BA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6405564"/>
            <a:ext cx="1616431" cy="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3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F470-C8A2-7406-7334-5ABC812E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D7E3-3E53-A04E-392B-725CBF78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078D-9051-1E1F-1341-EE141B21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DEA-511E-4FB5-93C6-00691241327B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E2AD-B891-432D-10FB-680BD24E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3F4D7-7BE2-AEAB-5FAD-3C22D4F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1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C664-E804-FB5F-2779-B95FB57B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039D-1AEF-4FBD-7EE4-C3E0A771F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9716-2381-237C-ECEE-D1B7B2AD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44D10-2061-BA12-1B77-D20169FF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012-EFBF-47D2-8DDA-C55705DB2960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8E4-34EC-DBFC-439E-171992B5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9B021-D6FC-996F-E720-21F1705B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64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D738-0CE8-5EB3-193B-A5A0A373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0EF0-523F-24FF-7CFE-B3B1B6F1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438F2-BE01-49DA-5923-7368BE30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C09E8-63AF-AF5E-2FC8-DB9E1C1E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17462-1A07-3447-FF81-10FF9ECB8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7E684-E6A3-1E19-2EC3-8BE8EAC0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8B7A-30D0-4880-8B5A-AD3BB8972944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7A3C0-BB1C-A01E-6F80-07AF1E67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74A74-FBBC-E517-D56E-6FE13327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90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C615-5A45-ED4A-6ACA-BEDCF407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5A69E-1DAA-F085-3931-C18E3CB7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DDC4-13E7-4CAB-BCE0-832791629657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116C2-8C2A-2CA2-623D-83D15A09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840C6-0910-5BBB-3CA5-E0FB3956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59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23D8C-FF8D-3F35-7341-5D7CA909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5BFE-BB8D-42F0-B60F-83E33C44B730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39D54-8F32-4610-6A86-07833DEC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615CA-D18B-745F-5EBA-A74DB36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37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F501-8DF4-8E54-BAA5-7EBB703D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B526-5F5E-4034-30E9-49829C90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58D03-5FB1-21F0-8FD7-ED83D0C67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1971E-0272-EF92-192D-51C231C5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19DE-D597-4350-A67B-0111581DB1D0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CA22A-85B4-A27C-7333-5BC0D05A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8F0-4633-C8C0-BDE4-ED219816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59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8AD-ED4F-53B5-44E2-27AFE518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82981-7014-EA87-9BE6-1844FE1AC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92AD-E08F-4F8C-323C-49EA85111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1F58B-B469-58AD-BC10-EE55973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6951-FFB9-40F2-B0F9-A637A8F10773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E7E24-9BBF-CAA7-25E0-468AE096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98C2-DBAD-6B39-134C-2037E695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05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BCE42-AC37-9D5D-D3E9-6069E1DF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C4AA-B587-8B75-FE86-B64896DA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A539-39CB-17A8-4670-2D97D331A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595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B05C-E443-4804-90CC-C951915F46F9}" type="datetime8">
              <a:rPr lang="en-DE" smtClean="0"/>
              <a:t>27/08/2023 19:40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908A-C3E0-0711-3712-0D68E9663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595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D907-D21F-8A13-01CC-83C5D8C46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595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F899-A685-4615-BCEA-A0D3E5ADB1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356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8965-612E-E85D-6AED-84B8BC35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514" y="1122363"/>
            <a:ext cx="7336972" cy="2387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Fira Sans" panose="020B0503050000020004" pitchFamily="34" charset="0"/>
              </a:rPr>
              <a:t>Lenia</a:t>
            </a:r>
            <a:r>
              <a:rPr lang="en-US" dirty="0">
                <a:latin typeface="Fira Sans" panose="020B0503050000020004" pitchFamily="34" charset="0"/>
              </a:rPr>
              <a:t> und Ray-Marching </a:t>
            </a:r>
            <a:r>
              <a:rPr lang="en-US" dirty="0" err="1">
                <a:latin typeface="Fira Sans" panose="020B0503050000020004" pitchFamily="34" charset="0"/>
              </a:rPr>
              <a:t>Fraktale</a:t>
            </a:r>
            <a:endParaRPr lang="en-DE" dirty="0">
              <a:latin typeface="Fira Sans" panose="020B050305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3C6A8-EAA2-D812-37DD-74F1724B4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Computergrafik</a:t>
            </a:r>
            <a:endParaRPr lang="en-US" dirty="0"/>
          </a:p>
          <a:p>
            <a:r>
              <a:rPr lang="en-US" sz="1400" dirty="0" err="1"/>
              <a:t>Sommersemester</a:t>
            </a:r>
            <a:r>
              <a:rPr lang="en-US" sz="1400" dirty="0"/>
              <a:t> 2023</a:t>
            </a:r>
            <a:endParaRPr lang="en-DE" sz="1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282476-9946-A265-DC55-CD809DDB5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310558" cy="10302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ED36-5063-9042-84E9-0B1DF22F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</a:t>
            </a:fld>
            <a:endParaRPr lang="en-DE" dirty="0"/>
          </a:p>
        </p:txBody>
      </p:sp>
      <p:pic>
        <p:nvPicPr>
          <p:cNvPr id="12" name="Picture 11" descr="A blue sphere with lines and dots&#10;&#10;Description automatically generated">
            <a:extLst>
              <a:ext uri="{FF2B5EF4-FFF2-40B4-BE49-F238E27FC236}">
                <a16:creationId xmlns:a16="http://schemas.microsoft.com/office/drawing/2014/main" id="{779ABE35-C6C9-55B8-15EA-B44215A52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772" y="147788"/>
            <a:ext cx="1118637" cy="882500"/>
          </a:xfrm>
          <a:prstGeom prst="rect">
            <a:avLst/>
          </a:prstGeom>
        </p:spPr>
      </p:pic>
      <p:pic>
        <p:nvPicPr>
          <p:cNvPr id="14" name="Picture 13" descr="A green cube with holes&#10;&#10;Description automatically generated">
            <a:extLst>
              <a:ext uri="{FF2B5EF4-FFF2-40B4-BE49-F238E27FC236}">
                <a16:creationId xmlns:a16="http://schemas.microsoft.com/office/drawing/2014/main" id="{81B36FC2-4367-9C5C-F988-B6A09A4CC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616" y="3973020"/>
            <a:ext cx="2352822" cy="2352822"/>
          </a:xfrm>
          <a:prstGeom prst="rect">
            <a:avLst/>
          </a:prstGeom>
        </p:spPr>
      </p:pic>
      <p:pic>
        <p:nvPicPr>
          <p:cNvPr id="15" name="Picture 14" descr="A pixelated image of a rainbow&#10;&#10;Description automatically generated">
            <a:extLst>
              <a:ext uri="{FF2B5EF4-FFF2-40B4-BE49-F238E27FC236}">
                <a16:creationId xmlns:a16="http://schemas.microsoft.com/office/drawing/2014/main" id="{DD4D2405-5FC5-91EA-08FB-B6E78382E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514" y="4738759"/>
            <a:ext cx="1663097" cy="15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3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81009" cy="1325563"/>
          </a:xfrm>
        </p:spPr>
        <p:txBody>
          <a:bodyPr/>
          <a:lstStyle/>
          <a:p>
            <a:r>
              <a:rPr lang="de-DE" dirty="0"/>
              <a:t>Darstellung von Licht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8339"/>
            <a:ext cx="6046470" cy="3990797"/>
          </a:xfrm>
        </p:spPr>
        <p:txBody>
          <a:bodyPr/>
          <a:lstStyle/>
          <a:p>
            <a:r>
              <a:rPr lang="de-DE" dirty="0"/>
              <a:t>Normale eines Punktes lässt sich durch Approximation den Gradienten der SDF bestimmen</a:t>
            </a:r>
          </a:p>
          <a:p>
            <a:r>
              <a:rPr lang="de-DE" dirty="0"/>
              <a:t>Danach z. B. </a:t>
            </a:r>
            <a:r>
              <a:rPr lang="de-DE" dirty="0" err="1"/>
              <a:t>Phong</a:t>
            </a:r>
            <a:r>
              <a:rPr lang="de-DE" dirty="0"/>
              <a:t>-Beleuchtungsmodell, Ambient </a:t>
            </a:r>
            <a:r>
              <a:rPr lang="de-DE" dirty="0" err="1"/>
              <a:t>Occlusion</a:t>
            </a:r>
            <a:r>
              <a:rPr lang="de-DE" dirty="0"/>
              <a:t>, Hard/Soft Shadows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10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  <p:pic>
        <p:nvPicPr>
          <p:cNvPr id="7" name="Picture 6" descr="A grey object with a hole in the middle&#10;&#10;Description automatically generated">
            <a:extLst>
              <a:ext uri="{FF2B5EF4-FFF2-40B4-BE49-F238E27FC236}">
                <a16:creationId xmlns:a16="http://schemas.microsoft.com/office/drawing/2014/main" id="{7D19BB56-13A7-4D66-79C9-8AC311CD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954745"/>
            <a:ext cx="3394711" cy="1994392"/>
          </a:xfrm>
          <a:prstGeom prst="rect">
            <a:avLst/>
          </a:prstGeom>
        </p:spPr>
      </p:pic>
      <p:pic>
        <p:nvPicPr>
          <p:cNvPr id="8" name="Picture 7" descr="A grey object with a hole in the middle&#10;&#10;Description automatically generated">
            <a:extLst>
              <a:ext uri="{FF2B5EF4-FFF2-40B4-BE49-F238E27FC236}">
                <a16:creationId xmlns:a16="http://schemas.microsoft.com/office/drawing/2014/main" id="{3D309DB8-F942-AEE9-0498-90FF2CBD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2" y="3954744"/>
            <a:ext cx="3394711" cy="1994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DEF9F-6233-F06F-4BC4-EA2395D888CC}"/>
              </a:ext>
            </a:extLst>
          </p:cNvPr>
          <p:cNvSpPr txBox="1"/>
          <p:nvPr/>
        </p:nvSpPr>
        <p:spPr>
          <a:xfrm>
            <a:off x="6386439" y="6233376"/>
            <a:ext cx="48392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7F7F7F"/>
                </a:solidFill>
              </a:rPr>
              <a:t>images: </a:t>
            </a:r>
            <a:r>
              <a:rPr lang="en-US" sz="800" dirty="0">
                <a:solidFill>
                  <a:srgbClr val="7F7F7F"/>
                </a:solidFill>
              </a:rPr>
              <a:t>based on https://iquilezles.org/articles/rmshadows/</a:t>
            </a:r>
          </a:p>
        </p:txBody>
      </p:sp>
    </p:spTree>
    <p:extLst>
      <p:ext uri="{BB962C8B-B14F-4D97-AF65-F5344CB8AC3E}">
        <p14:creationId xmlns:p14="http://schemas.microsoft.com/office/powerpoint/2010/main" val="179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Unendlich viele Objekte mittels SDF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81009" cy="4351338"/>
          </a:xfrm>
        </p:spPr>
        <p:txBody>
          <a:bodyPr/>
          <a:lstStyle/>
          <a:p>
            <a:r>
              <a:rPr lang="de-DE" dirty="0"/>
              <a:t>SDF nimmt Punkt im Raum an und gibt Abstand zum Objekt zurück</a:t>
            </a:r>
          </a:p>
          <a:p>
            <a:r>
              <a:rPr lang="de-DE" dirty="0"/>
              <a:t>Kugel mit unterer linker Ecke im Ursprung und Radius 1</a:t>
            </a:r>
          </a:p>
          <a:p>
            <a:r>
              <a:rPr lang="de-DE" dirty="0"/>
              <a:t>Modulo Operator auf dem Punkt mit 5</a:t>
            </a:r>
          </a:p>
          <a:p>
            <a:pPr lvl="1"/>
            <a:r>
              <a:rPr lang="de-DE" dirty="0"/>
              <a:t>Impliziter Kasten um die Kugel</a:t>
            </a:r>
          </a:p>
          <a:p>
            <a:pPr lvl="1"/>
            <a:r>
              <a:rPr lang="de-DE" dirty="0"/>
              <a:t>Geht der Strahl nun z. B. auf der x-Achse nach recht hin über 5 hinaus, so geht kommt dieser von links wieder</a:t>
            </a:r>
          </a:p>
          <a:p>
            <a:r>
              <a:rPr lang="de-DE" dirty="0"/>
              <a:t>Alle im Kasten liegenden Objekte werden unendlich oft wiederholt</a:t>
            </a:r>
          </a:p>
          <a:p>
            <a:r>
              <a:rPr lang="de-DE" dirty="0"/>
              <a:t>Kann auch nur auf eine Achse angewendet werden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11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</p:spTree>
    <p:extLst>
      <p:ext uri="{BB962C8B-B14F-4D97-AF65-F5344CB8AC3E}">
        <p14:creationId xmlns:p14="http://schemas.microsoft.com/office/powerpoint/2010/main" val="112370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Unendlich viele Objekte mittels SDF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12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  <p:pic>
        <p:nvPicPr>
          <p:cNvPr id="10" name="Content Placeholder 9" descr="A white ball on a white background&#10;&#10;Description automatically generated">
            <a:extLst>
              <a:ext uri="{FF2B5EF4-FFF2-40B4-BE49-F238E27FC236}">
                <a16:creationId xmlns:a16="http://schemas.microsoft.com/office/drawing/2014/main" id="{468ED589-FE4F-B170-4396-A8BDA13B8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4219"/>
            <a:ext cx="3495821" cy="3495821"/>
          </a:xfrm>
        </p:spPr>
      </p:pic>
      <p:pic>
        <p:nvPicPr>
          <p:cNvPr id="7" name="Picture 6" descr="A white circle with many dots&#10;&#10;Description automatically generated with medium confidence">
            <a:extLst>
              <a:ext uri="{FF2B5EF4-FFF2-40B4-BE49-F238E27FC236}">
                <a16:creationId xmlns:a16="http://schemas.microsoft.com/office/drawing/2014/main" id="{A00A2FD4-6C58-C416-30F8-61E42C22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28" y="2124219"/>
            <a:ext cx="3495822" cy="34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Menger-</a:t>
            </a:r>
            <a:r>
              <a:rPr lang="de-DE" dirty="0" err="1"/>
              <a:t>Sponge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81009" cy="4351338"/>
          </a:xfrm>
        </p:spPr>
        <p:txBody>
          <a:bodyPr/>
          <a:lstStyle/>
          <a:p>
            <a:r>
              <a:rPr lang="de-DE" dirty="0"/>
              <a:t>Starte mit Würfel</a:t>
            </a:r>
          </a:p>
          <a:p>
            <a:r>
              <a:rPr lang="de-DE" dirty="0"/>
              <a:t>Ziehe Kreuz ab</a:t>
            </a:r>
          </a:p>
          <a:p>
            <a:r>
              <a:rPr lang="de-DE" dirty="0"/>
              <a:t>Reduziere Kreuz auf 1/3 der Größe und multipliziere dies unendlich</a:t>
            </a:r>
          </a:p>
          <a:p>
            <a:r>
              <a:rPr lang="de-DE" dirty="0"/>
              <a:t>Wiederhole so lange, bis gewünschte Auflösung erreicht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13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</p:spTree>
    <p:extLst>
      <p:ext uri="{BB962C8B-B14F-4D97-AF65-F5344CB8AC3E}">
        <p14:creationId xmlns:p14="http://schemas.microsoft.com/office/powerpoint/2010/main" val="76342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Menger-</a:t>
            </a:r>
            <a:r>
              <a:rPr lang="de-DE" dirty="0" err="1"/>
              <a:t>Sponge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14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  <p:pic>
        <p:nvPicPr>
          <p:cNvPr id="10" name="Content Placeholder 9" descr="A green cube with a white background&#10;&#10;Description automatically generated">
            <a:extLst>
              <a:ext uri="{FF2B5EF4-FFF2-40B4-BE49-F238E27FC236}">
                <a16:creationId xmlns:a16="http://schemas.microsoft.com/office/drawing/2014/main" id="{4251F946-C221-16D0-50D8-763B495D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55" y="1626125"/>
            <a:ext cx="1936518" cy="1936518"/>
          </a:xfrm>
        </p:spPr>
      </p:pic>
      <p:pic>
        <p:nvPicPr>
          <p:cNvPr id="14" name="Picture 13" descr="A green cube with holes in it&#10;&#10;Description automatically generated">
            <a:extLst>
              <a:ext uri="{FF2B5EF4-FFF2-40B4-BE49-F238E27FC236}">
                <a16:creationId xmlns:a16="http://schemas.microsoft.com/office/drawing/2014/main" id="{8EDE4917-1F67-ABB7-9D81-3739CD01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14" y="1609401"/>
            <a:ext cx="1936518" cy="1936518"/>
          </a:xfrm>
          <a:prstGeom prst="rect">
            <a:avLst/>
          </a:prstGeom>
        </p:spPr>
      </p:pic>
      <p:pic>
        <p:nvPicPr>
          <p:cNvPr id="16" name="Picture 15" descr="A green cube with holes in it&#10;&#10;Description automatically generated">
            <a:extLst>
              <a:ext uri="{FF2B5EF4-FFF2-40B4-BE49-F238E27FC236}">
                <a16:creationId xmlns:a16="http://schemas.microsoft.com/office/drawing/2014/main" id="{913194AA-F79A-07A6-591B-D43123D08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73" y="1609401"/>
            <a:ext cx="1936518" cy="1936518"/>
          </a:xfrm>
          <a:prstGeom prst="rect">
            <a:avLst/>
          </a:prstGeom>
        </p:spPr>
      </p:pic>
      <p:pic>
        <p:nvPicPr>
          <p:cNvPr id="18" name="Picture 17" descr="A green cube with holes&#10;&#10;Description automatically generated">
            <a:extLst>
              <a:ext uri="{FF2B5EF4-FFF2-40B4-BE49-F238E27FC236}">
                <a16:creationId xmlns:a16="http://schemas.microsoft.com/office/drawing/2014/main" id="{75317887-639F-651F-8005-B49602331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174" y="1609401"/>
            <a:ext cx="1936517" cy="1936517"/>
          </a:xfrm>
          <a:prstGeom prst="rect">
            <a:avLst/>
          </a:prstGeom>
        </p:spPr>
      </p:pic>
      <p:pic>
        <p:nvPicPr>
          <p:cNvPr id="20" name="Picture 19" descr="A red cubes stacked together&#10;&#10;Description automatically generated">
            <a:extLst>
              <a:ext uri="{FF2B5EF4-FFF2-40B4-BE49-F238E27FC236}">
                <a16:creationId xmlns:a16="http://schemas.microsoft.com/office/drawing/2014/main" id="{72219E7E-F7F4-6DFE-9544-9C3F5893F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56" y="3545919"/>
            <a:ext cx="1936518" cy="1936518"/>
          </a:xfrm>
          <a:prstGeom prst="rect">
            <a:avLst/>
          </a:prstGeom>
        </p:spPr>
      </p:pic>
      <p:pic>
        <p:nvPicPr>
          <p:cNvPr id="22" name="Picture 21" descr="A group of red cubes&#10;&#10;Description automatically generated">
            <a:extLst>
              <a:ext uri="{FF2B5EF4-FFF2-40B4-BE49-F238E27FC236}">
                <a16:creationId xmlns:a16="http://schemas.microsoft.com/office/drawing/2014/main" id="{C462CBBB-50EE-3A15-7B02-18347C968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335" y="3545918"/>
            <a:ext cx="1953243" cy="1953243"/>
          </a:xfrm>
          <a:prstGeom prst="rect">
            <a:avLst/>
          </a:prstGeom>
        </p:spPr>
      </p:pic>
      <p:pic>
        <p:nvPicPr>
          <p:cNvPr id="24" name="Picture 23" descr="A red cube with many small cubes&#10;&#10;Description automatically generated">
            <a:extLst>
              <a:ext uri="{FF2B5EF4-FFF2-40B4-BE49-F238E27FC236}">
                <a16:creationId xmlns:a16="http://schemas.microsoft.com/office/drawing/2014/main" id="{5600D13D-43E1-4D64-931B-42D2CED62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266" y="3545918"/>
            <a:ext cx="1936517" cy="19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8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1723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Interaktion von Lenia-Mesh und Fraktal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81009" cy="4351338"/>
          </a:xfrm>
        </p:spPr>
        <p:txBody>
          <a:bodyPr/>
          <a:lstStyle/>
          <a:p>
            <a:r>
              <a:rPr lang="de-DE" dirty="0"/>
              <a:t>Ray-Marching Fraktal rendert keine </a:t>
            </a:r>
            <a:r>
              <a:rPr lang="de-DE" dirty="0" err="1"/>
              <a:t>Meshes</a:t>
            </a:r>
            <a:endParaRPr lang="de-DE" dirty="0"/>
          </a:p>
          <a:p>
            <a:r>
              <a:rPr lang="de-DE" dirty="0"/>
              <a:t>Verdeckung durch Depth-Buffer</a:t>
            </a:r>
          </a:p>
          <a:p>
            <a:endParaRPr lang="en-DE" dirty="0"/>
          </a:p>
          <a:p>
            <a:endParaRPr lang="en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15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2E2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Interaktion von Lenia-Mesh und Fraktal</a:t>
            </a:r>
          </a:p>
        </p:txBody>
      </p:sp>
      <p:pic>
        <p:nvPicPr>
          <p:cNvPr id="9" name="Picture 8" descr="A graph with a red line&#10;&#10;Description automatically generated">
            <a:extLst>
              <a:ext uri="{FF2B5EF4-FFF2-40B4-BE49-F238E27FC236}">
                <a16:creationId xmlns:a16="http://schemas.microsoft.com/office/drawing/2014/main" id="{4261DD47-4CC3-4932-7174-5566C95C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2" y="3547569"/>
            <a:ext cx="3750828" cy="2243353"/>
          </a:xfrm>
          <a:prstGeom prst="rect">
            <a:avLst/>
          </a:prstGeom>
        </p:spPr>
      </p:pic>
      <p:pic>
        <p:nvPicPr>
          <p:cNvPr id="12" name="Picture 11" descr="A graph with a red line&#10;&#10;Description automatically generated">
            <a:extLst>
              <a:ext uri="{FF2B5EF4-FFF2-40B4-BE49-F238E27FC236}">
                <a16:creationId xmlns:a16="http://schemas.microsoft.com/office/drawing/2014/main" id="{10207E32-91FA-401B-E36E-6CE5B57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52" y="3556989"/>
            <a:ext cx="3787010" cy="2243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F113A-20A1-2AAA-2CD9-0397CBC2DD03}"/>
                  </a:ext>
                </a:extLst>
              </p:cNvPr>
              <p:cNvSpPr txBox="1"/>
              <p:nvPr/>
            </p:nvSpPr>
            <p:spPr>
              <a:xfrm>
                <a:off x="1385975" y="2820811"/>
                <a:ext cx="2284921" cy="615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𝑛𝑒𝑎𝑟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𝑓𝑎𝑟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𝑛𝑒𝑎𝑟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F113A-20A1-2AAA-2CD9-0397CBC2D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5" y="2820811"/>
                <a:ext cx="2284921" cy="615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0E3A60-6A9B-ED43-7EA5-0FA266091A4C}"/>
                  </a:ext>
                </a:extLst>
              </p:cNvPr>
              <p:cNvSpPr txBox="1"/>
              <p:nvPr/>
            </p:nvSpPr>
            <p:spPr>
              <a:xfrm>
                <a:off x="5249143" y="2804423"/>
                <a:ext cx="2769028" cy="66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DE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lit/>
                            </m:rPr>
                            <a:rPr lang="en-DE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𝑛𝑒𝑎𝑟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DE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𝑓𝑎𝑟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lit/>
                            </m:rPr>
                            <a:rPr lang="en-DE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𝑛𝑒𝑎𝑟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0E3A60-6A9B-ED43-7EA5-0FA266091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43" y="2804423"/>
                <a:ext cx="2769028" cy="666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178EA5B-2B7B-638C-578E-B3235C5234BE}"/>
              </a:ext>
            </a:extLst>
          </p:cNvPr>
          <p:cNvSpPr txBox="1"/>
          <p:nvPr/>
        </p:nvSpPr>
        <p:spPr>
          <a:xfrm>
            <a:off x="1578784" y="5809086"/>
            <a:ext cx="189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Lineare Skalierung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57AAF-58A8-7A34-44C6-DC006A2EEB5B}"/>
              </a:ext>
            </a:extLst>
          </p:cNvPr>
          <p:cNvSpPr txBox="1"/>
          <p:nvPr/>
        </p:nvSpPr>
        <p:spPr>
          <a:xfrm>
            <a:off x="5431789" y="5799666"/>
            <a:ext cx="24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Nicht lineare Skalierung</a:t>
            </a:r>
          </a:p>
        </p:txBody>
      </p:sp>
    </p:spTree>
    <p:extLst>
      <p:ext uri="{BB962C8B-B14F-4D97-AF65-F5344CB8AC3E}">
        <p14:creationId xmlns:p14="http://schemas.microsoft.com/office/powerpoint/2010/main" val="163923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17230" cy="1325563"/>
          </a:xfrm>
        </p:spPr>
        <p:txBody>
          <a:bodyPr>
            <a:normAutofit/>
          </a:bodyPr>
          <a:lstStyle/>
          <a:p>
            <a:r>
              <a:rPr lang="de-DE" sz="2800" dirty="0"/>
              <a:t>Interaktion von Lenia-Mesh und Fraktal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81009" cy="4351338"/>
          </a:xfrm>
        </p:spPr>
        <p:txBody>
          <a:bodyPr/>
          <a:lstStyle/>
          <a:p>
            <a:r>
              <a:rPr lang="de-DE" dirty="0"/>
              <a:t>Reflexion mit Environment-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16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2E2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Interaktion von Lenia-Mesh und Fraktal</a:t>
            </a:r>
          </a:p>
        </p:txBody>
      </p:sp>
      <p:pic>
        <p:nvPicPr>
          <p:cNvPr id="8" name="Picture 7" descr="A colorful cube with a ball in center&#10;&#10;Description automatically generated">
            <a:extLst>
              <a:ext uri="{FF2B5EF4-FFF2-40B4-BE49-F238E27FC236}">
                <a16:creationId xmlns:a16="http://schemas.microsoft.com/office/drawing/2014/main" id="{1DC779EF-99A3-8367-0A7E-45200DF5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64" y="3249768"/>
            <a:ext cx="2740053" cy="2765417"/>
          </a:xfrm>
          <a:prstGeom prst="rect">
            <a:avLst/>
          </a:prstGeom>
        </p:spPr>
      </p:pic>
      <p:pic>
        <p:nvPicPr>
          <p:cNvPr id="10" name="Picture 9" descr="A diagram of a blue sphere with a blue square and green arrow&#10;&#10;Description automatically generated">
            <a:extLst>
              <a:ext uri="{FF2B5EF4-FFF2-40B4-BE49-F238E27FC236}">
                <a16:creationId xmlns:a16="http://schemas.microsoft.com/office/drawing/2014/main" id="{FE906404-1B30-48D0-4729-68ED399B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83" y="3429000"/>
            <a:ext cx="3024553" cy="27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1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81009" cy="1325563"/>
          </a:xfrm>
        </p:spPr>
        <p:txBody>
          <a:bodyPr/>
          <a:lstStyle/>
          <a:p>
            <a:r>
              <a:rPr lang="de-DE" dirty="0"/>
              <a:t>Darstellung von Licht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8339"/>
            <a:ext cx="6046470" cy="3990797"/>
          </a:xfrm>
        </p:spPr>
        <p:txBody>
          <a:bodyPr/>
          <a:lstStyle/>
          <a:p>
            <a:r>
              <a:rPr lang="de-DE" dirty="0"/>
              <a:t>Normale eines Punktes lässt sich durch Approximation den Gradienten der SDF bestimmen</a:t>
            </a:r>
          </a:p>
          <a:p>
            <a:r>
              <a:rPr lang="de-DE" dirty="0"/>
              <a:t>Danach z. B. </a:t>
            </a:r>
            <a:r>
              <a:rPr lang="de-DE" dirty="0" err="1"/>
              <a:t>Phong</a:t>
            </a:r>
            <a:r>
              <a:rPr lang="de-DE" dirty="0"/>
              <a:t>-Beleuchtungsmodell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17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</p:spTree>
    <p:extLst>
      <p:ext uri="{BB962C8B-B14F-4D97-AF65-F5344CB8AC3E}">
        <p14:creationId xmlns:p14="http://schemas.microsoft.com/office/powerpoint/2010/main" val="224841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81009" cy="1325563"/>
          </a:xfrm>
        </p:spPr>
        <p:txBody>
          <a:bodyPr/>
          <a:lstStyle/>
          <a:p>
            <a:r>
              <a:rPr lang="de-DE" dirty="0"/>
              <a:t>Ambient </a:t>
            </a:r>
            <a:r>
              <a:rPr lang="de-DE" dirty="0" err="1"/>
              <a:t>Occlusion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8339"/>
            <a:ext cx="8081008" cy="3990797"/>
          </a:xfrm>
        </p:spPr>
        <p:txBody>
          <a:bodyPr/>
          <a:lstStyle/>
          <a:p>
            <a:r>
              <a:rPr lang="de-DE" dirty="0"/>
              <a:t>Folge mit Ray-Marching der Normale eines Punktes für eine feste Distanz</a:t>
            </a:r>
          </a:p>
          <a:p>
            <a:r>
              <a:rPr lang="de-DE" dirty="0"/>
              <a:t>Bestimme dabei in jedem Schritt die SDF</a:t>
            </a:r>
          </a:p>
          <a:p>
            <a:r>
              <a:rPr lang="de-DE" dirty="0"/>
              <a:t>Liegt ein Objekt in der Nähe, so gewichte den Abstand des Objekts in Bezug auf den Ausgangspunkt</a:t>
            </a:r>
          </a:p>
          <a:p>
            <a:r>
              <a:rPr lang="de-DE" dirty="0"/>
              <a:t>Stelle den Ausgangspunkt dunkler 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18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</p:spTree>
    <p:extLst>
      <p:ext uri="{BB962C8B-B14F-4D97-AF65-F5344CB8AC3E}">
        <p14:creationId xmlns:p14="http://schemas.microsoft.com/office/powerpoint/2010/main" val="102541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81009" cy="1325563"/>
          </a:xfrm>
        </p:spPr>
        <p:txBody>
          <a:bodyPr/>
          <a:lstStyle/>
          <a:p>
            <a:r>
              <a:rPr lang="de-DE" dirty="0"/>
              <a:t>Schatten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481"/>
            <a:ext cx="8081008" cy="4394656"/>
          </a:xfrm>
        </p:spPr>
        <p:txBody>
          <a:bodyPr/>
          <a:lstStyle/>
          <a:p>
            <a:r>
              <a:rPr lang="de-DE" dirty="0"/>
              <a:t>Hard Shadows: Ray-Marching von Oberflächenpunkt zur Lichtquelle</a:t>
            </a:r>
          </a:p>
          <a:p>
            <a:pPr lvl="1"/>
            <a:r>
              <a:rPr lang="de-DE" dirty="0"/>
              <a:t>Wird ein anderes Objekt auf dem Weg getroffen: Schatten</a:t>
            </a:r>
          </a:p>
          <a:p>
            <a:pPr lvl="1"/>
            <a:r>
              <a:rPr lang="de-DE" dirty="0"/>
              <a:t>Sonst kein Schatten</a:t>
            </a:r>
          </a:p>
          <a:p>
            <a:r>
              <a:rPr lang="de-DE" dirty="0"/>
              <a:t>Soft Shadows</a:t>
            </a:r>
          </a:p>
          <a:p>
            <a:pPr lvl="1"/>
            <a:r>
              <a:rPr lang="de-DE" dirty="0"/>
              <a:t>Merke bei jedem Schritt des Weges, wie knapp ein Objekt nicht getroffen wurde</a:t>
            </a:r>
          </a:p>
          <a:p>
            <a:pPr lvl="1"/>
            <a:r>
              <a:rPr lang="de-DE" dirty="0"/>
              <a:t>Falls Objekte nur knapp verfehlt, dann Halbschatten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19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DFB8D-7D1C-B91B-9119-007B68F2C789}"/>
              </a:ext>
            </a:extLst>
          </p:cNvPr>
          <p:cNvSpPr txBox="1"/>
          <p:nvPr/>
        </p:nvSpPr>
        <p:spPr>
          <a:xfrm>
            <a:off x="6457950" y="6244548"/>
            <a:ext cx="48392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7F7F7F"/>
                </a:solidFill>
              </a:rPr>
              <a:t>images: </a:t>
            </a:r>
            <a:r>
              <a:rPr lang="fr-FR" sz="800" dirty="0" err="1">
                <a:solidFill>
                  <a:srgbClr val="7F7F7F"/>
                </a:solidFill>
              </a:rPr>
              <a:t>based</a:t>
            </a:r>
            <a:r>
              <a:rPr lang="fr-FR" sz="800" dirty="0">
                <a:solidFill>
                  <a:srgbClr val="7F7F7F"/>
                </a:solidFill>
              </a:rPr>
              <a:t> on https://iquilezles.org/articles/rmshadows/</a:t>
            </a:r>
          </a:p>
        </p:txBody>
      </p:sp>
      <p:pic>
        <p:nvPicPr>
          <p:cNvPr id="8" name="Picture 7" descr="A grey object with a hole in the middle&#10;&#10;Description automatically generated">
            <a:extLst>
              <a:ext uri="{FF2B5EF4-FFF2-40B4-BE49-F238E27FC236}">
                <a16:creationId xmlns:a16="http://schemas.microsoft.com/office/drawing/2014/main" id="{E4C379AC-0C72-E354-E2AE-186DC72F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954745"/>
            <a:ext cx="3394711" cy="1994392"/>
          </a:xfrm>
          <a:prstGeom prst="rect">
            <a:avLst/>
          </a:prstGeom>
        </p:spPr>
      </p:pic>
      <p:pic>
        <p:nvPicPr>
          <p:cNvPr id="11" name="Picture 10" descr="A grey object with a hole in the middle&#10;&#10;Description automatically generated">
            <a:extLst>
              <a:ext uri="{FF2B5EF4-FFF2-40B4-BE49-F238E27FC236}">
                <a16:creationId xmlns:a16="http://schemas.microsoft.com/office/drawing/2014/main" id="{A9DF993B-7048-FCF3-F7A3-A8550E39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2" y="3954744"/>
            <a:ext cx="3394711" cy="19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013975" cy="4351338"/>
          </a:xfrm>
        </p:spPr>
        <p:txBody>
          <a:bodyPr/>
          <a:lstStyle/>
          <a:p>
            <a:r>
              <a:rPr lang="de-DE" dirty="0"/>
              <a:t>zweidimensionaler zellulärer Automat</a:t>
            </a:r>
          </a:p>
          <a:p>
            <a:r>
              <a:rPr lang="de-DE" dirty="0"/>
              <a:t>Folgezustand ist abhängig vom vorherigen Zustand</a:t>
            </a:r>
          </a:p>
          <a:p>
            <a:pPr lvl="1"/>
            <a:r>
              <a:rPr lang="de-DE" dirty="0"/>
              <a:t>Zellen konnen entweder tot oder lebendig sein</a:t>
            </a:r>
          </a:p>
          <a:p>
            <a:r>
              <a:rPr lang="de-DE" dirty="0"/>
              <a:t>Moore-Nachbarschaft</a:t>
            </a:r>
          </a:p>
          <a:p>
            <a:r>
              <a:rPr lang="de-DE" dirty="0"/>
              <a:t>Regeln:</a:t>
            </a:r>
          </a:p>
          <a:p>
            <a:pPr lvl="1"/>
            <a:r>
              <a:rPr lang="de-DE" dirty="0"/>
              <a:t>Lebendige Zelle mit 2-3 lebendigen Nachbarn -&gt; lebendig</a:t>
            </a:r>
          </a:p>
          <a:p>
            <a:pPr lvl="1"/>
            <a:r>
              <a:rPr lang="de-DE" dirty="0"/>
              <a:t>Tote Zelle mit drei lebendigen Nachbarn -&gt; lebendig</a:t>
            </a:r>
          </a:p>
          <a:p>
            <a:pPr lvl="1"/>
            <a:r>
              <a:rPr lang="de-DE" dirty="0"/>
              <a:t>Alle anderen Zellen -&gt; tot</a:t>
            </a:r>
          </a:p>
          <a:p>
            <a:r>
              <a:rPr lang="de-DE" dirty="0"/>
              <a:t>Interpretierbar unter biologischem Aspekt als Mikrokosmos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2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0B7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Zelluläre</a:t>
            </a:r>
            <a:r>
              <a:rPr lang="en-US" sz="14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Automaten</a:t>
            </a:r>
          </a:p>
        </p:txBody>
      </p:sp>
      <p:pic>
        <p:nvPicPr>
          <p:cNvPr id="10" name="Picture 9" descr="A black and white image of a black and white image of a black and white image of a black and white image of a black and white image of a black and white image of a black and&#10;&#10;Description automatically generated">
            <a:extLst>
              <a:ext uri="{FF2B5EF4-FFF2-40B4-BE49-F238E27FC236}">
                <a16:creationId xmlns:a16="http://schemas.microsoft.com/office/drawing/2014/main" id="{3B9DEFAC-20E1-EF20-2DBA-1145C082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40" y="484724"/>
            <a:ext cx="2381250" cy="1714500"/>
          </a:xfrm>
          <a:prstGeom prst="rect">
            <a:avLst/>
          </a:prstGeom>
        </p:spPr>
      </p:pic>
      <p:pic>
        <p:nvPicPr>
          <p:cNvPr id="16" name="Picture 15" descr="A red square with black text&#10;&#10;Description automatically generated">
            <a:extLst>
              <a:ext uri="{FF2B5EF4-FFF2-40B4-BE49-F238E27FC236}">
                <a16:creationId xmlns:a16="http://schemas.microsoft.com/office/drawing/2014/main" id="{D22FAAAC-0DD8-5111-35CC-9B6F60ED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42" y="3412563"/>
            <a:ext cx="1712908" cy="17129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EAEE94-127F-F903-F470-1E81E552DC24}"/>
              </a:ext>
            </a:extLst>
          </p:cNvPr>
          <p:cNvSpPr txBox="1"/>
          <p:nvPr/>
        </p:nvSpPr>
        <p:spPr>
          <a:xfrm>
            <a:off x="6884450" y="5098889"/>
            <a:ext cx="2652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Moore-Nachbarschaft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20BBE-E96F-5F55-DC1A-DAAF85D08FCF}"/>
              </a:ext>
            </a:extLst>
          </p:cNvPr>
          <p:cNvSpPr txBox="1"/>
          <p:nvPr/>
        </p:nvSpPr>
        <p:spPr>
          <a:xfrm>
            <a:off x="4697679" y="6125249"/>
            <a:ext cx="4839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7F7F7F"/>
                </a:solidFill>
              </a:rPr>
              <a:t>images: https://en.wikipedia.org/wiki/File:Gospers_glider_gun.gif </a:t>
            </a:r>
          </a:p>
          <a:p>
            <a:r>
              <a:rPr lang="fr-FR" sz="800" dirty="0">
                <a:solidFill>
                  <a:srgbClr val="7F7F7F"/>
                </a:solidFill>
              </a:rPr>
              <a:t>                https://commons.wikimedia.org/wiki/File:Moore_neighborhood_with_cardinal_directions.svg</a:t>
            </a:r>
            <a:endParaRPr lang="en-US" sz="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6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Lenia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58645"/>
            <a:ext cx="6013975" cy="4018318"/>
          </a:xfrm>
        </p:spPr>
        <p:txBody>
          <a:bodyPr>
            <a:normAutofit/>
          </a:bodyPr>
          <a:lstStyle/>
          <a:p>
            <a:r>
              <a:rPr lang="de-DE" dirty="0"/>
              <a:t>zweidimensionaler zellulärer Automat</a:t>
            </a:r>
          </a:p>
          <a:p>
            <a:r>
              <a:rPr lang="de-DE" dirty="0"/>
              <a:t>kontinuierliches System</a:t>
            </a:r>
          </a:p>
          <a:p>
            <a:pPr lvl="1"/>
            <a:r>
              <a:rPr lang="de-DE" dirty="0"/>
              <a:t>Zellen können Zustand zwischen 0 und 1 annehmen</a:t>
            </a:r>
          </a:p>
          <a:p>
            <a:r>
              <a:rPr lang="de-DE" dirty="0"/>
              <a:t>Nachbarschafts-Radius statt Moore-Nachbarschaft</a:t>
            </a:r>
          </a:p>
          <a:p>
            <a:pPr lvl="1"/>
            <a:r>
              <a:rPr lang="de-DE" dirty="0"/>
              <a:t>Euklidische Distanz</a:t>
            </a:r>
          </a:p>
          <a:p>
            <a:pPr lvl="1"/>
            <a:r>
              <a:rPr lang="de-DE" dirty="0"/>
              <a:t>Geodesic Distance</a:t>
            </a:r>
          </a:p>
          <a:p>
            <a:r>
              <a:rPr lang="de-DE" dirty="0"/>
              <a:t>Nachbarschaft wird durch Kernel gewichtet</a:t>
            </a:r>
          </a:p>
          <a:p>
            <a:pPr lvl="1"/>
            <a:r>
              <a:rPr lang="de-DE" dirty="0"/>
              <a:t>Kernel kann mit Peaks verfeinert werden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3</a:t>
            </a:fld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0B7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Zelluläre</a:t>
            </a:r>
            <a:r>
              <a:rPr lang="en-US" sz="14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Automaten</a:t>
            </a:r>
          </a:p>
        </p:txBody>
      </p:sp>
      <p:pic>
        <p:nvPicPr>
          <p:cNvPr id="7" name="Picture 6" descr="A pixelated image of a rainbow&#10;&#10;Description automatically generated">
            <a:extLst>
              <a:ext uri="{FF2B5EF4-FFF2-40B4-BE49-F238E27FC236}">
                <a16:creationId xmlns:a16="http://schemas.microsoft.com/office/drawing/2014/main" id="{9FE4DFF5-B8AD-656A-FC93-9216D9F4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53" y="518452"/>
            <a:ext cx="1663097" cy="1532144"/>
          </a:xfrm>
          <a:prstGeom prst="rect">
            <a:avLst/>
          </a:prstGeom>
        </p:spPr>
      </p:pic>
      <p:pic>
        <p:nvPicPr>
          <p:cNvPr id="9" name="Picture 8" descr="A rainbow colored circle with white center&#10;&#10;Description automatically generated">
            <a:extLst>
              <a:ext uri="{FF2B5EF4-FFF2-40B4-BE49-F238E27FC236}">
                <a16:creationId xmlns:a16="http://schemas.microsoft.com/office/drawing/2014/main" id="{63B66F47-D238-D2E3-7C61-0FD6625C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20" y="2418576"/>
            <a:ext cx="1681162" cy="1695449"/>
          </a:xfrm>
          <a:prstGeom prst="rect">
            <a:avLst/>
          </a:prstGeom>
        </p:spPr>
      </p:pic>
      <p:pic>
        <p:nvPicPr>
          <p:cNvPr id="14" name="Picture 13" descr="A colorful circle with many circles&#10;&#10;Description automatically generated with medium confidence">
            <a:extLst>
              <a:ext uri="{FF2B5EF4-FFF2-40B4-BE49-F238E27FC236}">
                <a16:creationId xmlns:a16="http://schemas.microsoft.com/office/drawing/2014/main" id="{D4C50E03-04E5-5923-25D2-720E48960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120" y="4357606"/>
            <a:ext cx="1728108" cy="17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Lenia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58645"/>
            <a:ext cx="6013975" cy="4018318"/>
          </a:xfrm>
        </p:spPr>
        <p:txBody>
          <a:bodyPr>
            <a:normAutofit/>
          </a:bodyPr>
          <a:lstStyle/>
          <a:p>
            <a:r>
              <a:rPr lang="de-DE" dirty="0"/>
              <a:t>Einfluss der Werte der Nachbarschaft wird über Growth-</a:t>
            </a:r>
            <a:r>
              <a:rPr lang="de-DE" dirty="0" err="1"/>
              <a:t>Function</a:t>
            </a:r>
            <a:r>
              <a:rPr lang="de-DE" dirty="0"/>
              <a:t> beeinflusst</a:t>
            </a:r>
          </a:p>
          <a:p>
            <a:r>
              <a:rPr lang="de-DE" dirty="0"/>
              <a:t>Ergebnis der Growth-</a:t>
            </a:r>
            <a:r>
              <a:rPr lang="de-DE" dirty="0" err="1"/>
              <a:t>Function</a:t>
            </a:r>
            <a:r>
              <a:rPr lang="de-DE" dirty="0"/>
              <a:t> wird gewichtet auf den aktuellen Zustand addiert</a:t>
            </a:r>
          </a:p>
          <a:p>
            <a:r>
              <a:rPr lang="de-DE" dirty="0"/>
              <a:t>Verschiedene Parameter und Funktionen für Kernel und Growth-Function erzeugen andere Systeme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4</a:t>
            </a:fld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0B7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Zelluläre</a:t>
            </a:r>
            <a:r>
              <a:rPr lang="en-US" sz="14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Automaten</a:t>
            </a:r>
          </a:p>
        </p:txBody>
      </p:sp>
      <p:pic>
        <p:nvPicPr>
          <p:cNvPr id="8" name="Picture 7" descr="A pixelated image of a rainbow&#10;&#10;Description automatically generated">
            <a:extLst>
              <a:ext uri="{FF2B5EF4-FFF2-40B4-BE49-F238E27FC236}">
                <a16:creationId xmlns:a16="http://schemas.microsoft.com/office/drawing/2014/main" id="{F5DF7602-CFE4-39DF-3BEF-59A924CF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53" y="518452"/>
            <a:ext cx="1663097" cy="1532144"/>
          </a:xfrm>
          <a:prstGeom prst="rect">
            <a:avLst/>
          </a:prstGeom>
        </p:spPr>
      </p:pic>
      <p:pic>
        <p:nvPicPr>
          <p:cNvPr id="9" name="Picture 8" descr="A rainbow colored circle with white center&#10;&#10;Description automatically generated">
            <a:extLst>
              <a:ext uri="{FF2B5EF4-FFF2-40B4-BE49-F238E27FC236}">
                <a16:creationId xmlns:a16="http://schemas.microsoft.com/office/drawing/2014/main" id="{1AE95CE8-0829-C5D2-C348-756680B3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20" y="2418576"/>
            <a:ext cx="1681162" cy="1695449"/>
          </a:xfrm>
          <a:prstGeom prst="rect">
            <a:avLst/>
          </a:prstGeom>
        </p:spPr>
      </p:pic>
      <p:pic>
        <p:nvPicPr>
          <p:cNvPr id="10" name="Picture 9" descr="A colorful circle with many circles&#10;&#10;Description automatically generated with medium confidence">
            <a:extLst>
              <a:ext uri="{FF2B5EF4-FFF2-40B4-BE49-F238E27FC236}">
                <a16:creationId xmlns:a16="http://schemas.microsoft.com/office/drawing/2014/main" id="{41D003EC-60C3-561C-4876-8B628E49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120" y="4357606"/>
            <a:ext cx="1728108" cy="1719223"/>
          </a:xfrm>
          <a:prstGeom prst="rect">
            <a:avLst/>
          </a:prstGeom>
        </p:spPr>
      </p:pic>
      <p:pic>
        <p:nvPicPr>
          <p:cNvPr id="13" name="Picture 12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B3A0711-D757-CC49-3DD6-B6877B372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499" y="4466677"/>
            <a:ext cx="4431322" cy="17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5" y="2891750"/>
            <a:ext cx="8269829" cy="4018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Jetzt sehen wir ein paar Beispiele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5</a:t>
            </a:fld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0B7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Zelluläre</a:t>
            </a:r>
            <a:r>
              <a:rPr lang="en-US" sz="14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Automaten</a:t>
            </a:r>
          </a:p>
        </p:txBody>
      </p:sp>
      <p:pic>
        <p:nvPicPr>
          <p:cNvPr id="8" name="Picture 7" descr="A blue and purple object&#10;&#10;Description automatically generated with medium confidence">
            <a:extLst>
              <a:ext uri="{FF2B5EF4-FFF2-40B4-BE49-F238E27FC236}">
                <a16:creationId xmlns:a16="http://schemas.microsoft.com/office/drawing/2014/main" id="{1269EA1B-E335-55F8-9A76-00DB0E8B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80" y="463162"/>
            <a:ext cx="2350936" cy="1979089"/>
          </a:xfrm>
          <a:prstGeom prst="rect">
            <a:avLst/>
          </a:prstGeom>
        </p:spPr>
      </p:pic>
      <p:pic>
        <p:nvPicPr>
          <p:cNvPr id="10" name="Picture 9" descr="A colorful pixelated image of a circle&#10;&#10;Description automatically generated">
            <a:extLst>
              <a:ext uri="{FF2B5EF4-FFF2-40B4-BE49-F238E27FC236}">
                <a16:creationId xmlns:a16="http://schemas.microsoft.com/office/drawing/2014/main" id="{ABF855A1-A77D-A828-3670-EBB223A3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74" y="4428210"/>
            <a:ext cx="1831043" cy="1500200"/>
          </a:xfrm>
          <a:prstGeom prst="rect">
            <a:avLst/>
          </a:prstGeom>
        </p:spPr>
      </p:pic>
      <p:pic>
        <p:nvPicPr>
          <p:cNvPr id="15" name="Picture 14" descr="A colorful pixelated image of a number&#10;&#10;Description automatically generated">
            <a:extLst>
              <a:ext uri="{FF2B5EF4-FFF2-40B4-BE49-F238E27FC236}">
                <a16:creationId xmlns:a16="http://schemas.microsoft.com/office/drawing/2014/main" id="{58B87C67-5C09-96A5-9A39-7C70E358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62" y="4064847"/>
            <a:ext cx="1910904" cy="2293085"/>
          </a:xfrm>
          <a:prstGeom prst="rect">
            <a:avLst/>
          </a:prstGeom>
        </p:spPr>
      </p:pic>
      <p:pic>
        <p:nvPicPr>
          <p:cNvPr id="16" name="Picture 15" descr="A pixelated image of a rainbow&#10;&#10;Description automatically generated">
            <a:extLst>
              <a:ext uri="{FF2B5EF4-FFF2-40B4-BE49-F238E27FC236}">
                <a16:creationId xmlns:a16="http://schemas.microsoft.com/office/drawing/2014/main" id="{400FF80F-4C62-A5A3-BB33-BA1036F5C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253" y="518452"/>
            <a:ext cx="1663097" cy="15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5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Fraktale mittels Ray-Marching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29549" cy="4351338"/>
          </a:xfrm>
        </p:spPr>
        <p:txBody>
          <a:bodyPr/>
          <a:lstStyle/>
          <a:p>
            <a:r>
              <a:rPr lang="de-DE" dirty="0"/>
              <a:t>Fraktale sind selbstähnliche Strukturen</a:t>
            </a:r>
          </a:p>
          <a:p>
            <a:pPr lvl="1"/>
            <a:r>
              <a:rPr lang="de-DE" dirty="0"/>
              <a:t>Können immer feiner aufgelöst werden</a:t>
            </a:r>
          </a:p>
          <a:p>
            <a:r>
              <a:rPr lang="de-DE" dirty="0"/>
              <a:t>Möglich sehr feine </a:t>
            </a:r>
            <a:r>
              <a:rPr lang="de-DE" dirty="0" err="1"/>
              <a:t>Meshes</a:t>
            </a:r>
            <a:r>
              <a:rPr lang="de-DE" dirty="0"/>
              <a:t> zu erstellen</a:t>
            </a:r>
          </a:p>
          <a:p>
            <a:pPr lvl="1"/>
            <a:r>
              <a:rPr lang="de-DE" dirty="0"/>
              <a:t>Wird irgendwann impraktikabel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Objektdarstellung mit </a:t>
            </a:r>
            <a:r>
              <a:rPr lang="de-DE" dirty="0" err="1">
                <a:sym typeface="Wingdings" panose="05000000000000000000" pitchFamily="2" charset="2"/>
              </a:rPr>
              <a:t>Signed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Distance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und Rendering durch Ray-Marching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6</a:t>
            </a:fld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</p:spTree>
    <p:extLst>
      <p:ext uri="{BB962C8B-B14F-4D97-AF65-F5344CB8AC3E}">
        <p14:creationId xmlns:p14="http://schemas.microsoft.com/office/powerpoint/2010/main" val="3029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Signed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95B95-5EE6-0B38-E46F-50789EE69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825625"/>
                <a:ext cx="5575202" cy="4351338"/>
              </a:xfrm>
            </p:spPr>
            <p:txBody>
              <a:bodyPr/>
              <a:lstStyle/>
              <a:p>
                <a:r>
                  <a:rPr lang="de-DE" dirty="0"/>
                  <a:t>Gibt Abstand zur Objekt-Oberfläche an</a:t>
                </a:r>
              </a:p>
              <a:p>
                <a:r>
                  <a:rPr lang="de-DE" dirty="0"/>
                  <a:t>„</a:t>
                </a:r>
                <a:r>
                  <a:rPr lang="de-DE" dirty="0" err="1"/>
                  <a:t>Signed</a:t>
                </a:r>
                <a:r>
                  <a:rPr lang="de-DE" dirty="0"/>
                  <a:t>“:</a:t>
                </a:r>
              </a:p>
              <a:p>
                <a:pPr lvl="1"/>
                <a:r>
                  <a:rPr lang="de-DE" dirty="0"/>
                  <a:t>Negative Zahlen, wenn innerhalb des Objekts</a:t>
                </a:r>
              </a:p>
              <a:p>
                <a:pPr lvl="1"/>
                <a:r>
                  <a:rPr lang="de-DE" dirty="0"/>
                  <a:t>0, wenn auf der Oberfläche</a:t>
                </a:r>
              </a:p>
              <a:p>
                <a:pPr lvl="1"/>
                <a:r>
                  <a:rPr lang="de-DE" dirty="0"/>
                  <a:t>Positive Zahlen, wenn außerhalb des Objekts</a:t>
                </a:r>
              </a:p>
              <a:p>
                <a:r>
                  <a:rPr lang="de-DE" dirty="0"/>
                  <a:t>Beispiel Kugel: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de-DE" dirty="0"/>
                  <a:t>: Ursprung der Kugel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dirty="0"/>
                  <a:t>: Radius der Kugel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95B95-5EE6-0B38-E46F-50789EE69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825625"/>
                <a:ext cx="5575202" cy="4351338"/>
              </a:xfrm>
              <a:blipFill>
                <a:blip r:embed="rId2"/>
                <a:stretch>
                  <a:fillRect l="-1093" t="-15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7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  <p:pic>
        <p:nvPicPr>
          <p:cNvPr id="8" name="Picture 7" descr="A red circle with a black line and a point in the center&#10;&#10;Description automatically generated">
            <a:extLst>
              <a:ext uri="{FF2B5EF4-FFF2-40B4-BE49-F238E27FC236}">
                <a16:creationId xmlns:a16="http://schemas.microsoft.com/office/drawing/2014/main" id="{22DB883A-2E26-DF23-EE5D-0F96748F2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743" y="1319004"/>
            <a:ext cx="2813327" cy="2109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DFB8D-7D1C-B91B-9119-007B68F2C789}"/>
              </a:ext>
            </a:extLst>
          </p:cNvPr>
          <p:cNvSpPr txBox="1"/>
          <p:nvPr/>
        </p:nvSpPr>
        <p:spPr>
          <a:xfrm>
            <a:off x="7131390" y="6176963"/>
            <a:ext cx="48392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7F7F7F"/>
                </a:solidFill>
              </a:rPr>
              <a:t>image: https://i.stack.imgur.com/86Ekl.png</a:t>
            </a:r>
            <a:endParaRPr lang="en-US" sz="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Kombination von Objekten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95B95-5EE6-0B38-E46F-50789EE69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81009" cy="4351338"/>
              </a:xfrm>
            </p:spPr>
            <p:txBody>
              <a:bodyPr/>
              <a:lstStyle/>
              <a:p>
                <a:r>
                  <a:rPr lang="de-DE" dirty="0"/>
                  <a:t>Gegeben: Zwei Objekte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SDF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SDF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de-DE" dirty="0"/>
                  <a:t>Vereinigung: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/>
                          <m:t>min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/>
                          <m:t>SDF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/>
                          <m:t>SDF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DE" dirty="0"/>
              </a:p>
              <a:p>
                <a:r>
                  <a:rPr lang="de-DE" dirty="0"/>
                  <a:t>Schnittmenge: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/>
                          <m:t>SDF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SDF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0" dirty="0"/>
              </a:p>
              <a:p>
                <a:r>
                  <a:rPr lang="de-DE" dirty="0"/>
                  <a:t>Differenz: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/>
                          <m:t>SDF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sSub>
                      <m:sSub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/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SDF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DE" dirty="0"/>
              </a:p>
              <a:p>
                <a:endParaRPr lang="en-US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95B95-5EE6-0B38-E46F-50789EE69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81009" cy="4351338"/>
              </a:xfrm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8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DFB8D-7D1C-B91B-9119-007B68F2C789}"/>
              </a:ext>
            </a:extLst>
          </p:cNvPr>
          <p:cNvSpPr txBox="1"/>
          <p:nvPr/>
        </p:nvSpPr>
        <p:spPr>
          <a:xfrm>
            <a:off x="6724357" y="6145509"/>
            <a:ext cx="48392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7F7F7F"/>
                </a:solidFill>
              </a:rPr>
              <a:t>image: https://www.fotonixx.com/posts/efficient-csg/</a:t>
            </a:r>
            <a:endParaRPr lang="en-US" sz="800" dirty="0">
              <a:solidFill>
                <a:srgbClr val="7F7F7F"/>
              </a:solidFill>
            </a:endParaRPr>
          </a:p>
        </p:txBody>
      </p:sp>
      <p:pic>
        <p:nvPicPr>
          <p:cNvPr id="12" name="Picture 11" descr="A green and red circle&#10;&#10;Description automatically generated">
            <a:extLst>
              <a:ext uri="{FF2B5EF4-FFF2-40B4-BE49-F238E27FC236}">
                <a16:creationId xmlns:a16="http://schemas.microsoft.com/office/drawing/2014/main" id="{9E963632-EB19-425A-EE6B-280CFB3B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55" y="3908841"/>
            <a:ext cx="5576889" cy="144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0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circles and lines&#10;&#10;Description automatically generated">
            <a:extLst>
              <a:ext uri="{FF2B5EF4-FFF2-40B4-BE49-F238E27FC236}">
                <a16:creationId xmlns:a16="http://schemas.microsoft.com/office/drawing/2014/main" id="{300D9BEF-FCC6-336B-4C0D-CFA2F000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48904"/>
            <a:ext cx="4411980" cy="2395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85ABE9-0CF8-2683-C23C-8FD99813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81009" cy="1325563"/>
          </a:xfrm>
        </p:spPr>
        <p:txBody>
          <a:bodyPr/>
          <a:lstStyle/>
          <a:p>
            <a:r>
              <a:rPr lang="de-DE" dirty="0"/>
              <a:t>Darstellen der Objekte mit Ray-Marching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5B95-5EE6-0B38-E46F-50789EE6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7799"/>
            <a:ext cx="5179742" cy="4351338"/>
          </a:xfrm>
        </p:spPr>
        <p:txBody>
          <a:bodyPr/>
          <a:lstStyle/>
          <a:p>
            <a:r>
              <a:rPr lang="de-DE" dirty="0"/>
              <a:t>Für jedes Pixel wird ein Strahl von der Kamera in die Szene geschickt</a:t>
            </a:r>
          </a:p>
          <a:p>
            <a:r>
              <a:rPr lang="de-DE" dirty="0"/>
              <a:t>SDF gibt Abstand zum nächsten Objekt an</a:t>
            </a:r>
          </a:p>
          <a:p>
            <a:r>
              <a:rPr lang="de-DE" b="0" dirty="0"/>
              <a:t>Strahl bewegt sich um diesen Abstand nach vorne</a:t>
            </a:r>
          </a:p>
          <a:p>
            <a:r>
              <a:rPr lang="de-DE" dirty="0"/>
              <a:t>Wird iterativ wiederholt, bis max. Strecke, Iterationslimit oder min. Distanz erreicht ist</a:t>
            </a:r>
          </a:p>
          <a:p>
            <a:r>
              <a:rPr lang="de-DE" dirty="0"/>
              <a:t>Bei minimaler Distanz wird von einem Treffer ausgegangen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8AF8-6486-D543-8F18-86FA1FE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F899-A685-4615-BCEA-A0D3E5ADB162}" type="slidenum">
              <a:rPr lang="en-DE" smtClean="0"/>
              <a:t>9</a:t>
            </a:fld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440D-1151-9DA9-400F-D6C00E3BA3FB}"/>
              </a:ext>
            </a:extLst>
          </p:cNvPr>
          <p:cNvSpPr/>
          <p:nvPr/>
        </p:nvSpPr>
        <p:spPr>
          <a:xfrm>
            <a:off x="0" y="0"/>
            <a:ext cx="9144000" cy="279610"/>
          </a:xfrm>
          <a:prstGeom prst="rect">
            <a:avLst/>
          </a:prstGeom>
          <a:solidFill>
            <a:srgbClr val="A7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8BD-60A7-B804-38D6-EB8AB8BB4FC4}"/>
              </a:ext>
            </a:extLst>
          </p:cNvPr>
          <p:cNvSpPr txBox="1"/>
          <p:nvPr/>
        </p:nvSpPr>
        <p:spPr>
          <a:xfrm>
            <a:off x="301625" y="-1408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Fira Sans" panose="020B0503050000020004" pitchFamily="34" charset="0"/>
              </a:rPr>
              <a:t>Ray-Marching Fraktale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DFB8D-7D1C-B91B-9119-007B68F2C789}"/>
              </a:ext>
            </a:extLst>
          </p:cNvPr>
          <p:cNvSpPr txBox="1"/>
          <p:nvPr/>
        </p:nvSpPr>
        <p:spPr>
          <a:xfrm>
            <a:off x="4754587" y="6205217"/>
            <a:ext cx="4839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7F7F7F"/>
                </a:solidFill>
              </a:rPr>
              <a:t>images: </a:t>
            </a:r>
            <a:r>
              <a:rPr lang="fr-FR" sz="800" dirty="0" err="1">
                <a:solidFill>
                  <a:srgbClr val="7F7F7F"/>
                </a:solidFill>
              </a:rPr>
              <a:t>modified</a:t>
            </a:r>
            <a:r>
              <a:rPr lang="fr-FR" sz="800" dirty="0">
                <a:solidFill>
                  <a:srgbClr val="7F7F7F"/>
                </a:solidFill>
              </a:rPr>
              <a:t> version of https://commons.wikimedia.org/wiki/File:Ray_trace_diagram.svg</a:t>
            </a:r>
          </a:p>
          <a:p>
            <a:r>
              <a:rPr lang="en-US" sz="800" dirty="0">
                <a:solidFill>
                  <a:srgbClr val="7F7F7F"/>
                </a:solidFill>
              </a:rPr>
              <a:t>                https://commons.wikimedia.org/wiki/File:Visualization_of_SDF_ray_marching_algorithm.png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DB6652C-CE12-8BF3-66EC-AC3FB02C0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769" y="1366820"/>
            <a:ext cx="2967689" cy="20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17818</TotalTime>
  <Words>865</Words>
  <Application>Microsoft Office PowerPoint</Application>
  <PresentationFormat>On-screen Show (4:3)</PresentationFormat>
  <Paragraphs>149</Paragraphs>
  <Slides>19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Fira Sans</vt:lpstr>
      <vt:lpstr>Office Theme</vt:lpstr>
      <vt:lpstr>Lenia und Ray-Marching Fraktale</vt:lpstr>
      <vt:lpstr>Conway’s Game of Life</vt:lpstr>
      <vt:lpstr>Lenia</vt:lpstr>
      <vt:lpstr>Lenia</vt:lpstr>
      <vt:lpstr>PowerPoint Presentation</vt:lpstr>
      <vt:lpstr>Fraktale mittels Ray-Marching </vt:lpstr>
      <vt:lpstr>Signed Distance Functions</vt:lpstr>
      <vt:lpstr>Kombination von Objekten</vt:lpstr>
      <vt:lpstr>Darstellen der Objekte mit Ray-Marching</vt:lpstr>
      <vt:lpstr>Darstellung von Licht</vt:lpstr>
      <vt:lpstr>Unendlich viele Objekte mittels SDF</vt:lpstr>
      <vt:lpstr>Unendlich viele Objekte mittels SDF</vt:lpstr>
      <vt:lpstr>Beispiel: Menger-Sponge</vt:lpstr>
      <vt:lpstr>Beispiel: Menger-Sponge</vt:lpstr>
      <vt:lpstr>Interaktion von Lenia-Mesh und Fraktal</vt:lpstr>
      <vt:lpstr>Interaktion von Lenia-Mesh und Fraktal</vt:lpstr>
      <vt:lpstr>Darstellung von Licht</vt:lpstr>
      <vt:lpstr>Ambient Occlusion</vt:lpstr>
      <vt:lpstr>Schatten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Lenia und Ray-Marching Fraktale</dc:title>
  <dc:creator>user</dc:creator>
  <cp:lastModifiedBy>user</cp:lastModifiedBy>
  <cp:revision>75</cp:revision>
  <dcterms:created xsi:type="dcterms:W3CDTF">2023-05-20T11:38:14Z</dcterms:created>
  <dcterms:modified xsi:type="dcterms:W3CDTF">2023-08-27T17:41:30Z</dcterms:modified>
</cp:coreProperties>
</file>