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Anybody SemiBold"/>
      <p:regular r:id="rId22"/>
      <p:bold r:id="rId23"/>
      <p:italic r:id="rId24"/>
      <p:boldItalic r:id="rId25"/>
    </p:embeddedFont>
    <p:embeddedFont>
      <p:font typeface="Albert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nybodySemiBold-regular.fntdata"/><Relationship Id="rId21" Type="http://schemas.openxmlformats.org/officeDocument/2006/relationships/slide" Target="slides/slide17.xml"/><Relationship Id="rId24" Type="http://schemas.openxmlformats.org/officeDocument/2006/relationships/font" Target="fonts/AnybodySemiBold-italic.fntdata"/><Relationship Id="rId23" Type="http://schemas.openxmlformats.org/officeDocument/2006/relationships/font" Target="fonts/Anybody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bertSans-regular.fntdata"/><Relationship Id="rId25" Type="http://schemas.openxmlformats.org/officeDocument/2006/relationships/font" Target="fonts/AnybodySemiBold-boldItalic.fntdata"/><Relationship Id="rId28" Type="http://schemas.openxmlformats.org/officeDocument/2006/relationships/font" Target="fonts/AlbertSans-italic.fntdata"/><Relationship Id="rId27" Type="http://schemas.openxmlformats.org/officeDocument/2006/relationships/font" Target="fonts/Albert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bert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d4492ce5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8d4492ce5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8d4492ce5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8d4492ce5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d4492ce5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8d4492ce5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8d4492ce5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8d4492ce5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8d4492ce5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8d4492ce5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8d4492ce5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8d4492ce5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8d4492ce5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8d4492ce5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421c14ae3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421c14ae3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d0c7d16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d0c7d16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8b4a6df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8b4a6df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d4492ce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8d4492ce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d4492ce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8d4492ce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8d4492ce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8d4492ce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d4492ce5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d4492ce5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d4492ce5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8d4492ce5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8d4492ce5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8d4492ce5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4344900" y="540000"/>
            <a:ext cx="40791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4344900" y="1886675"/>
            <a:ext cx="40791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2" type="title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title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4" type="subTitle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5" type="title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6" type="title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7" type="subTitle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8" type="subTitle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15" type="title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flipH="1">
            <a:off x="0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 flipH="1">
            <a:off x="34378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hasCustomPrompt="1" idx="2" type="title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 flipH="1">
            <a:off x="3437700" y="3765525"/>
            <a:ext cx="49863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040500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6"/>
          <p:cNvSpPr txBox="1"/>
          <p:nvPr>
            <p:ph hasCustomPrompt="1" idx="2" type="title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720000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 flipH="1"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 flipH="1">
            <a:off x="2201553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7"/>
          <p:cNvSpPr txBox="1"/>
          <p:nvPr>
            <p:ph hasCustomPrompt="1" idx="2" type="title"/>
          </p:nvPr>
        </p:nvSpPr>
        <p:spPr>
          <a:xfrm flipH="1">
            <a:off x="7200953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 flipH="1">
            <a:off x="6409253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8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hasCustomPrompt="1" type="title"/>
          </p:nvPr>
        </p:nvSpPr>
        <p:spPr>
          <a:xfrm>
            <a:off x="7199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9" name="Google Shape;89;p21"/>
          <p:cNvSpPr txBox="1"/>
          <p:nvPr>
            <p:ph idx="1" type="subTitle"/>
          </p:nvPr>
        </p:nvSpPr>
        <p:spPr>
          <a:xfrm>
            <a:off x="7199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hasCustomPrompt="1" idx="2" type="title"/>
          </p:nvPr>
        </p:nvSpPr>
        <p:spPr>
          <a:xfrm>
            <a:off x="40961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1" name="Google Shape;91;p21"/>
          <p:cNvSpPr txBox="1"/>
          <p:nvPr>
            <p:ph idx="3" type="subTitle"/>
          </p:nvPr>
        </p:nvSpPr>
        <p:spPr>
          <a:xfrm>
            <a:off x="40961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hasCustomPrompt="1" idx="4" type="title"/>
          </p:nvPr>
        </p:nvSpPr>
        <p:spPr>
          <a:xfrm>
            <a:off x="40961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3" name="Google Shape;93;p21"/>
          <p:cNvSpPr txBox="1"/>
          <p:nvPr>
            <p:ph idx="5" type="subTitle"/>
          </p:nvPr>
        </p:nvSpPr>
        <p:spPr>
          <a:xfrm>
            <a:off x="40961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hasCustomPrompt="1" idx="6" type="title"/>
          </p:nvPr>
        </p:nvSpPr>
        <p:spPr>
          <a:xfrm>
            <a:off x="7199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5" name="Google Shape;95;p21"/>
          <p:cNvSpPr txBox="1"/>
          <p:nvPr>
            <p:ph idx="7" type="subTitle"/>
          </p:nvPr>
        </p:nvSpPr>
        <p:spPr>
          <a:xfrm>
            <a:off x="7199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 b="0" l="44490" r="0" t="0"/>
          <a:stretch/>
        </p:blipFill>
        <p:spPr>
          <a:xfrm flipH="1">
            <a:off x="7389250" y="0"/>
            <a:ext cx="1118050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/>
          <p:nvPr/>
        </p:nvSpPr>
        <p:spPr>
          <a:xfrm flipH="1">
            <a:off x="7974601" y="-24000"/>
            <a:ext cx="11694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019500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2" type="title"/>
          </p:nvPr>
        </p:nvSpPr>
        <p:spPr>
          <a:xfrm>
            <a:off x="336974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subTitle"/>
          </p:nvPr>
        </p:nvSpPr>
        <p:spPr>
          <a:xfrm>
            <a:off x="7200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3" type="subTitle"/>
          </p:nvPr>
        </p:nvSpPr>
        <p:spPr>
          <a:xfrm>
            <a:off x="3369741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4" type="title"/>
          </p:nvPr>
        </p:nvSpPr>
        <p:spPr>
          <a:xfrm>
            <a:off x="72000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5" type="subTitle"/>
          </p:nvPr>
        </p:nvSpPr>
        <p:spPr>
          <a:xfrm>
            <a:off x="60195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>
            <p:ph hasCustomPrompt="1" idx="7" type="title"/>
          </p:nvPr>
        </p:nvSpPr>
        <p:spPr>
          <a:xfrm>
            <a:off x="7199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8" name="Google Shape;108;p22"/>
          <p:cNvSpPr txBox="1"/>
          <p:nvPr>
            <p:ph hasCustomPrompt="1" idx="8" type="title"/>
          </p:nvPr>
        </p:nvSpPr>
        <p:spPr>
          <a:xfrm>
            <a:off x="336974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9" name="Google Shape;109;p22"/>
          <p:cNvSpPr txBox="1"/>
          <p:nvPr>
            <p:ph hasCustomPrompt="1" idx="9" type="title"/>
          </p:nvPr>
        </p:nvSpPr>
        <p:spPr>
          <a:xfrm>
            <a:off x="60194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2" type="title"/>
          </p:nvPr>
        </p:nvSpPr>
        <p:spPr>
          <a:xfrm>
            <a:off x="2591400" y="1550700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3" type="title"/>
          </p:nvPr>
        </p:nvSpPr>
        <p:spPr>
          <a:xfrm>
            <a:off x="2591250" y="33236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2591400" y="2031300"/>
            <a:ext cx="18972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4" type="subTitle"/>
          </p:nvPr>
        </p:nvSpPr>
        <p:spPr>
          <a:xfrm>
            <a:off x="2591550" y="3804275"/>
            <a:ext cx="18975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1669850" y="1649606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2" type="subTitle"/>
          </p:nvPr>
        </p:nvSpPr>
        <p:spPr>
          <a:xfrm>
            <a:off x="1669825" y="2721932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subTitle"/>
          </p:nvPr>
        </p:nvSpPr>
        <p:spPr>
          <a:xfrm>
            <a:off x="1669850" y="3794257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720000" y="445025"/>
            <a:ext cx="59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4" type="title"/>
          </p:nvPr>
        </p:nvSpPr>
        <p:spPr>
          <a:xfrm>
            <a:off x="1669838" y="3542127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5" type="title"/>
          </p:nvPr>
        </p:nvSpPr>
        <p:spPr>
          <a:xfrm>
            <a:off x="1669836" y="2469801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6" type="title"/>
          </p:nvPr>
        </p:nvSpPr>
        <p:spPr>
          <a:xfrm>
            <a:off x="1669840" y="1397475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2" type="title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720000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3" type="subTitle"/>
          </p:nvPr>
        </p:nvSpPr>
        <p:spPr>
          <a:xfrm>
            <a:off x="4571581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4" type="title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5" type="title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6" type="subTitle"/>
          </p:nvPr>
        </p:nvSpPr>
        <p:spPr>
          <a:xfrm>
            <a:off x="720000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7" type="subTitle"/>
          </p:nvPr>
        </p:nvSpPr>
        <p:spPr>
          <a:xfrm>
            <a:off x="4571581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13140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2" type="title"/>
          </p:nvPr>
        </p:nvSpPr>
        <p:spPr>
          <a:xfrm>
            <a:off x="48615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13140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3" type="subTitle"/>
          </p:nvPr>
        </p:nvSpPr>
        <p:spPr>
          <a:xfrm>
            <a:off x="48615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4" type="title"/>
          </p:nvPr>
        </p:nvSpPr>
        <p:spPr>
          <a:xfrm>
            <a:off x="13140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5" type="title"/>
          </p:nvPr>
        </p:nvSpPr>
        <p:spPr>
          <a:xfrm>
            <a:off x="48615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6" type="subTitle"/>
          </p:nvPr>
        </p:nvSpPr>
        <p:spPr>
          <a:xfrm>
            <a:off x="13140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7" type="subTitle"/>
          </p:nvPr>
        </p:nvSpPr>
        <p:spPr>
          <a:xfrm>
            <a:off x="48615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7869138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720005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2" type="title"/>
          </p:nvPr>
        </p:nvSpPr>
        <p:spPr>
          <a:xfrm>
            <a:off x="720004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" type="subTitle"/>
          </p:nvPr>
        </p:nvSpPr>
        <p:spPr>
          <a:xfrm>
            <a:off x="720000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3" type="subTitle"/>
          </p:nvPr>
        </p:nvSpPr>
        <p:spPr>
          <a:xfrm>
            <a:off x="719999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4" type="title"/>
          </p:nvPr>
        </p:nvSpPr>
        <p:spPr>
          <a:xfrm>
            <a:off x="3443130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5" type="title"/>
          </p:nvPr>
        </p:nvSpPr>
        <p:spPr>
          <a:xfrm>
            <a:off x="3443129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6" type="subTitle"/>
          </p:nvPr>
        </p:nvSpPr>
        <p:spPr>
          <a:xfrm>
            <a:off x="3443125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7" type="subTitle"/>
          </p:nvPr>
        </p:nvSpPr>
        <p:spPr>
          <a:xfrm>
            <a:off x="3443124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8" type="title"/>
          </p:nvPr>
        </p:nvSpPr>
        <p:spPr>
          <a:xfrm>
            <a:off x="720000" y="445025"/>
            <a:ext cx="534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9" type="title"/>
          </p:nvPr>
        </p:nvSpPr>
        <p:spPr>
          <a:xfrm>
            <a:off x="720008" y="35884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3" type="subTitle"/>
          </p:nvPr>
        </p:nvSpPr>
        <p:spPr>
          <a:xfrm>
            <a:off x="720003" y="38477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4" type="title"/>
          </p:nvPr>
        </p:nvSpPr>
        <p:spPr>
          <a:xfrm>
            <a:off x="3443133" y="3588179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5" type="subTitle"/>
          </p:nvPr>
        </p:nvSpPr>
        <p:spPr>
          <a:xfrm>
            <a:off x="3443128" y="3847429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823700" y="1834850"/>
            <a:ext cx="3600300" cy="18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4823712" y="3677750"/>
            <a:ext cx="36003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/>
          <p:nvPr>
            <p:ph idx="2" type="pic"/>
          </p:nvPr>
        </p:nvSpPr>
        <p:spPr>
          <a:xfrm>
            <a:off x="1762274" y="838250"/>
            <a:ext cx="2889000" cy="3603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5" name="Google Shape;165;p28"/>
          <p:cNvPicPr preferRelativeResize="0"/>
          <p:nvPr/>
        </p:nvPicPr>
        <p:blipFill rotWithShape="1">
          <a:blip r:embed="rId2">
            <a:alphaModFix/>
          </a:blip>
          <a:srcRect b="0" l="73023" r="0" t="0"/>
          <a:stretch/>
        </p:blipFill>
        <p:spPr>
          <a:xfrm>
            <a:off x="925799" y="0"/>
            <a:ext cx="543375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0" y="-24000"/>
            <a:ext cx="925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subTitle"/>
          </p:nvPr>
        </p:nvSpPr>
        <p:spPr>
          <a:xfrm>
            <a:off x="720000" y="3687275"/>
            <a:ext cx="31989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720000" y="2317275"/>
            <a:ext cx="3198900" cy="11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29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732775" y="1272225"/>
            <a:ext cx="28401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77" name="Google Shape;177;p31"/>
          <p:cNvSpPr txBox="1"/>
          <p:nvPr>
            <p:ph idx="1" type="subTitle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31"/>
          <p:cNvSpPr txBox="1"/>
          <p:nvPr>
            <p:ph idx="2" type="subTitle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31"/>
          <p:cNvSpPr txBox="1"/>
          <p:nvPr/>
        </p:nvSpPr>
        <p:spPr>
          <a:xfrm>
            <a:off x="28767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b="0" l="73809" r="-2" t="0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b="510" l="73809" r="-2" t="-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title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3" type="title"/>
          </p:nvPr>
        </p:nvSpPr>
        <p:spPr>
          <a:xfrm>
            <a:off x="719999" y="3418875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2147100" y="1541500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2147100" y="2979675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2812500" y="3762301"/>
            <a:ext cx="52398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257175" y="2889800"/>
            <a:ext cx="4166700" cy="17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idx="1" type="body"/>
          </p:nvPr>
        </p:nvSpPr>
        <p:spPr>
          <a:xfrm>
            <a:off x="720000" y="2276900"/>
            <a:ext cx="39177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20000" y="725500"/>
            <a:ext cx="39177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-24150" y="-22800"/>
            <a:ext cx="9192300" cy="51891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227950" y="758825"/>
            <a:ext cx="4196100" cy="11259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ctrTitle"/>
          </p:nvPr>
        </p:nvSpPr>
        <p:spPr>
          <a:xfrm>
            <a:off x="2848150" y="689450"/>
            <a:ext cx="51702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3" name="Google Shape;193;p34"/>
          <p:cNvSpPr txBox="1"/>
          <p:nvPr>
            <p:ph idx="1" type="subTitle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Basic Concepts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4" name="Google Shape;194;p34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environments</a:t>
            </a:r>
            <a:endParaRPr/>
          </a:p>
        </p:txBody>
      </p:sp>
      <p:sp>
        <p:nvSpPr>
          <p:cNvPr id="295" name="Google Shape;295;p43"/>
          <p:cNvSpPr txBox="1"/>
          <p:nvPr/>
        </p:nvSpPr>
        <p:spPr>
          <a:xfrm>
            <a:off x="2450800" y="1099575"/>
            <a:ext cx="3731100" cy="4119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envR = [sum -&gt; (closureV n (if-tf …) </a:t>
            </a:r>
            <a:r>
              <a:rPr lang="en">
                <a:highlight>
                  <a:srgbClr val="FFF2CC"/>
                </a:highlight>
                <a:latin typeface="Albert Sans"/>
                <a:ea typeface="Albert Sans"/>
                <a:cs typeface="Albert Sans"/>
                <a:sym typeface="Albert Sans"/>
              </a:rPr>
              <a:t>(    )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]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El ambiente recursivo captura la clausura y es el ambiente en el que evaluamos el cuerpo (pista, no usaremos with, necesitamos algo más poderoso)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6" name="Google Shape;296;p43"/>
          <p:cNvSpPr txBox="1"/>
          <p:nvPr/>
        </p:nvSpPr>
        <p:spPr>
          <a:xfrm>
            <a:off x="2899150" y="2854850"/>
            <a:ext cx="651300" cy="572700"/>
          </a:xfrm>
          <a:prstGeom prst="rect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sum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7" name="Google Shape;297;p43"/>
          <p:cNvSpPr txBox="1"/>
          <p:nvPr/>
        </p:nvSpPr>
        <p:spPr>
          <a:xfrm>
            <a:off x="4346950" y="2854850"/>
            <a:ext cx="1210200" cy="5727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ClosureV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98" name="Google Shape;298;p43"/>
          <p:cNvCxnSpPr>
            <a:stCxn id="296" idx="3"/>
            <a:endCxn id="297" idx="1"/>
          </p:cNvCxnSpPr>
          <p:nvPr/>
        </p:nvCxnSpPr>
        <p:spPr>
          <a:xfrm>
            <a:off x="3550450" y="3141200"/>
            <a:ext cx="79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43"/>
          <p:cNvCxnSpPr>
            <a:stCxn id="297" idx="2"/>
            <a:endCxn id="296" idx="2"/>
          </p:cNvCxnSpPr>
          <p:nvPr/>
        </p:nvCxnSpPr>
        <p:spPr>
          <a:xfrm rot="5400000">
            <a:off x="4088200" y="2564300"/>
            <a:ext cx="600" cy="1727100"/>
          </a:xfrm>
          <a:prstGeom prst="curvedConnector3">
            <a:avLst>
              <a:gd fmla="val -1282333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43"/>
          <p:cNvSpPr txBox="1"/>
          <p:nvPr/>
        </p:nvSpPr>
        <p:spPr>
          <a:xfrm>
            <a:off x="1980300" y="3934050"/>
            <a:ext cx="796500" cy="465300"/>
          </a:xfrm>
          <a:prstGeom prst="rect">
            <a:avLst/>
          </a:prstGeom>
          <a:noFill/>
          <a:ln cap="flat" cmpd="sng" w="2857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n → 10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1" name="Google Shape;301;p43"/>
          <p:cNvSpPr txBox="1"/>
          <p:nvPr/>
        </p:nvSpPr>
        <p:spPr>
          <a:xfrm>
            <a:off x="3047100" y="3934050"/>
            <a:ext cx="796500" cy="465300"/>
          </a:xfrm>
          <a:prstGeom prst="rect">
            <a:avLst/>
          </a:prstGeom>
          <a:noFill/>
          <a:ln cap="flat" cmpd="sng" w="2857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n → 9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2" name="Google Shape;302;p43"/>
          <p:cNvSpPr txBox="1"/>
          <p:nvPr/>
        </p:nvSpPr>
        <p:spPr>
          <a:xfrm>
            <a:off x="4037700" y="3934050"/>
            <a:ext cx="796500" cy="465300"/>
          </a:xfrm>
          <a:prstGeom prst="rect">
            <a:avLst/>
          </a:prstGeom>
          <a:noFill/>
          <a:ln cap="flat" cmpd="sng" w="2857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n → 8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03" name="Google Shape;303;p43"/>
          <p:cNvCxnSpPr>
            <a:stCxn id="300" idx="0"/>
            <a:endCxn id="296" idx="2"/>
          </p:cNvCxnSpPr>
          <p:nvPr/>
        </p:nvCxnSpPr>
        <p:spPr>
          <a:xfrm flipH="1" rot="10800000">
            <a:off x="2378550" y="3427650"/>
            <a:ext cx="8463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43"/>
          <p:cNvCxnSpPr>
            <a:stCxn id="301" idx="0"/>
            <a:endCxn id="296" idx="2"/>
          </p:cNvCxnSpPr>
          <p:nvPr/>
        </p:nvCxnSpPr>
        <p:spPr>
          <a:xfrm rot="10800000">
            <a:off x="3224850" y="3427650"/>
            <a:ext cx="2205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43"/>
          <p:cNvCxnSpPr>
            <a:stCxn id="302" idx="0"/>
            <a:endCxn id="296" idx="2"/>
          </p:cNvCxnSpPr>
          <p:nvPr/>
        </p:nvCxnSpPr>
        <p:spPr>
          <a:xfrm rot="10800000">
            <a:off x="3224850" y="3427650"/>
            <a:ext cx="12111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43"/>
          <p:cNvSpPr txBox="1"/>
          <p:nvPr/>
        </p:nvSpPr>
        <p:spPr>
          <a:xfrm>
            <a:off x="6485850" y="3774550"/>
            <a:ext cx="1621500" cy="967500"/>
          </a:xfrm>
          <a:prstGeom prst="rect">
            <a:avLst/>
          </a:prstGeom>
          <a:noFill/>
          <a:ln cap="flat" cmpd="sng" w="952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En Scheme, algo similar ocurre con let y letrec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idx="4294967295" type="title"/>
          </p:nvPr>
        </p:nvSpPr>
        <p:spPr>
          <a:xfrm>
            <a:off x="720000" y="445025"/>
            <a:ext cx="791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recursive environment?</a:t>
            </a:r>
            <a:endParaRPr/>
          </a:p>
        </p:txBody>
      </p:sp>
      <p:sp>
        <p:nvSpPr>
          <p:cNvPr id="312" name="Google Shape;312;p44"/>
          <p:cNvSpPr txBox="1"/>
          <p:nvPr/>
        </p:nvSpPr>
        <p:spPr>
          <a:xfrm>
            <a:off x="720000" y="1621450"/>
            <a:ext cx="725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So, let’s abstract the 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weird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 stuff we had on the previous slide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3" name="Google Shape;313;p44"/>
          <p:cNvSpPr txBox="1"/>
          <p:nvPr/>
        </p:nvSpPr>
        <p:spPr>
          <a:xfrm>
            <a:off x="2899150" y="3159650"/>
            <a:ext cx="651300" cy="572700"/>
          </a:xfrm>
          <a:prstGeom prst="rect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sum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4346950" y="3007250"/>
            <a:ext cx="1953000" cy="10995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c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losureV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-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N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-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(if-tf …)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-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[env]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15" name="Google Shape;315;p44"/>
          <p:cNvCxnSpPr/>
          <p:nvPr/>
        </p:nvCxnSpPr>
        <p:spPr>
          <a:xfrm>
            <a:off x="3550450" y="3293600"/>
            <a:ext cx="79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44"/>
          <p:cNvCxnSpPr>
            <a:endCxn id="313" idx="3"/>
          </p:cNvCxnSpPr>
          <p:nvPr/>
        </p:nvCxnSpPr>
        <p:spPr>
          <a:xfrm rot="10800000">
            <a:off x="3550450" y="3446000"/>
            <a:ext cx="171270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44"/>
          <p:cNvSpPr txBox="1"/>
          <p:nvPr/>
        </p:nvSpPr>
        <p:spPr>
          <a:xfrm>
            <a:off x="2518150" y="2473850"/>
            <a:ext cx="1447800" cy="372900"/>
          </a:xfrm>
          <a:prstGeom prst="rect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env init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18" name="Google Shape;318;p44"/>
          <p:cNvCxnSpPr>
            <a:stCxn id="313" idx="0"/>
            <a:endCxn id="317" idx="2"/>
          </p:cNvCxnSpPr>
          <p:nvPr/>
        </p:nvCxnSpPr>
        <p:spPr>
          <a:xfrm flipH="1" rot="10800000">
            <a:off x="3224800" y="2846750"/>
            <a:ext cx="17400" cy="3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>
            <p:ph idx="4294967295" type="title"/>
          </p:nvPr>
        </p:nvSpPr>
        <p:spPr>
          <a:xfrm>
            <a:off x="720000" y="445025"/>
            <a:ext cx="791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recursive environment?</a:t>
            </a:r>
            <a:endParaRPr/>
          </a:p>
        </p:txBody>
      </p:sp>
      <p:sp>
        <p:nvSpPr>
          <p:cNvPr id="324" name="Google Shape;324;p45"/>
          <p:cNvSpPr txBox="1"/>
          <p:nvPr/>
        </p:nvSpPr>
        <p:spPr>
          <a:xfrm>
            <a:off x="720000" y="1621450"/>
            <a:ext cx="725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Want me to make it more simple?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5" name="Google Shape;325;p45"/>
          <p:cNvSpPr/>
          <p:nvPr/>
        </p:nvSpPr>
        <p:spPr>
          <a:xfrm>
            <a:off x="1063275" y="2501300"/>
            <a:ext cx="1315800" cy="13557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6" name="Google Shape;326;p45"/>
          <p:cNvSpPr/>
          <p:nvPr/>
        </p:nvSpPr>
        <p:spPr>
          <a:xfrm>
            <a:off x="3273075" y="2501300"/>
            <a:ext cx="1315800" cy="13557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27" name="Google Shape;327;p45"/>
          <p:cNvCxnSpPr>
            <a:stCxn id="325" idx="7"/>
            <a:endCxn id="326" idx="1"/>
          </p:cNvCxnSpPr>
          <p:nvPr/>
        </p:nvCxnSpPr>
        <p:spPr>
          <a:xfrm>
            <a:off x="2186381" y="2699838"/>
            <a:ext cx="12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45"/>
          <p:cNvCxnSpPr>
            <a:stCxn id="326" idx="3"/>
            <a:endCxn id="325" idx="5"/>
          </p:cNvCxnSpPr>
          <p:nvPr/>
        </p:nvCxnSpPr>
        <p:spPr>
          <a:xfrm rot="10800000">
            <a:off x="2186269" y="3658462"/>
            <a:ext cx="12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9" name="Google Shape;32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900" y="1814925"/>
            <a:ext cx="3366200" cy="22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idx="4294967295" type="title"/>
          </p:nvPr>
        </p:nvSpPr>
        <p:spPr>
          <a:xfrm>
            <a:off x="720000" y="445025"/>
            <a:ext cx="79191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recursive environment?</a:t>
            </a:r>
            <a:endParaRPr/>
          </a:p>
        </p:txBody>
      </p:sp>
      <p:sp>
        <p:nvSpPr>
          <p:cNvPr id="335" name="Google Shape;335;p46"/>
          <p:cNvSpPr txBox="1"/>
          <p:nvPr/>
        </p:nvSpPr>
        <p:spPr>
          <a:xfrm>
            <a:off x="720000" y="1621450"/>
            <a:ext cx="725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So, how do we usually solve it? Let’s look at OOP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6" name="Google Shape;336;p46"/>
          <p:cNvSpPr/>
          <p:nvPr/>
        </p:nvSpPr>
        <p:spPr>
          <a:xfrm>
            <a:off x="1063275" y="2501300"/>
            <a:ext cx="1315800" cy="13557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7" name="Google Shape;337;p46"/>
          <p:cNvSpPr/>
          <p:nvPr/>
        </p:nvSpPr>
        <p:spPr>
          <a:xfrm>
            <a:off x="3273075" y="2501300"/>
            <a:ext cx="1315800" cy="13557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38" name="Google Shape;338;p46"/>
          <p:cNvCxnSpPr>
            <a:stCxn id="336" idx="7"/>
            <a:endCxn id="337" idx="1"/>
          </p:cNvCxnSpPr>
          <p:nvPr/>
        </p:nvCxnSpPr>
        <p:spPr>
          <a:xfrm>
            <a:off x="2186381" y="2699838"/>
            <a:ext cx="12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46"/>
          <p:cNvCxnSpPr>
            <a:stCxn id="337" idx="3"/>
            <a:endCxn id="336" idx="5"/>
          </p:cNvCxnSpPr>
          <p:nvPr/>
        </p:nvCxnSpPr>
        <p:spPr>
          <a:xfrm rot="10800000">
            <a:off x="2186269" y="3658462"/>
            <a:ext cx="12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46"/>
          <p:cNvSpPr txBox="1"/>
          <p:nvPr/>
        </p:nvSpPr>
        <p:spPr>
          <a:xfrm>
            <a:off x="5231525" y="2126750"/>
            <a:ext cx="31254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new A( new B (...))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Alternatives?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>
            <p:ph idx="4294967295" type="title"/>
          </p:nvPr>
        </p:nvSpPr>
        <p:spPr>
          <a:xfrm>
            <a:off x="720000" y="445025"/>
            <a:ext cx="79191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recursive environment?</a:t>
            </a:r>
            <a:endParaRPr/>
          </a:p>
        </p:txBody>
      </p:sp>
      <p:sp>
        <p:nvSpPr>
          <p:cNvPr id="346" name="Google Shape;346;p47"/>
          <p:cNvSpPr txBox="1"/>
          <p:nvPr/>
        </p:nvSpPr>
        <p:spPr>
          <a:xfrm>
            <a:off x="720000" y="1621450"/>
            <a:ext cx="725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So, how do we usually solve it? Let’s look at OOP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47" name="Google Shape;347;p47"/>
          <p:cNvSpPr/>
          <p:nvPr/>
        </p:nvSpPr>
        <p:spPr>
          <a:xfrm>
            <a:off x="1063275" y="2501300"/>
            <a:ext cx="1315800" cy="13557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48" name="Google Shape;348;p47"/>
          <p:cNvSpPr/>
          <p:nvPr/>
        </p:nvSpPr>
        <p:spPr>
          <a:xfrm>
            <a:off x="3273075" y="2501300"/>
            <a:ext cx="1315800" cy="13557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49" name="Google Shape;349;p47"/>
          <p:cNvCxnSpPr>
            <a:stCxn id="347" idx="7"/>
            <a:endCxn id="348" idx="1"/>
          </p:cNvCxnSpPr>
          <p:nvPr/>
        </p:nvCxnSpPr>
        <p:spPr>
          <a:xfrm>
            <a:off x="2186381" y="2699838"/>
            <a:ext cx="12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47"/>
          <p:cNvCxnSpPr>
            <a:stCxn id="348" idx="3"/>
            <a:endCxn id="347" idx="5"/>
          </p:cNvCxnSpPr>
          <p:nvPr/>
        </p:nvCxnSpPr>
        <p:spPr>
          <a:xfrm rot="10800000">
            <a:off x="2186269" y="3658462"/>
            <a:ext cx="12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47"/>
          <p:cNvSpPr txBox="1"/>
          <p:nvPr/>
        </p:nvSpPr>
        <p:spPr>
          <a:xfrm>
            <a:off x="5231525" y="2126750"/>
            <a:ext cx="31254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new A( new B (...))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Some languages already have ways of initializing mutually dependant objects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idx="4294967295" type="title"/>
          </p:nvPr>
        </p:nvSpPr>
        <p:spPr>
          <a:xfrm>
            <a:off x="720000" y="445025"/>
            <a:ext cx="79191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recursive environment?</a:t>
            </a:r>
            <a:endParaRPr/>
          </a:p>
        </p:txBody>
      </p:sp>
      <p:sp>
        <p:nvSpPr>
          <p:cNvPr id="357" name="Google Shape;357;p48"/>
          <p:cNvSpPr txBox="1"/>
          <p:nvPr/>
        </p:nvSpPr>
        <p:spPr>
          <a:xfrm>
            <a:off x="720000" y="1621450"/>
            <a:ext cx="725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So, how do we usually solve it? Let’s look at OOP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8" name="Google Shape;358;p48"/>
          <p:cNvSpPr/>
          <p:nvPr/>
        </p:nvSpPr>
        <p:spPr>
          <a:xfrm>
            <a:off x="1063275" y="2501300"/>
            <a:ext cx="1315800" cy="13557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9" name="Google Shape;359;p48"/>
          <p:cNvSpPr/>
          <p:nvPr/>
        </p:nvSpPr>
        <p:spPr>
          <a:xfrm>
            <a:off x="3273075" y="2501300"/>
            <a:ext cx="1315800" cy="13557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60" name="Google Shape;360;p48"/>
          <p:cNvCxnSpPr>
            <a:stCxn id="358" idx="7"/>
            <a:endCxn id="359" idx="1"/>
          </p:cNvCxnSpPr>
          <p:nvPr/>
        </p:nvCxnSpPr>
        <p:spPr>
          <a:xfrm>
            <a:off x="2186381" y="2699838"/>
            <a:ext cx="12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48"/>
          <p:cNvCxnSpPr>
            <a:stCxn id="359" idx="3"/>
            <a:endCxn id="358" idx="5"/>
          </p:cNvCxnSpPr>
          <p:nvPr/>
        </p:nvCxnSpPr>
        <p:spPr>
          <a:xfrm rot="10800000">
            <a:off x="2186269" y="3658462"/>
            <a:ext cx="12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48"/>
          <p:cNvSpPr txBox="1"/>
          <p:nvPr/>
        </p:nvSpPr>
        <p:spPr>
          <a:xfrm>
            <a:off x="5231525" y="2126750"/>
            <a:ext cx="34077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new A( new B (...))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Use null value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new A (null)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 = new B (a)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a.setB(b) ← Mutation!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So, chicken and egg situation is simple to solve in a world with mutation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E. Tanter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/>
          <p:nvPr>
            <p:ph idx="4294967295" type="title"/>
          </p:nvPr>
        </p:nvSpPr>
        <p:spPr>
          <a:xfrm>
            <a:off x="720000" y="445025"/>
            <a:ext cx="79191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apply this logic?</a:t>
            </a:r>
            <a:endParaRPr/>
          </a:p>
        </p:txBody>
      </p:sp>
      <p:sp>
        <p:nvSpPr>
          <p:cNvPr id="368" name="Google Shape;368;p49"/>
          <p:cNvSpPr txBox="1"/>
          <p:nvPr/>
        </p:nvSpPr>
        <p:spPr>
          <a:xfrm>
            <a:off x="720000" y="1164250"/>
            <a:ext cx="725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We will use these same three phases.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69" name="Google Shape;369;p49"/>
          <p:cNvSpPr/>
          <p:nvPr/>
        </p:nvSpPr>
        <p:spPr>
          <a:xfrm>
            <a:off x="1384200" y="2032625"/>
            <a:ext cx="1384200" cy="40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sum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0" name="Google Shape;370;p49"/>
          <p:cNvSpPr/>
          <p:nvPr/>
        </p:nvSpPr>
        <p:spPr>
          <a:xfrm>
            <a:off x="3517800" y="2032625"/>
            <a:ext cx="2033700" cy="4080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(incomplete-env)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71" name="Google Shape;371;p49"/>
          <p:cNvCxnSpPr>
            <a:endCxn id="370" idx="1"/>
          </p:cNvCxnSpPr>
          <p:nvPr/>
        </p:nvCxnSpPr>
        <p:spPr>
          <a:xfrm>
            <a:off x="2426100" y="2236625"/>
            <a:ext cx="109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49"/>
          <p:cNvSpPr txBox="1"/>
          <p:nvPr/>
        </p:nvSpPr>
        <p:spPr>
          <a:xfrm>
            <a:off x="6374725" y="1974350"/>
            <a:ext cx="24771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AutoNum type="arabicPeriod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Associate function with an incomplete environment.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AutoNum type="arabicPeriod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(interp ne (incomplete-env))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AutoNum type="arabicPeriod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Mutate and put the right reference.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We end up with a cyclic environment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3" name="Google Shape;373;p49"/>
          <p:cNvSpPr/>
          <p:nvPr/>
        </p:nvSpPr>
        <p:spPr>
          <a:xfrm>
            <a:off x="1384200" y="2642225"/>
            <a:ext cx="1384200" cy="40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sum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4" name="Google Shape;374;p49"/>
          <p:cNvSpPr/>
          <p:nvPr/>
        </p:nvSpPr>
        <p:spPr>
          <a:xfrm>
            <a:off x="3517800" y="2642225"/>
            <a:ext cx="2033700" cy="4080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(incomplete-env)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75" name="Google Shape;375;p49"/>
          <p:cNvCxnSpPr>
            <a:endCxn id="374" idx="1"/>
          </p:cNvCxnSpPr>
          <p:nvPr/>
        </p:nvCxnSpPr>
        <p:spPr>
          <a:xfrm>
            <a:off x="2426100" y="2846225"/>
            <a:ext cx="109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49"/>
          <p:cNvSpPr/>
          <p:nvPr/>
        </p:nvSpPr>
        <p:spPr>
          <a:xfrm>
            <a:off x="2452825" y="3168325"/>
            <a:ext cx="3387600" cy="4080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(closureV n (if …))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77" name="Google Shape;377;p49"/>
          <p:cNvCxnSpPr>
            <a:stCxn id="373" idx="2"/>
            <a:endCxn id="376" idx="1"/>
          </p:cNvCxnSpPr>
          <p:nvPr/>
        </p:nvCxnSpPr>
        <p:spPr>
          <a:xfrm>
            <a:off x="2076300" y="3050225"/>
            <a:ext cx="376500" cy="3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8" name="Google Shape;378;p49"/>
          <p:cNvSpPr/>
          <p:nvPr/>
        </p:nvSpPr>
        <p:spPr>
          <a:xfrm>
            <a:off x="1384200" y="3861425"/>
            <a:ext cx="1384200" cy="40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sum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9" name="Google Shape;379;p49"/>
          <p:cNvSpPr/>
          <p:nvPr/>
        </p:nvSpPr>
        <p:spPr>
          <a:xfrm>
            <a:off x="3517800" y="3861425"/>
            <a:ext cx="2033700" cy="408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(incomplete-env)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80" name="Google Shape;380;p49"/>
          <p:cNvCxnSpPr/>
          <p:nvPr/>
        </p:nvCxnSpPr>
        <p:spPr>
          <a:xfrm>
            <a:off x="2426125" y="4065325"/>
            <a:ext cx="93630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49"/>
          <p:cNvSpPr/>
          <p:nvPr/>
        </p:nvSpPr>
        <p:spPr>
          <a:xfrm>
            <a:off x="2452825" y="4387525"/>
            <a:ext cx="3387600" cy="4080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(closureV n (if …) 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82" name="Google Shape;382;p49"/>
          <p:cNvCxnSpPr>
            <a:stCxn id="378" idx="2"/>
            <a:endCxn id="381" idx="1"/>
          </p:cNvCxnSpPr>
          <p:nvPr/>
        </p:nvCxnSpPr>
        <p:spPr>
          <a:xfrm>
            <a:off x="2076300" y="4269425"/>
            <a:ext cx="376500" cy="3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"/>
          <p:cNvSpPr txBox="1"/>
          <p:nvPr>
            <p:ph idx="4294967295" type="title"/>
          </p:nvPr>
        </p:nvSpPr>
        <p:spPr>
          <a:xfrm>
            <a:off x="720000" y="2959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88" name="Google Shape;388;p50"/>
          <p:cNvSpPr txBox="1"/>
          <p:nvPr/>
        </p:nvSpPr>
        <p:spPr>
          <a:xfrm>
            <a:off x="720000" y="3759075"/>
            <a:ext cx="832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PLAI, Chapter 9. 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9" name="Google Shape;389;p50"/>
          <p:cNvSpPr txBox="1"/>
          <p:nvPr>
            <p:ph idx="4294967295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90" name="Google Shape;390;p50"/>
          <p:cNvSpPr txBox="1"/>
          <p:nvPr/>
        </p:nvSpPr>
        <p:spPr>
          <a:xfrm>
            <a:off x="720000" y="1320675"/>
            <a:ext cx="78393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La recursión requiere de un ambiente cíclico, la forma más directa de ello es usar mutación. 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2" name="Google Shape;202;p35"/>
          <p:cNvSpPr txBox="1"/>
          <p:nvPr>
            <p:ph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3" name="Google Shape;20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04" name="Google Shape;204;p35"/>
          <p:cNvSpPr txBox="1"/>
          <p:nvPr>
            <p:ph idx="2" type="title"/>
          </p:nvPr>
        </p:nvSpPr>
        <p:spPr>
          <a:xfrm>
            <a:off x="1872275" y="1330850"/>
            <a:ext cx="527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out for the environment!</a:t>
            </a:r>
            <a:endParaRPr/>
          </a:p>
        </p:txBody>
      </p:sp>
      <p:sp>
        <p:nvSpPr>
          <p:cNvPr id="205" name="Google Shape;205;p35"/>
          <p:cNvSpPr txBox="1"/>
          <p:nvPr>
            <p:ph idx="3" type="title"/>
          </p:nvPr>
        </p:nvSpPr>
        <p:spPr>
          <a:xfrm>
            <a:off x="1872275" y="2229700"/>
            <a:ext cx="5496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Implementation</a:t>
            </a:r>
            <a:endParaRPr/>
          </a:p>
        </p:txBody>
      </p:sp>
      <p:cxnSp>
        <p:nvCxnSpPr>
          <p:cNvPr id="206" name="Google Shape;206;p35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5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use recursion?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use recursion?</a:t>
            </a:r>
            <a:endParaRPr/>
          </a:p>
        </p:txBody>
      </p:sp>
      <p:sp>
        <p:nvSpPr>
          <p:cNvPr id="218" name="Google Shape;218;p37"/>
          <p:cNvSpPr txBox="1"/>
          <p:nvPr/>
        </p:nvSpPr>
        <p:spPr>
          <a:xfrm>
            <a:off x="720000" y="1244475"/>
            <a:ext cx="83235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We did, on F1WAE because all functions were public and we knew about their </a:t>
            </a: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existence. However, now we are on FAE so: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-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Do all functions have a name?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-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When does the environment know about the existence of a function?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37"/>
          <p:cNvSpPr txBox="1"/>
          <p:nvPr/>
        </p:nvSpPr>
        <p:spPr>
          <a:xfrm>
            <a:off x="544025" y="2731675"/>
            <a:ext cx="8804400" cy="2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(with (sum (fun (x)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(if-tf (zero?? n)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0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(+ n (sum (- n 1)))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)))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(sum 13))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use recursion?</a:t>
            </a:r>
            <a:endParaRPr/>
          </a:p>
        </p:txBody>
      </p:sp>
      <p:sp>
        <p:nvSpPr>
          <p:cNvPr id="225" name="Google Shape;225;p38"/>
          <p:cNvSpPr txBox="1"/>
          <p:nvPr/>
        </p:nvSpPr>
        <p:spPr>
          <a:xfrm>
            <a:off x="720000" y="1244475"/>
            <a:ext cx="83235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-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So, we have a problem on the environment. What is going on with this function?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250950" y="2229300"/>
            <a:ext cx="8804400" cy="2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(with (</a:t>
            </a:r>
            <a:r>
              <a:rPr lang="en" sz="2200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(fun (x) </a:t>
            </a:r>
            <a:endParaRPr sz="2200">
              <a:solidFill>
                <a:schemeClr val="dk1"/>
              </a:solidFill>
              <a:highlight>
                <a:srgbClr val="D0E0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(if-tf (zero?? n)</a:t>
            </a:r>
            <a:endParaRPr sz="2200">
              <a:solidFill>
                <a:schemeClr val="dk1"/>
              </a:solidFill>
              <a:highlight>
                <a:srgbClr val="D0E0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0</a:t>
            </a:r>
            <a:endParaRPr sz="2200">
              <a:solidFill>
                <a:schemeClr val="dk1"/>
              </a:solidFill>
              <a:highlight>
                <a:srgbClr val="D0E0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(+ n (sum (- n 1)))</a:t>
            </a:r>
            <a:endParaRPr sz="2200">
              <a:solidFill>
                <a:schemeClr val="dk1"/>
              </a:solidFill>
              <a:highlight>
                <a:srgbClr val="D0E0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))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2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(sum 13)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2089288" y="2016634"/>
            <a:ext cx="358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x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8" name="Google Shape;228;p38"/>
          <p:cNvSpPr txBox="1"/>
          <p:nvPr/>
        </p:nvSpPr>
        <p:spPr>
          <a:xfrm>
            <a:off x="6966148" y="2702425"/>
            <a:ext cx="1779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named 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expression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9" name="Google Shape;229;p38"/>
          <p:cNvSpPr txBox="1"/>
          <p:nvPr/>
        </p:nvSpPr>
        <p:spPr>
          <a:xfrm>
            <a:off x="2165524" y="4378825"/>
            <a:ext cx="6459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body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5489050" y="4265725"/>
            <a:ext cx="31632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Bien, cuál es el environment de named expression?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use recursion?</a:t>
            </a:r>
            <a:endParaRPr/>
          </a:p>
        </p:txBody>
      </p:sp>
      <p:sp>
        <p:nvSpPr>
          <p:cNvPr id="236" name="Google Shape;236;p39"/>
          <p:cNvSpPr txBox="1"/>
          <p:nvPr/>
        </p:nvSpPr>
        <p:spPr>
          <a:xfrm>
            <a:off x="720000" y="1244475"/>
            <a:ext cx="83235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-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So, we have a problem on the environment. What is going on with this function?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39"/>
          <p:cNvSpPr txBox="1"/>
          <p:nvPr/>
        </p:nvSpPr>
        <p:spPr>
          <a:xfrm>
            <a:off x="250950" y="2229300"/>
            <a:ext cx="8804400" cy="2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(with (</a:t>
            </a:r>
            <a:r>
              <a:rPr lang="en" sz="2200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(fun (x) </a:t>
            </a:r>
            <a:endParaRPr sz="2200">
              <a:solidFill>
                <a:schemeClr val="dk1"/>
              </a:solidFill>
              <a:highlight>
                <a:srgbClr val="D0E0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(if-tf (zero?? n)</a:t>
            </a:r>
            <a:endParaRPr sz="2200">
              <a:solidFill>
                <a:schemeClr val="dk1"/>
              </a:solidFill>
              <a:highlight>
                <a:srgbClr val="D0E0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0</a:t>
            </a:r>
            <a:endParaRPr sz="2200">
              <a:solidFill>
                <a:schemeClr val="dk1"/>
              </a:solidFill>
              <a:highlight>
                <a:srgbClr val="D0E0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(+ n (sum (- n 1)))</a:t>
            </a:r>
            <a:endParaRPr sz="2200">
              <a:solidFill>
                <a:schemeClr val="dk1"/>
              </a:solidFill>
              <a:highlight>
                <a:srgbClr val="D0E0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))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2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(sum 13)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39"/>
          <p:cNvSpPr txBox="1"/>
          <p:nvPr/>
        </p:nvSpPr>
        <p:spPr>
          <a:xfrm>
            <a:off x="2089288" y="2016634"/>
            <a:ext cx="358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x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9" name="Google Shape;239;p39"/>
          <p:cNvSpPr txBox="1"/>
          <p:nvPr/>
        </p:nvSpPr>
        <p:spPr>
          <a:xfrm>
            <a:off x="6966148" y="2702425"/>
            <a:ext cx="1779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named expression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0" name="Google Shape;240;p39"/>
          <p:cNvSpPr txBox="1"/>
          <p:nvPr/>
        </p:nvSpPr>
        <p:spPr>
          <a:xfrm>
            <a:off x="2165524" y="4378825"/>
            <a:ext cx="6459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body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3060400" y="4376178"/>
            <a:ext cx="2511900" cy="4119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env = [sum -&gt; (closureV …)]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use recursion?</a:t>
            </a:r>
            <a:endParaRPr/>
          </a:p>
        </p:txBody>
      </p:sp>
      <p:sp>
        <p:nvSpPr>
          <p:cNvPr id="247" name="Google Shape;247;p40"/>
          <p:cNvSpPr txBox="1"/>
          <p:nvPr/>
        </p:nvSpPr>
        <p:spPr>
          <a:xfrm>
            <a:off x="720000" y="1244475"/>
            <a:ext cx="83235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-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So, we have a problem on the environment. What is going on with this function?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40"/>
          <p:cNvSpPr txBox="1"/>
          <p:nvPr/>
        </p:nvSpPr>
        <p:spPr>
          <a:xfrm>
            <a:off x="250950" y="2229300"/>
            <a:ext cx="8804400" cy="2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(with (</a:t>
            </a:r>
            <a:r>
              <a:rPr lang="en" sz="2200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(fun (x) </a:t>
            </a:r>
            <a:endParaRPr sz="2200">
              <a:solidFill>
                <a:schemeClr val="dk1"/>
              </a:solidFill>
              <a:highlight>
                <a:srgbClr val="D0E0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(if-tf (zero?? n)</a:t>
            </a:r>
            <a:endParaRPr sz="2200">
              <a:solidFill>
                <a:schemeClr val="dk1"/>
              </a:solidFill>
              <a:highlight>
                <a:srgbClr val="D0E0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0</a:t>
            </a:r>
            <a:endParaRPr sz="2200">
              <a:solidFill>
                <a:schemeClr val="dk1"/>
              </a:solidFill>
              <a:highlight>
                <a:srgbClr val="D0E0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(+ n (sum (- n 1)))</a:t>
            </a:r>
            <a:endParaRPr sz="2200">
              <a:solidFill>
                <a:schemeClr val="dk1"/>
              </a:solidFill>
              <a:highlight>
                <a:srgbClr val="D0E0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))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2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(sum 13)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40"/>
          <p:cNvSpPr txBox="1"/>
          <p:nvPr/>
        </p:nvSpPr>
        <p:spPr>
          <a:xfrm>
            <a:off x="2089288" y="2016634"/>
            <a:ext cx="358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x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6966148" y="2702425"/>
            <a:ext cx="1779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named expression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2165524" y="4378825"/>
            <a:ext cx="6459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body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2" name="Google Shape;252;p40"/>
          <p:cNvSpPr txBox="1"/>
          <p:nvPr/>
        </p:nvSpPr>
        <p:spPr>
          <a:xfrm>
            <a:off x="3060400" y="4376178"/>
            <a:ext cx="2511900" cy="4119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env = [sum -&gt; (closureV ‘n (if-tf ..) empty]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4508200" y="2090175"/>
            <a:ext cx="981000" cy="411900"/>
          </a:xfrm>
          <a:prstGeom prst="rect">
            <a:avLst/>
          </a:prstGeom>
          <a:noFill/>
          <a:ln cap="flat" cmpd="sng" w="2857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env = [ ]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4" name="Google Shape;254;p40"/>
          <p:cNvSpPr txBox="1"/>
          <p:nvPr/>
        </p:nvSpPr>
        <p:spPr>
          <a:xfrm>
            <a:off x="6032200" y="3766575"/>
            <a:ext cx="2128200" cy="411900"/>
          </a:xfrm>
          <a:prstGeom prst="rect">
            <a:avLst/>
          </a:prstGeom>
          <a:noFill/>
          <a:ln cap="flat" cmpd="sng" w="2857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(closureV n …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) (n -&gt; 1)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55" name="Google Shape;255;p40"/>
          <p:cNvCxnSpPr>
            <a:stCxn id="254" idx="1"/>
          </p:cNvCxnSpPr>
          <p:nvPr/>
        </p:nvCxnSpPr>
        <p:spPr>
          <a:xfrm rot="10800000">
            <a:off x="5927800" y="3681525"/>
            <a:ext cx="10440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40"/>
          <p:cNvCxnSpPr>
            <a:stCxn id="253" idx="1"/>
          </p:cNvCxnSpPr>
          <p:nvPr/>
        </p:nvCxnSpPr>
        <p:spPr>
          <a:xfrm flipH="1">
            <a:off x="4013800" y="2296125"/>
            <a:ext cx="494400" cy="3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40"/>
          <p:cNvCxnSpPr>
            <a:stCxn id="252" idx="1"/>
          </p:cNvCxnSpPr>
          <p:nvPr/>
        </p:nvCxnSpPr>
        <p:spPr>
          <a:xfrm rot="10800000">
            <a:off x="2751100" y="4319328"/>
            <a:ext cx="3093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use recursion?</a:t>
            </a:r>
            <a:endParaRPr/>
          </a:p>
        </p:txBody>
      </p:sp>
      <p:sp>
        <p:nvSpPr>
          <p:cNvPr id="263" name="Google Shape;263;p41"/>
          <p:cNvSpPr txBox="1"/>
          <p:nvPr/>
        </p:nvSpPr>
        <p:spPr>
          <a:xfrm>
            <a:off x="720000" y="1244475"/>
            <a:ext cx="83235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-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So, we might need sum in the environment. But how can that be possible? If sum is not declared yet, how can we add it on the environment?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41"/>
          <p:cNvSpPr txBox="1"/>
          <p:nvPr/>
        </p:nvSpPr>
        <p:spPr>
          <a:xfrm>
            <a:off x="250950" y="2229300"/>
            <a:ext cx="8804400" cy="2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(with (</a:t>
            </a:r>
            <a:r>
              <a:rPr lang="en" sz="2200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(fun (x) </a:t>
            </a:r>
            <a:endParaRPr sz="2200">
              <a:solidFill>
                <a:schemeClr val="dk1"/>
              </a:solidFill>
              <a:highlight>
                <a:srgbClr val="D0E0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(if-tf (zero?? n)</a:t>
            </a:r>
            <a:endParaRPr sz="2200">
              <a:solidFill>
                <a:schemeClr val="dk1"/>
              </a:solidFill>
              <a:highlight>
                <a:srgbClr val="D0E0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0</a:t>
            </a:r>
            <a:endParaRPr sz="2200">
              <a:solidFill>
                <a:schemeClr val="dk1"/>
              </a:solidFill>
              <a:highlight>
                <a:srgbClr val="D0E0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(+ n (sum (- n 1)))</a:t>
            </a:r>
            <a:endParaRPr sz="2200">
              <a:solidFill>
                <a:schemeClr val="dk1"/>
              </a:solidFill>
              <a:highlight>
                <a:srgbClr val="D0E0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))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2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(sum 13)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41"/>
          <p:cNvSpPr txBox="1"/>
          <p:nvPr/>
        </p:nvSpPr>
        <p:spPr>
          <a:xfrm>
            <a:off x="2089288" y="2016634"/>
            <a:ext cx="358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x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6" name="Google Shape;266;p41"/>
          <p:cNvSpPr txBox="1"/>
          <p:nvPr/>
        </p:nvSpPr>
        <p:spPr>
          <a:xfrm>
            <a:off x="6966148" y="2702425"/>
            <a:ext cx="1779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named expression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7" name="Google Shape;267;p41"/>
          <p:cNvSpPr txBox="1"/>
          <p:nvPr/>
        </p:nvSpPr>
        <p:spPr>
          <a:xfrm>
            <a:off x="2165524" y="4378825"/>
            <a:ext cx="6459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body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8" name="Google Shape;268;p41"/>
          <p:cNvSpPr txBox="1"/>
          <p:nvPr/>
        </p:nvSpPr>
        <p:spPr>
          <a:xfrm>
            <a:off x="3060400" y="4376175"/>
            <a:ext cx="5206500" cy="6345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env = [sum -&gt; (closureV n (if-tf …) (sum -&gt; closureV n (if-tf …) (sum -&gt; closureV….))]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9" name="Google Shape;269;p41"/>
          <p:cNvSpPr txBox="1"/>
          <p:nvPr/>
        </p:nvSpPr>
        <p:spPr>
          <a:xfrm>
            <a:off x="4508200" y="2090175"/>
            <a:ext cx="981000" cy="411900"/>
          </a:xfrm>
          <a:prstGeom prst="rect">
            <a:avLst/>
          </a:prstGeom>
          <a:noFill/>
          <a:ln cap="flat" cmpd="sng" w="2857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env = [ ]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0" name="Google Shape;270;p41"/>
          <p:cNvSpPr txBox="1"/>
          <p:nvPr/>
        </p:nvSpPr>
        <p:spPr>
          <a:xfrm>
            <a:off x="6032200" y="3766575"/>
            <a:ext cx="2128200" cy="411900"/>
          </a:xfrm>
          <a:prstGeom prst="rect">
            <a:avLst/>
          </a:prstGeom>
          <a:noFill/>
          <a:ln cap="flat" cmpd="sng" w="2857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(closureV n …) (n -&gt; 1)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71" name="Google Shape;271;p41"/>
          <p:cNvCxnSpPr>
            <a:stCxn id="270" idx="1"/>
          </p:cNvCxnSpPr>
          <p:nvPr/>
        </p:nvCxnSpPr>
        <p:spPr>
          <a:xfrm rot="10800000">
            <a:off x="5927800" y="3681525"/>
            <a:ext cx="10440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41"/>
          <p:cNvCxnSpPr>
            <a:stCxn id="269" idx="1"/>
          </p:cNvCxnSpPr>
          <p:nvPr/>
        </p:nvCxnSpPr>
        <p:spPr>
          <a:xfrm flipH="1">
            <a:off x="4013800" y="2296125"/>
            <a:ext cx="494400" cy="3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41"/>
          <p:cNvCxnSpPr>
            <a:stCxn id="268" idx="1"/>
          </p:cNvCxnSpPr>
          <p:nvPr/>
        </p:nvCxnSpPr>
        <p:spPr>
          <a:xfrm rot="10800000">
            <a:off x="2751100" y="4430625"/>
            <a:ext cx="3093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use recursion?</a:t>
            </a:r>
            <a:endParaRPr/>
          </a:p>
        </p:txBody>
      </p:sp>
      <p:sp>
        <p:nvSpPr>
          <p:cNvPr id="279" name="Google Shape;279;p42"/>
          <p:cNvSpPr txBox="1"/>
          <p:nvPr/>
        </p:nvSpPr>
        <p:spPr>
          <a:xfrm>
            <a:off x="720000" y="1244475"/>
            <a:ext cx="83235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-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We seem to need an infinite number of sum adds on the environments. Our issue is with the environment. Lo que llamaremos el punto fijo de la recursividad. 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Google Shape;280;p42"/>
          <p:cNvSpPr txBox="1"/>
          <p:nvPr/>
        </p:nvSpPr>
        <p:spPr>
          <a:xfrm>
            <a:off x="250950" y="2229300"/>
            <a:ext cx="8804400" cy="2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(with (</a:t>
            </a:r>
            <a:r>
              <a:rPr lang="en" sz="2200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(fun (x) </a:t>
            </a:r>
            <a:endParaRPr sz="2200">
              <a:solidFill>
                <a:schemeClr val="dk1"/>
              </a:solidFill>
              <a:highlight>
                <a:srgbClr val="D0E0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(if-tf (zero?? n)</a:t>
            </a:r>
            <a:endParaRPr sz="2200">
              <a:solidFill>
                <a:schemeClr val="dk1"/>
              </a:solidFill>
              <a:highlight>
                <a:srgbClr val="D0E0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0</a:t>
            </a:r>
            <a:endParaRPr sz="2200">
              <a:solidFill>
                <a:schemeClr val="dk1"/>
              </a:solidFill>
              <a:highlight>
                <a:srgbClr val="D0E0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(+ n (sum (- n 1)))</a:t>
            </a:r>
            <a:endParaRPr sz="2200">
              <a:solidFill>
                <a:schemeClr val="dk1"/>
              </a:solidFill>
              <a:highlight>
                <a:srgbClr val="D0E0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))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2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(sum 13)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42"/>
          <p:cNvSpPr txBox="1"/>
          <p:nvPr/>
        </p:nvSpPr>
        <p:spPr>
          <a:xfrm>
            <a:off x="2089288" y="2016634"/>
            <a:ext cx="358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x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2" name="Google Shape;282;p42"/>
          <p:cNvSpPr txBox="1"/>
          <p:nvPr/>
        </p:nvSpPr>
        <p:spPr>
          <a:xfrm>
            <a:off x="6966148" y="2702425"/>
            <a:ext cx="1779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named expression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3" name="Google Shape;283;p42"/>
          <p:cNvSpPr txBox="1"/>
          <p:nvPr/>
        </p:nvSpPr>
        <p:spPr>
          <a:xfrm>
            <a:off x="2165524" y="4378825"/>
            <a:ext cx="6459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body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4" name="Google Shape;284;p42"/>
          <p:cNvSpPr txBox="1"/>
          <p:nvPr/>
        </p:nvSpPr>
        <p:spPr>
          <a:xfrm>
            <a:off x="3060400" y="4376175"/>
            <a:ext cx="3731100" cy="4119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env = [sum -&gt; (closureV n (if-tf …) </a:t>
            </a:r>
            <a:r>
              <a:rPr lang="en">
                <a:highlight>
                  <a:srgbClr val="FFF2CC"/>
                </a:highlight>
                <a:latin typeface="Albert Sans"/>
                <a:ea typeface="Albert Sans"/>
                <a:cs typeface="Albert Sans"/>
                <a:sym typeface="Albert Sans"/>
              </a:rPr>
              <a:t>(    )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]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5" name="Google Shape;285;p42"/>
          <p:cNvSpPr txBox="1"/>
          <p:nvPr/>
        </p:nvSpPr>
        <p:spPr>
          <a:xfrm>
            <a:off x="4508200" y="2090175"/>
            <a:ext cx="981000" cy="411900"/>
          </a:xfrm>
          <a:prstGeom prst="rect">
            <a:avLst/>
          </a:prstGeom>
          <a:noFill/>
          <a:ln cap="flat" cmpd="sng" w="2857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env = [ ]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6" name="Google Shape;286;p42"/>
          <p:cNvSpPr txBox="1"/>
          <p:nvPr/>
        </p:nvSpPr>
        <p:spPr>
          <a:xfrm>
            <a:off x="6032200" y="3766575"/>
            <a:ext cx="2128200" cy="411900"/>
          </a:xfrm>
          <a:prstGeom prst="rect">
            <a:avLst/>
          </a:prstGeom>
          <a:noFill/>
          <a:ln cap="flat" cmpd="sng" w="2857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(closureV n …) (n -&gt; 1)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87" name="Google Shape;287;p42"/>
          <p:cNvCxnSpPr>
            <a:stCxn id="286" idx="1"/>
          </p:cNvCxnSpPr>
          <p:nvPr/>
        </p:nvCxnSpPr>
        <p:spPr>
          <a:xfrm rot="10800000">
            <a:off x="5927800" y="3681525"/>
            <a:ext cx="10440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42"/>
          <p:cNvCxnSpPr>
            <a:stCxn id="285" idx="1"/>
          </p:cNvCxnSpPr>
          <p:nvPr/>
        </p:nvCxnSpPr>
        <p:spPr>
          <a:xfrm flipH="1">
            <a:off x="4013800" y="2296125"/>
            <a:ext cx="494400" cy="3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42"/>
          <p:cNvCxnSpPr>
            <a:stCxn id="284" idx="1"/>
          </p:cNvCxnSpPr>
          <p:nvPr/>
        </p:nvCxnSpPr>
        <p:spPr>
          <a:xfrm rot="10800000">
            <a:off x="2751100" y="4319325"/>
            <a:ext cx="3093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