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Anybody SemiBold"/>
      <p:regular r:id="rId32"/>
      <p:bold r:id="rId33"/>
      <p:italic r:id="rId34"/>
      <p:boldItalic r:id="rId35"/>
    </p:embeddedFont>
    <p:embeddedFont>
      <p:font typeface="Albert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443C8-31B4-4129-8568-78CFC0859928}">
  <a:tblStyle styleId="{530443C8-31B4-4129-8568-78CFC0859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AnybodySemiBold-bold.fntdata"/><Relationship Id="rId10" Type="http://schemas.openxmlformats.org/officeDocument/2006/relationships/slide" Target="slides/slide5.xml"/><Relationship Id="rId32" Type="http://schemas.openxmlformats.org/officeDocument/2006/relationships/font" Target="fonts/Anybody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Anybody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Anybody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AlbertSans-bold.fntdata"/><Relationship Id="rId14" Type="http://schemas.openxmlformats.org/officeDocument/2006/relationships/slide" Target="slides/slide9.xml"/><Relationship Id="rId36" Type="http://schemas.openxmlformats.org/officeDocument/2006/relationships/font" Target="fonts/AlbertSans-regular.fntdata"/><Relationship Id="rId17" Type="http://schemas.openxmlformats.org/officeDocument/2006/relationships/slide" Target="slides/slide12.xml"/><Relationship Id="rId39" Type="http://schemas.openxmlformats.org/officeDocument/2006/relationships/font" Target="fonts/Albert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Albert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4618018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4618018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4618018d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4618018d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4618018d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4618018d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4618018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4618018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4618018d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4618018d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4618018d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4618018d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4618018d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4618018d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4618018d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4618018d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4618018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84618018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4618018d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4618018d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4618018d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4618018d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4618018d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4618018d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21c14ae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421c14ae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8b4a6d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8b4a6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618018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618018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4618018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4618018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618018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618018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4618018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4618018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4618018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4618018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4618018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4618018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50"/>
            <a:ext cx="51702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Laziness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Basic Concepts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082450"/>
            <a:ext cx="6829850" cy="23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Strategies</a:t>
            </a:r>
            <a:endParaRPr/>
          </a:p>
        </p:txBody>
      </p:sp>
      <p:sp>
        <p:nvSpPr>
          <p:cNvPr id="269" name="Google Shape;269;p44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Hasta ahora, hemos manejado el orden de interpretar primero y substituir después (o en el caso de environment, interpretar y extender el ambiente)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Pero es posible seguir algún orden alternativo?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 rotWithShape="1">
          <a:blip r:embed="rId3">
            <a:alphaModFix/>
          </a:blip>
          <a:srcRect b="69903" l="0" r="0" t="0"/>
          <a:stretch/>
        </p:blipFill>
        <p:spPr>
          <a:xfrm>
            <a:off x="1143000" y="2082450"/>
            <a:ext cx="6829850" cy="6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/>
          <p:nvPr/>
        </p:nvSpPr>
        <p:spPr>
          <a:xfrm>
            <a:off x="6061450" y="2258475"/>
            <a:ext cx="2003400" cy="8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- Alternative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6"/>
          <p:cNvPicPr preferRelativeResize="0"/>
          <p:nvPr/>
        </p:nvPicPr>
        <p:blipFill rotWithShape="1">
          <a:blip r:embed="rId3">
            <a:alphaModFix/>
          </a:blip>
          <a:srcRect b="69903" l="0" r="0" t="0"/>
          <a:stretch/>
        </p:blipFill>
        <p:spPr>
          <a:xfrm>
            <a:off x="1143000" y="2082450"/>
            <a:ext cx="6829850" cy="6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6"/>
          <p:cNvSpPr txBox="1"/>
          <p:nvPr/>
        </p:nvSpPr>
        <p:spPr>
          <a:xfrm>
            <a:off x="1282831" y="27690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{with {y {- {+ 5 5} 3} {+ y y}}             [substitution]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6061450" y="1953675"/>
            <a:ext cx="2003400" cy="8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4" name="Google Shape;284;p4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- Alternative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7"/>
          <p:cNvPicPr preferRelativeResize="0"/>
          <p:nvPr/>
        </p:nvPicPr>
        <p:blipFill rotWithShape="1">
          <a:blip r:embed="rId3">
            <a:alphaModFix/>
          </a:blip>
          <a:srcRect b="69903" l="0" r="0" t="0"/>
          <a:stretch/>
        </p:blipFill>
        <p:spPr>
          <a:xfrm>
            <a:off x="1143000" y="2082450"/>
            <a:ext cx="6829850" cy="6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/>
        </p:nvSpPr>
        <p:spPr>
          <a:xfrm>
            <a:off x="1282831" y="27690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{with {y {- {+ 5 5} 3} {+ y y}}             [substitution]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1282831" y="29976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{+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{- {+ 5 5} 3} {- {+ 5 5} 3}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            [substitution]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47"/>
          <p:cNvSpPr/>
          <p:nvPr/>
        </p:nvSpPr>
        <p:spPr>
          <a:xfrm>
            <a:off x="6061450" y="1953675"/>
            <a:ext cx="2003400" cy="8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3" name="Google Shape;293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- Alternative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/>
          <p:cNvPicPr preferRelativeResize="0"/>
          <p:nvPr/>
        </p:nvPicPr>
        <p:blipFill rotWithShape="1">
          <a:blip r:embed="rId3">
            <a:alphaModFix/>
          </a:blip>
          <a:srcRect b="69903" l="0" r="0" t="0"/>
          <a:stretch/>
        </p:blipFill>
        <p:spPr>
          <a:xfrm>
            <a:off x="1143000" y="2082450"/>
            <a:ext cx="6829850" cy="6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8"/>
          <p:cNvSpPr txBox="1"/>
          <p:nvPr/>
        </p:nvSpPr>
        <p:spPr>
          <a:xfrm>
            <a:off x="1282831" y="27690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{with {y {- {+ 5 5} 3} {+ y y}}             [substitution]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8"/>
          <p:cNvSpPr txBox="1"/>
          <p:nvPr/>
        </p:nvSpPr>
        <p:spPr>
          <a:xfrm>
            <a:off x="1282831" y="29976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{+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{- {+ 5 5} 3} {- {+ 5 5} 3}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            [substitution]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1282831" y="32262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{+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{- 10 3} {- 10 3}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                      [interp]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8"/>
          <p:cNvSpPr/>
          <p:nvPr/>
        </p:nvSpPr>
        <p:spPr>
          <a:xfrm>
            <a:off x="6061450" y="1953675"/>
            <a:ext cx="2003400" cy="8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3" name="Google Shape;303;p4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- Alternative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69903" l="0" r="0" t="0"/>
          <a:stretch/>
        </p:blipFill>
        <p:spPr>
          <a:xfrm>
            <a:off x="1143000" y="2082450"/>
            <a:ext cx="6829850" cy="6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9"/>
          <p:cNvSpPr txBox="1"/>
          <p:nvPr/>
        </p:nvSpPr>
        <p:spPr>
          <a:xfrm>
            <a:off x="1282831" y="27690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{with {y {- {+ 5 5} 3} {+ y y}}             [substitution]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1282831" y="29976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{+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{- {+ 5 5} 3} {- {+ 5 5} 3}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            [substitution]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9"/>
          <p:cNvSpPr txBox="1"/>
          <p:nvPr/>
        </p:nvSpPr>
        <p:spPr>
          <a:xfrm>
            <a:off x="1282831" y="32262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{+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{- 10 3} {- 10 3}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                      [interp]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1282831" y="3454875"/>
            <a:ext cx="6774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{+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7 7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                                    [interp]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9"/>
          <p:cNvSpPr/>
          <p:nvPr/>
        </p:nvSpPr>
        <p:spPr>
          <a:xfrm>
            <a:off x="6061450" y="1953675"/>
            <a:ext cx="2003400" cy="8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4" name="Google Shape;314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- Alternative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- Alternative</a:t>
            </a:r>
            <a:endParaRPr/>
          </a:p>
        </p:txBody>
      </p:sp>
      <p:grpSp>
        <p:nvGrpSpPr>
          <p:cNvPr id="320" name="Google Shape;320;p50"/>
          <p:cNvGrpSpPr/>
          <p:nvPr/>
        </p:nvGrpSpPr>
        <p:grpSpPr>
          <a:xfrm>
            <a:off x="1143000" y="1953675"/>
            <a:ext cx="6921850" cy="2115900"/>
            <a:chOff x="1143000" y="1953675"/>
            <a:chExt cx="6921850" cy="2115900"/>
          </a:xfrm>
        </p:grpSpPr>
        <p:pic>
          <p:nvPicPr>
            <p:cNvPr id="321" name="Google Shape;321;p50"/>
            <p:cNvPicPr preferRelativeResize="0"/>
            <p:nvPr/>
          </p:nvPicPr>
          <p:blipFill rotWithShape="1">
            <a:blip r:embed="rId3">
              <a:alphaModFix/>
            </a:blip>
            <a:srcRect b="69903" l="0" r="0" t="0"/>
            <a:stretch/>
          </p:blipFill>
          <p:spPr>
            <a:xfrm>
              <a:off x="1143000" y="2082450"/>
              <a:ext cx="6829850" cy="69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50"/>
            <p:cNvSpPr txBox="1"/>
            <p:nvPr/>
          </p:nvSpPr>
          <p:spPr>
            <a:xfrm>
              <a:off x="1282831" y="27690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{with {y {- {+ 5 5} 3} {+ y y}}             [substitution]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50"/>
            <p:cNvSpPr txBox="1"/>
            <p:nvPr/>
          </p:nvSpPr>
          <p:spPr>
            <a:xfrm>
              <a:off x="1282831" y="29976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{+ </a:t>
              </a:r>
              <a:r>
                <a:rPr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{- {+ 5 5} 3} {- {+ 5 5} 3}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}             [substitution]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50"/>
            <p:cNvSpPr txBox="1"/>
            <p:nvPr/>
          </p:nvSpPr>
          <p:spPr>
            <a:xfrm>
              <a:off x="1282831" y="32262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{+ </a:t>
              </a:r>
              <a:r>
                <a:rPr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{- 10 3} {- 10 3}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}                       [interp]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50"/>
            <p:cNvSpPr txBox="1"/>
            <p:nvPr/>
          </p:nvSpPr>
          <p:spPr>
            <a:xfrm>
              <a:off x="1282831" y="34548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{+ </a:t>
              </a:r>
              <a:r>
                <a:rPr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7 7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}                                     [interp]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" name="Google Shape;326;p50"/>
            <p:cNvSpPr/>
            <p:nvPr/>
          </p:nvSpPr>
          <p:spPr>
            <a:xfrm>
              <a:off x="6061450" y="1953675"/>
              <a:ext cx="2003400" cy="830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27" name="Google Shape;327;p50"/>
            <p:cNvSpPr txBox="1"/>
            <p:nvPr/>
          </p:nvSpPr>
          <p:spPr>
            <a:xfrm>
              <a:off x="1282831" y="36834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14                                          [interp]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Strategies</a:t>
            </a: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75" y="1739850"/>
            <a:ext cx="6829850" cy="23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1"/>
          <p:cNvSpPr txBox="1"/>
          <p:nvPr/>
        </p:nvSpPr>
        <p:spPr>
          <a:xfrm>
            <a:off x="837325" y="1182875"/>
            <a:ext cx="7704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Si evaluamos cada una de las expresiones por separado, qué ocurre?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1063675" y="2350437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51"/>
          <p:cNvSpPr txBox="1"/>
          <p:nvPr/>
        </p:nvSpPr>
        <p:spPr>
          <a:xfrm>
            <a:off x="1063675" y="2579037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1063675" y="2793067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51"/>
          <p:cNvSpPr txBox="1"/>
          <p:nvPr/>
        </p:nvSpPr>
        <p:spPr>
          <a:xfrm>
            <a:off x="1063675" y="3025606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51"/>
          <p:cNvSpPr txBox="1"/>
          <p:nvPr/>
        </p:nvSpPr>
        <p:spPr>
          <a:xfrm>
            <a:off x="1063675" y="3235696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51"/>
          <p:cNvSpPr txBox="1"/>
          <p:nvPr/>
        </p:nvSpPr>
        <p:spPr>
          <a:xfrm>
            <a:off x="1063675" y="3464296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51"/>
          <p:cNvSpPr txBox="1"/>
          <p:nvPr/>
        </p:nvSpPr>
        <p:spPr>
          <a:xfrm>
            <a:off x="1063675" y="3671040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Strategies</a:t>
            </a:r>
            <a:endParaRPr/>
          </a:p>
        </p:txBody>
      </p:sp>
      <p:sp>
        <p:nvSpPr>
          <p:cNvPr id="347" name="Google Shape;347;p52"/>
          <p:cNvSpPr txBox="1"/>
          <p:nvPr/>
        </p:nvSpPr>
        <p:spPr>
          <a:xfrm>
            <a:off x="837325" y="1182875"/>
            <a:ext cx="7704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Si evaluamos cada una de las expresiones por separado, qué ocurre?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1063675" y="2350437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1063675" y="2579037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52"/>
          <p:cNvSpPr txBox="1"/>
          <p:nvPr/>
        </p:nvSpPr>
        <p:spPr>
          <a:xfrm>
            <a:off x="1063675" y="2793067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2"/>
          <p:cNvSpPr txBox="1"/>
          <p:nvPr/>
        </p:nvSpPr>
        <p:spPr>
          <a:xfrm>
            <a:off x="1063675" y="3025606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2"/>
          <p:cNvSpPr txBox="1"/>
          <p:nvPr/>
        </p:nvSpPr>
        <p:spPr>
          <a:xfrm>
            <a:off x="1063675" y="3235696"/>
            <a:ext cx="38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53" name="Google Shape;353;p52"/>
          <p:cNvGrpSpPr/>
          <p:nvPr/>
        </p:nvGrpSpPr>
        <p:grpSpPr>
          <a:xfrm>
            <a:off x="1211915" y="1503760"/>
            <a:ext cx="6921850" cy="2115900"/>
            <a:chOff x="1143000" y="1953675"/>
            <a:chExt cx="6921850" cy="2115900"/>
          </a:xfrm>
        </p:grpSpPr>
        <p:pic>
          <p:nvPicPr>
            <p:cNvPr id="354" name="Google Shape;354;p52"/>
            <p:cNvPicPr preferRelativeResize="0"/>
            <p:nvPr/>
          </p:nvPicPr>
          <p:blipFill rotWithShape="1">
            <a:blip r:embed="rId3">
              <a:alphaModFix/>
            </a:blip>
            <a:srcRect b="69903" l="0" r="0" t="0"/>
            <a:stretch/>
          </p:blipFill>
          <p:spPr>
            <a:xfrm>
              <a:off x="1143000" y="2082450"/>
              <a:ext cx="6829850" cy="69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52"/>
            <p:cNvSpPr txBox="1"/>
            <p:nvPr/>
          </p:nvSpPr>
          <p:spPr>
            <a:xfrm>
              <a:off x="1282831" y="27690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{with {y {- {+ 5 5} 3} {+ y y}}             [substitution]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6" name="Google Shape;356;p52"/>
            <p:cNvSpPr txBox="1"/>
            <p:nvPr/>
          </p:nvSpPr>
          <p:spPr>
            <a:xfrm>
              <a:off x="1282831" y="29976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{+ </a:t>
              </a:r>
              <a:r>
                <a:rPr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{- {+ 5 5} 3} {- {+ 5 5} 3}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}             [substitution]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7" name="Google Shape;357;p52"/>
            <p:cNvSpPr txBox="1"/>
            <p:nvPr/>
          </p:nvSpPr>
          <p:spPr>
            <a:xfrm>
              <a:off x="1282831" y="32262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{+ </a:t>
              </a:r>
              <a:r>
                <a:rPr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{- 10 3} {- 10 3}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}                       [interp]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" name="Google Shape;358;p52"/>
            <p:cNvSpPr txBox="1"/>
            <p:nvPr/>
          </p:nvSpPr>
          <p:spPr>
            <a:xfrm>
              <a:off x="1282831" y="34548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{+ </a:t>
              </a:r>
              <a:r>
                <a:rPr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7 7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}                                     [interp]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" name="Google Shape;359;p52"/>
            <p:cNvSpPr/>
            <p:nvPr/>
          </p:nvSpPr>
          <p:spPr>
            <a:xfrm>
              <a:off x="6061450" y="1953675"/>
              <a:ext cx="2003400" cy="830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60" name="Google Shape;360;p52"/>
            <p:cNvSpPr txBox="1"/>
            <p:nvPr/>
          </p:nvSpPr>
          <p:spPr>
            <a:xfrm>
              <a:off x="1282831" y="3683475"/>
              <a:ext cx="67749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= 14                                          [interp]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4" name="Google Shape;204;p35"/>
          <p:cNvSpPr txBox="1"/>
          <p:nvPr>
            <p:ph idx="2" type="title"/>
          </p:nvPr>
        </p:nvSpPr>
        <p:spPr>
          <a:xfrm>
            <a:off x="1872275" y="1330850"/>
            <a:ext cx="527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Strategies</a:t>
            </a:r>
            <a:endParaRPr/>
          </a:p>
        </p:txBody>
      </p:sp>
      <p:sp>
        <p:nvSpPr>
          <p:cNvPr id="205" name="Google Shape;205;p35"/>
          <p:cNvSpPr txBox="1"/>
          <p:nvPr>
            <p:ph idx="3" type="title"/>
          </p:nvPr>
        </p:nvSpPr>
        <p:spPr>
          <a:xfrm>
            <a:off x="1872275" y="2229700"/>
            <a:ext cx="549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 Characteristics</a:t>
            </a:r>
            <a:endParaRPr/>
          </a:p>
        </p:txBody>
      </p:sp>
      <p:cxnSp>
        <p:nvCxnSpPr>
          <p:cNvPr id="206" name="Google Shape;206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Strategies</a:t>
            </a:r>
            <a:endParaRPr/>
          </a:p>
        </p:txBody>
      </p:sp>
      <p:sp>
        <p:nvSpPr>
          <p:cNvPr id="366" name="Google Shape;366;p53"/>
          <p:cNvSpPr txBox="1"/>
          <p:nvPr/>
        </p:nvSpPr>
        <p:spPr>
          <a:xfrm>
            <a:off x="837325" y="1182875"/>
            <a:ext cx="77040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 efecto, mantienen el mismo resultado aunque cambiemos el orden de evaluación y en cualquier momento de la simplificación, si evalúo a la expresión de ese momento mantengo el mismo resultado.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Esta propiedad es conocida como TRANSPARENCIA REFERENCIAL y es clave para el concepto de refactorización.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67" name="Google Shape;367;p53"/>
          <p:cNvPicPr preferRelativeResize="0"/>
          <p:nvPr/>
        </p:nvPicPr>
        <p:blipFill rotWithShape="1">
          <a:blip r:embed="rId3">
            <a:alphaModFix/>
          </a:blip>
          <a:srcRect b="0" l="0" r="0" t="10825"/>
          <a:stretch/>
        </p:blipFill>
        <p:spPr>
          <a:xfrm>
            <a:off x="5005700" y="2819375"/>
            <a:ext cx="2908200" cy="18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/>
          <p:nvPr/>
        </p:nvSpPr>
        <p:spPr>
          <a:xfrm>
            <a:off x="837325" y="3417313"/>
            <a:ext cx="3336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Pero, hay algún caso en que esto no funcione?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Strategies</a:t>
            </a:r>
            <a:endParaRPr/>
          </a:p>
        </p:txBody>
      </p:sp>
      <p:graphicFrame>
        <p:nvGraphicFramePr>
          <p:cNvPr id="374" name="Google Shape;374;p54"/>
          <p:cNvGraphicFramePr/>
          <p:nvPr/>
        </p:nvGraphicFramePr>
        <p:xfrm>
          <a:off x="952500" y="152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{530443C8-31B4-4129-8568-78CFC0859928}</a:tableStyleId>
              </a:tblPr>
              <a:tblGrid>
                <a:gridCol w="2413000"/>
                <a:gridCol w="2413000"/>
                <a:gridCol w="2413000"/>
              </a:tblGrid>
              <a:tr h="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Eager (call-by-val)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Lazy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(call-by-name)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Lazy (call-by-need)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 expresión se evalúa antes de substituir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 expresiones se </a:t>
                      </a:r>
                      <a:r>
                        <a:rPr lang="en"/>
                        <a:t>sustituyen</a:t>
                      </a:r>
                      <a:r>
                        <a:rPr lang="en"/>
                        <a:t> antes de evaluar y se retrasa lo más posible su evaluación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 expresiones se </a:t>
                      </a:r>
                      <a:r>
                        <a:rPr lang="en"/>
                        <a:t>sustituyen</a:t>
                      </a:r>
                      <a:r>
                        <a:rPr lang="en"/>
                        <a:t> antes de evaluar, sin embargo, la primera evaluación se memoriza y se reemplaza cuando es necesaria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idx="4294967295" type="title"/>
          </p:nvPr>
        </p:nvSpPr>
        <p:spPr>
          <a:xfrm>
            <a:off x="720000" y="295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0" name="Google Shape;380;p55"/>
          <p:cNvSpPr txBox="1"/>
          <p:nvPr/>
        </p:nvSpPr>
        <p:spPr>
          <a:xfrm>
            <a:off x="720000" y="3759075"/>
            <a:ext cx="83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PLAI, Chapter 7.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1" name="Google Shape;381;p55"/>
          <p:cNvSpPr txBox="1"/>
          <p:nvPr>
            <p:ph idx="429496729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2" name="Google Shape;382;p55"/>
          <p:cNvSpPr txBox="1"/>
          <p:nvPr/>
        </p:nvSpPr>
        <p:spPr>
          <a:xfrm>
            <a:off x="720000" y="1320675"/>
            <a:ext cx="83235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La evaluación perezosa es una estrategia de evaluación que posterga tanto como puede la evaluación.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- Key Concept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Evaluar una expresión: Determinar el resultado reduciendo la expresión al mínimo posible</a:t>
            </a:r>
            <a:endParaRPr i="1"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720000" y="2158975"/>
            <a:ext cx="36831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(+ (* 2 3) 5)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(+ 6 5)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5" name="Google Shape;215;p36"/>
          <p:cNvGrpSpPr/>
          <p:nvPr/>
        </p:nvGrpSpPr>
        <p:grpSpPr>
          <a:xfrm>
            <a:off x="4786400" y="2132275"/>
            <a:ext cx="3189900" cy="2598900"/>
            <a:chOff x="5396025" y="1972350"/>
            <a:chExt cx="3189900" cy="2598900"/>
          </a:xfrm>
        </p:grpSpPr>
        <p:sp>
          <p:nvSpPr>
            <p:cNvPr id="216" name="Google Shape;216;p36"/>
            <p:cNvSpPr/>
            <p:nvPr/>
          </p:nvSpPr>
          <p:spPr>
            <a:xfrm>
              <a:off x="5396025" y="1972350"/>
              <a:ext cx="3189900" cy="46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Lexical Analysis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5396025" y="2505750"/>
              <a:ext cx="3189900" cy="46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Parsing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5396025" y="3039150"/>
              <a:ext cx="3189900" cy="465300"/>
            </a:xfrm>
            <a:prstGeom prst="rect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Evaluation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5396025" y="3572550"/>
              <a:ext cx="3189900" cy="465300"/>
            </a:xfrm>
            <a:prstGeom prst="rect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Reduction or Simplification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5396025" y="4105950"/>
              <a:ext cx="3189900" cy="46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Final Result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r>
              <a:rPr lang="en"/>
              <a:t>- Key Concept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720000" y="1244475"/>
            <a:ext cx="8323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Substitución, definida como reemplazar el valor de un identificador en todas las ocurrencias libres de este en una expresión.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Cómo lo hemos estado haciendo hasta ahora?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2193150" y="2542575"/>
            <a:ext cx="4757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{with {x </a:t>
            </a:r>
            <a:r>
              <a:rPr lang="en" sz="2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{+ 5 5}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{with {y </a:t>
            </a:r>
            <a:r>
              <a:rPr lang="en" sz="240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{- x 3}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{+ y y}}}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 rotWithShape="1">
          <a:blip r:embed="rId3">
            <a:alphaModFix/>
          </a:blip>
          <a:srcRect b="69903" l="0" r="0" t="0"/>
          <a:stretch/>
        </p:blipFill>
        <p:spPr>
          <a:xfrm>
            <a:off x="1143000" y="2082450"/>
            <a:ext cx="6829850" cy="6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60023" l="0" r="0" t="0"/>
          <a:stretch/>
        </p:blipFill>
        <p:spPr>
          <a:xfrm>
            <a:off x="1143000" y="2082450"/>
            <a:ext cx="6829850" cy="9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51071" l="0" r="0" t="0"/>
          <a:stretch/>
        </p:blipFill>
        <p:spPr>
          <a:xfrm>
            <a:off x="1143000" y="2082450"/>
            <a:ext cx="6829850" cy="11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1"/>
          <p:cNvPicPr preferRelativeResize="0"/>
          <p:nvPr/>
        </p:nvPicPr>
        <p:blipFill rotWithShape="1">
          <a:blip r:embed="rId3">
            <a:alphaModFix/>
          </a:blip>
          <a:srcRect b="41809" l="0" r="0" t="0"/>
          <a:stretch/>
        </p:blipFill>
        <p:spPr>
          <a:xfrm>
            <a:off x="1143000" y="2082450"/>
            <a:ext cx="6829850" cy="134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 rotWithShape="1">
          <a:blip r:embed="rId3">
            <a:alphaModFix/>
          </a:blip>
          <a:srcRect b="32240" l="0" r="0" t="0"/>
          <a:stretch/>
        </p:blipFill>
        <p:spPr>
          <a:xfrm>
            <a:off x="1143000" y="2082450"/>
            <a:ext cx="6829850" cy="15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