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Anybody SemiBold"/>
      <p:regular r:id="rId22"/>
      <p:bold r:id="rId23"/>
      <p:italic r:id="rId24"/>
      <p:boldItalic r:id="rId25"/>
    </p:embeddedFont>
    <p:embeddedFont>
      <p:font typeface="Albert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AnybodySemiBold-regular.fntdata"/><Relationship Id="rId21" Type="http://schemas.openxmlformats.org/officeDocument/2006/relationships/slide" Target="slides/slide17.xml"/><Relationship Id="rId24" Type="http://schemas.openxmlformats.org/officeDocument/2006/relationships/font" Target="fonts/AnybodySemiBold-italic.fntdata"/><Relationship Id="rId23" Type="http://schemas.openxmlformats.org/officeDocument/2006/relationships/font" Target="fonts/AnybodySemiBo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lbertSans-regular.fntdata"/><Relationship Id="rId25" Type="http://schemas.openxmlformats.org/officeDocument/2006/relationships/font" Target="fonts/AnybodySemiBold-boldItalic.fntdata"/><Relationship Id="rId28" Type="http://schemas.openxmlformats.org/officeDocument/2006/relationships/font" Target="fonts/AlbertSans-italic.fntdata"/><Relationship Id="rId27" Type="http://schemas.openxmlformats.org/officeDocument/2006/relationships/font" Target="fonts/Albert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lbert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4fb1e331a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4fb1e331a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4fb1e331a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4fb1e331a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4fb1e331a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4fb1e331a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4fb1e331a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4fb1e331a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4fb1e331a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4fb1e331a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4fb1e331a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4fb1e331a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4fb1e331a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4fb1e331a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421c14ae3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421c14ae3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d0c7d16c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d0c7d16c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78b4a6df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78b4a6df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4fb1e331a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4fb1e331a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4fb1e331a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4fb1e331a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4fb1e331a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4fb1e331a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4fb1e331a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4fb1e331a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4fb1e331a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4fb1e331a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4fb1e331a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4fb1e331a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848150" y="689462"/>
            <a:ext cx="4892400" cy="27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089425" y="3837125"/>
            <a:ext cx="2334600" cy="7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4344900" y="540000"/>
            <a:ext cx="4079100" cy="13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subTitle"/>
          </p:nvPr>
        </p:nvSpPr>
        <p:spPr>
          <a:xfrm>
            <a:off x="4344900" y="1886675"/>
            <a:ext cx="40791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2" type="title"/>
          </p:nvPr>
        </p:nvSpPr>
        <p:spPr>
          <a:xfrm>
            <a:off x="1872275" y="1330862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3" type="title"/>
          </p:nvPr>
        </p:nvSpPr>
        <p:spPr>
          <a:xfrm>
            <a:off x="1872275" y="2229699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" type="subTitle"/>
          </p:nvPr>
        </p:nvSpPr>
        <p:spPr>
          <a:xfrm>
            <a:off x="6054563" y="1241312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4" type="subTitle"/>
          </p:nvPr>
        </p:nvSpPr>
        <p:spPr>
          <a:xfrm>
            <a:off x="6054563" y="2140149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5" type="title"/>
          </p:nvPr>
        </p:nvSpPr>
        <p:spPr>
          <a:xfrm>
            <a:off x="1872275" y="3128536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6" type="title"/>
          </p:nvPr>
        </p:nvSpPr>
        <p:spPr>
          <a:xfrm>
            <a:off x="1872275" y="4027373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7" type="subTitle"/>
          </p:nvPr>
        </p:nvSpPr>
        <p:spPr>
          <a:xfrm>
            <a:off x="6054588" y="3038986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8" type="subTitle"/>
          </p:nvPr>
        </p:nvSpPr>
        <p:spPr>
          <a:xfrm>
            <a:off x="6054567" y="3937823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hasCustomPrompt="1" idx="9" type="title"/>
          </p:nvPr>
        </p:nvSpPr>
        <p:spPr>
          <a:xfrm>
            <a:off x="943975" y="1148312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hasCustomPrompt="1" idx="13" type="title"/>
          </p:nvPr>
        </p:nvSpPr>
        <p:spPr>
          <a:xfrm>
            <a:off x="943975" y="2945986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hasCustomPrompt="1" idx="14" type="title"/>
          </p:nvPr>
        </p:nvSpPr>
        <p:spPr>
          <a:xfrm>
            <a:off x="943975" y="2047149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hasCustomPrompt="1" idx="15" type="title"/>
          </p:nvPr>
        </p:nvSpPr>
        <p:spPr>
          <a:xfrm>
            <a:off x="943975" y="3844823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720000" y="3858588"/>
            <a:ext cx="4550400" cy="40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720000" y="854013"/>
            <a:ext cx="4550400" cy="29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 flipH="1">
            <a:off x="0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 flipH="1">
            <a:off x="3437800" y="1761713"/>
            <a:ext cx="36657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15"/>
          <p:cNvSpPr txBox="1"/>
          <p:nvPr>
            <p:ph hasCustomPrompt="1" idx="2" type="title"/>
          </p:nvPr>
        </p:nvSpPr>
        <p:spPr>
          <a:xfrm flipH="1">
            <a:off x="7200900" y="2027725"/>
            <a:ext cx="1223100" cy="122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 flipH="1">
            <a:off x="3437700" y="3765525"/>
            <a:ext cx="49863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27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2040500" y="540000"/>
            <a:ext cx="49020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16"/>
          <p:cNvSpPr txBox="1"/>
          <p:nvPr>
            <p:ph hasCustomPrompt="1" idx="2" type="title"/>
          </p:nvPr>
        </p:nvSpPr>
        <p:spPr>
          <a:xfrm>
            <a:off x="720000" y="806000"/>
            <a:ext cx="1223100" cy="122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720000" y="3609600"/>
            <a:ext cx="2014800" cy="9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 flipH="1">
            <a:off x="27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 txBox="1"/>
          <p:nvPr>
            <p:ph type="title"/>
          </p:nvPr>
        </p:nvSpPr>
        <p:spPr>
          <a:xfrm flipH="1">
            <a:off x="2201553" y="540000"/>
            <a:ext cx="49020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6" name="Google Shape;76;p17"/>
          <p:cNvSpPr txBox="1"/>
          <p:nvPr>
            <p:ph hasCustomPrompt="1" idx="2" type="title"/>
          </p:nvPr>
        </p:nvSpPr>
        <p:spPr>
          <a:xfrm flipH="1">
            <a:off x="7200953" y="806000"/>
            <a:ext cx="1223100" cy="122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 flipH="1">
            <a:off x="6409253" y="3609600"/>
            <a:ext cx="2014800" cy="9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" name="Google Shape;80;p18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83" name="Google Shape;83;p19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86" name="Google Shape;86;p20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13800" y="-31800"/>
            <a:ext cx="9171600" cy="52071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 txBox="1"/>
          <p:nvPr>
            <p:ph type="title"/>
          </p:nvPr>
        </p:nvSpPr>
        <p:spPr>
          <a:xfrm>
            <a:off x="2040500" y="1761713"/>
            <a:ext cx="36657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720000" y="3765525"/>
            <a:ext cx="48546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4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hasCustomPrompt="1" type="title"/>
          </p:nvPr>
        </p:nvSpPr>
        <p:spPr>
          <a:xfrm>
            <a:off x="719988" y="1756611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89" name="Google Shape;89;p21"/>
          <p:cNvSpPr txBox="1"/>
          <p:nvPr>
            <p:ph idx="1" type="subTitle"/>
          </p:nvPr>
        </p:nvSpPr>
        <p:spPr>
          <a:xfrm>
            <a:off x="719988" y="2582390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hasCustomPrompt="1" idx="2" type="title"/>
          </p:nvPr>
        </p:nvSpPr>
        <p:spPr>
          <a:xfrm>
            <a:off x="4096188" y="1756611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1" name="Google Shape;91;p21"/>
          <p:cNvSpPr txBox="1"/>
          <p:nvPr>
            <p:ph idx="3" type="subTitle"/>
          </p:nvPr>
        </p:nvSpPr>
        <p:spPr>
          <a:xfrm>
            <a:off x="4096188" y="2582390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hasCustomPrompt="1" idx="4" type="title"/>
          </p:nvPr>
        </p:nvSpPr>
        <p:spPr>
          <a:xfrm>
            <a:off x="4096188" y="3354424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3" name="Google Shape;93;p21"/>
          <p:cNvSpPr txBox="1"/>
          <p:nvPr>
            <p:ph idx="5" type="subTitle"/>
          </p:nvPr>
        </p:nvSpPr>
        <p:spPr>
          <a:xfrm>
            <a:off x="4096188" y="4180203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hasCustomPrompt="1" idx="6" type="title"/>
          </p:nvPr>
        </p:nvSpPr>
        <p:spPr>
          <a:xfrm>
            <a:off x="719988" y="3354424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5" name="Google Shape;95;p21"/>
          <p:cNvSpPr txBox="1"/>
          <p:nvPr>
            <p:ph idx="7" type="subTitle"/>
          </p:nvPr>
        </p:nvSpPr>
        <p:spPr>
          <a:xfrm>
            <a:off x="719988" y="4180203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6" name="Google Shape;96;p21"/>
          <p:cNvPicPr preferRelativeResize="0"/>
          <p:nvPr/>
        </p:nvPicPr>
        <p:blipFill rotWithShape="1">
          <a:blip r:embed="rId2">
            <a:alphaModFix/>
          </a:blip>
          <a:srcRect b="0" l="44490" r="0" t="0"/>
          <a:stretch/>
        </p:blipFill>
        <p:spPr>
          <a:xfrm flipH="1">
            <a:off x="7389250" y="0"/>
            <a:ext cx="1118050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1"/>
          <p:cNvSpPr/>
          <p:nvPr/>
        </p:nvSpPr>
        <p:spPr>
          <a:xfrm flipH="1">
            <a:off x="7974601" y="-24000"/>
            <a:ext cx="11694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6019500" y="31786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2" type="title"/>
          </p:nvPr>
        </p:nvSpPr>
        <p:spPr>
          <a:xfrm>
            <a:off x="3369741" y="31786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" type="subTitle"/>
          </p:nvPr>
        </p:nvSpPr>
        <p:spPr>
          <a:xfrm>
            <a:off x="720000" y="3572225"/>
            <a:ext cx="2404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3" type="subTitle"/>
          </p:nvPr>
        </p:nvSpPr>
        <p:spPr>
          <a:xfrm>
            <a:off x="3369741" y="3572225"/>
            <a:ext cx="2404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4" type="title"/>
          </p:nvPr>
        </p:nvSpPr>
        <p:spPr>
          <a:xfrm>
            <a:off x="720001" y="31786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5" type="subTitle"/>
          </p:nvPr>
        </p:nvSpPr>
        <p:spPr>
          <a:xfrm>
            <a:off x="6019500" y="3572225"/>
            <a:ext cx="2404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06" name="Google Shape;106;p22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2"/>
          <p:cNvSpPr txBox="1"/>
          <p:nvPr>
            <p:ph hasCustomPrompt="1" idx="7" type="title"/>
          </p:nvPr>
        </p:nvSpPr>
        <p:spPr>
          <a:xfrm>
            <a:off x="719992" y="1657175"/>
            <a:ext cx="12801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8" name="Google Shape;108;p22"/>
          <p:cNvSpPr txBox="1"/>
          <p:nvPr>
            <p:ph hasCustomPrompt="1" idx="8" type="title"/>
          </p:nvPr>
        </p:nvSpPr>
        <p:spPr>
          <a:xfrm>
            <a:off x="3369742" y="1657175"/>
            <a:ext cx="12801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9" name="Google Shape;109;p22"/>
          <p:cNvSpPr txBox="1"/>
          <p:nvPr>
            <p:ph hasCustomPrompt="1" idx="9" type="title"/>
          </p:nvPr>
        </p:nvSpPr>
        <p:spPr>
          <a:xfrm>
            <a:off x="6019492" y="1657175"/>
            <a:ext cx="12801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2" type="title"/>
          </p:nvPr>
        </p:nvSpPr>
        <p:spPr>
          <a:xfrm>
            <a:off x="2591400" y="1550700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3" type="title"/>
          </p:nvPr>
        </p:nvSpPr>
        <p:spPr>
          <a:xfrm>
            <a:off x="2591250" y="3323675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" type="subTitle"/>
          </p:nvPr>
        </p:nvSpPr>
        <p:spPr>
          <a:xfrm>
            <a:off x="2591400" y="2031300"/>
            <a:ext cx="1897200" cy="63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4" type="subTitle"/>
          </p:nvPr>
        </p:nvSpPr>
        <p:spPr>
          <a:xfrm>
            <a:off x="2591550" y="3804275"/>
            <a:ext cx="1897500" cy="63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idx="1" type="subTitle"/>
          </p:nvPr>
        </p:nvSpPr>
        <p:spPr>
          <a:xfrm>
            <a:off x="1669850" y="1649606"/>
            <a:ext cx="3579300" cy="51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2" type="subTitle"/>
          </p:nvPr>
        </p:nvSpPr>
        <p:spPr>
          <a:xfrm>
            <a:off x="1669825" y="2721932"/>
            <a:ext cx="3579300" cy="51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3" type="subTitle"/>
          </p:nvPr>
        </p:nvSpPr>
        <p:spPr>
          <a:xfrm>
            <a:off x="1669850" y="3794257"/>
            <a:ext cx="3579300" cy="51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type="title"/>
          </p:nvPr>
        </p:nvSpPr>
        <p:spPr>
          <a:xfrm>
            <a:off x="720000" y="445025"/>
            <a:ext cx="59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4" type="title"/>
          </p:nvPr>
        </p:nvSpPr>
        <p:spPr>
          <a:xfrm>
            <a:off x="1669838" y="3542127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5" type="title"/>
          </p:nvPr>
        </p:nvSpPr>
        <p:spPr>
          <a:xfrm>
            <a:off x="1669836" y="2469801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6" type="title"/>
          </p:nvPr>
        </p:nvSpPr>
        <p:spPr>
          <a:xfrm>
            <a:off x="1669840" y="1397475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720007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2" type="title"/>
          </p:nvPr>
        </p:nvSpPr>
        <p:spPr>
          <a:xfrm>
            <a:off x="4571588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subTitle"/>
          </p:nvPr>
        </p:nvSpPr>
        <p:spPr>
          <a:xfrm>
            <a:off x="720000" y="20895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3" type="subTitle"/>
          </p:nvPr>
        </p:nvSpPr>
        <p:spPr>
          <a:xfrm>
            <a:off x="4571581" y="20895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4" type="title"/>
          </p:nvPr>
        </p:nvSpPr>
        <p:spPr>
          <a:xfrm>
            <a:off x="720007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5" type="title"/>
          </p:nvPr>
        </p:nvSpPr>
        <p:spPr>
          <a:xfrm>
            <a:off x="4571588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6" type="subTitle"/>
          </p:nvPr>
        </p:nvSpPr>
        <p:spPr>
          <a:xfrm>
            <a:off x="720000" y="36140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7" type="subTitle"/>
          </p:nvPr>
        </p:nvSpPr>
        <p:spPr>
          <a:xfrm>
            <a:off x="4571581" y="36140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1314007" y="16959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2" type="title"/>
          </p:nvPr>
        </p:nvSpPr>
        <p:spPr>
          <a:xfrm>
            <a:off x="4861507" y="16959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" type="subTitle"/>
          </p:nvPr>
        </p:nvSpPr>
        <p:spPr>
          <a:xfrm>
            <a:off x="1314000" y="20895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3" type="subTitle"/>
          </p:nvPr>
        </p:nvSpPr>
        <p:spPr>
          <a:xfrm>
            <a:off x="4861500" y="20895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4" type="title"/>
          </p:nvPr>
        </p:nvSpPr>
        <p:spPr>
          <a:xfrm>
            <a:off x="1314007" y="32204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5" type="title"/>
          </p:nvPr>
        </p:nvSpPr>
        <p:spPr>
          <a:xfrm>
            <a:off x="4861507" y="32204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6" type="subTitle"/>
          </p:nvPr>
        </p:nvSpPr>
        <p:spPr>
          <a:xfrm>
            <a:off x="1314000" y="36140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7" type="subTitle"/>
          </p:nvPr>
        </p:nvSpPr>
        <p:spPr>
          <a:xfrm>
            <a:off x="4861500" y="36140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26"/>
          <p:cNvSpPr/>
          <p:nvPr/>
        </p:nvSpPr>
        <p:spPr>
          <a:xfrm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7869138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720005" y="14673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2" type="title"/>
          </p:nvPr>
        </p:nvSpPr>
        <p:spPr>
          <a:xfrm>
            <a:off x="720004" y="252792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idx="1" type="subTitle"/>
          </p:nvPr>
        </p:nvSpPr>
        <p:spPr>
          <a:xfrm>
            <a:off x="720000" y="172662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7"/>
          <p:cNvSpPr txBox="1"/>
          <p:nvPr>
            <p:ph idx="3" type="subTitle"/>
          </p:nvPr>
        </p:nvSpPr>
        <p:spPr>
          <a:xfrm>
            <a:off x="719999" y="278717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7"/>
          <p:cNvSpPr txBox="1"/>
          <p:nvPr>
            <p:ph idx="4" type="title"/>
          </p:nvPr>
        </p:nvSpPr>
        <p:spPr>
          <a:xfrm>
            <a:off x="3443130" y="14673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3" name="Google Shape;153;p27"/>
          <p:cNvSpPr txBox="1"/>
          <p:nvPr>
            <p:ph idx="5" type="title"/>
          </p:nvPr>
        </p:nvSpPr>
        <p:spPr>
          <a:xfrm>
            <a:off x="3443129" y="252792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4" name="Google Shape;154;p27"/>
          <p:cNvSpPr txBox="1"/>
          <p:nvPr>
            <p:ph idx="6" type="subTitle"/>
          </p:nvPr>
        </p:nvSpPr>
        <p:spPr>
          <a:xfrm>
            <a:off x="3443125" y="172662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7" type="subTitle"/>
          </p:nvPr>
        </p:nvSpPr>
        <p:spPr>
          <a:xfrm>
            <a:off x="3443124" y="278717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8" type="title"/>
          </p:nvPr>
        </p:nvSpPr>
        <p:spPr>
          <a:xfrm>
            <a:off x="720000" y="445025"/>
            <a:ext cx="534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9" type="title"/>
          </p:nvPr>
        </p:nvSpPr>
        <p:spPr>
          <a:xfrm>
            <a:off x="720008" y="35884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3" type="subTitle"/>
          </p:nvPr>
        </p:nvSpPr>
        <p:spPr>
          <a:xfrm>
            <a:off x="720003" y="384772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4" type="title"/>
          </p:nvPr>
        </p:nvSpPr>
        <p:spPr>
          <a:xfrm>
            <a:off x="3443133" y="3588179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" name="Google Shape;160;p27"/>
          <p:cNvSpPr txBox="1"/>
          <p:nvPr>
            <p:ph idx="15" type="subTitle"/>
          </p:nvPr>
        </p:nvSpPr>
        <p:spPr>
          <a:xfrm>
            <a:off x="3443128" y="3847429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6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4823700" y="1834850"/>
            <a:ext cx="3600300" cy="18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3" name="Google Shape;163;p28"/>
          <p:cNvSpPr txBox="1"/>
          <p:nvPr>
            <p:ph idx="1" type="subTitle"/>
          </p:nvPr>
        </p:nvSpPr>
        <p:spPr>
          <a:xfrm>
            <a:off x="4823712" y="3677750"/>
            <a:ext cx="3600300" cy="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8"/>
          <p:cNvSpPr/>
          <p:nvPr>
            <p:ph idx="2" type="pic"/>
          </p:nvPr>
        </p:nvSpPr>
        <p:spPr>
          <a:xfrm>
            <a:off x="1762274" y="838250"/>
            <a:ext cx="2889000" cy="3603900"/>
          </a:xfrm>
          <a:prstGeom prst="rect">
            <a:avLst/>
          </a:prstGeom>
          <a:noFill/>
          <a:ln>
            <a:noFill/>
          </a:ln>
        </p:spPr>
      </p:sp>
      <p:pic>
        <p:nvPicPr>
          <p:cNvPr id="165" name="Google Shape;165;p28"/>
          <p:cNvPicPr preferRelativeResize="0"/>
          <p:nvPr/>
        </p:nvPicPr>
        <p:blipFill rotWithShape="1">
          <a:blip r:embed="rId2">
            <a:alphaModFix/>
          </a:blip>
          <a:srcRect b="0" l="73023" r="0" t="0"/>
          <a:stretch/>
        </p:blipFill>
        <p:spPr>
          <a:xfrm>
            <a:off x="925799" y="0"/>
            <a:ext cx="543375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/>
          <p:nvPr/>
        </p:nvSpPr>
        <p:spPr>
          <a:xfrm>
            <a:off x="0" y="-24000"/>
            <a:ext cx="925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1">
  <p:cSld name="CUSTOM_6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idx="1" type="subTitle"/>
          </p:nvPr>
        </p:nvSpPr>
        <p:spPr>
          <a:xfrm>
            <a:off x="720000" y="3687275"/>
            <a:ext cx="3198900" cy="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9"/>
          <p:cNvSpPr txBox="1"/>
          <p:nvPr>
            <p:ph type="title"/>
          </p:nvPr>
        </p:nvSpPr>
        <p:spPr>
          <a:xfrm>
            <a:off x="720000" y="2317275"/>
            <a:ext cx="3198900" cy="11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0" name="Google Shape;170;p29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ONLY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73" name="Google Shape;173;p30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732775" y="1272225"/>
            <a:ext cx="2840100" cy="30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20000" y="1203200"/>
            <a:ext cx="7704000" cy="3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ctrTitle"/>
          </p:nvPr>
        </p:nvSpPr>
        <p:spPr>
          <a:xfrm>
            <a:off x="2876775" y="947050"/>
            <a:ext cx="4892400" cy="13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77" name="Google Shape;177;p31"/>
          <p:cNvSpPr txBox="1"/>
          <p:nvPr>
            <p:ph idx="1" type="subTitle"/>
          </p:nvPr>
        </p:nvSpPr>
        <p:spPr>
          <a:xfrm>
            <a:off x="2876775" y="2196872"/>
            <a:ext cx="48924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8" name="Google Shape;178;p31"/>
          <p:cNvSpPr txBox="1"/>
          <p:nvPr>
            <p:ph idx="2" type="subTitle"/>
          </p:nvPr>
        </p:nvSpPr>
        <p:spPr>
          <a:xfrm>
            <a:off x="2876775" y="4123900"/>
            <a:ext cx="4892400" cy="3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9" name="Google Shape;179;p31"/>
          <p:cNvSpPr txBox="1"/>
          <p:nvPr/>
        </p:nvSpPr>
        <p:spPr>
          <a:xfrm>
            <a:off x="2876775" y="3612725"/>
            <a:ext cx="489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/>
          <p:nvPr/>
        </p:nvSpPr>
        <p:spPr>
          <a:xfrm>
            <a:off x="0" y="-24000"/>
            <a:ext cx="1810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 rot="5400000">
            <a:off x="4305500" y="308418"/>
            <a:ext cx="536400" cy="91476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33"/>
          <p:cNvGrpSpPr/>
          <p:nvPr/>
        </p:nvGrpSpPr>
        <p:grpSpPr>
          <a:xfrm>
            <a:off x="-571475" y="4622841"/>
            <a:ext cx="10286950" cy="527576"/>
            <a:chOff x="-100" y="4622841"/>
            <a:chExt cx="10286950" cy="527576"/>
          </a:xfrm>
        </p:grpSpPr>
        <p:pic>
          <p:nvPicPr>
            <p:cNvPr id="186" name="Google Shape;186;p33"/>
            <p:cNvPicPr preferRelativeResize="0"/>
            <p:nvPr/>
          </p:nvPicPr>
          <p:blipFill rotWithShape="1">
            <a:blip r:embed="rId2">
              <a:alphaModFix/>
            </a:blip>
            <a:srcRect b="0" l="73809" r="-2" t="0"/>
            <a:stretch/>
          </p:blipFill>
          <p:spPr>
            <a:xfrm rot="5400000">
              <a:off x="2307850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33"/>
            <p:cNvPicPr preferRelativeResize="0"/>
            <p:nvPr/>
          </p:nvPicPr>
          <p:blipFill rotWithShape="1">
            <a:blip r:embed="rId2">
              <a:alphaModFix/>
            </a:blip>
            <a:srcRect b="510" l="73809" r="-2" t="-510"/>
            <a:stretch/>
          </p:blipFill>
          <p:spPr>
            <a:xfrm rot="5400000">
              <a:off x="7451325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title"/>
          </p:nvPr>
        </p:nvSpPr>
        <p:spPr>
          <a:xfrm>
            <a:off x="719999" y="1980700"/>
            <a:ext cx="124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3" type="title"/>
          </p:nvPr>
        </p:nvSpPr>
        <p:spPr>
          <a:xfrm>
            <a:off x="719999" y="3418875"/>
            <a:ext cx="124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2147100" y="1541500"/>
            <a:ext cx="4849800" cy="127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4" type="subTitle"/>
          </p:nvPr>
        </p:nvSpPr>
        <p:spPr>
          <a:xfrm>
            <a:off x="2147100" y="2979675"/>
            <a:ext cx="4849800" cy="127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26" name="Google Shape;26;p5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2812500" y="2725200"/>
            <a:ext cx="52398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subTitle"/>
          </p:nvPr>
        </p:nvSpPr>
        <p:spPr>
          <a:xfrm>
            <a:off x="2812500" y="3762301"/>
            <a:ext cx="5239800" cy="8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257175" y="2889800"/>
            <a:ext cx="4166700" cy="17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idx="1" type="body"/>
          </p:nvPr>
        </p:nvSpPr>
        <p:spPr>
          <a:xfrm>
            <a:off x="720000" y="2276900"/>
            <a:ext cx="3917700" cy="21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720000" y="725500"/>
            <a:ext cx="3917700" cy="15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>
            <p:ph idx="2" type="pic"/>
          </p:nvPr>
        </p:nvSpPr>
        <p:spPr>
          <a:xfrm>
            <a:off x="-24150" y="-22800"/>
            <a:ext cx="9192300" cy="51891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227950" y="758825"/>
            <a:ext cx="4196100" cy="11259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ctrTitle"/>
          </p:nvPr>
        </p:nvSpPr>
        <p:spPr>
          <a:xfrm>
            <a:off x="2848150" y="689450"/>
            <a:ext cx="5170200" cy="27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3" name="Google Shape;193;p34"/>
          <p:cNvSpPr txBox="1"/>
          <p:nvPr>
            <p:ph idx="1" type="subTitle"/>
          </p:nvPr>
        </p:nvSpPr>
        <p:spPr>
          <a:xfrm>
            <a:off x="4532125" y="3837125"/>
            <a:ext cx="3891900" cy="7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9144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2. Y combinator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4" name="Google Shape;194;p34"/>
          <p:cNvCxnSpPr/>
          <p:nvPr/>
        </p:nvCxnSpPr>
        <p:spPr>
          <a:xfrm>
            <a:off x="2468800" y="3562475"/>
            <a:ext cx="596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4"/>
          <p:cNvSpPr/>
          <p:nvPr/>
        </p:nvSpPr>
        <p:spPr>
          <a:xfrm>
            <a:off x="0" y="-24000"/>
            <a:ext cx="1810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use the same idea?</a:t>
            </a:r>
            <a:endParaRPr/>
          </a:p>
        </p:txBody>
      </p:sp>
      <p:sp>
        <p:nvSpPr>
          <p:cNvPr id="282" name="Google Shape;282;p43"/>
          <p:cNvSpPr txBox="1"/>
          <p:nvPr/>
        </p:nvSpPr>
        <p:spPr>
          <a:xfrm>
            <a:off x="720000" y="1342350"/>
            <a:ext cx="79326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Let’s go back to our sum function, if it does not know its own existence, we could pass the same function as an argument</a:t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83" name="Google Shape;283;p43"/>
          <p:cNvSpPr txBox="1"/>
          <p:nvPr/>
        </p:nvSpPr>
        <p:spPr>
          <a:xfrm>
            <a:off x="720000" y="2299300"/>
            <a:ext cx="7852500" cy="24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(run '{with {sum </a:t>
            </a:r>
            <a:r>
              <a:rPr lang="en" sz="1800"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{fun {sum}</a:t>
            </a:r>
            <a:endParaRPr sz="1800">
              <a:highlight>
                <a:srgbClr val="D9EAD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               {fun {n}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                    {if-tf {zero?? n}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                           0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                           {+ n {sum {- n 1}}}}}}}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     {sum 10}}))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use the same idea?</a:t>
            </a:r>
            <a:endParaRPr/>
          </a:p>
        </p:txBody>
      </p:sp>
      <p:sp>
        <p:nvSpPr>
          <p:cNvPr id="289" name="Google Shape;289;p44"/>
          <p:cNvSpPr txBox="1"/>
          <p:nvPr/>
        </p:nvSpPr>
        <p:spPr>
          <a:xfrm>
            <a:off x="720000" y="1342350"/>
            <a:ext cx="79326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Now sum is a function that receives a function as input, and then this function receives the number. Let’s update the sum calls. </a:t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0" name="Google Shape;290;p44"/>
          <p:cNvSpPr txBox="1"/>
          <p:nvPr/>
        </p:nvSpPr>
        <p:spPr>
          <a:xfrm>
            <a:off x="720000" y="2299300"/>
            <a:ext cx="7852500" cy="24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(run '{with {sum </a:t>
            </a:r>
            <a:r>
              <a:rPr lang="en" sz="1800"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{fun {sum}</a:t>
            </a:r>
            <a:endParaRPr sz="1800">
              <a:highlight>
                <a:srgbClr val="D9EAD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               {fun {n}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                    {if-tf {zero?? n}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                           0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                           {+ n </a:t>
            </a:r>
            <a:r>
              <a:rPr lang="en" sz="1800"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{{sum sum}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{- n 1}}}}}}}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     {</a:t>
            </a:r>
            <a:r>
              <a:rPr lang="en" sz="1800"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{sum sum}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10}}))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The doubt on Church and Turing</a:t>
            </a:r>
            <a:endParaRPr strike="sngStrike"/>
          </a:p>
        </p:txBody>
      </p:sp>
      <p:sp>
        <p:nvSpPr>
          <p:cNvPr id="296" name="Google Shape;296;p45"/>
          <p:cNvSpPr txBox="1"/>
          <p:nvPr/>
        </p:nvSpPr>
        <p:spPr>
          <a:xfrm>
            <a:off x="4840475" y="1342350"/>
            <a:ext cx="3812100" cy="3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Great! It is possible to have recursion without mutation!</a:t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Using just the constructs of LC, variables, functions and function applications, we can define recursive </a:t>
            </a: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functions</a:t>
            </a: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. </a:t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So Church and Turing were not wrong!</a:t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97" name="Google Shape;29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400" y="1861088"/>
            <a:ext cx="1429700" cy="17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2700" y="1544600"/>
            <a:ext cx="1615269" cy="237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abstract this?</a:t>
            </a:r>
            <a:endParaRPr/>
          </a:p>
        </p:txBody>
      </p:sp>
      <p:sp>
        <p:nvSpPr>
          <p:cNvPr id="304" name="Google Shape;304;p46"/>
          <p:cNvSpPr txBox="1"/>
          <p:nvPr/>
        </p:nvSpPr>
        <p:spPr>
          <a:xfrm>
            <a:off x="720000" y="1342350"/>
            <a:ext cx="7932600" cy="18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So, we have a way of supporting recursion without </a:t>
            </a: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having special constructs or using mutation. But, this way is not comfortable right?</a:t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Writing functions twice seems weird, luckily for us, it can be abstracted using lambdas! </a:t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5" name="Google Shape;305;p46"/>
          <p:cNvSpPr txBox="1"/>
          <p:nvPr/>
        </p:nvSpPr>
        <p:spPr>
          <a:xfrm>
            <a:off x="720000" y="3213700"/>
            <a:ext cx="7852500" cy="24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(run '{with {sum </a:t>
            </a:r>
            <a:r>
              <a:rPr lang="en"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{fun {sum}</a:t>
            </a:r>
            <a:endParaRPr>
              <a:highlight>
                <a:srgbClr val="D9EAD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     {fun {n}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          {if-tf {zero?? n}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                 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                 {+ n </a:t>
            </a:r>
            <a:r>
              <a:rPr lang="en"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{{sum sum}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{- n 1}}}}}}}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{</a:t>
            </a:r>
            <a:r>
              <a:rPr lang="en"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{sum sum}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10}}))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Y combinator</a:t>
            </a:r>
            <a:endParaRPr/>
          </a:p>
        </p:txBody>
      </p:sp>
      <p:sp>
        <p:nvSpPr>
          <p:cNvPr id="311" name="Google Shape;311;p47"/>
          <p:cNvSpPr txBox="1"/>
          <p:nvPr/>
        </p:nvSpPr>
        <p:spPr>
          <a:xfrm>
            <a:off x="720000" y="1342350"/>
            <a:ext cx="79326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The Y combinator is a way of providing recursion via a higher order function that takes a function as input. </a:t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12" name="Google Shape;31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38" y="2214563"/>
            <a:ext cx="762952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Y combinator</a:t>
            </a:r>
            <a:endParaRPr/>
          </a:p>
        </p:txBody>
      </p:sp>
      <p:sp>
        <p:nvSpPr>
          <p:cNvPr id="318" name="Google Shape;318;p48"/>
          <p:cNvSpPr txBox="1"/>
          <p:nvPr/>
        </p:nvSpPr>
        <p:spPr>
          <a:xfrm>
            <a:off x="720000" y="1342350"/>
            <a:ext cx="79326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In our language, we can define it this way: </a:t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And use it this way</a:t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19" name="Google Shape;319;p48"/>
          <p:cNvSpPr txBox="1"/>
          <p:nvPr/>
        </p:nvSpPr>
        <p:spPr>
          <a:xfrm>
            <a:off x="5417825" y="850650"/>
            <a:ext cx="3971700" cy="1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{fun {f}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{with {h {fun {g}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{fun {n}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{{f {g g}} n}}}}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{h h}}}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Google Shape;320;p48"/>
          <p:cNvSpPr txBox="1"/>
          <p:nvPr/>
        </p:nvSpPr>
        <p:spPr>
          <a:xfrm>
            <a:off x="1301600" y="2356000"/>
            <a:ext cx="6831300" cy="27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(run '{with </a:t>
            </a:r>
            <a:r>
              <a:rPr lang="en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{Y {fun {f}</a:t>
            </a:r>
            <a:endParaRPr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{with {h {fun {g}</a:t>
            </a:r>
            <a:endParaRPr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{fun {n}</a:t>
            </a:r>
            <a:endParaRPr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{{f {g g}} n}}}}</a:t>
            </a:r>
            <a:endParaRPr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{h h}}}}</a:t>
            </a:r>
            <a:endParaRPr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{with {sum {</a:t>
            </a:r>
            <a:r>
              <a:rPr lang="en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{fun {sum}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     {fun {n}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          {if-tf {zero?? n}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                 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                 {+ n {sum {- n 1}}}}}}}}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{sum 10}}})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Y combinator</a:t>
            </a:r>
            <a:endParaRPr/>
          </a:p>
        </p:txBody>
      </p:sp>
      <p:sp>
        <p:nvSpPr>
          <p:cNvPr id="326" name="Google Shape;326;p49"/>
          <p:cNvSpPr txBox="1"/>
          <p:nvPr/>
        </p:nvSpPr>
        <p:spPr>
          <a:xfrm>
            <a:off x="720000" y="1342350"/>
            <a:ext cx="79326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So, this allows us to not use mutation, and only use Y combinator as a function in our environment. Therefore, rec can be implemented as syntax sugar. </a:t>
            </a: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Your task? Implement it!</a:t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0"/>
          <p:cNvSpPr txBox="1"/>
          <p:nvPr>
            <p:ph idx="4294967295" type="title"/>
          </p:nvPr>
        </p:nvSpPr>
        <p:spPr>
          <a:xfrm>
            <a:off x="720000" y="2959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32" name="Google Shape;332;p50"/>
          <p:cNvSpPr txBox="1"/>
          <p:nvPr/>
        </p:nvSpPr>
        <p:spPr>
          <a:xfrm>
            <a:off x="720000" y="3606675"/>
            <a:ext cx="83235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PLAI, Chapter 8, 9. 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A note on Recursion - E.Tanter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The Why of Y - R. Gabriel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33" name="Google Shape;333;p50"/>
          <p:cNvSpPr txBox="1"/>
          <p:nvPr>
            <p:ph idx="4294967295"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34" name="Google Shape;334;p50"/>
          <p:cNvSpPr txBox="1"/>
          <p:nvPr/>
        </p:nvSpPr>
        <p:spPr>
          <a:xfrm>
            <a:off x="720000" y="1320675"/>
            <a:ext cx="7839300" cy="1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Recursion can be implemented without mutation. Without any change, just using the beauty of the lambdas abstraction.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idx="14" type="title"/>
          </p:nvPr>
        </p:nvSpPr>
        <p:spPr>
          <a:xfrm>
            <a:off x="943975" y="2047149"/>
            <a:ext cx="7758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2" name="Google Shape;202;p35"/>
          <p:cNvSpPr txBox="1"/>
          <p:nvPr>
            <p:ph idx="9" type="title"/>
          </p:nvPr>
        </p:nvSpPr>
        <p:spPr>
          <a:xfrm>
            <a:off x="943975" y="1148312"/>
            <a:ext cx="7758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3" name="Google Shape;203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04" name="Google Shape;204;p35"/>
          <p:cNvSpPr txBox="1"/>
          <p:nvPr>
            <p:ph idx="2" type="title"/>
          </p:nvPr>
        </p:nvSpPr>
        <p:spPr>
          <a:xfrm>
            <a:off x="1872275" y="1330850"/>
            <a:ext cx="5270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doubt on Church and Turing</a:t>
            </a:r>
            <a:endParaRPr/>
          </a:p>
        </p:txBody>
      </p:sp>
      <p:sp>
        <p:nvSpPr>
          <p:cNvPr id="205" name="Google Shape;205;p35"/>
          <p:cNvSpPr txBox="1"/>
          <p:nvPr>
            <p:ph idx="3" type="title"/>
          </p:nvPr>
        </p:nvSpPr>
        <p:spPr>
          <a:xfrm>
            <a:off x="1872275" y="2229700"/>
            <a:ext cx="5496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Omega Expression</a:t>
            </a:r>
            <a:endParaRPr/>
          </a:p>
        </p:txBody>
      </p:sp>
      <p:cxnSp>
        <p:nvCxnSpPr>
          <p:cNvPr id="206" name="Google Shape;206;p35"/>
          <p:cNvCxnSpPr/>
          <p:nvPr/>
        </p:nvCxnSpPr>
        <p:spPr>
          <a:xfrm>
            <a:off x="894450" y="1977675"/>
            <a:ext cx="730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35"/>
          <p:cNvCxnSpPr/>
          <p:nvPr/>
        </p:nvCxnSpPr>
        <p:spPr>
          <a:xfrm>
            <a:off x="894450" y="2876316"/>
            <a:ext cx="730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35"/>
          <p:cNvSpPr txBox="1"/>
          <p:nvPr>
            <p:ph idx="14" type="title"/>
          </p:nvPr>
        </p:nvSpPr>
        <p:spPr>
          <a:xfrm>
            <a:off x="943975" y="2885349"/>
            <a:ext cx="7758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9" name="Google Shape;209;p35"/>
          <p:cNvSpPr txBox="1"/>
          <p:nvPr>
            <p:ph idx="3" type="title"/>
          </p:nvPr>
        </p:nvSpPr>
        <p:spPr>
          <a:xfrm>
            <a:off x="1872275" y="3067900"/>
            <a:ext cx="5496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combinator</a:t>
            </a:r>
            <a:endParaRPr/>
          </a:p>
        </p:txBody>
      </p:sp>
      <p:cxnSp>
        <p:nvCxnSpPr>
          <p:cNvPr id="210" name="Google Shape;210;p35"/>
          <p:cNvCxnSpPr/>
          <p:nvPr/>
        </p:nvCxnSpPr>
        <p:spPr>
          <a:xfrm>
            <a:off x="894450" y="3714516"/>
            <a:ext cx="730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implemented recursion?</a:t>
            </a:r>
            <a:endParaRPr/>
          </a:p>
        </p:txBody>
      </p:sp>
      <p:sp>
        <p:nvSpPr>
          <p:cNvPr id="216" name="Google Shape;216;p36"/>
          <p:cNvSpPr txBox="1"/>
          <p:nvPr/>
        </p:nvSpPr>
        <p:spPr>
          <a:xfrm>
            <a:off x="2830950" y="1342350"/>
            <a:ext cx="34821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lbert Sans"/>
                <a:ea typeface="Albert Sans"/>
                <a:cs typeface="Albert Sans"/>
                <a:sym typeface="Albert Sans"/>
              </a:rPr>
              <a:t>Through mutation. </a:t>
            </a:r>
            <a:endParaRPr sz="3000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idx="4294967295" type="title"/>
          </p:nvPr>
        </p:nvSpPr>
        <p:spPr>
          <a:xfrm>
            <a:off x="720000" y="445025"/>
            <a:ext cx="7919100" cy="1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a recursive environment?</a:t>
            </a:r>
            <a:endParaRPr/>
          </a:p>
        </p:txBody>
      </p:sp>
      <p:sp>
        <p:nvSpPr>
          <p:cNvPr id="222" name="Google Shape;222;p37"/>
          <p:cNvSpPr txBox="1"/>
          <p:nvPr/>
        </p:nvSpPr>
        <p:spPr>
          <a:xfrm>
            <a:off x="720000" y="1621450"/>
            <a:ext cx="725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So, how do we usually solve it? Let’s look at OOP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3" name="Google Shape;223;p37"/>
          <p:cNvSpPr/>
          <p:nvPr/>
        </p:nvSpPr>
        <p:spPr>
          <a:xfrm>
            <a:off x="1063275" y="2501300"/>
            <a:ext cx="1315800" cy="13557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4" name="Google Shape;224;p37"/>
          <p:cNvSpPr/>
          <p:nvPr/>
        </p:nvSpPr>
        <p:spPr>
          <a:xfrm>
            <a:off x="3273075" y="2501300"/>
            <a:ext cx="1315800" cy="13557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225" name="Google Shape;225;p37"/>
          <p:cNvCxnSpPr>
            <a:stCxn id="223" idx="7"/>
            <a:endCxn id="224" idx="1"/>
          </p:cNvCxnSpPr>
          <p:nvPr/>
        </p:nvCxnSpPr>
        <p:spPr>
          <a:xfrm>
            <a:off x="2186381" y="2699838"/>
            <a:ext cx="127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37"/>
          <p:cNvCxnSpPr>
            <a:stCxn id="224" idx="3"/>
            <a:endCxn id="223" idx="5"/>
          </p:cNvCxnSpPr>
          <p:nvPr/>
        </p:nvCxnSpPr>
        <p:spPr>
          <a:xfrm rot="10800000">
            <a:off x="2186269" y="3658462"/>
            <a:ext cx="127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37"/>
          <p:cNvSpPr txBox="1"/>
          <p:nvPr/>
        </p:nvSpPr>
        <p:spPr>
          <a:xfrm>
            <a:off x="5231525" y="2126750"/>
            <a:ext cx="34077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= new A( new B (...))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Use null value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= new A (null)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 = new B (a)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a.setB(b) ← Mutation!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So, chicken and egg situation is simple to solve in a world with mutation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E. Tanter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idx="4294967295" type="title"/>
          </p:nvPr>
        </p:nvSpPr>
        <p:spPr>
          <a:xfrm>
            <a:off x="720000" y="445025"/>
            <a:ext cx="7919100" cy="1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apply this logic?</a:t>
            </a:r>
            <a:endParaRPr/>
          </a:p>
        </p:txBody>
      </p:sp>
      <p:sp>
        <p:nvSpPr>
          <p:cNvPr id="233" name="Google Shape;233;p38"/>
          <p:cNvSpPr txBox="1"/>
          <p:nvPr/>
        </p:nvSpPr>
        <p:spPr>
          <a:xfrm>
            <a:off x="720000" y="1164250"/>
            <a:ext cx="725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We will use these same three phases.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34" name="Google Shape;234;p38"/>
          <p:cNvSpPr/>
          <p:nvPr/>
        </p:nvSpPr>
        <p:spPr>
          <a:xfrm>
            <a:off x="1384200" y="2032625"/>
            <a:ext cx="1384200" cy="40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sum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35" name="Google Shape;235;p38"/>
          <p:cNvSpPr/>
          <p:nvPr/>
        </p:nvSpPr>
        <p:spPr>
          <a:xfrm>
            <a:off x="3517800" y="2032625"/>
            <a:ext cx="2033700" cy="4080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(incomplete-env)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236" name="Google Shape;236;p38"/>
          <p:cNvCxnSpPr>
            <a:endCxn id="235" idx="1"/>
          </p:cNvCxnSpPr>
          <p:nvPr/>
        </p:nvCxnSpPr>
        <p:spPr>
          <a:xfrm>
            <a:off x="2426100" y="2236625"/>
            <a:ext cx="109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38"/>
          <p:cNvSpPr txBox="1"/>
          <p:nvPr/>
        </p:nvSpPr>
        <p:spPr>
          <a:xfrm>
            <a:off x="6374725" y="1974350"/>
            <a:ext cx="2477100" cy="24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AutoNum type="arabicPeriod"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Associate function with an incomplete environment.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AutoNum type="arabicPeriod"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(interp ne (incomplete-env))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AutoNum type="arabicPeriod"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Mutate and put the right reference.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We end up with a cyclic environment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38" name="Google Shape;238;p38"/>
          <p:cNvSpPr/>
          <p:nvPr/>
        </p:nvSpPr>
        <p:spPr>
          <a:xfrm>
            <a:off x="1384200" y="2642225"/>
            <a:ext cx="1384200" cy="40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sum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39" name="Google Shape;239;p38"/>
          <p:cNvSpPr/>
          <p:nvPr/>
        </p:nvSpPr>
        <p:spPr>
          <a:xfrm>
            <a:off x="3517800" y="2642225"/>
            <a:ext cx="2033700" cy="4080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(incomplete-env)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240" name="Google Shape;240;p38"/>
          <p:cNvCxnSpPr>
            <a:endCxn id="239" idx="1"/>
          </p:cNvCxnSpPr>
          <p:nvPr/>
        </p:nvCxnSpPr>
        <p:spPr>
          <a:xfrm>
            <a:off x="2426100" y="2846225"/>
            <a:ext cx="109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38"/>
          <p:cNvSpPr/>
          <p:nvPr/>
        </p:nvSpPr>
        <p:spPr>
          <a:xfrm>
            <a:off x="2452825" y="3168325"/>
            <a:ext cx="3387600" cy="4080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(closureV n (if …))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242" name="Google Shape;242;p38"/>
          <p:cNvCxnSpPr>
            <a:stCxn id="238" idx="2"/>
            <a:endCxn id="241" idx="1"/>
          </p:cNvCxnSpPr>
          <p:nvPr/>
        </p:nvCxnSpPr>
        <p:spPr>
          <a:xfrm>
            <a:off x="2076300" y="3050225"/>
            <a:ext cx="376500" cy="3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43" name="Google Shape;243;p38"/>
          <p:cNvSpPr/>
          <p:nvPr/>
        </p:nvSpPr>
        <p:spPr>
          <a:xfrm>
            <a:off x="1384200" y="3861425"/>
            <a:ext cx="1384200" cy="40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sum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44" name="Google Shape;244;p38"/>
          <p:cNvSpPr/>
          <p:nvPr/>
        </p:nvSpPr>
        <p:spPr>
          <a:xfrm>
            <a:off x="3517800" y="3861425"/>
            <a:ext cx="2033700" cy="408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(incomplete-env)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245" name="Google Shape;245;p38"/>
          <p:cNvCxnSpPr/>
          <p:nvPr/>
        </p:nvCxnSpPr>
        <p:spPr>
          <a:xfrm>
            <a:off x="2426125" y="4065325"/>
            <a:ext cx="936300" cy="3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38"/>
          <p:cNvSpPr/>
          <p:nvPr/>
        </p:nvSpPr>
        <p:spPr>
          <a:xfrm>
            <a:off x="2452825" y="4387525"/>
            <a:ext cx="3387600" cy="4080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(closureV n (if …) )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247" name="Google Shape;247;p38"/>
          <p:cNvCxnSpPr>
            <a:stCxn id="243" idx="2"/>
            <a:endCxn id="246" idx="1"/>
          </p:cNvCxnSpPr>
          <p:nvPr/>
        </p:nvCxnSpPr>
        <p:spPr>
          <a:xfrm>
            <a:off x="2076300" y="4269425"/>
            <a:ext cx="376500" cy="3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implemented recursion?</a:t>
            </a:r>
            <a:endParaRPr/>
          </a:p>
        </p:txBody>
      </p:sp>
      <p:sp>
        <p:nvSpPr>
          <p:cNvPr id="253" name="Google Shape;253;p39"/>
          <p:cNvSpPr txBox="1"/>
          <p:nvPr/>
        </p:nvSpPr>
        <p:spPr>
          <a:xfrm>
            <a:off x="720000" y="1342350"/>
            <a:ext cx="77040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lbert Sans"/>
                <a:ea typeface="Albert Sans"/>
                <a:cs typeface="Albert Sans"/>
                <a:sym typeface="Albert Sans"/>
              </a:rPr>
              <a:t>We implemented a cyclic environment for the function to know its own existence </a:t>
            </a:r>
            <a:r>
              <a:rPr lang="en" sz="2400"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sz="24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54" name="Google Shape;254;p39"/>
          <p:cNvSpPr txBox="1"/>
          <p:nvPr/>
        </p:nvSpPr>
        <p:spPr>
          <a:xfrm>
            <a:off x="720000" y="2485350"/>
            <a:ext cx="77040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lbert Sans"/>
                <a:ea typeface="Albert Sans"/>
                <a:cs typeface="Albert Sans"/>
                <a:sym typeface="Albert Sans"/>
              </a:rPr>
              <a:t>But, is mutation ok in functional languages? </a:t>
            </a:r>
            <a:endParaRPr sz="24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lbert Sans"/>
                <a:ea typeface="Albert Sans"/>
                <a:cs typeface="Albert Sans"/>
                <a:sym typeface="Albert Sans"/>
              </a:rPr>
              <a:t>Nope, mutation means problems, but there is a bigger issue round here. </a:t>
            </a:r>
            <a:endParaRPr sz="2400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doubt on Church and Turing</a:t>
            </a:r>
            <a:endParaRPr/>
          </a:p>
        </p:txBody>
      </p:sp>
      <p:sp>
        <p:nvSpPr>
          <p:cNvPr id="260" name="Google Shape;260;p40"/>
          <p:cNvSpPr txBox="1"/>
          <p:nvPr/>
        </p:nvSpPr>
        <p:spPr>
          <a:xfrm>
            <a:off x="4840475" y="1342350"/>
            <a:ext cx="3812100" cy="3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So, let’s remember Lambda Calculus, does it support mutation? </a:t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No, but does that mean that it does not support recursion? That is worrying, because without recursion, LC would NOT be Turing complete and Church-Turing’s thesis would be wrong!</a:t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61" name="Google Shape;26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00" y="1940450"/>
            <a:ext cx="1827537" cy="178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3537" y="1940450"/>
            <a:ext cx="2148330" cy="17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mutation mandatory?</a:t>
            </a:r>
            <a:endParaRPr/>
          </a:p>
        </p:txBody>
      </p:sp>
      <p:sp>
        <p:nvSpPr>
          <p:cNvPr id="268" name="Google Shape;268;p41"/>
          <p:cNvSpPr txBox="1"/>
          <p:nvPr/>
        </p:nvSpPr>
        <p:spPr>
          <a:xfrm>
            <a:off x="720000" y="1342350"/>
            <a:ext cx="79326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So, can a program run infinitely? Well, that is what recursion is about. But can there be a way of implementing recursion without using mutation?</a:t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So, recursion comes from applying functions. Can I make a function to apply itself infinitely?</a:t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9" name="Google Shape;269;p41"/>
          <p:cNvSpPr txBox="1"/>
          <p:nvPr/>
        </p:nvSpPr>
        <p:spPr>
          <a:xfrm>
            <a:off x="720000" y="3366100"/>
            <a:ext cx="7852500" cy="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{{fun {x} {x x}} {fun {x} {x x}}}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omega term</a:t>
            </a:r>
            <a:endParaRPr/>
          </a:p>
        </p:txBody>
      </p:sp>
      <p:sp>
        <p:nvSpPr>
          <p:cNvPr id="275" name="Google Shape;275;p42"/>
          <p:cNvSpPr txBox="1"/>
          <p:nvPr/>
        </p:nvSpPr>
        <p:spPr>
          <a:xfrm>
            <a:off x="720000" y="1342350"/>
            <a:ext cx="79326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So, this lovely expression is a function that applies itself. Take a look on this, can it run eternally?</a:t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Try to execute it!. The function is self-applying, so it represents a while true, an infinite loop. </a:t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News! It is recursive, but it does not uses rec. </a:t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6" name="Google Shape;276;p42"/>
          <p:cNvSpPr txBox="1"/>
          <p:nvPr/>
        </p:nvSpPr>
        <p:spPr>
          <a:xfrm>
            <a:off x="720000" y="3366100"/>
            <a:ext cx="7852500" cy="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{{fun {x} {x x}} {fun {x} {x x}}}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Analysis Consulting by Slidesgo">
  <a:themeElements>
    <a:clrScheme name="Simple Light">
      <a:dk1>
        <a:srgbClr val="000000"/>
      </a:dk1>
      <a:lt1>
        <a:srgbClr val="FFFFFF"/>
      </a:lt1>
      <a:dk2>
        <a:srgbClr val="207368"/>
      </a:dk2>
      <a:lt2>
        <a:srgbClr val="9EC0BE"/>
      </a:lt2>
      <a:accent1>
        <a:srgbClr val="B185B4"/>
      </a:accent1>
      <a:accent2>
        <a:srgbClr val="A6C1D8"/>
      </a:accent2>
      <a:accent3>
        <a:srgbClr val="224141"/>
      </a:accent3>
      <a:accent4>
        <a:srgbClr val="E3E8E8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