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nybody SemiBold"/>
      <p:regular r:id="rId14"/>
      <p:bold r:id="rId15"/>
      <p:italic r:id="rId16"/>
      <p:boldItalic r:id="rId17"/>
    </p:embeddedFont>
    <p:embeddedFont>
      <p:font typeface="Albert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italic.fntdata"/><Relationship Id="rId21" Type="http://schemas.openxmlformats.org/officeDocument/2006/relationships/font" Target="fonts/Albert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nybodySemiBold-bold.fntdata"/><Relationship Id="rId14" Type="http://schemas.openxmlformats.org/officeDocument/2006/relationships/font" Target="fonts/AnybodySemiBold-regular.fntdata"/><Relationship Id="rId17" Type="http://schemas.openxmlformats.org/officeDocument/2006/relationships/font" Target="fonts/AnybodySemiBold-boldItalic.fntdata"/><Relationship Id="rId16" Type="http://schemas.openxmlformats.org/officeDocument/2006/relationships/font" Target="fonts/AnybodySemiBold-italic.fntdata"/><Relationship Id="rId19" Type="http://schemas.openxmlformats.org/officeDocument/2006/relationships/font" Target="fonts/AlbertSans-bold.fntdata"/><Relationship Id="rId18" Type="http://schemas.openxmlformats.org/officeDocument/2006/relationships/font" Target="fonts/Alber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8b4a6d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8b4a6d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fb1e331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fb1e331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fb5a3b5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fb5a3b5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fb5a3b57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fb5a3b5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fb5a3b5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fb5a3b5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fb5a3b57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4fb5a3b5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21c14ae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21c14ae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50"/>
            <a:ext cx="51702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4532125" y="3837125"/>
            <a:ext cx="38919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3. Tail Recursion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4" name="Google Shape;204;p35"/>
          <p:cNvSpPr txBox="1"/>
          <p:nvPr>
            <p:ph idx="2" type="title"/>
          </p:nvPr>
        </p:nvSpPr>
        <p:spPr>
          <a:xfrm>
            <a:off x="1872275" y="1330850"/>
            <a:ext cx="527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&amp; Efficiency</a:t>
            </a:r>
            <a:endParaRPr/>
          </a:p>
        </p:txBody>
      </p:sp>
      <p:sp>
        <p:nvSpPr>
          <p:cNvPr id="205" name="Google Shape;205;p35"/>
          <p:cNvSpPr txBox="1"/>
          <p:nvPr>
            <p:ph idx="3" type="title"/>
          </p:nvPr>
        </p:nvSpPr>
        <p:spPr>
          <a:xfrm>
            <a:off x="1872275" y="2229700"/>
            <a:ext cx="549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Recursion</a:t>
            </a:r>
            <a:endParaRPr/>
          </a:p>
        </p:txBody>
      </p:sp>
      <p:cxnSp>
        <p:nvCxnSpPr>
          <p:cNvPr id="206" name="Google Shape;206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5"/>
          <p:cNvSpPr txBox="1"/>
          <p:nvPr>
            <p:ph idx="14" type="title"/>
          </p:nvPr>
        </p:nvSpPr>
        <p:spPr>
          <a:xfrm>
            <a:off x="943975" y="28853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35"/>
          <p:cNvSpPr txBox="1"/>
          <p:nvPr>
            <p:ph idx="3" type="title"/>
          </p:nvPr>
        </p:nvSpPr>
        <p:spPr>
          <a:xfrm>
            <a:off x="1872275" y="3067900"/>
            <a:ext cx="549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/>
          </a:p>
        </p:txBody>
      </p:sp>
      <p:cxnSp>
        <p:nvCxnSpPr>
          <p:cNvPr id="210" name="Google Shape;210;p35"/>
          <p:cNvCxnSpPr/>
          <p:nvPr/>
        </p:nvCxnSpPr>
        <p:spPr>
          <a:xfrm>
            <a:off x="894450" y="37145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recursion …?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1550975" y="1471650"/>
            <a:ext cx="1420800" cy="648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bert Sans"/>
                <a:ea typeface="Albert Sans"/>
                <a:cs typeface="Albert Sans"/>
                <a:sym typeface="Albert Sans"/>
              </a:rPr>
              <a:t>Simple</a:t>
            </a:r>
            <a:endParaRPr sz="24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3007825" y="2728350"/>
            <a:ext cx="1420800" cy="648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bert Sans"/>
                <a:ea typeface="Albert Sans"/>
                <a:cs typeface="Albert Sans"/>
                <a:sym typeface="Albert Sans"/>
              </a:rPr>
              <a:t>Elegant</a:t>
            </a:r>
            <a:endParaRPr sz="24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6162425" y="2791075"/>
            <a:ext cx="1420800" cy="648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bert Sans"/>
                <a:ea typeface="Albert Sans"/>
                <a:cs typeface="Albert Sans"/>
                <a:sym typeface="Albert Sans"/>
              </a:rPr>
              <a:t>Difficult</a:t>
            </a:r>
            <a:endParaRPr sz="24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4321200" y="3675725"/>
            <a:ext cx="1420800" cy="648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bert Sans"/>
                <a:ea typeface="Albert Sans"/>
                <a:cs typeface="Albert Sans"/>
                <a:sym typeface="Albert Sans"/>
              </a:rPr>
              <a:t>Efficient</a:t>
            </a:r>
            <a:endParaRPr sz="24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6284125" y="1471650"/>
            <a:ext cx="1766100" cy="648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bert Sans"/>
                <a:ea typeface="Albert Sans"/>
                <a:cs typeface="Albert Sans"/>
                <a:sym typeface="Albert Sans"/>
              </a:rPr>
              <a:t>Redundant</a:t>
            </a:r>
            <a:endParaRPr sz="24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4226725" y="1700250"/>
            <a:ext cx="1420800" cy="648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bert Sans"/>
                <a:ea typeface="Albert Sans"/>
                <a:cs typeface="Albert Sans"/>
                <a:sym typeface="Albert Sans"/>
              </a:rPr>
              <a:t>Slower</a:t>
            </a:r>
            <a:endParaRPr sz="24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1093775" y="3376650"/>
            <a:ext cx="1420800" cy="648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bert Sans"/>
                <a:ea typeface="Albert Sans"/>
                <a:cs typeface="Albert Sans"/>
                <a:sym typeface="Albert Sans"/>
              </a:rPr>
              <a:t>Heavy</a:t>
            </a:r>
            <a:endParaRPr sz="24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4294967295" type="title"/>
          </p:nvPr>
        </p:nvSpPr>
        <p:spPr>
          <a:xfrm>
            <a:off x="720000" y="445025"/>
            <a:ext cx="79191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recursion always slower and more expensive?</a:t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720000" y="1621450"/>
            <a:ext cx="72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Let's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consider two cases: factorial and greatest common divisor.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Foreach function, please write the recursive calls until the stopping condition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850225" y="2917500"/>
            <a:ext cx="33753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(gcd a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(if (zero?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(gcd b (modulo a b))))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14 21)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4660225" y="2917500"/>
            <a:ext cx="42060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(fact 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(if (zero? 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(* n (fact (- n 1)))))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(fact 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idx="4294967295" type="title"/>
          </p:nvPr>
        </p:nvSpPr>
        <p:spPr>
          <a:xfrm>
            <a:off x="720000" y="445025"/>
            <a:ext cx="79191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recursion always slower and more expensive?</a:t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850225" y="1774500"/>
            <a:ext cx="33753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(gcd a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(if (zero?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(gcd b (modulo a b))))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14 21)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21 14)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14 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7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4660225" y="1774500"/>
            <a:ext cx="42060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(fact 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(if (zero? 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(* n (fact (- n 1)))))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(fact 3))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(fact 2)))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(fact 1))))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(* 1 (fact 0)))))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(* 1 1))))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1)))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2))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6)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8" name="Google Shape;238;p38"/>
          <p:cNvCxnSpPr/>
          <p:nvPr/>
        </p:nvCxnSpPr>
        <p:spPr>
          <a:xfrm>
            <a:off x="2732250" y="3397675"/>
            <a:ext cx="0" cy="11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9" name="Google Shape;239;p38"/>
          <p:cNvSpPr/>
          <p:nvPr/>
        </p:nvSpPr>
        <p:spPr>
          <a:xfrm>
            <a:off x="6904975" y="2927950"/>
            <a:ext cx="1563200" cy="1761475"/>
          </a:xfrm>
          <a:custGeom>
            <a:rect b="b" l="l" r="r" t="t"/>
            <a:pathLst>
              <a:path extrusionOk="0" h="70459" w="62528">
                <a:moveTo>
                  <a:pt x="0" y="0"/>
                </a:moveTo>
                <a:cubicBezTo>
                  <a:pt x="10386" y="4332"/>
                  <a:pt x="59290" y="14249"/>
                  <a:pt x="62317" y="25992"/>
                </a:cubicBezTo>
                <a:cubicBezTo>
                  <a:pt x="65344" y="37735"/>
                  <a:pt x="25522" y="63048"/>
                  <a:pt x="18163" y="704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idx="4294967295" type="title"/>
          </p:nvPr>
        </p:nvSpPr>
        <p:spPr>
          <a:xfrm>
            <a:off x="720000" y="445025"/>
            <a:ext cx="79191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recursion always slower and more expensive?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850225" y="1774500"/>
            <a:ext cx="33753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(gcd a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(if (zero?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(gcd b (modulo a b))))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14 21)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21 14)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14 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7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4660225" y="1774500"/>
            <a:ext cx="42060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(fact 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(if (zero? 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(* n (fact (- n 1)))))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(fact 3))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(fact 2)))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(fact 1))))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(* 1 (fact 0)))))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(* 1 1))))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1)))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2))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6)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7" name="Google Shape;247;p39"/>
          <p:cNvCxnSpPr/>
          <p:nvPr/>
        </p:nvCxnSpPr>
        <p:spPr>
          <a:xfrm>
            <a:off x="2732250" y="3397675"/>
            <a:ext cx="0" cy="11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8" name="Google Shape;248;p39"/>
          <p:cNvSpPr/>
          <p:nvPr/>
        </p:nvSpPr>
        <p:spPr>
          <a:xfrm>
            <a:off x="6904975" y="2927950"/>
            <a:ext cx="1563200" cy="1761475"/>
          </a:xfrm>
          <a:custGeom>
            <a:rect b="b" l="l" r="r" t="t"/>
            <a:pathLst>
              <a:path extrusionOk="0" h="70459" w="62528">
                <a:moveTo>
                  <a:pt x="0" y="0"/>
                </a:moveTo>
                <a:cubicBezTo>
                  <a:pt x="10386" y="4332"/>
                  <a:pt x="59290" y="14249"/>
                  <a:pt x="62317" y="25992"/>
                </a:cubicBezTo>
                <a:cubicBezTo>
                  <a:pt x="65344" y="37735"/>
                  <a:pt x="25522" y="63048"/>
                  <a:pt x="18163" y="704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4294967295" type="title"/>
          </p:nvPr>
        </p:nvSpPr>
        <p:spPr>
          <a:xfrm>
            <a:off x="720000" y="445025"/>
            <a:ext cx="79191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on execution profiles</a:t>
            </a:r>
            <a:endParaRPr/>
          </a:p>
        </p:txBody>
      </p:sp>
      <p:sp>
        <p:nvSpPr>
          <p:cNvPr id="254" name="Google Shape;254;p40"/>
          <p:cNvSpPr txBox="1"/>
          <p:nvPr/>
        </p:nvSpPr>
        <p:spPr>
          <a:xfrm>
            <a:off x="850225" y="1774500"/>
            <a:ext cx="33753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(gcd a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(if (zero?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(gcd b (modulo a b))))</a:t>
            </a:r>
            <a:endParaRPr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14 21)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21 14)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14 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7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4660225" y="1774500"/>
            <a:ext cx="42060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(fact 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(if (zero? 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(* n </a:t>
            </a:r>
            <a:r>
              <a:rPr lang="en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(fact (- n 1)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(fact 3))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(fact 2)))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(fact 1))))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(* 1 (fact 0)))))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(* 1 1))))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(* 2 1)))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(* 3 2))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(* 4 6)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6" name="Google Shape;256;p40"/>
          <p:cNvCxnSpPr/>
          <p:nvPr/>
        </p:nvCxnSpPr>
        <p:spPr>
          <a:xfrm>
            <a:off x="2732250" y="3397675"/>
            <a:ext cx="0" cy="11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7" name="Google Shape;257;p40"/>
          <p:cNvSpPr/>
          <p:nvPr/>
        </p:nvSpPr>
        <p:spPr>
          <a:xfrm>
            <a:off x="6904975" y="2927950"/>
            <a:ext cx="1563200" cy="1761475"/>
          </a:xfrm>
          <a:custGeom>
            <a:rect b="b" l="l" r="r" t="t"/>
            <a:pathLst>
              <a:path extrusionOk="0" h="70459" w="62528">
                <a:moveTo>
                  <a:pt x="0" y="0"/>
                </a:moveTo>
                <a:cubicBezTo>
                  <a:pt x="10386" y="4332"/>
                  <a:pt x="59290" y="14249"/>
                  <a:pt x="62317" y="25992"/>
                </a:cubicBezTo>
                <a:cubicBezTo>
                  <a:pt x="65344" y="37735"/>
                  <a:pt x="25522" y="63048"/>
                  <a:pt x="18163" y="704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4294967295" type="title"/>
          </p:nvPr>
        </p:nvSpPr>
        <p:spPr>
          <a:xfrm>
            <a:off x="720000" y="445025"/>
            <a:ext cx="79191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Recursion</a:t>
            </a:r>
            <a:endParaRPr/>
          </a:p>
        </p:txBody>
      </p:sp>
      <p:sp>
        <p:nvSpPr>
          <p:cNvPr id="263" name="Google Shape;263;p41"/>
          <p:cNvSpPr txBox="1"/>
          <p:nvPr/>
        </p:nvSpPr>
        <p:spPr>
          <a:xfrm>
            <a:off x="850225" y="1774500"/>
            <a:ext cx="33753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(gcd a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(if (zero?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(gcd b (modulo a b))))</a:t>
            </a:r>
            <a:endParaRPr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14 21)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21 14)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14 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(gcd 7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4" name="Google Shape;264;p41"/>
          <p:cNvCxnSpPr/>
          <p:nvPr/>
        </p:nvCxnSpPr>
        <p:spPr>
          <a:xfrm>
            <a:off x="2732250" y="3397675"/>
            <a:ext cx="0" cy="11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00" y="1551725"/>
            <a:ext cx="3733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4294967295" type="title"/>
          </p:nvPr>
        </p:nvSpPr>
        <p:spPr>
          <a:xfrm>
            <a:off x="720000" y="2959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1" name="Google Shape;271;p42"/>
          <p:cNvSpPr txBox="1"/>
          <p:nvPr/>
        </p:nvSpPr>
        <p:spPr>
          <a:xfrm>
            <a:off x="720000" y="3606675"/>
            <a:ext cx="83235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PLAI, Chapter 8, 9.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A note on Recursion - E.Tanter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2" name="Google Shape;272;p42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720000" y="1320675"/>
            <a:ext cx="78393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Tail recursion allows recursion to be efficient on space, optimizations avoid overflows and do a better management of the control context.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