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nybody SemiBold"/>
      <p:regular r:id="rId13"/>
      <p:bold r:id="rId14"/>
      <p:italic r:id="rId15"/>
      <p:boldItalic r:id="rId16"/>
    </p:embeddedFont>
    <p:embeddedFont>
      <p:font typeface="Albert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1E941A-B99D-42DF-B286-36C397E6FEDF}">
  <a:tblStyle styleId="{B71E941A-B99D-42DF-B286-36C397E6FE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bert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nybodySemiBold-regular.fntdata"/><Relationship Id="rId12" Type="http://schemas.openxmlformats.org/officeDocument/2006/relationships/slide" Target="slides/slide7.xml"/><Relationship Id="rId15" Type="http://schemas.openxmlformats.org/officeDocument/2006/relationships/font" Target="fonts/AnybodySemiBold-italic.fntdata"/><Relationship Id="rId14" Type="http://schemas.openxmlformats.org/officeDocument/2006/relationships/font" Target="fonts/AnybodySemiBold-bold.fntdata"/><Relationship Id="rId17" Type="http://schemas.openxmlformats.org/officeDocument/2006/relationships/font" Target="fonts/AlbertSans-regular.fntdata"/><Relationship Id="rId16" Type="http://schemas.openxmlformats.org/officeDocument/2006/relationships/font" Target="fonts/AnybodySemiBold-boldItalic.fntdata"/><Relationship Id="rId19" Type="http://schemas.openxmlformats.org/officeDocument/2006/relationships/font" Target="fonts/AlbertSans-italic.fntdata"/><Relationship Id="rId18" Type="http://schemas.openxmlformats.org/officeDocument/2006/relationships/font" Target="fonts/Albert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d0c7d16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d0c7d16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8b4a6df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8b4a6df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b79c65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bb79c65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bb79c65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bb79c65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bb79c65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bb79c65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21c14ae3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21c14ae3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4344900" y="540000"/>
            <a:ext cx="40791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4344900" y="1886675"/>
            <a:ext cx="40791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2" type="title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title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4" type="subTitle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5" type="title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6" type="title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7" type="subTitle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8" type="subTitle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15" type="title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flipH="1">
            <a:off x="0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 flipH="1">
            <a:off x="34378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hasCustomPrompt="1" idx="2" type="title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 flipH="1">
            <a:off x="3437700" y="3765525"/>
            <a:ext cx="49863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6"/>
          <p:cNvSpPr txBox="1"/>
          <p:nvPr>
            <p:ph hasCustomPrompt="1" idx="2" type="title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720000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 flipH="1"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 flipH="1">
            <a:off x="2201553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7"/>
          <p:cNvSpPr txBox="1"/>
          <p:nvPr>
            <p:ph hasCustomPrompt="1" idx="2" type="title"/>
          </p:nvPr>
        </p:nvSpPr>
        <p:spPr>
          <a:xfrm flipH="1">
            <a:off x="7200953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 flipH="1">
            <a:off x="6409253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8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hasCustomPrompt="1" type="title"/>
          </p:nvPr>
        </p:nvSpPr>
        <p:spPr>
          <a:xfrm>
            <a:off x="7199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9" name="Google Shape;89;p21"/>
          <p:cNvSpPr txBox="1"/>
          <p:nvPr>
            <p:ph idx="1" type="subTitle"/>
          </p:nvPr>
        </p:nvSpPr>
        <p:spPr>
          <a:xfrm>
            <a:off x="7199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hasCustomPrompt="1" idx="2" type="title"/>
          </p:nvPr>
        </p:nvSpPr>
        <p:spPr>
          <a:xfrm>
            <a:off x="40961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1" name="Google Shape;91;p21"/>
          <p:cNvSpPr txBox="1"/>
          <p:nvPr>
            <p:ph idx="3" type="subTitle"/>
          </p:nvPr>
        </p:nvSpPr>
        <p:spPr>
          <a:xfrm>
            <a:off x="40961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hasCustomPrompt="1" idx="4" type="title"/>
          </p:nvPr>
        </p:nvSpPr>
        <p:spPr>
          <a:xfrm>
            <a:off x="40961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3" name="Google Shape;93;p21"/>
          <p:cNvSpPr txBox="1"/>
          <p:nvPr>
            <p:ph idx="5" type="subTitle"/>
          </p:nvPr>
        </p:nvSpPr>
        <p:spPr>
          <a:xfrm>
            <a:off x="40961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hasCustomPrompt="1" idx="6" type="title"/>
          </p:nvPr>
        </p:nvSpPr>
        <p:spPr>
          <a:xfrm>
            <a:off x="7199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5" name="Google Shape;95;p21"/>
          <p:cNvSpPr txBox="1"/>
          <p:nvPr>
            <p:ph idx="7" type="subTitle"/>
          </p:nvPr>
        </p:nvSpPr>
        <p:spPr>
          <a:xfrm>
            <a:off x="7199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b="0" l="44490" r="0" t="0"/>
          <a:stretch/>
        </p:blipFill>
        <p:spPr>
          <a:xfrm flipH="1">
            <a:off x="7389250" y="0"/>
            <a:ext cx="1118050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/>
          <p:nvPr/>
        </p:nvSpPr>
        <p:spPr>
          <a:xfrm flipH="1">
            <a:off x="7974601" y="-24000"/>
            <a:ext cx="11694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019500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2" type="title"/>
          </p:nvPr>
        </p:nvSpPr>
        <p:spPr>
          <a:xfrm>
            <a:off x="336974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subTitle"/>
          </p:nvPr>
        </p:nvSpPr>
        <p:spPr>
          <a:xfrm>
            <a:off x="7200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3" type="subTitle"/>
          </p:nvPr>
        </p:nvSpPr>
        <p:spPr>
          <a:xfrm>
            <a:off x="3369741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4" type="title"/>
          </p:nvPr>
        </p:nvSpPr>
        <p:spPr>
          <a:xfrm>
            <a:off x="72000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5" type="subTitle"/>
          </p:nvPr>
        </p:nvSpPr>
        <p:spPr>
          <a:xfrm>
            <a:off x="60195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>
            <p:ph hasCustomPrompt="1" idx="7" type="title"/>
          </p:nvPr>
        </p:nvSpPr>
        <p:spPr>
          <a:xfrm>
            <a:off x="7199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8" name="Google Shape;108;p22"/>
          <p:cNvSpPr txBox="1"/>
          <p:nvPr>
            <p:ph hasCustomPrompt="1" idx="8" type="title"/>
          </p:nvPr>
        </p:nvSpPr>
        <p:spPr>
          <a:xfrm>
            <a:off x="336974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9" name="Google Shape;109;p22"/>
          <p:cNvSpPr txBox="1"/>
          <p:nvPr>
            <p:ph hasCustomPrompt="1" idx="9" type="title"/>
          </p:nvPr>
        </p:nvSpPr>
        <p:spPr>
          <a:xfrm>
            <a:off x="60194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2" type="title"/>
          </p:nvPr>
        </p:nvSpPr>
        <p:spPr>
          <a:xfrm>
            <a:off x="2591400" y="15507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3" type="title"/>
          </p:nvPr>
        </p:nvSpPr>
        <p:spPr>
          <a:xfrm>
            <a:off x="2591250" y="33236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2591400" y="2031300"/>
            <a:ext cx="18972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4" type="subTitle"/>
          </p:nvPr>
        </p:nvSpPr>
        <p:spPr>
          <a:xfrm>
            <a:off x="2591550" y="3804275"/>
            <a:ext cx="18975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1669850" y="1649606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subTitle"/>
          </p:nvPr>
        </p:nvSpPr>
        <p:spPr>
          <a:xfrm>
            <a:off x="1669825" y="2721932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subTitle"/>
          </p:nvPr>
        </p:nvSpPr>
        <p:spPr>
          <a:xfrm>
            <a:off x="1669850" y="3794257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720000" y="445025"/>
            <a:ext cx="59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4" type="title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5" type="title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6" type="title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2" type="title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3" type="subTitle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4" type="title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5" type="title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6" type="subTitle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7" type="subTitle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13140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title"/>
          </p:nvPr>
        </p:nvSpPr>
        <p:spPr>
          <a:xfrm>
            <a:off x="48615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13140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3" type="subTitle"/>
          </p:nvPr>
        </p:nvSpPr>
        <p:spPr>
          <a:xfrm>
            <a:off x="48615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4" type="title"/>
          </p:nvPr>
        </p:nvSpPr>
        <p:spPr>
          <a:xfrm>
            <a:off x="13140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5" type="title"/>
          </p:nvPr>
        </p:nvSpPr>
        <p:spPr>
          <a:xfrm>
            <a:off x="48615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6" type="subTitle"/>
          </p:nvPr>
        </p:nvSpPr>
        <p:spPr>
          <a:xfrm>
            <a:off x="13140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7" type="subTitle"/>
          </p:nvPr>
        </p:nvSpPr>
        <p:spPr>
          <a:xfrm>
            <a:off x="48615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7869138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720005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2" type="title"/>
          </p:nvPr>
        </p:nvSpPr>
        <p:spPr>
          <a:xfrm>
            <a:off x="720004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" type="subTitle"/>
          </p:nvPr>
        </p:nvSpPr>
        <p:spPr>
          <a:xfrm>
            <a:off x="720000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3" type="subTitle"/>
          </p:nvPr>
        </p:nvSpPr>
        <p:spPr>
          <a:xfrm>
            <a:off x="719999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4" type="title"/>
          </p:nvPr>
        </p:nvSpPr>
        <p:spPr>
          <a:xfrm>
            <a:off x="3443130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5" type="title"/>
          </p:nvPr>
        </p:nvSpPr>
        <p:spPr>
          <a:xfrm>
            <a:off x="3443129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6" type="subTitle"/>
          </p:nvPr>
        </p:nvSpPr>
        <p:spPr>
          <a:xfrm>
            <a:off x="3443125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7" type="subTitle"/>
          </p:nvPr>
        </p:nvSpPr>
        <p:spPr>
          <a:xfrm>
            <a:off x="3443124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8" type="title"/>
          </p:nvPr>
        </p:nvSpPr>
        <p:spPr>
          <a:xfrm>
            <a:off x="720000" y="445025"/>
            <a:ext cx="53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9" type="title"/>
          </p:nvPr>
        </p:nvSpPr>
        <p:spPr>
          <a:xfrm>
            <a:off x="720008" y="35884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3" type="subTitle"/>
          </p:nvPr>
        </p:nvSpPr>
        <p:spPr>
          <a:xfrm>
            <a:off x="720003" y="38477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4" type="title"/>
          </p:nvPr>
        </p:nvSpPr>
        <p:spPr>
          <a:xfrm>
            <a:off x="3443133" y="3588179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5" type="subTitle"/>
          </p:nvPr>
        </p:nvSpPr>
        <p:spPr>
          <a:xfrm>
            <a:off x="3443128" y="3847429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823700" y="1834850"/>
            <a:ext cx="3600300" cy="18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4823712" y="3677750"/>
            <a:ext cx="36003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/>
          <p:nvPr>
            <p:ph idx="2" type="pic"/>
          </p:nvPr>
        </p:nvSpPr>
        <p:spPr>
          <a:xfrm>
            <a:off x="1762274" y="838250"/>
            <a:ext cx="2889000" cy="3603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Google Shape;165;p28"/>
          <p:cNvPicPr preferRelativeResize="0"/>
          <p:nvPr/>
        </p:nvPicPr>
        <p:blipFill rotWithShape="1">
          <a:blip r:embed="rId2">
            <a:alphaModFix/>
          </a:blip>
          <a:srcRect b="0" l="73023" r="0" t="0"/>
          <a:stretch/>
        </p:blipFill>
        <p:spPr>
          <a:xfrm>
            <a:off x="925799" y="0"/>
            <a:ext cx="543375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0" y="-24000"/>
            <a:ext cx="925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subTitle"/>
          </p:nvPr>
        </p:nvSpPr>
        <p:spPr>
          <a:xfrm>
            <a:off x="720000" y="3687275"/>
            <a:ext cx="31989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720000" y="2317275"/>
            <a:ext cx="3198900" cy="11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29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732775" y="1272225"/>
            <a:ext cx="28401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31"/>
          <p:cNvSpPr txBox="1"/>
          <p:nvPr>
            <p:ph idx="2" type="subTitle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b="0" l="73809" r="-2" t="0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b="510" l="73809" r="-2" t="-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title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3" type="title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2147100" y="1541500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2147100" y="2979675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257175" y="2889800"/>
            <a:ext cx="4166700" cy="17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" type="body"/>
          </p:nvPr>
        </p:nvSpPr>
        <p:spPr>
          <a:xfrm>
            <a:off x="720000" y="2276900"/>
            <a:ext cx="39177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20000" y="725500"/>
            <a:ext cx="39177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-24150" y="-22800"/>
            <a:ext cx="9192300" cy="51891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227950" y="758825"/>
            <a:ext cx="4196100" cy="11259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ctrTitle"/>
          </p:nvPr>
        </p:nvSpPr>
        <p:spPr>
          <a:xfrm>
            <a:off x="2848150" y="689450"/>
            <a:ext cx="51702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 + Functions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3" name="Google Shape;193;p34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 F1WAE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4" name="Google Shape;194;p34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2" name="Google Shape;202;p35"/>
          <p:cNvSpPr txBox="1"/>
          <p:nvPr>
            <p:ph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3" name="Google Shape;20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04" name="Google Shape;204;p35"/>
          <p:cNvSpPr txBox="1"/>
          <p:nvPr>
            <p:ph idx="2" type="title"/>
          </p:nvPr>
        </p:nvSpPr>
        <p:spPr>
          <a:xfrm>
            <a:off x="1872275" y="1330850"/>
            <a:ext cx="527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 functions?</a:t>
            </a:r>
            <a:endParaRPr/>
          </a:p>
        </p:txBody>
      </p:sp>
      <p:sp>
        <p:nvSpPr>
          <p:cNvPr id="205" name="Google Shape;205;p35"/>
          <p:cNvSpPr txBox="1"/>
          <p:nvPr>
            <p:ph idx="3" type="title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cxnSp>
        <p:nvCxnSpPr>
          <p:cNvPr id="206" name="Google Shape;206;p35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5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 hasta ahora. </a:t>
            </a:r>
            <a:endParaRPr/>
          </a:p>
        </p:txBody>
      </p:sp>
      <p:sp>
        <p:nvSpPr>
          <p:cNvPr id="213" name="Google Shape;213;p36"/>
          <p:cNvSpPr txBox="1"/>
          <p:nvPr/>
        </p:nvSpPr>
        <p:spPr>
          <a:xfrm>
            <a:off x="720000" y="1244475"/>
            <a:ext cx="83235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Bien, hemos definido la substitución formalmente: 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Albert Sans"/>
                <a:ea typeface="Albert Sans"/>
                <a:cs typeface="Albert Sans"/>
                <a:sym typeface="Albert Sans"/>
              </a:rPr>
              <a:t>Substituir x por val en expr es reemplazar todas las OCURRENCIAS LIBRES de x en expr por val. </a:t>
            </a:r>
            <a:endParaRPr i="1"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36"/>
          <p:cNvSpPr txBox="1"/>
          <p:nvPr/>
        </p:nvSpPr>
        <p:spPr>
          <a:xfrm>
            <a:off x="1909350" y="2477025"/>
            <a:ext cx="6600000" cy="18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(with (x 3)(with (x 10)(+ x x)))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 interp [caso with]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 subst [caso with, se define x, no subst]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(with (x 10)(+ x x))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 interp [caso with]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 subst [caso add]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(+ 10 10)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 interp [caso add]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Siguiente extensión: Funciones</a:t>
            </a:r>
            <a:endParaRPr/>
          </a:p>
        </p:txBody>
      </p:sp>
      <p:graphicFrame>
        <p:nvGraphicFramePr>
          <p:cNvPr id="220" name="Google Shape;220;p37"/>
          <p:cNvGraphicFramePr/>
          <p:nvPr/>
        </p:nvGraphicFramePr>
        <p:xfrm>
          <a:off x="952500" y="133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{B71E941A-B99D-42DF-B286-36C397E6FEDF}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Tipo de Función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Definición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Primer-Orden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 funciones no son valores dentro del lenguaje, sólo se definen en una parte y se identifican por el nombre.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&lt;id&gt; &lt;expr&gt;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Orden Superior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 funciones pueden retornar otras funciones como valores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Primera-Clase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 funciones son ciudadanos de primera clase, con todos los derechos de valores.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&lt;expr&gt; &lt;expr&gt;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de primer orden</a:t>
            </a:r>
            <a:endParaRPr/>
          </a:p>
        </p:txBody>
      </p:sp>
      <p:sp>
        <p:nvSpPr>
          <p:cNvPr id="226" name="Google Shape;226;p38"/>
          <p:cNvSpPr txBox="1"/>
          <p:nvPr/>
        </p:nvSpPr>
        <p:spPr>
          <a:xfrm>
            <a:off x="1593100" y="1259075"/>
            <a:ext cx="2990400" cy="3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foo(int arg1){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foo(int arg2){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foo(4);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bar(5);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4583500" y="1535500"/>
            <a:ext cx="2897400" cy="425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 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es visible para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bar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?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4583500" y="2303700"/>
            <a:ext cx="2897400" cy="667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Cómo sabe main el significado de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 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bar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?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aphicFrame>
        <p:nvGraphicFramePr>
          <p:cNvPr id="229" name="Google Shape;229;p38"/>
          <p:cNvGraphicFramePr/>
          <p:nvPr/>
        </p:nvGraphicFramePr>
        <p:xfrm>
          <a:off x="4466100" y="363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{B71E941A-B99D-42DF-B286-36C397E6FEDF}</a:tableStyleId>
              </a:tblPr>
              <a:tblGrid>
                <a:gridCol w="1566100"/>
                <a:gridCol w="1566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foo(arg)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body-foo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bar(arg)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body-bar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" name="Google Shape;230;p38"/>
          <p:cNvSpPr/>
          <p:nvPr/>
        </p:nvSpPr>
        <p:spPr>
          <a:xfrm>
            <a:off x="2802575" y="3475950"/>
            <a:ext cx="1581575" cy="629800"/>
          </a:xfrm>
          <a:custGeom>
            <a:rect b="b" l="l" r="r" t="t"/>
            <a:pathLst>
              <a:path extrusionOk="0" h="25192" w="63263">
                <a:moveTo>
                  <a:pt x="0" y="0"/>
                </a:moveTo>
                <a:cubicBezTo>
                  <a:pt x="7531" y="620"/>
                  <a:pt x="40581" y="-265"/>
                  <a:pt x="45188" y="3722"/>
                </a:cubicBezTo>
                <a:cubicBezTo>
                  <a:pt x="49795" y="7709"/>
                  <a:pt x="24632" y="20734"/>
                  <a:pt x="27644" y="23924"/>
                </a:cubicBezTo>
                <a:cubicBezTo>
                  <a:pt x="30657" y="27114"/>
                  <a:pt x="57327" y="23037"/>
                  <a:pt x="63263" y="22860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stealth"/>
            <a:tailEnd len="med" w="med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</a:t>
            </a:r>
            <a:endParaRPr/>
          </a:p>
        </p:txBody>
      </p:sp>
      <p:sp>
        <p:nvSpPr>
          <p:cNvPr id="236" name="Google Shape;236;p39"/>
          <p:cNvSpPr txBox="1"/>
          <p:nvPr/>
        </p:nvSpPr>
        <p:spPr>
          <a:xfrm>
            <a:off x="724775" y="1445150"/>
            <a:ext cx="37746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Semántica: En F1WAE, las funciones no son valores, son expresiones asociadas a un identificador.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(app &lt;id&gt; &lt;expr&gt;) -&gt; ‘{foo 4}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9"/>
          <p:cNvSpPr txBox="1"/>
          <p:nvPr/>
        </p:nvSpPr>
        <p:spPr>
          <a:xfrm>
            <a:off x="4884775" y="1445150"/>
            <a:ext cx="35487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Pero, cómo almacenamos las variables?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Por ahora, usaremos una lista estática de un nuevo tipo de dato,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fundef.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223" y="4229700"/>
            <a:ext cx="685400" cy="6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idx="4294967295" type="title"/>
          </p:nvPr>
        </p:nvSpPr>
        <p:spPr>
          <a:xfrm>
            <a:off x="720000" y="2959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4" name="Google Shape;244;p40"/>
          <p:cNvSpPr txBox="1"/>
          <p:nvPr/>
        </p:nvSpPr>
        <p:spPr>
          <a:xfrm>
            <a:off x="720000" y="3759075"/>
            <a:ext cx="832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PLAI, Chapter 4. 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5" name="Google Shape;245;p40"/>
          <p:cNvSpPr txBox="1"/>
          <p:nvPr>
            <p:ph idx="4294967295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46" name="Google Shape;246;p40"/>
          <p:cNvSpPr txBox="1"/>
          <p:nvPr/>
        </p:nvSpPr>
        <p:spPr>
          <a:xfrm>
            <a:off x="720000" y="1320675"/>
            <a:ext cx="83235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F1WAE, that supports first-order functions allows does not treat them as values, a function here is an expression  associated with an identifier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