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nybody SemiBold"/>
      <p:regular r:id="rId23"/>
      <p:bold r:id="rId24"/>
      <p:italic r:id="rId25"/>
      <p:boldItalic r:id="rId26"/>
    </p:embeddedFont>
    <p:embeddedFont>
      <p:font typeface="Albert Sans"/>
      <p:regular r:id="rId27"/>
      <p:bold r:id="rId28"/>
      <p:italic r:id="rId29"/>
      <p:boldItalic r:id="rId30"/>
    </p:embeddedFont>
    <p:embeddedFont>
      <p:font typeface="Anybod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2DE1F6-56F4-435F-8726-F0951403935B}">
  <a:tblStyle styleId="{CA2DE1F6-56F4-435F-8726-F09514039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ybodySemiBold-bold.fntdata"/><Relationship Id="rId23" Type="http://schemas.openxmlformats.org/officeDocument/2006/relationships/font" Target="fonts/Anybody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ybodySemiBold-boldItalic.fntdata"/><Relationship Id="rId25" Type="http://schemas.openxmlformats.org/officeDocument/2006/relationships/font" Target="fonts/AnybodySemiBold-italic.fntdata"/><Relationship Id="rId28" Type="http://schemas.openxmlformats.org/officeDocument/2006/relationships/font" Target="fonts/AlbertSans-bold.fntdata"/><Relationship Id="rId27" Type="http://schemas.openxmlformats.org/officeDocument/2006/relationships/font" Target="fonts/Alber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ybody-regular.fntdata"/><Relationship Id="rId30" Type="http://schemas.openxmlformats.org/officeDocument/2006/relationships/font" Target="fonts/Alber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Anybody-italic.fntdata"/><Relationship Id="rId10" Type="http://schemas.openxmlformats.org/officeDocument/2006/relationships/slide" Target="slides/slide5.xml"/><Relationship Id="rId32" Type="http://schemas.openxmlformats.org/officeDocument/2006/relationships/font" Target="fonts/Anybod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nybody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a1a8275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a1a8275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a1a8275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a1a8275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a1a8275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a1a8275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a1a8275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a1a8275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a1a8275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a1a8275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a1a8275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a1a8275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a1a8275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a1a8275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a1a8275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a1a8275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9d9874e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9d9874e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d9874e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9d9874e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d9874e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9d9874e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a1a8275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a1a8275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a1a8275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a1a8275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a1a8275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a1a8275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a1a8275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a1a8275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users.dcc.uchile.cl/~etanter/preplai/index.html" TargetMode="External"/><Relationship Id="rId4" Type="http://schemas.openxmlformats.org/officeDocument/2006/relationships/hyperlink" Target="https://docs.racket-lang.org/guide/index.html" TargetMode="External"/><Relationship Id="rId5" Type="http://schemas.openxmlformats.org/officeDocument/2006/relationships/hyperlink" Target="https://docs.racket-lang.org/referenc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 to Racket and Scheme</a:t>
            </a:r>
            <a:endParaRPr/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-16509" y="-24000"/>
            <a:ext cx="489600" cy="5191500"/>
          </a:xfrm>
          <a:prstGeom prst="rect">
            <a:avLst/>
          </a:prstGeom>
          <a:gradFill>
            <a:gsLst>
              <a:gs pos="0">
                <a:srgbClr val="207368"/>
              </a:gs>
              <a:gs pos="24000">
                <a:srgbClr val="9EC0BE"/>
              </a:gs>
              <a:gs pos="49000">
                <a:srgbClr val="B185B4"/>
              </a:gs>
              <a:gs pos="75000">
                <a:srgbClr val="FFFFFF"/>
              </a:gs>
              <a:gs pos="100000">
                <a:srgbClr val="207368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elements - Primitives</a:t>
            </a:r>
            <a:endParaRPr/>
          </a:p>
        </p:txBody>
      </p:sp>
      <p:graphicFrame>
        <p:nvGraphicFramePr>
          <p:cNvPr id="276" name="Google Shape;276;p43"/>
          <p:cNvGraphicFramePr/>
          <p:nvPr/>
        </p:nvGraphicFramePr>
        <p:xfrm>
          <a:off x="720000" y="1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{CA2DE1F6-56F4-435F-8726-F0951403935B}</a:tableStyleId>
              </a:tblPr>
              <a:tblGrid>
                <a:gridCol w="1540800"/>
                <a:gridCol w="1540800"/>
                <a:gridCol w="1540800"/>
                <a:gridCol w="1540800"/>
                <a:gridCol w="1540800"/>
              </a:tblGrid>
              <a:tr h="6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F3F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Primitives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Examples and Observations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F3F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Numbers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-1.3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6.02e+23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1+2i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4/3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F3F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Booleans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#t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#f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(and 2 3)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(or 1 #f)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5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Strings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“Hola mundo”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3D3E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“Hola \” mundo”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3D3E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“”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3D3E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"λx:(μα.α→α).xx"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5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Symbols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‘hola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elements - Functions</a:t>
            </a:r>
            <a:endParaRPr/>
          </a:p>
        </p:txBody>
      </p:sp>
      <p:sp>
        <p:nvSpPr>
          <p:cNvPr id="282" name="Google Shape;282;p44"/>
          <p:cNvSpPr txBox="1"/>
          <p:nvPr/>
        </p:nvSpPr>
        <p:spPr>
          <a:xfrm>
            <a:off x="917050" y="1368950"/>
            <a:ext cx="7704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Scheme uses prefix syntax with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parentheses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(which means parentheses are important!)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arg1 … argN 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996800" y="2510175"/>
            <a:ext cx="76242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There are different predefined functions, for mathematics, logic, strings or printing.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And something important: It is a safe language, we have no segmentation faults!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Scheme is also not statically typed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elements - Conditionals, Identifiers and Functions</a:t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/>
        </p:nvSpPr>
        <p:spPr>
          <a:xfrm>
            <a:off x="863900" y="1570950"/>
            <a:ext cx="57282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Write as clear as possible for nested cases :)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1076550" y="2067150"/>
            <a:ext cx="72300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Locally introduce two identifiers associated with numbers and return the maximum.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Define a function to add two parameters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Define a function that receives two parameters and returns randomly one of them (you may use random function)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- Pairs +  Lists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1076550" y="1533750"/>
            <a:ext cx="72300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Define a function that receives a pair of numbers and returns a new pair where the elements are incremented by 1.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Define a function that receives a list and returns randomly one of the elements inside the list (you may use (random k) function)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- Vectors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1076550" y="1533750"/>
            <a:ext cx="72300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Define a function that receives a vector and changes randomly one of their elements to a fixed value.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Prefix notation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Standard primitive and compound 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data types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Difference between mutable and immutable data structures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Secure access to list and vectors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next class</a:t>
            </a:r>
            <a:endParaRPr/>
          </a:p>
        </p:txBody>
      </p:sp>
      <p:sp>
        <p:nvSpPr>
          <p:cNvPr id="318" name="Google Shape;318;p49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Functions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Induction and Recursion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4" name="Google Shape;324;p50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PrePLAI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, sections 1 and 2.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Racket Guide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Racket Reference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class…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732775" y="1500825"/>
            <a:ext cx="72228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a paradigm?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does it influence the style of programming? What concepts it stands for?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a programming language?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the difference between syntax and semantics?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36"/>
          <p:cNvSpPr txBox="1"/>
          <p:nvPr>
            <p:ph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6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0" name="Google Shape;210;p36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" name="Google Shape;21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2" name="Google Shape;212;p36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Racket’s characteristics</a:t>
            </a:r>
            <a:endParaRPr/>
          </a:p>
        </p:txBody>
      </p:sp>
      <p:sp>
        <p:nvSpPr>
          <p:cNvPr id="213" name="Google Shape;213;p36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DrRacket</a:t>
            </a:r>
            <a:endParaRPr/>
          </a:p>
        </p:txBody>
      </p:sp>
      <p:sp>
        <p:nvSpPr>
          <p:cNvPr id="214" name="Google Shape;214;p36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Elements</a:t>
            </a:r>
            <a:endParaRPr/>
          </a:p>
        </p:txBody>
      </p:sp>
      <p:sp>
        <p:nvSpPr>
          <p:cNvPr id="215" name="Google Shape;215;p36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cxnSp>
        <p:nvCxnSpPr>
          <p:cNvPr id="216" name="Google Shape;216;p36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6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6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expression?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750400" y="1289525"/>
            <a:ext cx="6840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An entity that can be evaluated to obtain a value, therefore: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ybody"/>
              <a:ea typeface="Anybody"/>
              <a:cs typeface="Anybody"/>
              <a:sym typeface="Anybod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7"/>
          <p:cNvSpPr txBox="1"/>
          <p:nvPr>
            <p:ph type="title"/>
          </p:nvPr>
        </p:nvSpPr>
        <p:spPr>
          <a:xfrm>
            <a:off x="750400" y="1821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evaluation?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780800" y="2666100"/>
            <a:ext cx="6840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Reduce, simplify an expression to obtain a value.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ybody"/>
              <a:ea typeface="Anybody"/>
              <a:cs typeface="Anybody"/>
              <a:sym typeface="Anybod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7"/>
          <p:cNvSpPr txBox="1"/>
          <p:nvPr>
            <p:ph type="title"/>
          </p:nvPr>
        </p:nvSpPr>
        <p:spPr>
          <a:xfrm>
            <a:off x="780800" y="3358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value?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811200" y="4202725"/>
            <a:ext cx="6840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Depends on the design, could be primitives, objects (OOP), functions(FP), etc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ybody"/>
              <a:ea typeface="Anybody"/>
              <a:cs typeface="Anybody"/>
              <a:sym typeface="Anybod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</a:t>
            </a:r>
            <a:endParaRPr/>
          </a:p>
        </p:txBody>
      </p:sp>
      <p:sp>
        <p:nvSpPr>
          <p:cNvPr id="234" name="Google Shape;234;p38"/>
          <p:cNvSpPr txBox="1"/>
          <p:nvPr>
            <p:ph idx="4294967295" type="title"/>
          </p:nvPr>
        </p:nvSpPr>
        <p:spPr>
          <a:xfrm>
            <a:off x="852924" y="1217525"/>
            <a:ext cx="297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Lambda calculus</a:t>
            </a:r>
            <a:endParaRPr sz="2400"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44195" l="0" r="0" t="23948"/>
          <a:stretch/>
        </p:blipFill>
        <p:spPr>
          <a:xfrm>
            <a:off x="312450" y="1855550"/>
            <a:ext cx="4055749" cy="96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88" y="2905700"/>
            <a:ext cx="2703474" cy="20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450" y="594425"/>
            <a:ext cx="1639800" cy="16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450" y="2362900"/>
            <a:ext cx="190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Racket’s characteristics</a:t>
            </a:r>
            <a:endParaRPr/>
          </a:p>
        </p:txBody>
      </p:sp>
      <p:sp>
        <p:nvSpPr>
          <p:cNvPr id="244" name="Google Shape;244;p39"/>
          <p:cNvSpPr txBox="1"/>
          <p:nvPr>
            <p:ph idx="4294967295" type="title"/>
          </p:nvPr>
        </p:nvSpPr>
        <p:spPr>
          <a:xfrm>
            <a:off x="852924" y="1217525"/>
            <a:ext cx="297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style</a:t>
            </a:r>
            <a:endParaRPr sz="2400"/>
          </a:p>
        </p:txBody>
      </p:sp>
      <p:cxnSp>
        <p:nvCxnSpPr>
          <p:cNvPr id="245" name="Google Shape;245;p39"/>
          <p:cNvCxnSpPr/>
          <p:nvPr/>
        </p:nvCxnSpPr>
        <p:spPr>
          <a:xfrm>
            <a:off x="4572000" y="1085550"/>
            <a:ext cx="0" cy="29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9"/>
          <p:cNvSpPr txBox="1"/>
          <p:nvPr>
            <p:ph idx="4294967295" type="title"/>
          </p:nvPr>
        </p:nvSpPr>
        <p:spPr>
          <a:xfrm>
            <a:off x="5120124" y="1217525"/>
            <a:ext cx="297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Imperative style</a:t>
            </a:r>
            <a:endParaRPr sz="2400"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24" y="2267125"/>
            <a:ext cx="3638450" cy="156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925" y="1904450"/>
            <a:ext cx="3990299" cy="22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Racket’s characteristics</a:t>
            </a:r>
            <a:endParaRPr/>
          </a:p>
        </p:txBody>
      </p:sp>
      <p:sp>
        <p:nvSpPr>
          <p:cNvPr id="254" name="Google Shape;254;p40"/>
          <p:cNvSpPr txBox="1"/>
          <p:nvPr>
            <p:ph idx="4294967295" type="title"/>
          </p:nvPr>
        </p:nvSpPr>
        <p:spPr>
          <a:xfrm>
            <a:off x="852924" y="1217525"/>
            <a:ext cx="297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style</a:t>
            </a:r>
            <a:endParaRPr sz="2400"/>
          </a:p>
        </p:txBody>
      </p:sp>
      <p:cxnSp>
        <p:nvCxnSpPr>
          <p:cNvPr id="255" name="Google Shape;255;p40"/>
          <p:cNvCxnSpPr/>
          <p:nvPr/>
        </p:nvCxnSpPr>
        <p:spPr>
          <a:xfrm>
            <a:off x="4572000" y="1085550"/>
            <a:ext cx="0" cy="297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40"/>
          <p:cNvSpPr txBox="1"/>
          <p:nvPr>
            <p:ph idx="4294967295" type="title"/>
          </p:nvPr>
        </p:nvSpPr>
        <p:spPr>
          <a:xfrm>
            <a:off x="5120124" y="1217525"/>
            <a:ext cx="297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Imperative style</a:t>
            </a:r>
            <a:endParaRPr sz="2400"/>
          </a:p>
        </p:txBody>
      </p:sp>
      <p:sp>
        <p:nvSpPr>
          <p:cNvPr id="257" name="Google Shape;257;p40"/>
          <p:cNvSpPr txBox="1"/>
          <p:nvPr/>
        </p:nvSpPr>
        <p:spPr>
          <a:xfrm>
            <a:off x="852925" y="1980325"/>
            <a:ext cx="2974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Built 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around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 the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evaluation of expressions and the application of functions (on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immutable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 data)</a:t>
            </a:r>
            <a:endParaRPr b="1"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Closer to expressing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what 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to compute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Closer to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mathematics</a:t>
            </a:r>
            <a:endParaRPr b="1" sz="1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5120125" y="1980325"/>
            <a:ext cx="310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Built around the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execution of sequences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 of commands for their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effects on mutable storage</a:t>
            </a:r>
            <a:endParaRPr b="1"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Closer to expressing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how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to compute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Closer to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computer hardware</a:t>
            </a:r>
            <a:endParaRPr b="1"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 Racket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362" y="1320300"/>
            <a:ext cx="2655276" cy="2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elements - Primitives</a:t>
            </a:r>
            <a:endParaRPr/>
          </a:p>
        </p:txBody>
      </p:sp>
      <p:graphicFrame>
        <p:nvGraphicFramePr>
          <p:cNvPr id="270" name="Google Shape;270;p42"/>
          <p:cNvGraphicFramePr/>
          <p:nvPr/>
        </p:nvGraphicFramePr>
        <p:xfrm>
          <a:off x="720000" y="1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{CA2DE1F6-56F4-435F-8726-F0951403935B}</a:tableStyleId>
              </a:tblPr>
              <a:tblGrid>
                <a:gridCol w="1540800"/>
                <a:gridCol w="1540800"/>
                <a:gridCol w="1540800"/>
                <a:gridCol w="1540800"/>
                <a:gridCol w="1540800"/>
              </a:tblGrid>
              <a:tr h="6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F3F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Primitives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Examples and Observations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F3F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Numbers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-1.3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6.02e+23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1+2i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4/3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F3F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Booleans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#t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#f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(and 2 3)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(or 1 #f)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Strings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“Hola mundo”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3D3E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“Hola \” mundo”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3D3E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“”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3D3E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"λx:(μα.α→α).xx"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ybody SemiBold"/>
                          <a:ea typeface="Anybody SemiBold"/>
                          <a:cs typeface="Anybody SemiBold"/>
                          <a:sym typeface="Anybody SemiBold"/>
                        </a:rPr>
                        <a:t>Symbols</a:t>
                      </a:r>
                      <a:endParaRPr sz="1200">
                        <a:solidFill>
                          <a:schemeClr val="dk1"/>
                        </a:solidFill>
                        <a:latin typeface="Anybody SemiBold"/>
                        <a:ea typeface="Anybody SemiBold"/>
                        <a:cs typeface="Anybody SemiBold"/>
                        <a:sym typeface="Anybody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‘hola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D3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