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nybody SemiBold"/>
      <p:regular r:id="rId25"/>
      <p:bold r:id="rId26"/>
      <p:italic r:id="rId27"/>
      <p:boldItalic r:id="rId28"/>
    </p:embeddedFont>
    <p:embeddedFont>
      <p:font typeface="Albert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ybodySemiBold-bold.fntdata"/><Relationship Id="rId25" Type="http://schemas.openxmlformats.org/officeDocument/2006/relationships/font" Target="fonts/AnybodySemiBold-regular.fntdata"/><Relationship Id="rId28" Type="http://schemas.openxmlformats.org/officeDocument/2006/relationships/font" Target="fonts/AnybodySemiBold-boldItalic.fntdata"/><Relationship Id="rId27" Type="http://schemas.openxmlformats.org/officeDocument/2006/relationships/font" Target="fonts/Anybody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bert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lbertSans-italic.fntdata"/><Relationship Id="rId30" Type="http://schemas.openxmlformats.org/officeDocument/2006/relationships/font" Target="fonts/Albert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Albert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182d1d5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182d1d5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182d1d51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182d1d51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182d1d51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182d1d51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182d1d51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182d1d51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3182d1d51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3182d1d51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182d1d51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182d1d51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182d1d51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3182d1d51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182d1d51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3182d1d51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5a1a82759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5a1a82759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a1a82759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a1a82759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a1a82759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5a1a82759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013acee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013acee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182d1d51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182d1d51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182d1d5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182d1d5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182d1d51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3182d1d51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182d1d51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3182d1d5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182d1d5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182d1d5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182d1d51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182d1d51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4344900" y="540000"/>
            <a:ext cx="40791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4344900" y="1886675"/>
            <a:ext cx="40791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" type="subTitle"/>
          </p:nvPr>
        </p:nvSpPr>
        <p:spPr>
          <a:xfrm>
            <a:off x="6054563" y="1241312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subTitle"/>
          </p:nvPr>
        </p:nvSpPr>
        <p:spPr>
          <a:xfrm>
            <a:off x="6054563" y="2140149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054588" y="3038986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8" type="subTitle"/>
          </p:nvPr>
        </p:nvSpPr>
        <p:spPr>
          <a:xfrm>
            <a:off x="6054567" y="3937823"/>
            <a:ext cx="224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20000" y="3858588"/>
            <a:ext cx="4550400" cy="404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720000" y="854013"/>
            <a:ext cx="4550400" cy="29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hasCustomPrompt="1" idx="2" type="title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7"/>
          <p:cNvSpPr txBox="1"/>
          <p:nvPr>
            <p:ph hasCustomPrompt="1" idx="2" type="title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hasCustomPrompt="1" type="title"/>
          </p:nvPr>
        </p:nvSpPr>
        <p:spPr>
          <a:xfrm>
            <a:off x="7199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7199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hasCustomPrompt="1" idx="2" type="title"/>
          </p:nvPr>
        </p:nvSpPr>
        <p:spPr>
          <a:xfrm>
            <a:off x="4096188" y="1756611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1" name="Google Shape;91;p21"/>
          <p:cNvSpPr txBox="1"/>
          <p:nvPr>
            <p:ph idx="3" type="subTitle"/>
          </p:nvPr>
        </p:nvSpPr>
        <p:spPr>
          <a:xfrm>
            <a:off x="4096188" y="2582390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hasCustomPrompt="1" idx="4" type="title"/>
          </p:nvPr>
        </p:nvSpPr>
        <p:spPr>
          <a:xfrm>
            <a:off x="40961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3" name="Google Shape;93;p21"/>
          <p:cNvSpPr txBox="1"/>
          <p:nvPr>
            <p:ph idx="5" type="subTitle"/>
          </p:nvPr>
        </p:nvSpPr>
        <p:spPr>
          <a:xfrm>
            <a:off x="40961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hasCustomPrompt="1" idx="6" type="title"/>
          </p:nvPr>
        </p:nvSpPr>
        <p:spPr>
          <a:xfrm>
            <a:off x="719988" y="3354424"/>
            <a:ext cx="33762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95" name="Google Shape;95;p21"/>
          <p:cNvSpPr txBox="1"/>
          <p:nvPr>
            <p:ph idx="7" type="subTitle"/>
          </p:nvPr>
        </p:nvSpPr>
        <p:spPr>
          <a:xfrm>
            <a:off x="719988" y="4180203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21"/>
          <p:cNvPicPr preferRelativeResize="0"/>
          <p:nvPr/>
        </p:nvPicPr>
        <p:blipFill rotWithShape="1">
          <a:blip r:embed="rId2">
            <a:alphaModFix/>
          </a:blip>
          <a:srcRect b="0" l="44490" r="0" t="0"/>
          <a:stretch/>
        </p:blipFill>
        <p:spPr>
          <a:xfrm flipH="1">
            <a:off x="7389250" y="0"/>
            <a:ext cx="1118050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/>
          <p:nvPr/>
        </p:nvSpPr>
        <p:spPr>
          <a:xfrm flipH="1">
            <a:off x="7974601" y="-24000"/>
            <a:ext cx="11694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019500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title"/>
          </p:nvPr>
        </p:nvSpPr>
        <p:spPr>
          <a:xfrm>
            <a:off x="336974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200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3" type="subTitle"/>
          </p:nvPr>
        </p:nvSpPr>
        <p:spPr>
          <a:xfrm>
            <a:off x="3369741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4" type="title"/>
          </p:nvPr>
        </p:nvSpPr>
        <p:spPr>
          <a:xfrm>
            <a:off x="720001" y="31786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5" type="subTitle"/>
          </p:nvPr>
        </p:nvSpPr>
        <p:spPr>
          <a:xfrm>
            <a:off x="6019500" y="3572225"/>
            <a:ext cx="2404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/>
          <p:cNvSpPr txBox="1"/>
          <p:nvPr>
            <p:ph hasCustomPrompt="1" idx="7" type="title"/>
          </p:nvPr>
        </p:nvSpPr>
        <p:spPr>
          <a:xfrm>
            <a:off x="7199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22"/>
          <p:cNvSpPr txBox="1"/>
          <p:nvPr>
            <p:ph hasCustomPrompt="1" idx="8" type="title"/>
          </p:nvPr>
        </p:nvSpPr>
        <p:spPr>
          <a:xfrm>
            <a:off x="336974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9" name="Google Shape;109;p22"/>
          <p:cNvSpPr txBox="1"/>
          <p:nvPr>
            <p:ph hasCustomPrompt="1" idx="9" type="title"/>
          </p:nvPr>
        </p:nvSpPr>
        <p:spPr>
          <a:xfrm>
            <a:off x="6019492" y="1657175"/>
            <a:ext cx="1280100" cy="8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2" type="title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3" type="title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669850" y="1649606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1669825" y="2721932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669850" y="3794257"/>
            <a:ext cx="3579300" cy="51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type="title"/>
          </p:nvPr>
        </p:nvSpPr>
        <p:spPr>
          <a:xfrm>
            <a:off x="720000" y="445025"/>
            <a:ext cx="597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4" type="title"/>
          </p:nvPr>
        </p:nvSpPr>
        <p:spPr>
          <a:xfrm>
            <a:off x="1669838" y="3542127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5" type="title"/>
          </p:nvPr>
        </p:nvSpPr>
        <p:spPr>
          <a:xfrm>
            <a:off x="1669836" y="2469801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6" type="title"/>
          </p:nvPr>
        </p:nvSpPr>
        <p:spPr>
          <a:xfrm>
            <a:off x="1669840" y="1397475"/>
            <a:ext cx="357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720007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2" type="title"/>
          </p:nvPr>
        </p:nvSpPr>
        <p:spPr>
          <a:xfrm>
            <a:off x="4571588" y="16959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720000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4571581" y="20895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title"/>
          </p:nvPr>
        </p:nvSpPr>
        <p:spPr>
          <a:xfrm>
            <a:off x="720007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5" type="title"/>
          </p:nvPr>
        </p:nvSpPr>
        <p:spPr>
          <a:xfrm>
            <a:off x="4571588" y="3220475"/>
            <a:ext cx="287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6" type="subTitle"/>
          </p:nvPr>
        </p:nvSpPr>
        <p:spPr>
          <a:xfrm>
            <a:off x="720000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7" type="subTitle"/>
          </p:nvPr>
        </p:nvSpPr>
        <p:spPr>
          <a:xfrm>
            <a:off x="4571581" y="3614075"/>
            <a:ext cx="28785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13140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title"/>
          </p:nvPr>
        </p:nvSpPr>
        <p:spPr>
          <a:xfrm>
            <a:off x="4861507" y="16959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13140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3" type="subTitle"/>
          </p:nvPr>
        </p:nvSpPr>
        <p:spPr>
          <a:xfrm>
            <a:off x="4861500" y="20895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4" type="title"/>
          </p:nvPr>
        </p:nvSpPr>
        <p:spPr>
          <a:xfrm>
            <a:off x="13140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5" type="title"/>
          </p:nvPr>
        </p:nvSpPr>
        <p:spPr>
          <a:xfrm>
            <a:off x="4861507" y="3220475"/>
            <a:ext cx="273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6" type="subTitle"/>
          </p:nvPr>
        </p:nvSpPr>
        <p:spPr>
          <a:xfrm>
            <a:off x="13140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7" type="subTitle"/>
          </p:nvPr>
        </p:nvSpPr>
        <p:spPr>
          <a:xfrm>
            <a:off x="4861500" y="3614075"/>
            <a:ext cx="2730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flipH="1">
            <a:off x="7869138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title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4" type="title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5" type="title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6" type="subTitle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7" type="subTitle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8" type="title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9" type="title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3" type="subTitle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4" type="title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5" type="subTitle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4823700" y="1834850"/>
            <a:ext cx="3600300" cy="18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19191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4823712" y="3677750"/>
            <a:ext cx="36003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/>
          <p:nvPr>
            <p:ph idx="2" type="pic"/>
          </p:nvPr>
        </p:nvSpPr>
        <p:spPr>
          <a:xfrm>
            <a:off x="1762274" y="838250"/>
            <a:ext cx="2889000" cy="36039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b="0" l="73023" r="0" t="0"/>
          <a:stretch/>
        </p:blipFill>
        <p:spPr>
          <a:xfrm>
            <a:off x="925799" y="0"/>
            <a:ext cx="543375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/>
          <p:nvPr/>
        </p:nvSpPr>
        <p:spPr>
          <a:xfrm>
            <a:off x="0" y="-24000"/>
            <a:ext cx="925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subTitle"/>
          </p:nvPr>
        </p:nvSpPr>
        <p:spPr>
          <a:xfrm>
            <a:off x="720000" y="3687275"/>
            <a:ext cx="3198900" cy="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2317275"/>
            <a:ext cx="3198900" cy="11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" name="Google Shape;170;p29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b="0" l="68198" r="3" t="0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732775" y="1272225"/>
            <a:ext cx="28401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77" name="Google Shape;177;p31"/>
          <p:cNvSpPr txBox="1"/>
          <p:nvPr>
            <p:ph idx="1" type="subTitle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b="0" l="73809" r="-2" t="0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b="510" l="73809" r="-2" t="-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title"/>
          </p:nvPr>
        </p:nvSpPr>
        <p:spPr>
          <a:xfrm>
            <a:off x="719999" y="1980700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719999" y="3418875"/>
            <a:ext cx="12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2147100" y="1541500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2147100" y="2979675"/>
            <a:ext cx="4849800" cy="127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 flipH="1" rot="10800000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812500" y="2725200"/>
            <a:ext cx="5239800" cy="8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2812500" y="3762301"/>
            <a:ext cx="52398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257175" y="2889800"/>
            <a:ext cx="4166700" cy="171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idx="1" type="body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>
            <p:ph idx="2" type="pic"/>
          </p:nvPr>
        </p:nvSpPr>
        <p:spPr>
          <a:xfrm>
            <a:off x="-24150" y="-22800"/>
            <a:ext cx="9192300" cy="5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227950" y="758825"/>
            <a:ext cx="4196100" cy="11259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users.dcc.uchile.cl/~etanter/preplai/index.html" TargetMode="External"/><Relationship Id="rId4" Type="http://schemas.openxmlformats.org/officeDocument/2006/relationships/hyperlink" Target="https://docs.racket-lang.org/guide/index.html" TargetMode="External"/><Relationship Id="rId5" Type="http://schemas.openxmlformats.org/officeDocument/2006/relationships/hyperlink" Target="https://docs.racket-lang.org/reference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adv-r.hadley.nz/functionals.html" TargetMode="External"/><Relationship Id="rId5" Type="http://schemas.openxmlformats.org/officeDocument/2006/relationships/hyperlink" Target="https://dcl-prog.stanford.edu/purrr-basics.html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s://www.joachim-breitner.de/blog/753-Drawing_foldl_and_fold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search.google/pubs/pub62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3" name="Google Shape;193;p34"/>
          <p:cNvSpPr txBox="1"/>
          <p:nvPr>
            <p:ph idx="1" type="subTitle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Functions and Recursion</a:t>
            </a:r>
            <a:endParaRPr/>
          </a:p>
        </p:txBody>
      </p:sp>
      <p:cxnSp>
        <p:nvCxnSpPr>
          <p:cNvPr id="194" name="Google Shape;194;p34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4"/>
          <p:cNvSpPr/>
          <p:nvPr/>
        </p:nvSpPr>
        <p:spPr>
          <a:xfrm>
            <a:off x="-16509" y="-24000"/>
            <a:ext cx="489600" cy="5191500"/>
          </a:xfrm>
          <a:prstGeom prst="rect">
            <a:avLst/>
          </a:prstGeom>
          <a:gradFill>
            <a:gsLst>
              <a:gs pos="0">
                <a:srgbClr val="207368"/>
              </a:gs>
              <a:gs pos="24000">
                <a:srgbClr val="9EC0BE"/>
              </a:gs>
              <a:gs pos="49000">
                <a:srgbClr val="B185B4"/>
              </a:gs>
              <a:gs pos="75000">
                <a:srgbClr val="FFFFFF"/>
              </a:gs>
              <a:gs pos="100000">
                <a:srgbClr val="207368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that return functions</a:t>
            </a:r>
            <a:endParaRPr/>
          </a:p>
        </p:txBody>
      </p:sp>
      <p:sp>
        <p:nvSpPr>
          <p:cNvPr id="270" name="Google Shape;270;p43"/>
          <p:cNvSpPr txBox="1"/>
          <p:nvPr/>
        </p:nvSpPr>
        <p:spPr>
          <a:xfrm>
            <a:off x="877175" y="1170125"/>
            <a:ext cx="754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So, with anonymous functions we can do something awfully powerful, define functions that create functions.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71" name="Google Shape;2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/>
        </p:nvSpPr>
        <p:spPr>
          <a:xfrm>
            <a:off x="1428750" y="2266500"/>
            <a:ext cx="62865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Define function (curry f) that given a function (A B → C) returns an equivalent function A → (B → C).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300">
                <a:solidFill>
                  <a:srgbClr val="843C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define cons1 </a:t>
            </a:r>
            <a:r>
              <a:rPr lang="en" sz="1300">
                <a:solidFill>
                  <a:srgbClr val="843C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curry cons</a:t>
            </a:r>
            <a:r>
              <a:rPr lang="en" sz="1300">
                <a:solidFill>
                  <a:srgbClr val="843C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228B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843C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>
              <a:solidFill>
                <a:srgbClr val="843C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300">
                <a:solidFill>
                  <a:srgbClr val="843C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 cons1 </a:t>
            </a:r>
            <a:r>
              <a:rPr lang="en" sz="1300">
                <a:solidFill>
                  <a:srgbClr val="228B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'(a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228B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228B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228B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d)</a:t>
            </a:r>
            <a:r>
              <a:rPr lang="en" sz="1300">
                <a:solidFill>
                  <a:srgbClr val="843C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843C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'((1 . a) (1 . b) (1 . c) (1 . d))</a:t>
            </a:r>
            <a:endParaRPr sz="1300">
              <a:solidFill>
                <a:srgbClr val="0000A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for function writing</a:t>
            </a:r>
            <a:endParaRPr/>
          </a:p>
        </p:txBody>
      </p:sp>
      <p:sp>
        <p:nvSpPr>
          <p:cNvPr id="278" name="Google Shape;278;p44"/>
          <p:cNvSpPr txBox="1"/>
          <p:nvPr/>
        </p:nvSpPr>
        <p:spPr>
          <a:xfrm>
            <a:off x="930300" y="1182875"/>
            <a:ext cx="7283400" cy="17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So, functions are powerful, how we should write them?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850600" y="1850950"/>
            <a:ext cx="52365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AutoNum type="arabicPeriod"/>
            </a:pPr>
            <a:r>
              <a:rPr b="1" lang="en" sz="2000">
                <a:latin typeface="Albert Sans"/>
                <a:ea typeface="Albert Sans"/>
                <a:cs typeface="Albert Sans"/>
                <a:sym typeface="Albert Sans"/>
              </a:rPr>
              <a:t>Understand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 what is the use of the function.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AutoNum type="arabicPeriod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Write the </a:t>
            </a:r>
            <a:r>
              <a:rPr b="1" lang="en" sz="2000">
                <a:latin typeface="Albert Sans"/>
                <a:ea typeface="Albert Sans"/>
                <a:cs typeface="Albert Sans"/>
                <a:sym typeface="Albert Sans"/>
              </a:rPr>
              <a:t>contract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 (parameters + types, return type).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AutoNum type="arabicPeriod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Write the </a:t>
            </a:r>
            <a:r>
              <a:rPr b="1" lang="en" sz="2000">
                <a:latin typeface="Albert Sans"/>
                <a:ea typeface="Albert Sans"/>
                <a:cs typeface="Albert Sans"/>
                <a:sym typeface="Albert Sans"/>
              </a:rPr>
              <a:t>description 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of the function in a small </a:t>
            </a:r>
            <a:r>
              <a:rPr b="1" lang="en" sz="2000">
                <a:latin typeface="Albert Sans"/>
                <a:ea typeface="Albert Sans"/>
                <a:cs typeface="Albert Sans"/>
                <a:sym typeface="Albert Sans"/>
              </a:rPr>
              <a:t>comment.</a:t>
            </a:r>
            <a:endParaRPr b="1"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AutoNum type="arabicPeriod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Write </a:t>
            </a:r>
            <a:r>
              <a:rPr b="1" lang="en" sz="2000">
                <a:latin typeface="Albert Sans"/>
                <a:ea typeface="Albert Sans"/>
                <a:cs typeface="Albert Sans"/>
                <a:sym typeface="Albert Sans"/>
              </a:rPr>
              <a:t>meaningful unit tests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 before anything else.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AutoNum type="arabicPeriod"/>
            </a:pPr>
            <a:r>
              <a:rPr b="1" lang="en" sz="2000">
                <a:latin typeface="Albert Sans"/>
                <a:ea typeface="Albert Sans"/>
                <a:cs typeface="Albert Sans"/>
                <a:sym typeface="Albert Sans"/>
              </a:rPr>
              <a:t>Implement 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the function body.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80" name="Google Shape;2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100" y="1928375"/>
            <a:ext cx="2648475" cy="260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Backus-Naur Form → BNF</a:t>
            </a:r>
            <a:endParaRPr/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00" y="1658350"/>
            <a:ext cx="6304600" cy="21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idx="4294967295" type="title"/>
          </p:nvPr>
        </p:nvSpPr>
        <p:spPr>
          <a:xfrm>
            <a:off x="720000" y="445025"/>
            <a:ext cx="82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process recursive structures?</a:t>
            </a:r>
            <a:endParaRPr/>
          </a:p>
        </p:txBody>
      </p:sp>
      <p:sp>
        <p:nvSpPr>
          <p:cNvPr id="292" name="Google Shape;292;p46"/>
          <p:cNvSpPr txBox="1"/>
          <p:nvPr/>
        </p:nvSpPr>
        <p:spPr>
          <a:xfrm>
            <a:off x="895225" y="1769425"/>
            <a:ext cx="7943100" cy="26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Induction → To establish properties.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So to </a:t>
            </a: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demonstrate</a:t>
            </a: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 that P(n) is valid for any n (where n is a natural number). You need to prove that: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-"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P(0) : P is applicable for 0 (or base case, which may vary)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-"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P(n) ⇒ P(n+1) : If P is applicable for n, it should be applicable for the next n+1.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 + Recursion</a:t>
            </a:r>
            <a:endParaRPr/>
          </a:p>
        </p:txBody>
      </p:sp>
      <p:sp>
        <p:nvSpPr>
          <p:cNvPr id="298" name="Google Shape;298;p47"/>
          <p:cNvSpPr txBox="1"/>
          <p:nvPr/>
        </p:nvSpPr>
        <p:spPr>
          <a:xfrm>
            <a:off x="1534950" y="1249325"/>
            <a:ext cx="60741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induction  (mathematical logic) ~= recursion (programming)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(Curry-Howard 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correspondence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)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246225"/>
            <a:ext cx="7994800" cy="19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7"/>
          <p:cNvSpPr txBox="1"/>
          <p:nvPr/>
        </p:nvSpPr>
        <p:spPr>
          <a:xfrm>
            <a:off x="4478975" y="3216350"/>
            <a:ext cx="399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 + Recursion</a:t>
            </a:r>
            <a:endParaRPr/>
          </a:p>
        </p:txBody>
      </p:sp>
      <p:sp>
        <p:nvSpPr>
          <p:cNvPr id="306" name="Google Shape;306;p48"/>
          <p:cNvSpPr txBox="1"/>
          <p:nvPr/>
        </p:nvSpPr>
        <p:spPr>
          <a:xfrm>
            <a:off x="1534950" y="1249325"/>
            <a:ext cx="60741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induction  (mathematical logic) ~= recursion (programming)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(Curry-Howard correspondence)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4478975" y="3216350"/>
            <a:ext cx="399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8" name="Google Shape;30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725" y="2246226"/>
            <a:ext cx="7934550" cy="15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Induction + Recursion</a:t>
            </a:r>
            <a:endParaRPr/>
          </a:p>
        </p:txBody>
      </p:sp>
      <p:sp>
        <p:nvSpPr>
          <p:cNvPr id="315" name="Google Shape;315;p49"/>
          <p:cNvSpPr txBox="1"/>
          <p:nvPr/>
        </p:nvSpPr>
        <p:spPr>
          <a:xfrm>
            <a:off x="728325" y="1550575"/>
            <a:ext cx="54624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This generalization is called </a:t>
            </a:r>
            <a:r>
              <a:rPr b="1" lang="en" sz="1800">
                <a:latin typeface="Albert Sans"/>
                <a:ea typeface="Albert Sans"/>
                <a:cs typeface="Albert Sans"/>
                <a:sym typeface="Albert Sans"/>
              </a:rPr>
              <a:t>STRUCTURAL INDUCTION</a:t>
            </a: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. So the methodology we saw earlier is completed by splitting the last step into two: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AutoNum type="arabicPeriod"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Understanding the process, </a:t>
            </a:r>
            <a:r>
              <a:rPr b="1" lang="en" sz="1800">
                <a:latin typeface="Albert Sans"/>
                <a:ea typeface="Albert Sans"/>
                <a:cs typeface="Albert Sans"/>
                <a:sym typeface="Albert Sans"/>
              </a:rPr>
              <a:t>write the recursive pattern.</a:t>
            </a:r>
            <a:endParaRPr b="1"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AutoNum type="arabicPeriod"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Complete the body function, </a:t>
            </a:r>
            <a:r>
              <a:rPr b="1" lang="en" sz="1800">
                <a:latin typeface="Albert Sans"/>
                <a:ea typeface="Albert Sans"/>
                <a:cs typeface="Albert Sans"/>
                <a:sym typeface="Albert Sans"/>
              </a:rPr>
              <a:t>analyzing the cases </a:t>
            </a:r>
            <a:endParaRPr b="1"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6" name="Google Shape;31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000" y="1000076"/>
            <a:ext cx="2886825" cy="31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pic>
        <p:nvPicPr>
          <p:cNvPr id="322" name="Google Shape;3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0"/>
          <p:cNvSpPr txBox="1"/>
          <p:nvPr/>
        </p:nvSpPr>
        <p:spPr>
          <a:xfrm>
            <a:off x="1049975" y="1395525"/>
            <a:ext cx="65391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So, to work with data structures, we need to identify patterns.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To do so, we consider every constructor of the data structure as a case. 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But matching in Racket is wider, for lists, pairs, vectors, tons of things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9" name="Google Shape;329;p51"/>
          <p:cNvSpPr txBox="1"/>
          <p:nvPr/>
        </p:nvSpPr>
        <p:spPr>
          <a:xfrm>
            <a:off x="996800" y="1368950"/>
            <a:ext cx="6007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Functions are values (as arguments or return values). This is powerful.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Use the methodology, do not rush on implementing, that is the last step.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Follow the grammar, search for patterns.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next class</a:t>
            </a:r>
            <a:endParaRPr/>
          </a:p>
        </p:txBody>
      </p:sp>
      <p:sp>
        <p:nvSpPr>
          <p:cNvPr id="335" name="Google Shape;335;p52"/>
          <p:cNvSpPr txBox="1"/>
          <p:nvPr/>
        </p:nvSpPr>
        <p:spPr>
          <a:xfrm>
            <a:off x="996800" y="1368950"/>
            <a:ext cx="6007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Parsing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Expressions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Our first little language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idx="14" type="title"/>
          </p:nvPr>
        </p:nvSpPr>
        <p:spPr>
          <a:xfrm>
            <a:off x="943975" y="2047149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2" name="Google Shape;202;p35"/>
          <p:cNvSpPr txBox="1"/>
          <p:nvPr>
            <p:ph idx="15" type="title"/>
          </p:nvPr>
        </p:nvSpPr>
        <p:spPr>
          <a:xfrm>
            <a:off x="943975" y="3844823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03" name="Google Shape;203;p35"/>
          <p:cNvSpPr txBox="1"/>
          <p:nvPr>
            <p:ph idx="13" type="title"/>
          </p:nvPr>
        </p:nvSpPr>
        <p:spPr>
          <a:xfrm>
            <a:off x="943975" y="2945986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4" name="Google Shape;204;p35"/>
          <p:cNvSpPr txBox="1"/>
          <p:nvPr>
            <p:ph idx="9" type="title"/>
          </p:nvPr>
        </p:nvSpPr>
        <p:spPr>
          <a:xfrm>
            <a:off x="943975" y="1148312"/>
            <a:ext cx="7758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5" name="Google Shape;20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06" name="Google Shape;206;p35"/>
          <p:cNvSpPr txBox="1"/>
          <p:nvPr>
            <p:ph idx="2" type="title"/>
          </p:nvPr>
        </p:nvSpPr>
        <p:spPr>
          <a:xfrm>
            <a:off x="1872275" y="1330862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values</a:t>
            </a:r>
            <a:endParaRPr/>
          </a:p>
        </p:txBody>
      </p:sp>
      <p:sp>
        <p:nvSpPr>
          <p:cNvPr id="207" name="Google Shape;207;p35"/>
          <p:cNvSpPr txBox="1"/>
          <p:nvPr>
            <p:ph idx="3" type="title"/>
          </p:nvPr>
        </p:nvSpPr>
        <p:spPr>
          <a:xfrm>
            <a:off x="1872275" y="2229699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08" name="Google Shape;208;p35"/>
          <p:cNvSpPr txBox="1"/>
          <p:nvPr>
            <p:ph idx="5" type="title"/>
          </p:nvPr>
        </p:nvSpPr>
        <p:spPr>
          <a:xfrm>
            <a:off x="1872275" y="3128536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+ Induction</a:t>
            </a:r>
            <a:endParaRPr/>
          </a:p>
        </p:txBody>
      </p:sp>
      <p:sp>
        <p:nvSpPr>
          <p:cNvPr id="209" name="Google Shape;209;p35"/>
          <p:cNvSpPr txBox="1"/>
          <p:nvPr>
            <p:ph idx="6" type="title"/>
          </p:nvPr>
        </p:nvSpPr>
        <p:spPr>
          <a:xfrm>
            <a:off x="1872275" y="4027373"/>
            <a:ext cx="3879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cxnSp>
        <p:nvCxnSpPr>
          <p:cNvPr id="210" name="Google Shape;210;p35"/>
          <p:cNvCxnSpPr/>
          <p:nvPr/>
        </p:nvCxnSpPr>
        <p:spPr>
          <a:xfrm>
            <a:off x="894450" y="1977675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5"/>
          <p:cNvCxnSpPr/>
          <p:nvPr/>
        </p:nvCxnSpPr>
        <p:spPr>
          <a:xfrm>
            <a:off x="894450" y="2876316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5"/>
          <p:cNvCxnSpPr/>
          <p:nvPr/>
        </p:nvCxnSpPr>
        <p:spPr>
          <a:xfrm>
            <a:off x="894450" y="3774957"/>
            <a:ext cx="730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1" name="Google Shape;341;p53"/>
          <p:cNvSpPr txBox="1"/>
          <p:nvPr/>
        </p:nvSpPr>
        <p:spPr>
          <a:xfrm>
            <a:off x="996800" y="1368950"/>
            <a:ext cx="6007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PrePLAI</a:t>
            </a:r>
            <a:r>
              <a:rPr lang="en" sz="2000">
                <a:latin typeface="Albert Sans"/>
                <a:ea typeface="Albert Sans"/>
                <a:cs typeface="Albert Sans"/>
                <a:sym typeface="Albert Sans"/>
              </a:rPr>
              <a:t>, sections 3 and 4.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Racket Guide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lbert Sans"/>
              <a:buChar char="●"/>
            </a:pPr>
            <a:r>
              <a:rPr lang="en" sz="20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5"/>
              </a:rPr>
              <a:t>Racket Reference</a:t>
            </a:r>
            <a:endParaRPr sz="20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functions in Scheme?</a:t>
            </a:r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1489650" y="1222750"/>
            <a:ext cx="61647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Execute any function you’ve learned without the parentheses. e.g.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+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What is the result?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lbert Sans"/>
                <a:ea typeface="Albert Sans"/>
                <a:cs typeface="Albert Sans"/>
                <a:sym typeface="Albert Sans"/>
              </a:rPr>
              <a:t>Does it report an error?</a:t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1177200" y="2981525"/>
            <a:ext cx="31608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No, but in languages as C or Java, it would be an error. In those languages, the functions are NOT values. </a:t>
            </a:r>
            <a:r>
              <a:rPr b="1" lang="en" sz="1600">
                <a:latin typeface="Albert Sans"/>
                <a:ea typeface="Albert Sans"/>
                <a:cs typeface="Albert Sans"/>
                <a:sym typeface="Albert Sans"/>
              </a:rPr>
              <a:t>However in many languages, functions ARE VALUES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. This is a powerful feature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521" y="2751250"/>
            <a:ext cx="3750779" cy="2239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parameters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903775" y="1355650"/>
            <a:ext cx="5090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What is it useful for?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" name="Google Shape;227;p37"/>
          <p:cNvSpPr txBox="1"/>
          <p:nvPr/>
        </p:nvSpPr>
        <p:spPr>
          <a:xfrm>
            <a:off x="903775" y="1965250"/>
            <a:ext cx="76023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lbert Sans"/>
                <a:ea typeface="Albert Sans"/>
                <a:cs typeface="Albert Sans"/>
                <a:sym typeface="Albert Sans"/>
              </a:rPr>
              <a:t>ABSTRACTION, </a:t>
            </a: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let’s think on the following problem, tell the logic of the solution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Albert Sans"/>
                <a:ea typeface="Albert Sans"/>
                <a:cs typeface="Albert Sans"/>
                <a:sym typeface="Albert Sans"/>
              </a:rPr>
              <a:t>With an array [“earth”, “mars”, “neptune”, “jupiter”] as parameter, return an array with the character count of each word: [5,4,7,7].</a:t>
            </a:r>
            <a:endParaRPr i="1"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234" name="Google Shape;234;p38"/>
          <p:cNvSpPr txBox="1"/>
          <p:nvPr/>
        </p:nvSpPr>
        <p:spPr>
          <a:xfrm>
            <a:off x="757575" y="4538325"/>
            <a:ext cx="63531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From: </a:t>
            </a:r>
            <a:r>
              <a:rPr lang="en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9 Functionals | Advanced R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 and </a:t>
            </a:r>
            <a:r>
              <a:rPr lang="en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5"/>
              </a:rPr>
              <a:t>9 Basic map functions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8799" y="484325"/>
            <a:ext cx="4726389" cy="290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8438" y="3583913"/>
            <a:ext cx="427672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parameters</a:t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903775" y="1355650"/>
            <a:ext cx="50904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What is it useful for?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903775" y="1965250"/>
            <a:ext cx="76023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lbert Sans"/>
                <a:ea typeface="Albert Sans"/>
                <a:cs typeface="Albert Sans"/>
                <a:sym typeface="Albert Sans"/>
              </a:rPr>
              <a:t>ABSTRACTION, </a:t>
            </a:r>
            <a:r>
              <a:rPr lang="en" sz="1800">
                <a:latin typeface="Albert Sans"/>
                <a:ea typeface="Albert Sans"/>
                <a:cs typeface="Albert Sans"/>
                <a:sym typeface="Albert Sans"/>
              </a:rPr>
              <a:t>let’s think on the following problem, tell the logic of the solution</a:t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Albert Sans"/>
                <a:ea typeface="Albert Sans"/>
                <a:cs typeface="Albert Sans"/>
                <a:sym typeface="Albert Sans"/>
              </a:rPr>
              <a:t>Parting of a list [1,2,3,4,5] obtain the summation of all the values.</a:t>
            </a:r>
            <a:endParaRPr i="1"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l/r (reduce)</a:t>
            </a:r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513" y="1017725"/>
            <a:ext cx="6834974" cy="33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 txBox="1"/>
          <p:nvPr/>
        </p:nvSpPr>
        <p:spPr>
          <a:xfrm>
            <a:off x="465150" y="4585300"/>
            <a:ext cx="6605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From: </a:t>
            </a:r>
            <a:r>
              <a:rPr lang="en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5"/>
              </a:rPr>
              <a:t>Drawing foldl and foldr – Blog – Joachim Breitner's Homepage</a:t>
            </a: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functions - Homework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1180500" y="1283000"/>
            <a:ext cx="72435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With the list ‘(1 2 3 4 5) execute the following expressions and say, why do we obtain this result?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43C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foldl cons </a:t>
            </a:r>
            <a:r>
              <a:rPr lang="en" sz="1600">
                <a:solidFill>
                  <a:srgbClr val="228B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'()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my-list</a:t>
            </a:r>
            <a:r>
              <a:rPr lang="en" sz="1600">
                <a:solidFill>
                  <a:srgbClr val="843C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843C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43C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foldr cons </a:t>
            </a:r>
            <a:r>
              <a:rPr lang="en" sz="1600">
                <a:solidFill>
                  <a:srgbClr val="228B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'()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my-list</a:t>
            </a:r>
            <a:r>
              <a:rPr lang="en" sz="1600">
                <a:solidFill>
                  <a:srgbClr val="843C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843C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43C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lbert Sans"/>
                <a:ea typeface="Albert Sans"/>
                <a:cs typeface="Albert Sans"/>
                <a:sym typeface="Albert Sans"/>
              </a:rPr>
              <a:t>Define, using foldl a function (reject lst pred) which returns the list of the elements of lst that do not satisfy the condition pred.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lbert Sans"/>
                <a:ea typeface="Albert Sans"/>
                <a:cs typeface="Albert Sans"/>
                <a:sym typeface="Albert Sans"/>
              </a:rPr>
              <a:t>Write one example of functions that allow filtering and searching</a:t>
            </a:r>
            <a:endParaRPr sz="1600">
              <a:solidFill>
                <a:srgbClr val="843C2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Use of the previous seen in the real world → </a:t>
            </a:r>
            <a:r>
              <a:rPr lang="en" sz="1600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MapReduce: Simplified Data Processing on Large Clusters – Google Research</a:t>
            </a:r>
            <a:r>
              <a:rPr lang="en" sz="1600"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idx="429496729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 Functions</a:t>
            </a:r>
            <a:endParaRPr/>
          </a:p>
        </p:txBody>
      </p:sp>
      <p:sp>
        <p:nvSpPr>
          <p:cNvPr id="263" name="Google Shape;263;p42"/>
          <p:cNvSpPr txBox="1"/>
          <p:nvPr/>
        </p:nvSpPr>
        <p:spPr>
          <a:xfrm>
            <a:off x="1103125" y="1236025"/>
            <a:ext cx="74961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Sometimes, we may need functions that are not crucially used by different methods and that execute some expressions. There, we may use a function with no name. 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bert Sans"/>
                <a:ea typeface="Albert Sans"/>
                <a:cs typeface="Albert Sans"/>
                <a:sym typeface="Albert Sans"/>
              </a:rPr>
              <a:t>When a function receives another one as argument, is called higher order function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1223" y="4229700"/>
            <a:ext cx="685400" cy="6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