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obster"/>
      <p:regular r:id="rId19"/>
    </p:embeddedFont>
    <p:embeddedFont>
      <p:font typeface="Anybody SemiBold"/>
      <p:regular r:id="rId20"/>
      <p:bold r:id="rId21"/>
      <p:italic r:id="rId22"/>
      <p:boldItalic r:id="rId23"/>
    </p:embeddedFont>
    <p:embeddedFont>
      <p:font typeface="Alber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ybodySemiBold-regular.fntdata"/><Relationship Id="rId22" Type="http://schemas.openxmlformats.org/officeDocument/2006/relationships/font" Target="fonts/AnybodySemiBold-italic.fntdata"/><Relationship Id="rId21" Type="http://schemas.openxmlformats.org/officeDocument/2006/relationships/font" Target="fonts/AnybodySemiBold-bold.fntdata"/><Relationship Id="rId24" Type="http://schemas.openxmlformats.org/officeDocument/2006/relationships/font" Target="fonts/AlbertSans-regular.fntdata"/><Relationship Id="rId23" Type="http://schemas.openxmlformats.org/officeDocument/2006/relationships/font" Target="fonts/Anybody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italic.fntdata"/><Relationship Id="rId25" Type="http://schemas.openxmlformats.org/officeDocument/2006/relationships/font" Target="fonts/AlbertSans-bold.fntdata"/><Relationship Id="rId27" Type="http://schemas.openxmlformats.org/officeDocument/2006/relationships/font" Target="fonts/Alber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obster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5b1cae6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5b1cae6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5b1cae6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5b1cae6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a1a8275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a1a8275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a1a8275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a1a8275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a1a8275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a1a8275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a7d7704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a7d7704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5b1cae6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5b1cae6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a7d7704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a7d7704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5b1cae6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5b1cae6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5b1cae6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5b1cae6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5b1cae6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5b1cae6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5b1cae6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5b1cae6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sers.dcc.uchile.cl/~etanter/preplai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Language Structure + AE implementation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-16509" y="-24000"/>
            <a:ext cx="489600" cy="5191500"/>
          </a:xfrm>
          <a:prstGeom prst="rect">
            <a:avLst/>
          </a:prstGeom>
          <a:gradFill>
            <a:gsLst>
              <a:gs pos="0">
                <a:srgbClr val="207368"/>
              </a:gs>
              <a:gs pos="24000">
                <a:srgbClr val="9EC0BE"/>
              </a:gs>
              <a:gs pos="49000">
                <a:srgbClr val="B185B4"/>
              </a:gs>
              <a:gs pos="75000">
                <a:srgbClr val="FFFFFF"/>
              </a:gs>
              <a:gs pos="100000">
                <a:srgbClr val="207368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75" y="85625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975050" y="22149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Source Code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225" y="932813"/>
            <a:ext cx="2158125" cy="14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7410550" y="1401900"/>
            <a:ext cx="1012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Value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308" name="Google Shape;308;p43"/>
          <p:cNvCxnSpPr>
            <a:stCxn id="304" idx="3"/>
            <a:endCxn id="306" idx="1"/>
          </p:cNvCxnSpPr>
          <p:nvPr/>
        </p:nvCxnSpPr>
        <p:spPr>
          <a:xfrm>
            <a:off x="2237525" y="1665875"/>
            <a:ext cx="135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3"/>
          <p:cNvCxnSpPr>
            <a:stCxn id="306" idx="3"/>
            <a:endCxn id="307" idx="1"/>
          </p:cNvCxnSpPr>
          <p:nvPr/>
        </p:nvCxnSpPr>
        <p:spPr>
          <a:xfrm flipH="1" rot="10800000">
            <a:off x="5746350" y="1657475"/>
            <a:ext cx="16641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3"/>
          <p:cNvSpPr txBox="1"/>
          <p:nvPr/>
        </p:nvSpPr>
        <p:spPr>
          <a:xfrm>
            <a:off x="4404050" y="2443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AST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2365200" y="1257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parse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6022800" y="1257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interp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3768045" y="414164"/>
            <a:ext cx="1266825" cy="816125"/>
          </a:xfrm>
          <a:custGeom>
            <a:rect b="b" l="l" r="r" t="t"/>
            <a:pathLst>
              <a:path extrusionOk="0" h="32645" w="50673">
                <a:moveTo>
                  <a:pt x="13777" y="32645"/>
                </a:moveTo>
                <a:cubicBezTo>
                  <a:pt x="11687" y="29626"/>
                  <a:pt x="-4335" y="19950"/>
                  <a:pt x="1238" y="14532"/>
                </a:cubicBezTo>
                <a:cubicBezTo>
                  <a:pt x="6811" y="9114"/>
                  <a:pt x="39631" y="-949"/>
                  <a:pt x="47216" y="135"/>
                </a:cubicBezTo>
                <a:cubicBezTo>
                  <a:pt x="54802" y="1219"/>
                  <a:pt x="46829" y="17551"/>
                  <a:pt x="46751" y="21034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4" name="Google Shape;314;p43"/>
          <p:cNvSpPr txBox="1"/>
          <p:nvPr/>
        </p:nvSpPr>
        <p:spPr>
          <a:xfrm>
            <a:off x="3508200" y="114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analyze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5439700" y="1885575"/>
            <a:ext cx="925975" cy="868875"/>
          </a:xfrm>
          <a:custGeom>
            <a:rect b="b" l="l" r="r" t="t"/>
            <a:pathLst>
              <a:path extrusionOk="0" h="34755" w="37039">
                <a:moveTo>
                  <a:pt x="16719" y="0"/>
                </a:moveTo>
                <a:cubicBezTo>
                  <a:pt x="20047" y="5650"/>
                  <a:pt x="39476" y="29877"/>
                  <a:pt x="36689" y="33902"/>
                </a:cubicBezTo>
                <a:cubicBezTo>
                  <a:pt x="33903" y="37927"/>
                  <a:pt x="6115" y="25775"/>
                  <a:pt x="0" y="2415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6" name="Google Shape;316;p43"/>
          <p:cNvSpPr txBox="1"/>
          <p:nvPr/>
        </p:nvSpPr>
        <p:spPr>
          <a:xfrm>
            <a:off x="6327600" y="2096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optimize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950" y="3310213"/>
            <a:ext cx="1350600" cy="917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/>
          <p:nvPr/>
        </p:nvSpPr>
        <p:spPr>
          <a:xfrm>
            <a:off x="2974166" y="2028500"/>
            <a:ext cx="673875" cy="1462950"/>
          </a:xfrm>
          <a:custGeom>
            <a:rect b="b" l="l" r="r" t="t"/>
            <a:pathLst>
              <a:path extrusionOk="0" h="58518" w="26955">
                <a:moveTo>
                  <a:pt x="26955" y="0"/>
                </a:moveTo>
                <a:cubicBezTo>
                  <a:pt x="22466" y="7276"/>
                  <a:pt x="174" y="33903"/>
                  <a:pt x="19" y="43656"/>
                </a:cubicBezTo>
                <a:cubicBezTo>
                  <a:pt x="-136" y="53409"/>
                  <a:pt x="21692" y="56041"/>
                  <a:pt x="26026" y="58518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9" name="Google Shape;319;p43"/>
          <p:cNvSpPr txBox="1"/>
          <p:nvPr/>
        </p:nvSpPr>
        <p:spPr>
          <a:xfrm>
            <a:off x="2365200" y="21723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compile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0" name="Google Shape;320;p43"/>
          <p:cNvSpPr txBox="1"/>
          <p:nvPr/>
        </p:nvSpPr>
        <p:spPr>
          <a:xfrm>
            <a:off x="3718250" y="4348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ExprL2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3636439" y="2036493"/>
            <a:ext cx="1625500" cy="1544225"/>
          </a:xfrm>
          <a:custGeom>
            <a:rect b="b" l="l" r="r" t="t"/>
            <a:pathLst>
              <a:path extrusionOk="0" h="61769" w="65020">
                <a:moveTo>
                  <a:pt x="0" y="0"/>
                </a:moveTo>
                <a:cubicBezTo>
                  <a:pt x="5031" y="8128"/>
                  <a:pt x="19351" y="38470"/>
                  <a:pt x="30188" y="48765"/>
                </a:cubicBezTo>
                <a:cubicBezTo>
                  <a:pt x="41025" y="59060"/>
                  <a:pt x="59215" y="59602"/>
                  <a:pt x="65020" y="61769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2" name="Google Shape;322;p43"/>
          <p:cNvSpPr/>
          <p:nvPr/>
        </p:nvSpPr>
        <p:spPr>
          <a:xfrm>
            <a:off x="5366425" y="3673600"/>
            <a:ext cx="255300" cy="20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56066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3"/>
          <p:cNvSpPr/>
          <p:nvPr/>
        </p:nvSpPr>
        <p:spPr>
          <a:xfrm>
            <a:off x="58352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6063836" y="3673600"/>
            <a:ext cx="255300" cy="20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5230639" y="3967550"/>
            <a:ext cx="1266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IR (bytecode)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6469425" y="2013275"/>
            <a:ext cx="1592025" cy="1753200"/>
          </a:xfrm>
          <a:custGeom>
            <a:rect b="b" l="l" r="r" t="t"/>
            <a:pathLst>
              <a:path extrusionOk="0" h="70128" w="63681">
                <a:moveTo>
                  <a:pt x="0" y="70128"/>
                </a:moveTo>
                <a:cubicBezTo>
                  <a:pt x="9676" y="65639"/>
                  <a:pt x="47758" y="54880"/>
                  <a:pt x="58053" y="43192"/>
                </a:cubicBezTo>
                <a:cubicBezTo>
                  <a:pt x="68348" y="31504"/>
                  <a:pt x="61150" y="7199"/>
                  <a:pt x="61769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8" name="Google Shape;328;p43"/>
          <p:cNvSpPr txBox="1"/>
          <p:nvPr/>
        </p:nvSpPr>
        <p:spPr>
          <a:xfrm>
            <a:off x="7623000" y="32391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exec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4621873" y="4577150"/>
            <a:ext cx="2592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Church - Turing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996800" y="1368950"/>
            <a:ext cx="60075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parse : src → expr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i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nterp : expr → val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analyze : expr → info / type / ext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optimize : expr → expr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transform : expr → expr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compile : expr(L1) → expr(L2) / IR(L2)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exec : IR → val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Interpreters show the semantics of a language.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From source code, we have to make different steps to arrive to a value.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next class</a:t>
            </a:r>
            <a:endParaRPr/>
          </a:p>
        </p:txBody>
      </p:sp>
      <p:sp>
        <p:nvSpPr>
          <p:cNvPr id="347" name="Google Shape;347;p46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Substitution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3" name="Google Shape;353;p47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PrePLAI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, section 5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" name="Google Shape;203;p35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06" name="Google Shape;206;p35"/>
          <p:cNvSpPr txBox="1"/>
          <p:nvPr>
            <p:ph idx="3" type="title"/>
          </p:nvPr>
        </p:nvSpPr>
        <p:spPr>
          <a:xfrm>
            <a:off x="1872275" y="2229700"/>
            <a:ext cx="5769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 Language</a:t>
            </a:r>
            <a:endParaRPr/>
          </a:p>
        </p:txBody>
      </p:sp>
      <p:sp>
        <p:nvSpPr>
          <p:cNvPr id="207" name="Google Shape;207;p35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process</a:t>
            </a:r>
            <a:endParaRPr/>
          </a:p>
        </p:txBody>
      </p:sp>
      <p:sp>
        <p:nvSpPr>
          <p:cNvPr id="208" name="Google Shape;208;p35"/>
          <p:cNvSpPr txBox="1"/>
          <p:nvPr>
            <p:ph idx="6" type="title"/>
          </p:nvPr>
        </p:nvSpPr>
        <p:spPr>
          <a:xfrm>
            <a:off x="1872275" y="1360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process</a:t>
            </a:r>
            <a:endParaRPr/>
          </a:p>
        </p:txBody>
      </p:sp>
      <p:cxnSp>
        <p:nvCxnSpPr>
          <p:cNvPr id="209" name="Google Shape;209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5"/>
          <p:cNvSpPr txBox="1"/>
          <p:nvPr>
            <p:ph idx="5" type="title"/>
          </p:nvPr>
        </p:nvSpPr>
        <p:spPr>
          <a:xfrm>
            <a:off x="1872275" y="40429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Farewell, section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Before, let’s remember concepts</a:t>
            </a:r>
            <a:endParaRPr/>
          </a:p>
        </p:txBody>
      </p:sp>
      <p:sp>
        <p:nvSpPr>
          <p:cNvPr id="218" name="Google Shape;218;p36"/>
          <p:cNvSpPr txBox="1"/>
          <p:nvPr>
            <p:ph idx="4294967295" type="title"/>
          </p:nvPr>
        </p:nvSpPr>
        <p:spPr>
          <a:xfrm>
            <a:off x="6019500" y="1654625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Statements</a:t>
            </a:r>
            <a:endParaRPr sz="2600"/>
          </a:p>
        </p:txBody>
      </p:sp>
      <p:sp>
        <p:nvSpPr>
          <p:cNvPr id="219" name="Google Shape;219;p36"/>
          <p:cNvSpPr txBox="1"/>
          <p:nvPr>
            <p:ph idx="4294967295" type="title"/>
          </p:nvPr>
        </p:nvSpPr>
        <p:spPr>
          <a:xfrm>
            <a:off x="3369741" y="1654625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Evaluation</a:t>
            </a:r>
            <a:endParaRPr sz="2600"/>
          </a:p>
        </p:txBody>
      </p:sp>
      <p:sp>
        <p:nvSpPr>
          <p:cNvPr id="220" name="Google Shape;220;p36"/>
          <p:cNvSpPr txBox="1"/>
          <p:nvPr>
            <p:ph idx="4294967295" type="subTitle"/>
          </p:nvPr>
        </p:nvSpPr>
        <p:spPr>
          <a:xfrm>
            <a:off x="720000" y="2353025"/>
            <a:ext cx="24045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Are anything that can be reduces or produces as result a value</a:t>
            </a:r>
            <a:endParaRPr/>
          </a:p>
        </p:txBody>
      </p:sp>
      <p:sp>
        <p:nvSpPr>
          <p:cNvPr id="221" name="Google Shape;221;p36"/>
          <p:cNvSpPr txBox="1"/>
          <p:nvPr>
            <p:ph idx="4294967295" type="subTitle"/>
          </p:nvPr>
        </p:nvSpPr>
        <p:spPr>
          <a:xfrm>
            <a:off x="3369741" y="2353025"/>
            <a:ext cx="24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Reduce an expression to the minimum possible</a:t>
            </a:r>
            <a:endParaRPr/>
          </a:p>
        </p:txBody>
      </p:sp>
      <p:sp>
        <p:nvSpPr>
          <p:cNvPr id="222" name="Google Shape;222;p36"/>
          <p:cNvSpPr txBox="1"/>
          <p:nvPr>
            <p:ph idx="4294967295" type="title"/>
          </p:nvPr>
        </p:nvSpPr>
        <p:spPr>
          <a:xfrm>
            <a:off x="720001" y="1654625"/>
            <a:ext cx="240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Expressions</a:t>
            </a:r>
            <a:endParaRPr sz="2600"/>
          </a:p>
        </p:txBody>
      </p:sp>
      <p:sp>
        <p:nvSpPr>
          <p:cNvPr id="223" name="Google Shape;223;p36"/>
          <p:cNvSpPr txBox="1"/>
          <p:nvPr>
            <p:ph idx="4294967295" type="subTitle"/>
          </p:nvPr>
        </p:nvSpPr>
        <p:spPr>
          <a:xfrm>
            <a:off x="6019500" y="2353025"/>
            <a:ext cx="24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Group of </a:t>
            </a:r>
            <a:r>
              <a:rPr lang="en"/>
              <a:t>expressions</a:t>
            </a:r>
            <a:r>
              <a:rPr lang="en"/>
              <a:t> or statements that express a task or an action</a:t>
            </a:r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>
            <a:off x="3216350" y="1488550"/>
            <a:ext cx="0" cy="30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5883350" y="1488550"/>
            <a:ext cx="0" cy="30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6"/>
          <p:cNvSpPr txBox="1"/>
          <p:nvPr/>
        </p:nvSpPr>
        <p:spPr>
          <a:xfrm>
            <a:off x="900000" y="3495425"/>
            <a:ext cx="2044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(+ 2 (- 3 1))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490800" y="3495425"/>
            <a:ext cx="2044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(+ 2 (- 3 1))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(+ 2 2))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199" y="3262443"/>
            <a:ext cx="2548777" cy="167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process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844825" y="2212100"/>
            <a:ext cx="205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lbert Sans"/>
                <a:ea typeface="Albert Sans"/>
                <a:cs typeface="Albert Sans"/>
                <a:sym typeface="Albert Sans"/>
              </a:rPr>
              <a:t>(+ 3 4)</a:t>
            </a:r>
            <a:endParaRPr sz="2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6331225" y="2212100"/>
            <a:ext cx="205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sz="2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3620700" y="2057300"/>
            <a:ext cx="2055000" cy="88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7"/>
          <p:cNvCxnSpPr>
            <a:stCxn id="234" idx="3"/>
            <a:endCxn id="236" idx="1"/>
          </p:cNvCxnSpPr>
          <p:nvPr/>
        </p:nvCxnSpPr>
        <p:spPr>
          <a:xfrm>
            <a:off x="2899825" y="2498450"/>
            <a:ext cx="72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7"/>
          <p:cNvCxnSpPr>
            <a:stCxn id="236" idx="3"/>
            <a:endCxn id="235" idx="1"/>
          </p:cNvCxnSpPr>
          <p:nvPr/>
        </p:nvCxnSpPr>
        <p:spPr>
          <a:xfrm>
            <a:off x="5675700" y="2498450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7"/>
          <p:cNvSpPr txBox="1"/>
          <p:nvPr/>
        </p:nvSpPr>
        <p:spPr>
          <a:xfrm>
            <a:off x="2825850" y="3422525"/>
            <a:ext cx="38895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So, how do we go from box-to box?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4294967295" type="title"/>
          </p:nvPr>
        </p:nvSpPr>
        <p:spPr>
          <a:xfrm>
            <a:off x="720000" y="445025"/>
            <a:ext cx="36945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vs Abstract Syntax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825" y="445025"/>
            <a:ext cx="3930450" cy="4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39"/>
          <p:cNvCxnSpPr/>
          <p:nvPr/>
        </p:nvCxnSpPr>
        <p:spPr>
          <a:xfrm>
            <a:off x="4572000" y="-34500"/>
            <a:ext cx="0" cy="5212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664125" y="572100"/>
            <a:ext cx="2983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lbert Sans"/>
                <a:ea typeface="Albert Sans"/>
                <a:cs typeface="Albert Sans"/>
                <a:sym typeface="Albert Sans"/>
              </a:rPr>
              <a:t>Concrete Syntax</a:t>
            </a:r>
            <a:endParaRPr b="1" sz="21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5285150" y="572100"/>
            <a:ext cx="2983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lbert Sans"/>
                <a:ea typeface="Albert Sans"/>
                <a:cs typeface="Albert Sans"/>
                <a:sym typeface="Albert Sans"/>
              </a:rPr>
              <a:t>Abstract Syntax</a:t>
            </a:r>
            <a:endParaRPr b="1" sz="21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1442025" y="1788000"/>
            <a:ext cx="15441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{+ 1 3}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{- 3 1}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947225" y="1788000"/>
            <a:ext cx="39681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(num 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6)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(add (num 1) (num 3))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(sub (num 3) (num 1))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" y="161825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670250" y="29769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Source Code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25" y="1694813"/>
            <a:ext cx="2158125" cy="14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7105750" y="2163900"/>
            <a:ext cx="1012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Value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64" name="Google Shape;264;p40"/>
          <p:cNvCxnSpPr>
            <a:stCxn id="260" idx="3"/>
            <a:endCxn id="262" idx="1"/>
          </p:cNvCxnSpPr>
          <p:nvPr/>
        </p:nvCxnSpPr>
        <p:spPr>
          <a:xfrm>
            <a:off x="1932725" y="2427875"/>
            <a:ext cx="135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40"/>
          <p:cNvCxnSpPr>
            <a:stCxn id="262" idx="3"/>
            <a:endCxn id="263" idx="1"/>
          </p:cNvCxnSpPr>
          <p:nvPr/>
        </p:nvCxnSpPr>
        <p:spPr>
          <a:xfrm flipH="1" rot="10800000">
            <a:off x="5441550" y="2419475"/>
            <a:ext cx="16641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40"/>
          <p:cNvSpPr txBox="1"/>
          <p:nvPr/>
        </p:nvSpPr>
        <p:spPr>
          <a:xfrm>
            <a:off x="4099250" y="3205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Abstract Syntax Tree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67" name="Google Shape;267;p40"/>
          <p:cNvCxnSpPr/>
          <p:nvPr/>
        </p:nvCxnSpPr>
        <p:spPr>
          <a:xfrm>
            <a:off x="1812800" y="5325"/>
            <a:ext cx="0" cy="5212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40"/>
          <p:cNvSpPr txBox="1"/>
          <p:nvPr/>
        </p:nvSpPr>
        <p:spPr>
          <a:xfrm>
            <a:off x="536400" y="191100"/>
            <a:ext cx="1039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Concrete Syntax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965400" y="191100"/>
            <a:ext cx="1039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Abstract 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Syntax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2060400" y="2019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parse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5718000" y="2019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interp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idx="4294967295" type="title"/>
          </p:nvPr>
        </p:nvSpPr>
        <p:spPr>
          <a:xfrm>
            <a:off x="720000" y="445025"/>
            <a:ext cx="73401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Syntax Tree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810000" y="1278175"/>
            <a:ext cx="205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lbert Sans"/>
                <a:ea typeface="Albert Sans"/>
                <a:cs typeface="Albert Sans"/>
                <a:sym typeface="Albert Sans"/>
              </a:rPr>
              <a:t>(+ 3 4)</a:t>
            </a:r>
            <a:endParaRPr sz="2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2836650" y="2095650"/>
            <a:ext cx="3470700" cy="95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A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dd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Left                Right 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4924800" y="1201975"/>
            <a:ext cx="30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latin typeface="Albert Sans"/>
                <a:ea typeface="Albert Sans"/>
                <a:cs typeface="Albert Sans"/>
                <a:sym typeface="Albert Sans"/>
              </a:rPr>
              <a:t>(add left right)</a:t>
            </a:r>
            <a:endParaRPr i="1" sz="2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1084050" y="3543450"/>
            <a:ext cx="2343900" cy="95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Num 3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5656050" y="3543450"/>
            <a:ext cx="2343900" cy="95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Num 4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82" name="Google Shape;282;p41"/>
          <p:cNvCxnSpPr>
            <a:stCxn id="278" idx="1"/>
            <a:endCxn id="280" idx="0"/>
          </p:cNvCxnSpPr>
          <p:nvPr/>
        </p:nvCxnSpPr>
        <p:spPr>
          <a:xfrm flipH="1">
            <a:off x="2256150" y="2571750"/>
            <a:ext cx="580500" cy="97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41"/>
          <p:cNvCxnSpPr>
            <a:stCxn id="278" idx="3"/>
            <a:endCxn id="281" idx="0"/>
          </p:cNvCxnSpPr>
          <p:nvPr/>
        </p:nvCxnSpPr>
        <p:spPr>
          <a:xfrm>
            <a:off x="6307350" y="2571750"/>
            <a:ext cx="520800" cy="97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" y="161825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 txBox="1"/>
          <p:nvPr/>
        </p:nvSpPr>
        <p:spPr>
          <a:xfrm>
            <a:off x="670250" y="29769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Source Code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425" y="1694813"/>
            <a:ext cx="2158125" cy="14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7105750" y="2163900"/>
            <a:ext cx="1012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Value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292" name="Google Shape;292;p42"/>
          <p:cNvCxnSpPr>
            <a:stCxn id="288" idx="3"/>
            <a:endCxn id="290" idx="1"/>
          </p:cNvCxnSpPr>
          <p:nvPr/>
        </p:nvCxnSpPr>
        <p:spPr>
          <a:xfrm>
            <a:off x="1932725" y="2427875"/>
            <a:ext cx="135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2"/>
          <p:cNvCxnSpPr>
            <a:stCxn id="290" idx="3"/>
            <a:endCxn id="291" idx="1"/>
          </p:cNvCxnSpPr>
          <p:nvPr/>
        </p:nvCxnSpPr>
        <p:spPr>
          <a:xfrm flipH="1" rot="10800000">
            <a:off x="5441550" y="2419475"/>
            <a:ext cx="16641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2"/>
          <p:cNvSpPr txBox="1"/>
          <p:nvPr/>
        </p:nvSpPr>
        <p:spPr>
          <a:xfrm>
            <a:off x="4099250" y="3205550"/>
            <a:ext cx="9057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Abstract Syntax Tree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95" name="Google Shape;295;p42"/>
          <p:cNvCxnSpPr/>
          <p:nvPr/>
        </p:nvCxnSpPr>
        <p:spPr>
          <a:xfrm>
            <a:off x="5444594" y="-34500"/>
            <a:ext cx="0" cy="5212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2"/>
          <p:cNvSpPr txBox="1"/>
          <p:nvPr/>
        </p:nvSpPr>
        <p:spPr>
          <a:xfrm>
            <a:off x="2060400" y="2019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parse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5718000" y="2019900"/>
            <a:ext cx="1039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lbert Sans"/>
                <a:ea typeface="Albert Sans"/>
                <a:cs typeface="Albert Sans"/>
                <a:sym typeface="Albert Sans"/>
              </a:rPr>
              <a:t>interp</a:t>
            </a:r>
            <a:endParaRPr i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2088275" y="4404525"/>
            <a:ext cx="1039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Syntax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5745875" y="4404525"/>
            <a:ext cx="1039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Semantics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