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Lobster"/>
      <p:regular r:id="rId17"/>
    </p:embeddedFont>
    <p:embeddedFont>
      <p:font typeface="Anybody SemiBold"/>
      <p:regular r:id="rId18"/>
      <p:bold r:id="rId19"/>
      <p:italic r:id="rId20"/>
      <p:boldItalic r:id="rId21"/>
    </p:embeddedFont>
    <p:embeddedFont>
      <p:font typeface="Albert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ybodySemiBold-italic.fntdata"/><Relationship Id="rId22" Type="http://schemas.openxmlformats.org/officeDocument/2006/relationships/font" Target="fonts/AlbertSans-regular.fntdata"/><Relationship Id="rId21" Type="http://schemas.openxmlformats.org/officeDocument/2006/relationships/font" Target="fonts/AnybodySemiBold-boldItalic.fntdata"/><Relationship Id="rId24" Type="http://schemas.openxmlformats.org/officeDocument/2006/relationships/font" Target="fonts/AlbertSans-italic.fntdata"/><Relationship Id="rId23" Type="http://schemas.openxmlformats.org/officeDocument/2006/relationships/font" Target="fonts/Albert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lber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bster-regular.fntdata"/><Relationship Id="rId16" Type="http://schemas.openxmlformats.org/officeDocument/2006/relationships/slide" Target="slides/slide12.xml"/><Relationship Id="rId19" Type="http://schemas.openxmlformats.org/officeDocument/2006/relationships/font" Target="fonts/AnybodySemiBold-bold.fntdata"/><Relationship Id="rId18" Type="http://schemas.openxmlformats.org/officeDocument/2006/relationships/font" Target="fonts/Anybody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8c8acb12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8c8acb12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8c8acb12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8c8acb12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a60ec2a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7a60ec2a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8b4a6d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8b4a6d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8c8acb1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8c8acb1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8c8acb12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8c8acb1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8c8acb12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8c8acb12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8c8acb12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8c8acb12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8c8acb12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8c8acb12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8b4a6df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8b4a6df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hasCustomPrompt="1" idx="2" type="title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hasCustomPrompt="1" type="title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3" type="subTitle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hasCustomPrompt="1" idx="4" type="title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/>
          <p:nvPr>
            <p:ph idx="5" type="subTitle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hasCustomPrompt="1" idx="6" type="title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idx="7" type="subTitle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4490" r="0" t="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title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hasCustomPrompt="1" idx="7" type="title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hasCustomPrompt="1" idx="8" type="title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hasCustomPrompt="1" idx="9" type="title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title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title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title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6" type="title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title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title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5" type="title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title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title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title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title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title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subTitle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title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3" type="subTitle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4" type="title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5" type="subTitle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0" l="73023" r="0" t="0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b="0" l="73809" r="-2" t="0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b="510" l="73809" r="-2" t="-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2848150" y="689450"/>
            <a:ext cx="51702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+ Functions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 and with</a:t>
            </a:r>
            <a:endParaRPr/>
          </a:p>
        </p:txBody>
      </p:sp>
      <p:cxnSp>
        <p:nvCxnSpPr>
          <p:cNvPr id="194" name="Google Shape;194;p34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first definition of substitution</a:t>
            </a:r>
            <a:endParaRPr/>
          </a:p>
        </p:txBody>
      </p:sp>
      <p:sp>
        <p:nvSpPr>
          <p:cNvPr id="294" name="Google Shape;294;p43"/>
          <p:cNvSpPr txBox="1"/>
          <p:nvPr/>
        </p:nvSpPr>
        <p:spPr>
          <a:xfrm>
            <a:off x="719950" y="1550500"/>
            <a:ext cx="77040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Substituir x por v en e es reemplazar las ocurrencias de x en e por v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Firma de subst: 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Subst:: &lt;id&gt; &lt;expr&gt; &lt;expr&gt;  -&gt; &lt;expr&gt;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Lo que devuelve es una expresión, por lo que subst trabaja principalmente en el AST.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75" y="85625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4"/>
          <p:cNvSpPr txBox="1"/>
          <p:nvPr/>
        </p:nvSpPr>
        <p:spPr>
          <a:xfrm>
            <a:off x="975050" y="2214950"/>
            <a:ext cx="905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Source Code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1" name="Google Shape;30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225" y="932813"/>
            <a:ext cx="2158125" cy="14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/>
          <p:nvPr/>
        </p:nvSpPr>
        <p:spPr>
          <a:xfrm>
            <a:off x="7410550" y="1401900"/>
            <a:ext cx="10122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Value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303" name="Google Shape;303;p44"/>
          <p:cNvCxnSpPr>
            <a:stCxn id="299" idx="3"/>
            <a:endCxn id="301" idx="1"/>
          </p:cNvCxnSpPr>
          <p:nvPr/>
        </p:nvCxnSpPr>
        <p:spPr>
          <a:xfrm>
            <a:off x="2237525" y="1665875"/>
            <a:ext cx="1350600" cy="0"/>
          </a:xfrm>
          <a:prstGeom prst="straightConnector1">
            <a:avLst/>
          </a:prstGeom>
          <a:noFill/>
          <a:ln cap="flat" cmpd="sng" w="9525">
            <a:solidFill>
              <a:srgbClr val="B185B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44"/>
          <p:cNvCxnSpPr>
            <a:stCxn id="301" idx="3"/>
            <a:endCxn id="302" idx="1"/>
          </p:cNvCxnSpPr>
          <p:nvPr/>
        </p:nvCxnSpPr>
        <p:spPr>
          <a:xfrm flipH="1" rot="10800000">
            <a:off x="5746350" y="1657475"/>
            <a:ext cx="1664100" cy="8400"/>
          </a:xfrm>
          <a:prstGeom prst="straightConnector1">
            <a:avLst/>
          </a:prstGeom>
          <a:noFill/>
          <a:ln cap="flat" cmpd="sng" w="9525">
            <a:solidFill>
              <a:srgbClr val="B185B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4"/>
          <p:cNvSpPr txBox="1"/>
          <p:nvPr/>
        </p:nvSpPr>
        <p:spPr>
          <a:xfrm>
            <a:off x="4404050" y="2443550"/>
            <a:ext cx="905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AST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6" name="Google Shape;306;p44"/>
          <p:cNvSpPr txBox="1"/>
          <p:nvPr/>
        </p:nvSpPr>
        <p:spPr>
          <a:xfrm>
            <a:off x="2365200" y="12579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parse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7" name="Google Shape;307;p44"/>
          <p:cNvSpPr txBox="1"/>
          <p:nvPr/>
        </p:nvSpPr>
        <p:spPr>
          <a:xfrm>
            <a:off x="6022800" y="12579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interp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8" name="Google Shape;308;p44"/>
          <p:cNvSpPr/>
          <p:nvPr/>
        </p:nvSpPr>
        <p:spPr>
          <a:xfrm>
            <a:off x="3768045" y="414164"/>
            <a:ext cx="1266825" cy="816125"/>
          </a:xfrm>
          <a:custGeom>
            <a:rect b="b" l="l" r="r" t="t"/>
            <a:pathLst>
              <a:path extrusionOk="0" h="32645" w="50673">
                <a:moveTo>
                  <a:pt x="13777" y="32645"/>
                </a:moveTo>
                <a:cubicBezTo>
                  <a:pt x="11687" y="29626"/>
                  <a:pt x="-4335" y="19950"/>
                  <a:pt x="1238" y="14532"/>
                </a:cubicBezTo>
                <a:cubicBezTo>
                  <a:pt x="6811" y="9114"/>
                  <a:pt x="39631" y="-949"/>
                  <a:pt x="47216" y="135"/>
                </a:cubicBezTo>
                <a:cubicBezTo>
                  <a:pt x="54802" y="1219"/>
                  <a:pt x="46829" y="17551"/>
                  <a:pt x="46751" y="21034"/>
                </a:cubicBezTo>
              </a:path>
            </a:pathLst>
          </a:custGeom>
          <a:noFill/>
          <a:ln cap="flat" cmpd="sng" w="19050">
            <a:solidFill>
              <a:srgbClr val="B185B4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9" name="Google Shape;309;p44"/>
          <p:cNvSpPr txBox="1"/>
          <p:nvPr/>
        </p:nvSpPr>
        <p:spPr>
          <a:xfrm>
            <a:off x="3508200" y="1149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analyze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5439700" y="1885575"/>
            <a:ext cx="925975" cy="868875"/>
          </a:xfrm>
          <a:custGeom>
            <a:rect b="b" l="l" r="r" t="t"/>
            <a:pathLst>
              <a:path extrusionOk="0" h="34755" w="37039">
                <a:moveTo>
                  <a:pt x="16719" y="0"/>
                </a:moveTo>
                <a:cubicBezTo>
                  <a:pt x="20047" y="5650"/>
                  <a:pt x="39476" y="29877"/>
                  <a:pt x="36689" y="33902"/>
                </a:cubicBezTo>
                <a:cubicBezTo>
                  <a:pt x="33903" y="37927"/>
                  <a:pt x="6115" y="25775"/>
                  <a:pt x="0" y="24150"/>
                </a:cubicBezTo>
              </a:path>
            </a:pathLst>
          </a:custGeom>
          <a:noFill/>
          <a:ln cap="flat" cmpd="sng" w="19050">
            <a:solidFill>
              <a:srgbClr val="B185B4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1" name="Google Shape;311;p44"/>
          <p:cNvSpPr txBox="1"/>
          <p:nvPr/>
        </p:nvSpPr>
        <p:spPr>
          <a:xfrm>
            <a:off x="6327600" y="20961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optimize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2" name="Google Shape;3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8950" y="3310213"/>
            <a:ext cx="1350600" cy="917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/>
          <p:nvPr/>
        </p:nvSpPr>
        <p:spPr>
          <a:xfrm>
            <a:off x="2974166" y="2028500"/>
            <a:ext cx="673875" cy="1462950"/>
          </a:xfrm>
          <a:custGeom>
            <a:rect b="b" l="l" r="r" t="t"/>
            <a:pathLst>
              <a:path extrusionOk="0" h="58518" w="26955">
                <a:moveTo>
                  <a:pt x="26955" y="0"/>
                </a:moveTo>
                <a:cubicBezTo>
                  <a:pt x="22466" y="7276"/>
                  <a:pt x="174" y="33903"/>
                  <a:pt x="19" y="43656"/>
                </a:cubicBezTo>
                <a:cubicBezTo>
                  <a:pt x="-136" y="53409"/>
                  <a:pt x="21692" y="56041"/>
                  <a:pt x="26026" y="58518"/>
                </a:cubicBezTo>
              </a:path>
            </a:pathLst>
          </a:custGeom>
          <a:noFill/>
          <a:ln cap="flat" cmpd="sng" w="19050">
            <a:solidFill>
              <a:srgbClr val="B185B4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4" name="Google Shape;314;p44"/>
          <p:cNvSpPr txBox="1"/>
          <p:nvPr/>
        </p:nvSpPr>
        <p:spPr>
          <a:xfrm>
            <a:off x="2365200" y="21723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compile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3718250" y="4348550"/>
            <a:ext cx="905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ExprL2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6" name="Google Shape;316;p44"/>
          <p:cNvSpPr/>
          <p:nvPr/>
        </p:nvSpPr>
        <p:spPr>
          <a:xfrm>
            <a:off x="3636439" y="2036493"/>
            <a:ext cx="1625500" cy="1544225"/>
          </a:xfrm>
          <a:custGeom>
            <a:rect b="b" l="l" r="r" t="t"/>
            <a:pathLst>
              <a:path extrusionOk="0" h="61769" w="65020">
                <a:moveTo>
                  <a:pt x="0" y="0"/>
                </a:moveTo>
                <a:cubicBezTo>
                  <a:pt x="5031" y="8128"/>
                  <a:pt x="19351" y="38470"/>
                  <a:pt x="30188" y="48765"/>
                </a:cubicBezTo>
                <a:cubicBezTo>
                  <a:pt x="41025" y="59060"/>
                  <a:pt x="59215" y="59602"/>
                  <a:pt x="65020" y="61769"/>
                </a:cubicBezTo>
              </a:path>
            </a:pathLst>
          </a:custGeom>
          <a:noFill/>
          <a:ln cap="flat" cmpd="sng" w="19050">
            <a:solidFill>
              <a:srgbClr val="B185B4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7" name="Google Shape;317;p44"/>
          <p:cNvSpPr/>
          <p:nvPr/>
        </p:nvSpPr>
        <p:spPr>
          <a:xfrm>
            <a:off x="5366425" y="3673600"/>
            <a:ext cx="255300" cy="209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4"/>
          <p:cNvSpPr/>
          <p:nvPr/>
        </p:nvSpPr>
        <p:spPr>
          <a:xfrm>
            <a:off x="5606636" y="3673600"/>
            <a:ext cx="255300" cy="209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4"/>
          <p:cNvSpPr/>
          <p:nvPr/>
        </p:nvSpPr>
        <p:spPr>
          <a:xfrm>
            <a:off x="5835236" y="3673600"/>
            <a:ext cx="255300" cy="209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4"/>
          <p:cNvSpPr/>
          <p:nvPr/>
        </p:nvSpPr>
        <p:spPr>
          <a:xfrm>
            <a:off x="6063836" y="3673600"/>
            <a:ext cx="255300" cy="209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4"/>
          <p:cNvSpPr txBox="1"/>
          <p:nvPr/>
        </p:nvSpPr>
        <p:spPr>
          <a:xfrm>
            <a:off x="5230639" y="3967550"/>
            <a:ext cx="1266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IR (bytecode)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6469425" y="2013275"/>
            <a:ext cx="1592025" cy="1753200"/>
          </a:xfrm>
          <a:custGeom>
            <a:rect b="b" l="l" r="r" t="t"/>
            <a:pathLst>
              <a:path extrusionOk="0" h="70128" w="63681">
                <a:moveTo>
                  <a:pt x="0" y="70128"/>
                </a:moveTo>
                <a:cubicBezTo>
                  <a:pt x="9676" y="65639"/>
                  <a:pt x="47758" y="54880"/>
                  <a:pt x="58053" y="43192"/>
                </a:cubicBezTo>
                <a:cubicBezTo>
                  <a:pt x="68348" y="31504"/>
                  <a:pt x="61150" y="7199"/>
                  <a:pt x="61769" y="0"/>
                </a:cubicBezTo>
              </a:path>
            </a:pathLst>
          </a:custGeom>
          <a:noFill/>
          <a:ln cap="flat" cmpd="sng" w="19050">
            <a:solidFill>
              <a:srgbClr val="B185B4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3" name="Google Shape;323;p44"/>
          <p:cNvSpPr txBox="1"/>
          <p:nvPr/>
        </p:nvSpPr>
        <p:spPr>
          <a:xfrm>
            <a:off x="7623000" y="32391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exec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4621873" y="4577150"/>
            <a:ext cx="2592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Church - Turing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5" name="Google Shape;325;p44"/>
          <p:cNvSpPr/>
          <p:nvPr/>
        </p:nvSpPr>
        <p:spPr>
          <a:xfrm rot="1265632">
            <a:off x="5386219" y="420957"/>
            <a:ext cx="503604" cy="958308"/>
          </a:xfrm>
          <a:custGeom>
            <a:rect b="b" l="l" r="r" t="t"/>
            <a:pathLst>
              <a:path extrusionOk="0" h="38332" w="20144">
                <a:moveTo>
                  <a:pt x="0" y="30381"/>
                </a:moveTo>
                <a:cubicBezTo>
                  <a:pt x="2739" y="25345"/>
                  <a:pt x="13076" y="-1159"/>
                  <a:pt x="16433" y="166"/>
                </a:cubicBezTo>
                <a:cubicBezTo>
                  <a:pt x="19790" y="1491"/>
                  <a:pt x="19526" y="31971"/>
                  <a:pt x="20144" y="38332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6" name="Google Shape;326;p44"/>
          <p:cNvSpPr txBox="1"/>
          <p:nvPr/>
        </p:nvSpPr>
        <p:spPr>
          <a:xfrm>
            <a:off x="6099000" y="419700"/>
            <a:ext cx="28551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185B4"/>
                </a:solidFill>
                <a:latin typeface="Albert Sans"/>
                <a:ea typeface="Albert Sans"/>
                <a:cs typeface="Albert Sans"/>
                <a:sym typeface="Albert Sans"/>
              </a:rPr>
              <a:t>transform [subst is part of this]</a:t>
            </a:r>
            <a:endParaRPr i="1">
              <a:solidFill>
                <a:srgbClr val="B185B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Summary</a:t>
            </a:r>
            <a:endParaRPr/>
          </a:p>
        </p:txBody>
      </p:sp>
      <p:sp>
        <p:nvSpPr>
          <p:cNvPr id="332" name="Google Shape;332;p45"/>
          <p:cNvSpPr txBox="1"/>
          <p:nvPr/>
        </p:nvSpPr>
        <p:spPr>
          <a:xfrm>
            <a:off x="803450" y="1270200"/>
            <a:ext cx="76206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-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To use variables, we need to implement substitution, which allows us to replace the variables by their variables. 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-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The substitution works on expressions, therefore, it is made while or before interpreting, but it never does the work of the interpreter.  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3" name="Google Shape;333;p45"/>
          <p:cNvSpPr txBox="1"/>
          <p:nvPr>
            <p:ph idx="4294967295" type="title"/>
          </p:nvPr>
        </p:nvSpPr>
        <p:spPr>
          <a:xfrm>
            <a:off x="720000" y="2959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4" name="Google Shape;334;p45"/>
          <p:cNvSpPr txBox="1"/>
          <p:nvPr/>
        </p:nvSpPr>
        <p:spPr>
          <a:xfrm>
            <a:off x="803450" y="3784800"/>
            <a:ext cx="76206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-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PLAI, chapter 4 (S. Krisnamurthi)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" name="Google Shape;202;p35"/>
          <p:cNvSpPr txBox="1"/>
          <p:nvPr>
            <p:ph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3" name="Google Shape;203;p35"/>
          <p:cNvSpPr txBox="1"/>
          <p:nvPr>
            <p:ph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4" name="Google Shape;20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5" name="Google Shape;205;p35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 using FP</a:t>
            </a:r>
            <a:endParaRPr/>
          </a:p>
        </p:txBody>
      </p:sp>
      <p:sp>
        <p:nvSpPr>
          <p:cNvPr id="206" name="Google Shape;206;p35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</a:t>
            </a:r>
            <a:endParaRPr/>
          </a:p>
        </p:txBody>
      </p:sp>
      <p:sp>
        <p:nvSpPr>
          <p:cNvPr id="207" name="Google Shape;207;p35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identifiers</a:t>
            </a:r>
            <a:endParaRPr/>
          </a:p>
        </p:txBody>
      </p:sp>
      <p:cxnSp>
        <p:nvCxnSpPr>
          <p:cNvPr id="208" name="Google Shape;208;p35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5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5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</a:t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720000" y="1244475"/>
            <a:ext cx="8323500" cy="3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So, AE is a good language. However, it is a very basic </a:t>
            </a: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calculator, for now</a:t>
            </a: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. 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And you’ve extended a little. 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AutoNum type="arabicPeriod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Extend mult and neg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AutoNum type="arabicPeriod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Booleans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AutoNum type="arabicPeriod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Type Checker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Now, lets try some new things: 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AutoNum type="arabicPeriod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How to make infix notation?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AutoNum type="arabicPeriod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Support strings + string append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AutoNum type="arabicPeriod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Support infinite multiplication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150" y="1917500"/>
            <a:ext cx="2730775" cy="27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223" y="4229700"/>
            <a:ext cx="685400" cy="6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introduce </a:t>
            </a:r>
            <a:r>
              <a:rPr lang="en"/>
              <a:t>extensions</a:t>
            </a:r>
            <a:r>
              <a:rPr lang="en"/>
              <a:t>?</a:t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75" y="207545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 txBox="1"/>
          <p:nvPr/>
        </p:nvSpPr>
        <p:spPr>
          <a:xfrm>
            <a:off x="1127450" y="3434150"/>
            <a:ext cx="905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src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625" y="2152013"/>
            <a:ext cx="2158125" cy="14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7"/>
          <p:cNvSpPr txBox="1"/>
          <p:nvPr/>
        </p:nvSpPr>
        <p:spPr>
          <a:xfrm>
            <a:off x="7562950" y="2621100"/>
            <a:ext cx="10122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Val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228" name="Google Shape;228;p37"/>
          <p:cNvCxnSpPr>
            <a:stCxn id="224" idx="3"/>
            <a:endCxn id="226" idx="1"/>
          </p:cNvCxnSpPr>
          <p:nvPr/>
        </p:nvCxnSpPr>
        <p:spPr>
          <a:xfrm>
            <a:off x="2389925" y="2885075"/>
            <a:ext cx="1350600" cy="0"/>
          </a:xfrm>
          <a:prstGeom prst="straightConnector1">
            <a:avLst/>
          </a:prstGeom>
          <a:noFill/>
          <a:ln cap="flat" cmpd="sng" w="9525">
            <a:solidFill>
              <a:srgbClr val="B185B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7"/>
          <p:cNvCxnSpPr>
            <a:stCxn id="226" idx="3"/>
            <a:endCxn id="227" idx="1"/>
          </p:cNvCxnSpPr>
          <p:nvPr/>
        </p:nvCxnSpPr>
        <p:spPr>
          <a:xfrm flipH="1" rot="10800000">
            <a:off x="5898750" y="2876675"/>
            <a:ext cx="1664100" cy="8400"/>
          </a:xfrm>
          <a:prstGeom prst="straightConnector1">
            <a:avLst/>
          </a:prstGeom>
          <a:noFill/>
          <a:ln cap="flat" cmpd="sng" w="9525">
            <a:solidFill>
              <a:srgbClr val="B185B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7"/>
          <p:cNvSpPr txBox="1"/>
          <p:nvPr/>
        </p:nvSpPr>
        <p:spPr>
          <a:xfrm>
            <a:off x="4556450" y="3662750"/>
            <a:ext cx="905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expr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2517600" y="24771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parse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6175200" y="24771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interp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447250" y="3932575"/>
            <a:ext cx="22131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1. </a:t>
            </a: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Definir sintaxis concreta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4161175" y="4389775"/>
            <a:ext cx="1775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3925946" y="4187679"/>
            <a:ext cx="22131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2</a:t>
            </a: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. Definir correspondiente sintaxis abstracta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1798976" y="1629538"/>
            <a:ext cx="25356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3</a:t>
            </a: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. Actualizar parser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5462151" y="1503200"/>
            <a:ext cx="26826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4</a:t>
            </a: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. Actualizar comportamiento en el intérprete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is it enough?</a:t>
            </a:r>
            <a:endParaRPr/>
          </a:p>
        </p:txBody>
      </p:sp>
      <p:sp>
        <p:nvSpPr>
          <p:cNvPr id="243" name="Google Shape;243;p38"/>
          <p:cNvSpPr/>
          <p:nvPr/>
        </p:nvSpPr>
        <p:spPr>
          <a:xfrm>
            <a:off x="3664200" y="2239625"/>
            <a:ext cx="1815600" cy="834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AE</a:t>
            </a:r>
            <a:endParaRPr b="1" sz="2300"/>
          </a:p>
        </p:txBody>
      </p:sp>
      <p:sp>
        <p:nvSpPr>
          <p:cNvPr id="244" name="Google Shape;244;p38"/>
          <p:cNvSpPr/>
          <p:nvPr/>
        </p:nvSpPr>
        <p:spPr>
          <a:xfrm>
            <a:off x="6331200" y="1249025"/>
            <a:ext cx="1815600" cy="83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numbers</a:t>
            </a:r>
            <a:endParaRPr b="1" sz="2300"/>
          </a:p>
        </p:txBody>
      </p:sp>
      <p:sp>
        <p:nvSpPr>
          <p:cNvPr id="245" name="Google Shape;245;p38"/>
          <p:cNvSpPr/>
          <p:nvPr/>
        </p:nvSpPr>
        <p:spPr>
          <a:xfrm>
            <a:off x="6559800" y="2468225"/>
            <a:ext cx="1815600" cy="83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booleans</a:t>
            </a:r>
            <a:endParaRPr b="1" sz="2300"/>
          </a:p>
        </p:txBody>
      </p:sp>
      <p:cxnSp>
        <p:nvCxnSpPr>
          <p:cNvPr id="246" name="Google Shape;246;p38"/>
          <p:cNvCxnSpPr>
            <a:stCxn id="244" idx="1"/>
            <a:endCxn id="243" idx="0"/>
          </p:cNvCxnSpPr>
          <p:nvPr/>
        </p:nvCxnSpPr>
        <p:spPr>
          <a:xfrm flipH="1">
            <a:off x="4572000" y="1666475"/>
            <a:ext cx="1759200" cy="5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8"/>
          <p:cNvCxnSpPr>
            <a:stCxn id="243" idx="3"/>
            <a:endCxn id="245" idx="1"/>
          </p:cNvCxnSpPr>
          <p:nvPr/>
        </p:nvCxnSpPr>
        <p:spPr>
          <a:xfrm>
            <a:off x="5479800" y="2657075"/>
            <a:ext cx="10800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is it enough? No, it is too basic</a:t>
            </a:r>
            <a:endParaRPr/>
          </a:p>
        </p:txBody>
      </p:sp>
      <p:sp>
        <p:nvSpPr>
          <p:cNvPr id="253" name="Google Shape;253;p39"/>
          <p:cNvSpPr/>
          <p:nvPr/>
        </p:nvSpPr>
        <p:spPr>
          <a:xfrm>
            <a:off x="3664200" y="2239625"/>
            <a:ext cx="1815600" cy="834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AE</a:t>
            </a:r>
            <a:endParaRPr b="1" sz="2300"/>
          </a:p>
        </p:txBody>
      </p:sp>
      <p:sp>
        <p:nvSpPr>
          <p:cNvPr id="254" name="Google Shape;254;p39"/>
          <p:cNvSpPr/>
          <p:nvPr/>
        </p:nvSpPr>
        <p:spPr>
          <a:xfrm>
            <a:off x="6331200" y="1249025"/>
            <a:ext cx="1815600" cy="83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numbers</a:t>
            </a:r>
            <a:endParaRPr b="1" sz="2300"/>
          </a:p>
        </p:txBody>
      </p:sp>
      <p:sp>
        <p:nvSpPr>
          <p:cNvPr id="255" name="Google Shape;255;p39"/>
          <p:cNvSpPr/>
          <p:nvPr/>
        </p:nvSpPr>
        <p:spPr>
          <a:xfrm>
            <a:off x="6559800" y="2468225"/>
            <a:ext cx="1815600" cy="83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booleans</a:t>
            </a:r>
            <a:endParaRPr b="1" sz="2300"/>
          </a:p>
        </p:txBody>
      </p:sp>
      <p:cxnSp>
        <p:nvCxnSpPr>
          <p:cNvPr id="256" name="Google Shape;256;p39"/>
          <p:cNvCxnSpPr>
            <a:stCxn id="254" idx="1"/>
            <a:endCxn id="253" idx="0"/>
          </p:cNvCxnSpPr>
          <p:nvPr/>
        </p:nvCxnSpPr>
        <p:spPr>
          <a:xfrm flipH="1">
            <a:off x="4572000" y="1666475"/>
            <a:ext cx="1759200" cy="5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9"/>
          <p:cNvCxnSpPr>
            <a:stCxn id="253" idx="3"/>
            <a:endCxn id="255" idx="1"/>
          </p:cNvCxnSpPr>
          <p:nvPr/>
        </p:nvCxnSpPr>
        <p:spPr>
          <a:xfrm>
            <a:off x="5479800" y="2657075"/>
            <a:ext cx="10800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9"/>
          <p:cNvSpPr/>
          <p:nvPr/>
        </p:nvSpPr>
        <p:spPr>
          <a:xfrm>
            <a:off x="1325150" y="1338450"/>
            <a:ext cx="1815600" cy="834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variables</a:t>
            </a:r>
            <a:endParaRPr b="1" sz="2300"/>
          </a:p>
        </p:txBody>
      </p:sp>
      <p:sp>
        <p:nvSpPr>
          <p:cNvPr id="259" name="Google Shape;259;p39"/>
          <p:cNvSpPr/>
          <p:nvPr/>
        </p:nvSpPr>
        <p:spPr>
          <a:xfrm>
            <a:off x="573225" y="2468225"/>
            <a:ext cx="2064000" cy="834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conditionals</a:t>
            </a:r>
            <a:endParaRPr b="1" sz="2300"/>
          </a:p>
        </p:txBody>
      </p:sp>
      <p:sp>
        <p:nvSpPr>
          <p:cNvPr id="260" name="Google Shape;260;p39"/>
          <p:cNvSpPr/>
          <p:nvPr/>
        </p:nvSpPr>
        <p:spPr>
          <a:xfrm>
            <a:off x="2305875" y="3846475"/>
            <a:ext cx="1815600" cy="834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functions</a:t>
            </a:r>
            <a:endParaRPr b="1" sz="2300"/>
          </a:p>
        </p:txBody>
      </p:sp>
      <p:sp>
        <p:nvSpPr>
          <p:cNvPr id="261" name="Google Shape;261;p39"/>
          <p:cNvSpPr/>
          <p:nvPr/>
        </p:nvSpPr>
        <p:spPr>
          <a:xfrm>
            <a:off x="5029175" y="3952475"/>
            <a:ext cx="1815600" cy="834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loops</a:t>
            </a:r>
            <a:endParaRPr b="1" sz="2300"/>
          </a:p>
        </p:txBody>
      </p:sp>
      <p:cxnSp>
        <p:nvCxnSpPr>
          <p:cNvPr id="262" name="Google Shape;262;p39"/>
          <p:cNvCxnSpPr>
            <a:stCxn id="253" idx="2"/>
            <a:endCxn id="261" idx="0"/>
          </p:cNvCxnSpPr>
          <p:nvPr/>
        </p:nvCxnSpPr>
        <p:spPr>
          <a:xfrm>
            <a:off x="4572000" y="3074525"/>
            <a:ext cx="1365000" cy="87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9"/>
          <p:cNvCxnSpPr>
            <a:stCxn id="253" idx="2"/>
            <a:endCxn id="260" idx="0"/>
          </p:cNvCxnSpPr>
          <p:nvPr/>
        </p:nvCxnSpPr>
        <p:spPr>
          <a:xfrm flipH="1">
            <a:off x="3213600" y="3074525"/>
            <a:ext cx="1358400" cy="77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9"/>
          <p:cNvCxnSpPr>
            <a:stCxn id="253" idx="1"/>
            <a:endCxn id="259" idx="3"/>
          </p:cNvCxnSpPr>
          <p:nvPr/>
        </p:nvCxnSpPr>
        <p:spPr>
          <a:xfrm flipH="1">
            <a:off x="2637300" y="2657075"/>
            <a:ext cx="1026900" cy="22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9"/>
          <p:cNvCxnSpPr>
            <a:stCxn id="253" idx="1"/>
            <a:endCxn id="258" idx="3"/>
          </p:cNvCxnSpPr>
          <p:nvPr/>
        </p:nvCxnSpPr>
        <p:spPr>
          <a:xfrm rot="10800000">
            <a:off x="3140700" y="1755875"/>
            <a:ext cx="523500" cy="90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let’s take it step by step</a:t>
            </a:r>
            <a:endParaRPr/>
          </a:p>
        </p:txBody>
      </p:sp>
      <p:sp>
        <p:nvSpPr>
          <p:cNvPr id="271" name="Google Shape;271;p40"/>
          <p:cNvSpPr txBox="1"/>
          <p:nvPr/>
        </p:nvSpPr>
        <p:spPr>
          <a:xfrm>
            <a:off x="795125" y="1298725"/>
            <a:ext cx="74211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What do we need first? Something vital: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lbert Sans"/>
                <a:ea typeface="Albert Sans"/>
                <a:cs typeface="Albert Sans"/>
                <a:sym typeface="Albert Sans"/>
              </a:rPr>
              <a:t>Variables</a:t>
            </a:r>
            <a:endParaRPr b="1" sz="21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874650" y="2547725"/>
            <a:ext cx="75495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So, how would we define a variable? 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Let's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take an example of mathematics. What if I want to know </a:t>
            </a: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f(2), f(6)?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73" name="Google Shape;273;p40"/>
          <p:cNvPicPr preferRelativeResize="0"/>
          <p:nvPr/>
        </p:nvPicPr>
        <p:blipFill rotWithShape="1">
          <a:blip r:embed="rId3">
            <a:alphaModFix/>
          </a:blip>
          <a:srcRect b="52684" l="0" r="0" t="16639"/>
          <a:stretch/>
        </p:blipFill>
        <p:spPr>
          <a:xfrm>
            <a:off x="2007700" y="3422375"/>
            <a:ext cx="4876800" cy="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861400" y="1179450"/>
            <a:ext cx="75627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Right! To solve the equation, we needed to substitute the x value on the expression.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Here comes a new concept for variable usage: </a:t>
            </a: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substitution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Remember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let 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on Racket? We’ll we are going to extend or model with our own </a:t>
            </a: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let 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but, we’ll call it </a:t>
            </a: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with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, therefore, our language will evolve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0" name="Google Shape;280;p41"/>
          <p:cNvSpPr/>
          <p:nvPr/>
        </p:nvSpPr>
        <p:spPr>
          <a:xfrm>
            <a:off x="1683000" y="3154025"/>
            <a:ext cx="1815600" cy="834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AE</a:t>
            </a:r>
            <a:endParaRPr b="1" sz="2300"/>
          </a:p>
        </p:txBody>
      </p:sp>
      <p:sp>
        <p:nvSpPr>
          <p:cNvPr id="281" name="Google Shape;281;p41"/>
          <p:cNvSpPr/>
          <p:nvPr/>
        </p:nvSpPr>
        <p:spPr>
          <a:xfrm>
            <a:off x="5035800" y="3154025"/>
            <a:ext cx="1815600" cy="83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W</a:t>
            </a:r>
            <a:r>
              <a:rPr b="1" lang="en" sz="2300"/>
              <a:t>AE</a:t>
            </a:r>
            <a:endParaRPr b="1" sz="2300"/>
          </a:p>
        </p:txBody>
      </p:sp>
      <p:cxnSp>
        <p:nvCxnSpPr>
          <p:cNvPr id="282" name="Google Shape;282;p41"/>
          <p:cNvCxnSpPr>
            <a:stCxn id="280" idx="3"/>
            <a:endCxn id="281" idx="1"/>
          </p:cNvCxnSpPr>
          <p:nvPr/>
        </p:nvCxnSpPr>
        <p:spPr>
          <a:xfrm>
            <a:off x="3498600" y="3571475"/>
            <a:ext cx="1537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substitution work?</a:t>
            </a:r>
            <a:endParaRPr/>
          </a:p>
        </p:txBody>
      </p:sp>
      <p:pic>
        <p:nvPicPr>
          <p:cNvPr id="288" name="Google Shape;2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9725"/>
            <a:ext cx="8839201" cy="291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