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Anybody SemiBold"/>
      <p:regular r:id="rId37"/>
      <p:bold r:id="rId38"/>
      <p:italic r:id="rId39"/>
      <p:boldItalic r:id="rId40"/>
    </p:embeddedFont>
    <p:embeddedFont>
      <p:font typeface="Albert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ybodySemiBold-boldItalic.fntdata"/><Relationship Id="rId20" Type="http://schemas.openxmlformats.org/officeDocument/2006/relationships/slide" Target="slides/slide16.xml"/><Relationship Id="rId42" Type="http://schemas.openxmlformats.org/officeDocument/2006/relationships/font" Target="fonts/AlbertSans-bold.fntdata"/><Relationship Id="rId41" Type="http://schemas.openxmlformats.org/officeDocument/2006/relationships/font" Target="fonts/AlbertSans-regular.fntdata"/><Relationship Id="rId22" Type="http://schemas.openxmlformats.org/officeDocument/2006/relationships/slide" Target="slides/slide18.xml"/><Relationship Id="rId44" Type="http://schemas.openxmlformats.org/officeDocument/2006/relationships/font" Target="fonts/Albert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Albert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AnybodySemiBold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AnybodySemiBold-italic.fntdata"/><Relationship Id="rId16" Type="http://schemas.openxmlformats.org/officeDocument/2006/relationships/slide" Target="slides/slide12.xml"/><Relationship Id="rId38" Type="http://schemas.openxmlformats.org/officeDocument/2006/relationships/font" Target="fonts/AnybodySemiBo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cceef3c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cceef3c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cceef3c4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cceef3c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cceef3c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cceef3c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cceef3c4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cceef3c4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cceef3c4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cceef3c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cceef3c4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cceef3c4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cceef3c4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cceef3c4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cceef3c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cceef3c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cceef3c4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cceef3c4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cceef3c4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5cceef3c4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cceef3c4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5cceef3c4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cceef3c4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cceef3c4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cceef3c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cceef3c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cceef3c4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5cceef3c4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cceef3c4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5cceef3c4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cceef3c4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cceef3c4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cceef3c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cceef3c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5cceef3c4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5cceef3c4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cceef3c4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cceef3c4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5cceef3c4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5cceef3c4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8b4a6d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8b4a6d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cceef3c4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cceef3c4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cceef3c4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cceef3c4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421c14ae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421c14ae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cceef3c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cceef3c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cceef3c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cceef3c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cceef3c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cceef3c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cceef3c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cceef3c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cceef3c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cceef3c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cceef3c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cceef3c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50"/>
            <a:ext cx="51702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4532125" y="3837125"/>
            <a:ext cx="38919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Mutable Structures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change on interp?</a:t>
            </a:r>
            <a:endParaRPr/>
          </a:p>
        </p:txBody>
      </p:sp>
      <p:sp>
        <p:nvSpPr>
          <p:cNvPr id="266" name="Google Shape;266;p43"/>
          <p:cNvSpPr txBox="1"/>
          <p:nvPr/>
        </p:nvSpPr>
        <p:spPr>
          <a:xfrm>
            <a:off x="720000" y="1577000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[(seqn e1 e2) (begin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e1 env)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e2 env))]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720000" y="4075050"/>
            <a:ext cx="746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Modifica interp a env? Es decir, actualiza el valor dentro de env? No, si lo hiciera, dejaría de ser pura. Entonces, realmente ahora, e1 no afecta a e2</a:t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4419625" y="3233550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Esto tiene que afectar a e2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9" name="Google Shape;269;p43"/>
          <p:cNvSpPr/>
          <p:nvPr/>
        </p:nvSpPr>
        <p:spPr>
          <a:xfrm>
            <a:off x="6758600" y="2279375"/>
            <a:ext cx="1040743" cy="120595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275" name="Google Shape;275;p44"/>
          <p:cNvSpPr txBox="1"/>
          <p:nvPr/>
        </p:nvSpPr>
        <p:spPr>
          <a:xfrm>
            <a:off x="720000" y="1577000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[(seqn e1 e2) (begin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e1 env)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e2 env))]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6" name="Google Shape;276;p44"/>
          <p:cNvSpPr txBox="1"/>
          <p:nvPr/>
        </p:nvSpPr>
        <p:spPr>
          <a:xfrm>
            <a:off x="720000" y="4075050"/>
            <a:ext cx="746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Así que necesitamos que e1 devuelva a e2, cómo podríamos comunicar los cambios en el ambiente a e2? Ideas?</a:t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4419625" y="3233550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Esto tiene que afectar a e2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8" name="Google Shape;278;p44"/>
          <p:cNvSpPr/>
          <p:nvPr/>
        </p:nvSpPr>
        <p:spPr>
          <a:xfrm>
            <a:off x="6758600" y="2279375"/>
            <a:ext cx="1040743" cy="120595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284" name="Google Shape;284;p45"/>
          <p:cNvSpPr txBox="1"/>
          <p:nvPr/>
        </p:nvSpPr>
        <p:spPr>
          <a:xfrm>
            <a:off x="720000" y="1577000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[(seqn e1 e2) (begin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(def env’(interp e1 env))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e2 env’))]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720000" y="4075050"/>
            <a:ext cx="746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Idea 1! → Si no puedo mutar el ambiente, puedo devolverlo. </a:t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4419625" y="3233550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Esto tiene que afectar a e2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7" name="Google Shape;287;p45"/>
          <p:cNvSpPr/>
          <p:nvPr/>
        </p:nvSpPr>
        <p:spPr>
          <a:xfrm>
            <a:off x="6758600" y="2279375"/>
            <a:ext cx="1040743" cy="120595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293" name="Google Shape;293;p46"/>
          <p:cNvSpPr txBox="1"/>
          <p:nvPr/>
        </p:nvSpPr>
        <p:spPr>
          <a:xfrm>
            <a:off x="720000" y="1577000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[(seqn e1 e2) (begin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(def val env’(interp e1 env))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e2 env’))]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720000" y="4075050"/>
            <a:ext cx="774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Idea 1! → Si no puedo mutar el ambiente, puedo devolverlo. </a:t>
            </a:r>
            <a:r>
              <a:rPr b="1" lang="en" sz="1700">
                <a:latin typeface="Albert Sans"/>
                <a:ea typeface="Albert Sans"/>
                <a:cs typeface="Albert Sans"/>
                <a:sym typeface="Albert Sans"/>
              </a:rPr>
              <a:t>Ok, imaginemos que interp lo permite, pero es esto bueno en todos los casos?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4419625" y="3233550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Esto tiene que afectar a e2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6" name="Google Shape;296;p46"/>
          <p:cNvSpPr/>
          <p:nvPr/>
        </p:nvSpPr>
        <p:spPr>
          <a:xfrm>
            <a:off x="6758600" y="2279375"/>
            <a:ext cx="1040743" cy="120595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02" name="Google Shape;302;p47"/>
          <p:cNvSpPr txBox="1"/>
          <p:nvPr/>
        </p:nvSpPr>
        <p:spPr>
          <a:xfrm>
            <a:off x="720000" y="1577000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[(seqn e1 e2) (begin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(def val env’(interp e1 env))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e2 env’))]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3" name="Google Shape;303;p47"/>
          <p:cNvSpPr txBox="1"/>
          <p:nvPr/>
        </p:nvSpPr>
        <p:spPr>
          <a:xfrm>
            <a:off x="720000" y="4075050"/>
            <a:ext cx="774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Conviene este uso de los ambientes?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4" name="Google Shape;304;p47"/>
          <p:cNvSpPr txBox="1"/>
          <p:nvPr/>
        </p:nvSpPr>
        <p:spPr>
          <a:xfrm>
            <a:off x="4419625" y="3233550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Esto tiene que afectar a e2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5" name="Google Shape;305;p47"/>
          <p:cNvSpPr/>
          <p:nvPr/>
        </p:nvSpPr>
        <p:spPr>
          <a:xfrm>
            <a:off x="6758600" y="2279375"/>
            <a:ext cx="1040743" cy="120595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11" name="Google Shape;311;p48"/>
          <p:cNvSpPr txBox="1"/>
          <p:nvPr/>
        </p:nvSpPr>
        <p:spPr>
          <a:xfrm>
            <a:off x="720000" y="1577000"/>
            <a:ext cx="82914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(run '{with {a {newbox 0}}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{seqn {with {b 3} b}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b}})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720000" y="4075050"/>
            <a:ext cx="774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Cuál debería ser la salida de esto?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18" name="Google Shape;318;p49"/>
          <p:cNvSpPr txBox="1"/>
          <p:nvPr/>
        </p:nvSpPr>
        <p:spPr>
          <a:xfrm>
            <a:off x="720000" y="1577000"/>
            <a:ext cx="82914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(run '{with {a {newbox 0}}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{seqn {with {b 3} b}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b}})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720000" y="4075050"/>
            <a:ext cx="774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Free identifier, pero funciona esto con la Idea 1?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25" name="Google Shape;325;p50"/>
          <p:cNvSpPr txBox="1"/>
          <p:nvPr/>
        </p:nvSpPr>
        <p:spPr>
          <a:xfrm>
            <a:off x="720000" y="1577000"/>
            <a:ext cx="82914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(run '{with {a {newbox 0}}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{seqn {with {b 3} b}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b}})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720000" y="4075050"/>
            <a:ext cx="774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Pero, el riesgo es que tendremos scope dinámico. Y eso no nos conviene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7" name="Google Shape;327;p50"/>
          <p:cNvSpPr/>
          <p:nvPr/>
        </p:nvSpPr>
        <p:spPr>
          <a:xfrm>
            <a:off x="6831600" y="1961325"/>
            <a:ext cx="1629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b → 3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8" name="Google Shape;328;p50"/>
          <p:cNvSpPr txBox="1"/>
          <p:nvPr/>
        </p:nvSpPr>
        <p:spPr>
          <a:xfrm>
            <a:off x="7391400" y="1636725"/>
            <a:ext cx="6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‘env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9" name="Google Shape;329;p50"/>
          <p:cNvSpPr/>
          <p:nvPr/>
        </p:nvSpPr>
        <p:spPr>
          <a:xfrm>
            <a:off x="4876800" y="2610675"/>
            <a:ext cx="2305875" cy="240200"/>
          </a:xfrm>
          <a:custGeom>
            <a:rect b="b" l="l" r="r" t="t"/>
            <a:pathLst>
              <a:path extrusionOk="0" h="9608" w="92235">
                <a:moveTo>
                  <a:pt x="92235" y="0"/>
                </a:moveTo>
                <a:cubicBezTo>
                  <a:pt x="86934" y="1590"/>
                  <a:pt x="75803" y="9277"/>
                  <a:pt x="60430" y="9542"/>
                </a:cubicBezTo>
                <a:cubicBezTo>
                  <a:pt x="45058" y="9807"/>
                  <a:pt x="10072" y="2915"/>
                  <a:pt x="0" y="159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35" name="Google Shape;335;p51"/>
          <p:cNvSpPr txBox="1"/>
          <p:nvPr/>
        </p:nvSpPr>
        <p:spPr>
          <a:xfrm>
            <a:off x="720000" y="1577000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[(seqn e1 e2) (begin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(def val env’(interp e1 env))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e2 env’))]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6" name="Google Shape;336;p51"/>
          <p:cNvSpPr txBox="1"/>
          <p:nvPr/>
        </p:nvSpPr>
        <p:spPr>
          <a:xfrm>
            <a:off x="720000" y="4075050"/>
            <a:ext cx="77415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Idea 1++ → Asegurarse que las variables que se definen en e1 no estén en e2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7" name="Google Shape;337;p51"/>
          <p:cNvSpPr txBox="1"/>
          <p:nvPr/>
        </p:nvSpPr>
        <p:spPr>
          <a:xfrm>
            <a:off x="4419625" y="3233550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Esto tiene que afectar a e2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8" name="Google Shape;338;p51"/>
          <p:cNvSpPr/>
          <p:nvPr/>
        </p:nvSpPr>
        <p:spPr>
          <a:xfrm>
            <a:off x="6758600" y="2279375"/>
            <a:ext cx="1040743" cy="120595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524" y="2620800"/>
            <a:ext cx="1040751" cy="104942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1"/>
          <p:cNvSpPr/>
          <p:nvPr/>
        </p:nvSpPr>
        <p:spPr>
          <a:xfrm>
            <a:off x="2862475" y="2398650"/>
            <a:ext cx="980650" cy="422800"/>
          </a:xfrm>
          <a:custGeom>
            <a:rect b="b" l="l" r="r" t="t"/>
            <a:pathLst>
              <a:path extrusionOk="0" h="16912" w="39226">
                <a:moveTo>
                  <a:pt x="39226" y="0"/>
                </a:moveTo>
                <a:cubicBezTo>
                  <a:pt x="35074" y="2562"/>
                  <a:pt x="20850" y="12633"/>
                  <a:pt x="14312" y="15372"/>
                </a:cubicBezTo>
                <a:cubicBezTo>
                  <a:pt x="7774" y="18111"/>
                  <a:pt x="2385" y="16255"/>
                  <a:pt x="0" y="1643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41" name="Google Shape;341;p51"/>
          <p:cNvSpPr/>
          <p:nvPr/>
        </p:nvSpPr>
        <p:spPr>
          <a:xfrm>
            <a:off x="2650425" y="2729950"/>
            <a:ext cx="4174450" cy="781875"/>
          </a:xfrm>
          <a:custGeom>
            <a:rect b="b" l="l" r="r" t="t"/>
            <a:pathLst>
              <a:path extrusionOk="0" h="31275" w="166978">
                <a:moveTo>
                  <a:pt x="0" y="31275"/>
                </a:moveTo>
                <a:cubicBezTo>
                  <a:pt x="11132" y="27476"/>
                  <a:pt x="41435" y="11485"/>
                  <a:pt x="66791" y="8481"/>
                </a:cubicBezTo>
                <a:cubicBezTo>
                  <a:pt x="92147" y="5477"/>
                  <a:pt x="135437" y="14666"/>
                  <a:pt x="152135" y="13252"/>
                </a:cubicBezTo>
                <a:cubicBezTo>
                  <a:pt x="168833" y="11839"/>
                  <a:pt x="164504" y="2209"/>
                  <a:pt x="16697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47" name="Google Shape;347;p52"/>
          <p:cNvSpPr txBox="1"/>
          <p:nvPr/>
        </p:nvSpPr>
        <p:spPr>
          <a:xfrm>
            <a:off x="720000" y="1577000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[(seqn e1 e2) (begin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(def val env’(interp e1 env))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e2 env’))]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8" name="Google Shape;348;p52"/>
          <p:cNvSpPr txBox="1"/>
          <p:nvPr/>
        </p:nvSpPr>
        <p:spPr>
          <a:xfrm>
            <a:off x="720000" y="4075050"/>
            <a:ext cx="77415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Idea 1++ → Asegurarse que las variables que se definen en e1 no estén en e2. Difícil de implementar? Sí. Bulletproof? No. 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9" name="Google Shape;349;p52"/>
          <p:cNvSpPr txBox="1"/>
          <p:nvPr/>
        </p:nvSpPr>
        <p:spPr>
          <a:xfrm>
            <a:off x="4419625" y="3233550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Esto tiene que afectar a e2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0" name="Google Shape;350;p52"/>
          <p:cNvSpPr/>
          <p:nvPr/>
        </p:nvSpPr>
        <p:spPr>
          <a:xfrm>
            <a:off x="6758600" y="2279375"/>
            <a:ext cx="1040743" cy="120595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351" name="Google Shape;3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524" y="2620800"/>
            <a:ext cx="1040751" cy="104942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2"/>
          <p:cNvSpPr/>
          <p:nvPr/>
        </p:nvSpPr>
        <p:spPr>
          <a:xfrm>
            <a:off x="2862475" y="2398650"/>
            <a:ext cx="980650" cy="422800"/>
          </a:xfrm>
          <a:custGeom>
            <a:rect b="b" l="l" r="r" t="t"/>
            <a:pathLst>
              <a:path extrusionOk="0" h="16912" w="39226">
                <a:moveTo>
                  <a:pt x="39226" y="0"/>
                </a:moveTo>
                <a:cubicBezTo>
                  <a:pt x="35074" y="2562"/>
                  <a:pt x="20850" y="12633"/>
                  <a:pt x="14312" y="15372"/>
                </a:cubicBezTo>
                <a:cubicBezTo>
                  <a:pt x="7774" y="18111"/>
                  <a:pt x="2385" y="16255"/>
                  <a:pt x="0" y="1643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53" name="Google Shape;353;p52"/>
          <p:cNvSpPr/>
          <p:nvPr/>
        </p:nvSpPr>
        <p:spPr>
          <a:xfrm>
            <a:off x="2650425" y="2729950"/>
            <a:ext cx="4174450" cy="781875"/>
          </a:xfrm>
          <a:custGeom>
            <a:rect b="b" l="l" r="r" t="t"/>
            <a:pathLst>
              <a:path extrusionOk="0" h="31275" w="166978">
                <a:moveTo>
                  <a:pt x="0" y="31275"/>
                </a:moveTo>
                <a:cubicBezTo>
                  <a:pt x="11132" y="27476"/>
                  <a:pt x="41435" y="11485"/>
                  <a:pt x="66791" y="8481"/>
                </a:cubicBezTo>
                <a:cubicBezTo>
                  <a:pt x="92147" y="5477"/>
                  <a:pt x="135437" y="14666"/>
                  <a:pt x="152135" y="13252"/>
                </a:cubicBezTo>
                <a:cubicBezTo>
                  <a:pt x="168833" y="11839"/>
                  <a:pt x="164504" y="2209"/>
                  <a:pt x="16697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4" name="Google Shape;204;p35"/>
          <p:cNvSpPr txBox="1"/>
          <p:nvPr>
            <p:ph idx="2" type="title"/>
          </p:nvPr>
        </p:nvSpPr>
        <p:spPr>
          <a:xfrm>
            <a:off x="1872275" y="1330850"/>
            <a:ext cx="527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Elements</a:t>
            </a:r>
            <a:endParaRPr/>
          </a:p>
        </p:txBody>
      </p:sp>
      <p:sp>
        <p:nvSpPr>
          <p:cNvPr id="205" name="Google Shape;205;p35"/>
          <p:cNvSpPr txBox="1"/>
          <p:nvPr>
            <p:ph idx="3" type="title"/>
          </p:nvPr>
        </p:nvSpPr>
        <p:spPr>
          <a:xfrm>
            <a:off x="1872275" y="2229700"/>
            <a:ext cx="549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env enough?</a:t>
            </a:r>
            <a:endParaRPr/>
          </a:p>
        </p:txBody>
      </p:sp>
      <p:cxnSp>
        <p:nvCxnSpPr>
          <p:cNvPr id="206" name="Google Shape;206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5"/>
          <p:cNvSpPr txBox="1"/>
          <p:nvPr>
            <p:ph idx="14" type="title"/>
          </p:nvPr>
        </p:nvSpPr>
        <p:spPr>
          <a:xfrm>
            <a:off x="943975" y="28853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35"/>
          <p:cNvSpPr txBox="1"/>
          <p:nvPr>
            <p:ph idx="3" type="title"/>
          </p:nvPr>
        </p:nvSpPr>
        <p:spPr>
          <a:xfrm>
            <a:off x="1872275" y="3067900"/>
            <a:ext cx="549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cxnSp>
        <p:nvCxnSpPr>
          <p:cNvPr id="210" name="Google Shape;210;p35"/>
          <p:cNvCxnSpPr/>
          <p:nvPr/>
        </p:nvCxnSpPr>
        <p:spPr>
          <a:xfrm>
            <a:off x="894450" y="37145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59" name="Google Shape;359;p53"/>
          <p:cNvSpPr txBox="1"/>
          <p:nvPr/>
        </p:nvSpPr>
        <p:spPr>
          <a:xfrm>
            <a:off x="477075" y="1577000"/>
            <a:ext cx="853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(run '{with {a {newbox 0}}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{with {f {fun {x} {+ x {openbox a}}}}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{seqn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 {setbox a 2}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 {f 5}}}})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0" name="Google Shape;360;p53"/>
          <p:cNvSpPr txBox="1"/>
          <p:nvPr/>
        </p:nvSpPr>
        <p:spPr>
          <a:xfrm>
            <a:off x="720000" y="3770250"/>
            <a:ext cx="774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Cuánto debería retornar esto</a:t>
            </a: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?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66" name="Google Shape;366;p54"/>
          <p:cNvSpPr txBox="1"/>
          <p:nvPr/>
        </p:nvSpPr>
        <p:spPr>
          <a:xfrm>
            <a:off x="477075" y="1577000"/>
            <a:ext cx="853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(run '{with {a {newbox 0}}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{with {f {fun {x} </a:t>
            </a:r>
            <a:r>
              <a:rPr lang="en" sz="22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{+ x {openbox a}}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{seqn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 {setbox a 2}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 {f 5}}}})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7" name="Google Shape;367;p54"/>
          <p:cNvSpPr txBox="1"/>
          <p:nvPr/>
        </p:nvSpPr>
        <p:spPr>
          <a:xfrm>
            <a:off x="720000" y="3770250"/>
            <a:ext cx="774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Cuánto debería retornar esto? 7. Pero, en qué ambiente se evalúan las expresiones?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73" name="Google Shape;373;p55"/>
          <p:cNvSpPr txBox="1"/>
          <p:nvPr/>
        </p:nvSpPr>
        <p:spPr>
          <a:xfrm>
            <a:off x="477075" y="1577000"/>
            <a:ext cx="853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(run '{with {a {newbox 0}}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{with {f {fun {x} </a:t>
            </a:r>
            <a:r>
              <a:rPr lang="en" sz="22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{+ x {openbox a}}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{seqn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 {setbox a 2}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 {f 5}}}})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4" name="Google Shape;374;p55"/>
          <p:cNvSpPr txBox="1"/>
          <p:nvPr/>
        </p:nvSpPr>
        <p:spPr>
          <a:xfrm>
            <a:off x="720000" y="3922650"/>
            <a:ext cx="774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Cuánto debería retornar esto? 7. En el ambiente de la función, todavía no ha llegado la mutación a → (box 2)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5" name="Google Shape;375;p55"/>
          <p:cNvSpPr/>
          <p:nvPr/>
        </p:nvSpPr>
        <p:spPr>
          <a:xfrm>
            <a:off x="6520075" y="2623925"/>
            <a:ext cx="2186700" cy="9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 → (box 0)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 → 5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81" name="Google Shape;381;p56"/>
          <p:cNvSpPr txBox="1"/>
          <p:nvPr/>
        </p:nvSpPr>
        <p:spPr>
          <a:xfrm>
            <a:off x="477075" y="1577000"/>
            <a:ext cx="853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(run '{with {a {newbox 0}}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{with {f {fun {x} </a:t>
            </a:r>
            <a:r>
              <a:rPr lang="en" sz="22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{+ x {openbox a}}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{seqn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 {setbox a 2}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 {f 5}}}})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2" name="Google Shape;382;p56"/>
          <p:cNvSpPr txBox="1"/>
          <p:nvPr/>
        </p:nvSpPr>
        <p:spPr>
          <a:xfrm>
            <a:off x="720000" y="3922650"/>
            <a:ext cx="77415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Cuánto debería retornar esto? 7. Ok, entonces diremos que hay que usar el ambiente en el momento de la aplicación, pero eso es correcto? Se mantiene el scope léxico?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3" name="Google Shape;383;p56"/>
          <p:cNvSpPr/>
          <p:nvPr/>
        </p:nvSpPr>
        <p:spPr>
          <a:xfrm>
            <a:off x="6520075" y="2623925"/>
            <a:ext cx="2186700" cy="9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 → (box 0)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 → 5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89" name="Google Shape;389;p57"/>
          <p:cNvSpPr txBox="1"/>
          <p:nvPr/>
        </p:nvSpPr>
        <p:spPr>
          <a:xfrm>
            <a:off x="477075" y="1577000"/>
            <a:ext cx="853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(run '{with {a {newbox 0}}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{with {f {fun {x} </a:t>
            </a:r>
            <a:r>
              <a:rPr lang="en" sz="22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{+ x {openbox a}}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{seqn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 {setbox a 2}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                {f 5}}}})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0" name="Google Shape;390;p57"/>
          <p:cNvSpPr txBox="1"/>
          <p:nvPr/>
        </p:nvSpPr>
        <p:spPr>
          <a:xfrm>
            <a:off x="720000" y="3922650"/>
            <a:ext cx="77415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Cuánto debería retornar esto? 7. No, si usamos el ambiente en el momento de la aplicación, tenemos scope dinámico.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1" name="Google Shape;391;p57"/>
          <p:cNvSpPr/>
          <p:nvPr/>
        </p:nvSpPr>
        <p:spPr>
          <a:xfrm>
            <a:off x="6520075" y="2623925"/>
            <a:ext cx="2186700" cy="9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 → (box 0)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 → 5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changes?</a:t>
            </a:r>
            <a:endParaRPr/>
          </a:p>
        </p:txBody>
      </p:sp>
      <p:sp>
        <p:nvSpPr>
          <p:cNvPr id="397" name="Google Shape;397;p58"/>
          <p:cNvSpPr txBox="1"/>
          <p:nvPr/>
        </p:nvSpPr>
        <p:spPr>
          <a:xfrm>
            <a:off x="720000" y="1577000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[(seqn e1 e2) (begin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(def val env’(interp e1 env))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e2 env’))]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8" name="Google Shape;398;p58"/>
          <p:cNvSpPr txBox="1"/>
          <p:nvPr/>
        </p:nvSpPr>
        <p:spPr>
          <a:xfrm>
            <a:off x="720000" y="4075050"/>
            <a:ext cx="7741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Listo, parece que el env es algo que no tiene salida, alguna idea de qué podemos hacer?</a:t>
            </a:r>
            <a:endParaRPr b="1"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9" name="Google Shape;399;p58"/>
          <p:cNvSpPr txBox="1"/>
          <p:nvPr/>
        </p:nvSpPr>
        <p:spPr>
          <a:xfrm>
            <a:off x="4419625" y="3233550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Esto tiene que afectar a e2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0" name="Google Shape;400;p58"/>
          <p:cNvSpPr/>
          <p:nvPr/>
        </p:nvSpPr>
        <p:spPr>
          <a:xfrm>
            <a:off x="6758600" y="2279375"/>
            <a:ext cx="1040743" cy="120595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things</a:t>
            </a:r>
            <a:endParaRPr/>
          </a:p>
        </p:txBody>
      </p:sp>
      <p:sp>
        <p:nvSpPr>
          <p:cNvPr id="406" name="Google Shape;406;p59"/>
          <p:cNvSpPr txBox="1"/>
          <p:nvPr/>
        </p:nvSpPr>
        <p:spPr>
          <a:xfrm>
            <a:off x="720000" y="1408050"/>
            <a:ext cx="77415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El ambiente es para el scope léxico, y esa es toda su responsabilidad. </a:t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Pero, la mutación, necesita algo dinámico, que siempre tenga la </a:t>
            </a: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última</a:t>
            </a: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 actualización del valor. </a:t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La mutación necesita MEMORIA. (Esa es nuestra mini carta de victoria oculta durante la interpretación).</a:t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</a:t>
            </a:r>
            <a:endParaRPr/>
          </a:p>
        </p:txBody>
      </p:sp>
      <p:sp>
        <p:nvSpPr>
          <p:cNvPr id="412" name="Google Shape;412;p60"/>
          <p:cNvSpPr txBox="1"/>
          <p:nvPr/>
        </p:nvSpPr>
        <p:spPr>
          <a:xfrm>
            <a:off x="701250" y="1924050"/>
            <a:ext cx="7741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interp :: Expr Env → Val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interp :: Expr Env Sto → ??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change on interp?</a:t>
            </a:r>
            <a:endParaRPr/>
          </a:p>
        </p:txBody>
      </p:sp>
      <p:sp>
        <p:nvSpPr>
          <p:cNvPr id="418" name="Google Shape;418;p61"/>
          <p:cNvSpPr txBox="1"/>
          <p:nvPr/>
        </p:nvSpPr>
        <p:spPr>
          <a:xfrm>
            <a:off x="720000" y="1577000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[(seqn e1 e2) (begin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e1 env sto)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e2 env sto))]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9" name="Google Shape;419;p61"/>
          <p:cNvSpPr txBox="1"/>
          <p:nvPr/>
        </p:nvSpPr>
        <p:spPr>
          <a:xfrm>
            <a:off x="720000" y="4075050"/>
            <a:ext cx="746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El env no puede cambiar pero debemos usar el nuevo store. Cómo? Qué debería retornar interp ahora?</a:t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0" name="Google Shape;420;p61"/>
          <p:cNvSpPr txBox="1"/>
          <p:nvPr/>
        </p:nvSpPr>
        <p:spPr>
          <a:xfrm>
            <a:off x="4419625" y="3233550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Esto tiene que afectar a e2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1" name="Google Shape;421;p61"/>
          <p:cNvSpPr/>
          <p:nvPr/>
        </p:nvSpPr>
        <p:spPr>
          <a:xfrm>
            <a:off x="6758600" y="2279375"/>
            <a:ext cx="1040743" cy="120595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change on interp?</a:t>
            </a:r>
            <a:endParaRPr/>
          </a:p>
        </p:txBody>
      </p:sp>
      <p:sp>
        <p:nvSpPr>
          <p:cNvPr id="427" name="Google Shape;427;p62"/>
          <p:cNvSpPr txBox="1"/>
          <p:nvPr/>
        </p:nvSpPr>
        <p:spPr>
          <a:xfrm>
            <a:off x="720000" y="1577000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[(seqn e1 e2) (begin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(def (v*s val1 sto1)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(interp e1 env sto)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e2 env </a:t>
            </a:r>
            <a:r>
              <a:rPr lang="en" sz="24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sto1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))]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8" name="Google Shape;428;p62"/>
          <p:cNvSpPr txBox="1"/>
          <p:nvPr/>
        </p:nvSpPr>
        <p:spPr>
          <a:xfrm>
            <a:off x="720000" y="4075050"/>
            <a:ext cx="746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(interp e1 env sto) produce un sto (potencialmente) cambiado y luego usamos el último estado de la memoria. </a:t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9" name="Google Shape;429;p62"/>
          <p:cNvSpPr txBox="1"/>
          <p:nvPr/>
        </p:nvSpPr>
        <p:spPr>
          <a:xfrm>
            <a:off x="5105425" y="3233550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Esto tiene que afectar a e2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30" name="Google Shape;430;p62"/>
          <p:cNvSpPr/>
          <p:nvPr/>
        </p:nvSpPr>
        <p:spPr>
          <a:xfrm>
            <a:off x="7444400" y="2279375"/>
            <a:ext cx="1040743" cy="120595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720000" y="1577000"/>
            <a:ext cx="28626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Recuerden recursión, era necesaria la mutación? NO, podemos soportar recursión sin mutación (combinador Y).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Pero la mutación surge como una optimización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475" y="1757350"/>
            <a:ext cx="48006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720000" y="411147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Sin embargo, es importante limitar la mutación a sus casos críticos!!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</a:t>
            </a:r>
            <a:endParaRPr/>
          </a:p>
        </p:txBody>
      </p:sp>
      <p:sp>
        <p:nvSpPr>
          <p:cNvPr id="436" name="Google Shape;436;p63"/>
          <p:cNvSpPr txBox="1"/>
          <p:nvPr/>
        </p:nvSpPr>
        <p:spPr>
          <a:xfrm>
            <a:off x="701250" y="1543050"/>
            <a:ext cx="7741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interp :: Expr Env → Val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interp :: Expr Env Sto → Val*Sto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Pero, la mutación tiene un costo, perdemos la pureza de las funciones y la transparencia referencial.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is the concept change?</a:t>
            </a:r>
            <a:endParaRPr/>
          </a:p>
        </p:txBody>
      </p:sp>
      <p:sp>
        <p:nvSpPr>
          <p:cNvPr id="442" name="Google Shape;442;p64"/>
          <p:cNvSpPr/>
          <p:nvPr/>
        </p:nvSpPr>
        <p:spPr>
          <a:xfrm>
            <a:off x="993925" y="1447800"/>
            <a:ext cx="13518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3" name="Google Shape;443;p64"/>
          <p:cNvSpPr/>
          <p:nvPr/>
        </p:nvSpPr>
        <p:spPr>
          <a:xfrm>
            <a:off x="993925" y="2438400"/>
            <a:ext cx="1351800" cy="572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 → 10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444" name="Google Shape;444;p64"/>
          <p:cNvCxnSpPr/>
          <p:nvPr/>
        </p:nvCxnSpPr>
        <p:spPr>
          <a:xfrm>
            <a:off x="3180525" y="1060175"/>
            <a:ext cx="0" cy="29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64"/>
          <p:cNvSpPr/>
          <p:nvPr/>
        </p:nvSpPr>
        <p:spPr>
          <a:xfrm>
            <a:off x="3896100" y="1447800"/>
            <a:ext cx="13518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ENV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6" name="Google Shape;446;p64"/>
          <p:cNvSpPr/>
          <p:nvPr/>
        </p:nvSpPr>
        <p:spPr>
          <a:xfrm>
            <a:off x="3896100" y="2438400"/>
            <a:ext cx="1351800" cy="572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X → L1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7" name="Google Shape;447;p64"/>
          <p:cNvSpPr/>
          <p:nvPr/>
        </p:nvSpPr>
        <p:spPr>
          <a:xfrm>
            <a:off x="6029700" y="1447800"/>
            <a:ext cx="13518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STO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8" name="Google Shape;448;p64"/>
          <p:cNvSpPr/>
          <p:nvPr/>
        </p:nvSpPr>
        <p:spPr>
          <a:xfrm>
            <a:off x="6029700" y="2438400"/>
            <a:ext cx="1351800" cy="572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L1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→ 10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449" name="Google Shape;449;p64"/>
          <p:cNvCxnSpPr>
            <a:stCxn id="443" idx="0"/>
            <a:endCxn id="442" idx="2"/>
          </p:cNvCxnSpPr>
          <p:nvPr/>
        </p:nvCxnSpPr>
        <p:spPr>
          <a:xfrm rot="10800000">
            <a:off x="1669825" y="2020500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0" name="Google Shape;450;p64"/>
          <p:cNvCxnSpPr>
            <a:stCxn id="446" idx="0"/>
            <a:endCxn id="445" idx="2"/>
          </p:cNvCxnSpPr>
          <p:nvPr/>
        </p:nvCxnSpPr>
        <p:spPr>
          <a:xfrm rot="10800000">
            <a:off x="4572000" y="2020500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64"/>
          <p:cNvCxnSpPr>
            <a:stCxn id="448" idx="0"/>
            <a:endCxn id="447" idx="2"/>
          </p:cNvCxnSpPr>
          <p:nvPr/>
        </p:nvCxnSpPr>
        <p:spPr>
          <a:xfrm rot="10800000">
            <a:off x="6705600" y="2020500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64"/>
          <p:cNvSpPr txBox="1"/>
          <p:nvPr/>
        </p:nvSpPr>
        <p:spPr>
          <a:xfrm>
            <a:off x="993925" y="3200400"/>
            <a:ext cx="1351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 → Val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64"/>
          <p:cNvSpPr txBox="1"/>
          <p:nvPr/>
        </p:nvSpPr>
        <p:spPr>
          <a:xfrm>
            <a:off x="3889525" y="3200400"/>
            <a:ext cx="1351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 → Loc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64"/>
          <p:cNvSpPr txBox="1"/>
          <p:nvPr/>
        </p:nvSpPr>
        <p:spPr>
          <a:xfrm>
            <a:off x="6023125" y="3200400"/>
            <a:ext cx="1351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→ Val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64"/>
          <p:cNvSpPr txBox="1"/>
          <p:nvPr/>
        </p:nvSpPr>
        <p:spPr>
          <a:xfrm>
            <a:off x="3776850" y="3776675"/>
            <a:ext cx="1590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Alcance léxico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6" name="Google Shape;456;p64"/>
          <p:cNvSpPr txBox="1"/>
          <p:nvPr/>
        </p:nvSpPr>
        <p:spPr>
          <a:xfrm>
            <a:off x="5910450" y="3776675"/>
            <a:ext cx="1590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Extensión dinámica de la mutación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7" name="Google Shape;457;p64"/>
          <p:cNvSpPr txBox="1"/>
          <p:nvPr/>
        </p:nvSpPr>
        <p:spPr>
          <a:xfrm>
            <a:off x="2517925" y="4660375"/>
            <a:ext cx="68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setbox (extiende el sto) - unbox (observa el último sto)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5"/>
          <p:cNvSpPr txBox="1"/>
          <p:nvPr>
            <p:ph idx="4294967295" type="title"/>
          </p:nvPr>
        </p:nvSpPr>
        <p:spPr>
          <a:xfrm>
            <a:off x="720000" y="2959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63" name="Google Shape;463;p65"/>
          <p:cNvSpPr txBox="1"/>
          <p:nvPr/>
        </p:nvSpPr>
        <p:spPr>
          <a:xfrm>
            <a:off x="720000" y="3606675"/>
            <a:ext cx="83235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PLAI, Chapter 8, 9.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A note on Recursion - E.Tanter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4" name="Google Shape;464;p65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65" name="Google Shape;465;p65"/>
          <p:cNvSpPr txBox="1"/>
          <p:nvPr/>
        </p:nvSpPr>
        <p:spPr>
          <a:xfrm>
            <a:off x="720000" y="1320675"/>
            <a:ext cx="78393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Tail recursion allows recursion to be efficient on space, optimizations avoid overflows and do a better management of the control context.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avoid mutation?</a:t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720000" y="1577000"/>
            <a:ext cx="28626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Porque ahora, no puedo pensar en un resultado por la llamada al método.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Sino que se debe razonar sobre el momento en el que se está ejecutando esta función, el estado del sistema previo y el sistema posterior.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El caso más complicado es un contexto concurrente.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225" y="1767550"/>
            <a:ext cx="4030775" cy="221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needed to implement mutation?</a:t>
            </a:r>
            <a:endParaRPr/>
          </a:p>
        </p:txBody>
      </p:sp>
      <p:sp>
        <p:nvSpPr>
          <p:cNvPr id="231" name="Google Shape;231;p38"/>
          <p:cNvSpPr txBox="1"/>
          <p:nvPr/>
        </p:nvSpPr>
        <p:spPr>
          <a:xfrm>
            <a:off x="720000" y="1577000"/>
            <a:ext cx="75096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Existen dos tipos de mutación: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Estructuras de datos mutables (box, vector, etc)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Asignación de variables (x = x + 1)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Por ahora, nos centraremos en el primero.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La estructura box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Necesitamos: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needed to implement mutation?</a:t>
            </a:r>
            <a:endParaRPr/>
          </a:p>
        </p:txBody>
      </p:sp>
      <p:sp>
        <p:nvSpPr>
          <p:cNvPr id="237" name="Google Shape;237;p39"/>
          <p:cNvSpPr txBox="1"/>
          <p:nvPr/>
        </p:nvSpPr>
        <p:spPr>
          <a:xfrm>
            <a:off x="720000" y="1577000"/>
            <a:ext cx="75096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Existen dos tipos de mutación: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Estructuras de datos mutables (box, vector, etc)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AutoNum type="arabicPeriod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Mutación de variables (x = x + 1)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Por ahora, nos centraremos en el primero.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La estructura box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Necesitamos: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Crear caja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Cambiar el contenido de la caja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Mostrar la caja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Necesitamos un operador de secuencia (; en Java o C o begin en Scheme)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implement?</a:t>
            </a:r>
            <a:endParaRPr/>
          </a:p>
        </p:txBody>
      </p:sp>
      <p:sp>
        <p:nvSpPr>
          <p:cNvPr id="243" name="Google Shape;243;p40"/>
          <p:cNvSpPr txBox="1"/>
          <p:nvPr/>
        </p:nvSpPr>
        <p:spPr>
          <a:xfrm>
            <a:off x="720000" y="1577000"/>
            <a:ext cx="75096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Crear caja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Cambiar el contenido de la caja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Mostrar la caja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-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Necesitamos un operador de secuencia (; en Java o C o begin en Scheme)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No lo haremos con el box de Scheme! Pues sería como usar una primitiva. Pero el juego, va a ser interpretar las cajas en nuestro lenguaje, </a:t>
            </a:r>
            <a:r>
              <a:rPr b="1" lang="en" sz="1800">
                <a:latin typeface="Albert Sans"/>
                <a:ea typeface="Albert Sans"/>
                <a:cs typeface="Albert Sans"/>
                <a:sym typeface="Albert Sans"/>
              </a:rPr>
              <a:t>sin usar mutación en el intérprete</a:t>
            </a:r>
            <a:endParaRPr b="1"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seqn</a:t>
            </a:r>
            <a:endParaRPr/>
          </a:p>
        </p:txBody>
      </p:sp>
      <p:sp>
        <p:nvSpPr>
          <p:cNvPr id="249" name="Google Shape;249;p41"/>
          <p:cNvSpPr txBox="1"/>
          <p:nvPr/>
        </p:nvSpPr>
        <p:spPr>
          <a:xfrm>
            <a:off x="720000" y="1577000"/>
            <a:ext cx="70059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(run '{with {b {newbox 10}}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seqn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{setbox b {+ 1{openbox b}}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400">
                <a:highlight>
                  <a:srgbClr val="D9D2E9"/>
                </a:highlight>
                <a:latin typeface="Courier New"/>
                <a:ea typeface="Courier New"/>
                <a:cs typeface="Courier New"/>
                <a:sym typeface="Courier New"/>
              </a:rPr>
              <a:t>{openbox b}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2557675" y="4081675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Esta expresión debe afectar a la siguiente!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5728250" y="2806150"/>
            <a:ext cx="928075" cy="136497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change on interp?</a:t>
            </a:r>
            <a:endParaRPr/>
          </a:p>
        </p:txBody>
      </p:sp>
      <p:sp>
        <p:nvSpPr>
          <p:cNvPr id="257" name="Google Shape;257;p42"/>
          <p:cNvSpPr txBox="1"/>
          <p:nvPr/>
        </p:nvSpPr>
        <p:spPr>
          <a:xfrm>
            <a:off x="720000" y="1577000"/>
            <a:ext cx="8291400" cy="2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[(seqn e1 e2) (begin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e1 env)                 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        (interp e2 env))]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720000" y="3770250"/>
            <a:ext cx="73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Ven algún problema en esta interpretación?? Recuerda que en esto, el intérprete es puro</a:t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9" name="Google Shape;259;p42"/>
          <p:cNvSpPr txBox="1"/>
          <p:nvPr/>
        </p:nvSpPr>
        <p:spPr>
          <a:xfrm>
            <a:off x="4419625" y="3233550"/>
            <a:ext cx="40419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Esto tiene que afectar a e2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0" name="Google Shape;260;p42"/>
          <p:cNvSpPr/>
          <p:nvPr/>
        </p:nvSpPr>
        <p:spPr>
          <a:xfrm>
            <a:off x="6758600" y="2279375"/>
            <a:ext cx="1040743" cy="1205955"/>
          </a:xfrm>
          <a:custGeom>
            <a:rect b="b" l="l" r="r" t="t"/>
            <a:pathLst>
              <a:path extrusionOk="0" h="54599" w="37123">
                <a:moveTo>
                  <a:pt x="0" y="54599"/>
                </a:moveTo>
                <a:cubicBezTo>
                  <a:pt x="6096" y="49033"/>
                  <a:pt x="33131" y="30303"/>
                  <a:pt x="36576" y="21203"/>
                </a:cubicBezTo>
                <a:cubicBezTo>
                  <a:pt x="40022" y="12103"/>
                  <a:pt x="23324" y="3534"/>
                  <a:pt x="2067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