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nybody SemiBold"/>
      <p:regular r:id="rId26"/>
      <p:bold r:id="rId27"/>
      <p:italic r:id="rId28"/>
      <p:boldItalic r:id="rId29"/>
    </p:embeddedFont>
    <p:embeddedFont>
      <p:font typeface="Alber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ybody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AnybodySemiBold-italic.fntdata"/><Relationship Id="rId27" Type="http://schemas.openxmlformats.org/officeDocument/2006/relationships/font" Target="fonts/Anybody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ybody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bold.fntdata"/><Relationship Id="rId30" Type="http://schemas.openxmlformats.org/officeDocument/2006/relationships/font" Target="fonts/AlbertSans-regular.fntdata"/><Relationship Id="rId11" Type="http://schemas.openxmlformats.org/officeDocument/2006/relationships/slide" Target="slides/slide7.xml"/><Relationship Id="rId33" Type="http://schemas.openxmlformats.org/officeDocument/2006/relationships/font" Target="fonts/Alber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8825e38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8825e38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8825e38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8825e38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8825e38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8825e38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8825e384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8825e384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8825e38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8825e38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8825e38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8825e38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8825e38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8825e38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8825e384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8825e384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8825e384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8825e384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8825e384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8825e384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8825e384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8825e384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8825e384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8825e384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8825e38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8825e38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cceef3c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cceef3c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8825e38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8825e38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8825e38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8825e38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8825e38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8825e38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cceef3c4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cceef3c4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4148700" y="3837125"/>
            <a:ext cx="42753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2. Mutable Identifiers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292" name="Google Shape;292;p43"/>
          <p:cNvSpPr txBox="1"/>
          <p:nvPr/>
        </p:nvSpPr>
        <p:spPr>
          <a:xfrm>
            <a:off x="701250" y="1924050"/>
            <a:ext cx="7741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(set &lt;id&gt; &lt;expr&gt;)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Por qué no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(set &lt;expr&gt; &lt;expr&gt;)?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701250" y="1009650"/>
            <a:ext cx="7741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Consideren: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x = 10;		(set x 10)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y = x;		(set y x)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Se evalúa x de la misma manera en las dos expr?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701250" y="1992600"/>
            <a:ext cx="774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x = 10;		(set x 10)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y = x;		(set y x)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3257025" y="1019275"/>
            <a:ext cx="2299200" cy="1171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Qué es lo que interesa? El valor o la dirección de memoria (val o loc)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3257025" y="3381475"/>
            <a:ext cx="2299200" cy="117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Qué es lo que interesa? El valor o la dirección de memoria (val o loc)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2486248" y="1716950"/>
            <a:ext cx="785550" cy="840050"/>
          </a:xfrm>
          <a:custGeom>
            <a:rect b="b" l="l" r="r" t="t"/>
            <a:pathLst>
              <a:path extrusionOk="0" h="33602" w="31422">
                <a:moveTo>
                  <a:pt x="31422" y="0"/>
                </a:moveTo>
                <a:cubicBezTo>
                  <a:pt x="26264" y="3095"/>
                  <a:pt x="3420" y="12970"/>
                  <a:pt x="472" y="18570"/>
                </a:cubicBezTo>
                <a:cubicBezTo>
                  <a:pt x="-2476" y="24170"/>
                  <a:pt x="11525" y="31097"/>
                  <a:pt x="13736" y="3360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8" name="Google Shape;308;p45"/>
          <p:cNvSpPr/>
          <p:nvPr/>
        </p:nvSpPr>
        <p:spPr>
          <a:xfrm>
            <a:off x="5570900" y="1576950"/>
            <a:ext cx="494350" cy="869525"/>
          </a:xfrm>
          <a:custGeom>
            <a:rect b="b" l="l" r="r" t="t"/>
            <a:pathLst>
              <a:path extrusionOk="0" h="34781" w="19774">
                <a:moveTo>
                  <a:pt x="0" y="0"/>
                </a:moveTo>
                <a:cubicBezTo>
                  <a:pt x="3292" y="2211"/>
                  <a:pt x="19553" y="7467"/>
                  <a:pt x="19749" y="13264"/>
                </a:cubicBezTo>
                <a:cubicBezTo>
                  <a:pt x="19946" y="19061"/>
                  <a:pt x="4274" y="31195"/>
                  <a:pt x="1179" y="347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9" name="Google Shape;309;p45"/>
          <p:cNvSpPr/>
          <p:nvPr/>
        </p:nvSpPr>
        <p:spPr>
          <a:xfrm>
            <a:off x="2837146" y="3043350"/>
            <a:ext cx="766250" cy="714800"/>
          </a:xfrm>
          <a:custGeom>
            <a:rect b="b" l="l" r="r" t="t"/>
            <a:pathLst>
              <a:path extrusionOk="0" h="28592" w="30650">
                <a:moveTo>
                  <a:pt x="16796" y="28592"/>
                </a:moveTo>
                <a:cubicBezTo>
                  <a:pt x="14045" y="26283"/>
                  <a:pt x="-2019" y="19503"/>
                  <a:pt x="290" y="14738"/>
                </a:cubicBezTo>
                <a:cubicBezTo>
                  <a:pt x="2599" y="9973"/>
                  <a:pt x="25590" y="2456"/>
                  <a:pt x="3065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0" name="Google Shape;310;p45"/>
          <p:cNvSpPr/>
          <p:nvPr/>
        </p:nvSpPr>
        <p:spPr>
          <a:xfrm>
            <a:off x="5570900" y="3065475"/>
            <a:ext cx="836825" cy="810575"/>
          </a:xfrm>
          <a:custGeom>
            <a:rect b="b" l="l" r="r" t="t"/>
            <a:pathLst>
              <a:path extrusionOk="0" h="32423" w="33473">
                <a:moveTo>
                  <a:pt x="0" y="32423"/>
                </a:moveTo>
                <a:cubicBezTo>
                  <a:pt x="5502" y="29967"/>
                  <a:pt x="30016" y="23089"/>
                  <a:pt x="33013" y="17685"/>
                </a:cubicBezTo>
                <a:cubicBezTo>
                  <a:pt x="36010" y="12281"/>
                  <a:pt x="20486" y="2948"/>
                  <a:pt x="1798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316" name="Google Shape;316;p46"/>
          <p:cNvSpPr txBox="1"/>
          <p:nvPr/>
        </p:nvSpPr>
        <p:spPr>
          <a:xfrm>
            <a:off x="701250" y="1992600"/>
            <a:ext cx="774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x = 10;		(set x 10)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y = x;		(set y x)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6"/>
          <p:cNvSpPr/>
          <p:nvPr/>
        </p:nvSpPr>
        <p:spPr>
          <a:xfrm>
            <a:off x="3257025" y="1019275"/>
            <a:ext cx="2299200" cy="1171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Qué es lo que interesa? El valor o la 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dirección de memoria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(val o 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loc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8" name="Google Shape;318;p46"/>
          <p:cNvSpPr/>
          <p:nvPr/>
        </p:nvSpPr>
        <p:spPr>
          <a:xfrm>
            <a:off x="3257025" y="3381475"/>
            <a:ext cx="2299200" cy="117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Qué es lo que interesa? 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El valor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o la dirección de memoria (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val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o loc)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2486248" y="1716950"/>
            <a:ext cx="785550" cy="840050"/>
          </a:xfrm>
          <a:custGeom>
            <a:rect b="b" l="l" r="r" t="t"/>
            <a:pathLst>
              <a:path extrusionOk="0" h="33602" w="31422">
                <a:moveTo>
                  <a:pt x="31422" y="0"/>
                </a:moveTo>
                <a:cubicBezTo>
                  <a:pt x="26264" y="3095"/>
                  <a:pt x="3420" y="12970"/>
                  <a:pt x="472" y="18570"/>
                </a:cubicBezTo>
                <a:cubicBezTo>
                  <a:pt x="-2476" y="24170"/>
                  <a:pt x="11525" y="31097"/>
                  <a:pt x="13736" y="3360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0" name="Google Shape;320;p46"/>
          <p:cNvSpPr/>
          <p:nvPr/>
        </p:nvSpPr>
        <p:spPr>
          <a:xfrm>
            <a:off x="5570900" y="1576950"/>
            <a:ext cx="494350" cy="869525"/>
          </a:xfrm>
          <a:custGeom>
            <a:rect b="b" l="l" r="r" t="t"/>
            <a:pathLst>
              <a:path extrusionOk="0" h="34781" w="19774">
                <a:moveTo>
                  <a:pt x="0" y="0"/>
                </a:moveTo>
                <a:cubicBezTo>
                  <a:pt x="3292" y="2211"/>
                  <a:pt x="19553" y="7467"/>
                  <a:pt x="19749" y="13264"/>
                </a:cubicBezTo>
                <a:cubicBezTo>
                  <a:pt x="19946" y="19061"/>
                  <a:pt x="4274" y="31195"/>
                  <a:pt x="1179" y="347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1" name="Google Shape;321;p46"/>
          <p:cNvSpPr/>
          <p:nvPr/>
        </p:nvSpPr>
        <p:spPr>
          <a:xfrm>
            <a:off x="2837146" y="3043350"/>
            <a:ext cx="766250" cy="714800"/>
          </a:xfrm>
          <a:custGeom>
            <a:rect b="b" l="l" r="r" t="t"/>
            <a:pathLst>
              <a:path extrusionOk="0" h="28592" w="30650">
                <a:moveTo>
                  <a:pt x="16796" y="28592"/>
                </a:moveTo>
                <a:cubicBezTo>
                  <a:pt x="14045" y="26283"/>
                  <a:pt x="-2019" y="19503"/>
                  <a:pt x="290" y="14738"/>
                </a:cubicBezTo>
                <a:cubicBezTo>
                  <a:pt x="2599" y="9973"/>
                  <a:pt x="25590" y="2456"/>
                  <a:pt x="3065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2" name="Google Shape;322;p46"/>
          <p:cNvSpPr/>
          <p:nvPr/>
        </p:nvSpPr>
        <p:spPr>
          <a:xfrm>
            <a:off x="5570900" y="3065475"/>
            <a:ext cx="836825" cy="810575"/>
          </a:xfrm>
          <a:custGeom>
            <a:rect b="b" l="l" r="r" t="t"/>
            <a:pathLst>
              <a:path extrusionOk="0" h="32423" w="33473">
                <a:moveTo>
                  <a:pt x="0" y="32423"/>
                </a:moveTo>
                <a:cubicBezTo>
                  <a:pt x="5502" y="29967"/>
                  <a:pt x="30016" y="23089"/>
                  <a:pt x="33013" y="17685"/>
                </a:cubicBezTo>
                <a:cubicBezTo>
                  <a:pt x="36010" y="12281"/>
                  <a:pt x="20486" y="2948"/>
                  <a:pt x="1798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L-value &amp; R-value</a:t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25" y="1155375"/>
            <a:ext cx="36861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/>
          <p:nvPr/>
        </p:nvSpPr>
        <p:spPr>
          <a:xfrm>
            <a:off x="1075825" y="3539450"/>
            <a:ext cx="2299200" cy="1171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Sólamente me interesa la dirección, no el valor final. No puedo hacer nada con el valor final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4794775" y="3539450"/>
            <a:ext cx="2299200" cy="117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El interés está en obtener el valor final de la variable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L-value &amp; R-value</a:t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25" y="1155375"/>
            <a:ext cx="36861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8"/>
          <p:cNvSpPr/>
          <p:nvPr/>
        </p:nvSpPr>
        <p:spPr>
          <a:xfrm>
            <a:off x="1075825" y="3539450"/>
            <a:ext cx="2299200" cy="1171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(env-lookup … …)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4794775" y="3539450"/>
            <a:ext cx="3200400" cy="117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(sto-lookup (env-lookup … …) …)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Call-by-value/reference</a:t>
            </a:r>
            <a:endParaRPr/>
          </a:p>
        </p:txBody>
      </p:sp>
      <p:sp>
        <p:nvSpPr>
          <p:cNvPr id="344" name="Google Shape;344;p49"/>
          <p:cNvSpPr txBox="1"/>
          <p:nvPr/>
        </p:nvSpPr>
        <p:spPr>
          <a:xfrm>
            <a:off x="1071750" y="1414675"/>
            <a:ext cx="70005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{with {v 0}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{with {f {fun {x} {set x 5}}}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{seqn {f v}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v}}}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1112700" y="3927625"/>
            <a:ext cx="328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Cuál será el retorno? 0 o 5?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Call-by-value/reference</a:t>
            </a:r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26" y="1263275"/>
            <a:ext cx="5379949" cy="32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Call-by-value/reference</a:t>
            </a:r>
            <a:endParaRPr/>
          </a:p>
        </p:txBody>
      </p:sp>
      <p:sp>
        <p:nvSpPr>
          <p:cNvPr id="357" name="Google Shape;357;p51"/>
          <p:cNvSpPr txBox="1"/>
          <p:nvPr/>
        </p:nvSpPr>
        <p:spPr>
          <a:xfrm>
            <a:off x="1097975" y="1473775"/>
            <a:ext cx="6860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Entonces, es Java o Python call-by-reference?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No, todos los lenguajes (a excepción de C, C++ y Rust) son call-by-value. Pero entonces, cómo los objetos cambian?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1491900" y="2710300"/>
            <a:ext cx="61602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foo(int i){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 = 20;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foo(i);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Call-by-value/reference</a:t>
            </a:r>
            <a:endParaRPr/>
          </a:p>
        </p:txBody>
      </p:sp>
      <p:sp>
        <p:nvSpPr>
          <p:cNvPr id="364" name="Google Shape;364;p52"/>
          <p:cNvSpPr txBox="1"/>
          <p:nvPr/>
        </p:nvSpPr>
        <p:spPr>
          <a:xfrm>
            <a:off x="1097975" y="1473775"/>
            <a:ext cx="6860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Entonces, es Java o Python call-by-reference?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No, todos los lenguajes (a excepción de C, C++ y Rust) son call-by-value. Pero entonces, cómo los objetos cambian?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1491900" y="2710300"/>
            <a:ext cx="61602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foo(int i){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 = 20;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foo(i);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5990925" y="2954925"/>
            <a:ext cx="2874000" cy="4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Esta sentencia no afecta al caller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67" name="Google Shape;367;p52"/>
          <p:cNvCxnSpPr/>
          <p:nvPr/>
        </p:nvCxnSpPr>
        <p:spPr>
          <a:xfrm>
            <a:off x="3323375" y="3139149"/>
            <a:ext cx="266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vs Structures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7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Considerations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5"/>
          <p:cNvSpPr txBox="1"/>
          <p:nvPr>
            <p:ph idx="14" type="title"/>
          </p:nvPr>
        </p:nvSpPr>
        <p:spPr>
          <a:xfrm>
            <a:off x="943975" y="28853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5"/>
          <p:cNvSpPr txBox="1"/>
          <p:nvPr>
            <p:ph idx="3" type="title"/>
          </p:nvPr>
        </p:nvSpPr>
        <p:spPr>
          <a:xfrm>
            <a:off x="1872275" y="30679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 &amp; call-by-ref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37145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Call-by-value/reference</a:t>
            </a:r>
            <a:endParaRPr/>
          </a:p>
        </p:txBody>
      </p:sp>
      <p:sp>
        <p:nvSpPr>
          <p:cNvPr id="373" name="Google Shape;373;p53"/>
          <p:cNvSpPr txBox="1"/>
          <p:nvPr/>
        </p:nvSpPr>
        <p:spPr>
          <a:xfrm>
            <a:off x="1491900" y="1182875"/>
            <a:ext cx="61602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Cell{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Integer c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Main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foo(Cell c){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c.c = 20;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new Cell();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Cell c = new Cell();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System.out.println(c.c);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foo(c);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System.out.println(c.c);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53"/>
          <p:cNvSpPr txBox="1"/>
          <p:nvPr/>
        </p:nvSpPr>
        <p:spPr>
          <a:xfrm>
            <a:off x="5924600" y="1245350"/>
            <a:ext cx="3006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Call-by-value/reference</a:t>
            </a:r>
            <a:endParaRPr/>
          </a:p>
        </p:txBody>
      </p:sp>
      <p:sp>
        <p:nvSpPr>
          <p:cNvPr id="380" name="Google Shape;380;p54"/>
          <p:cNvSpPr txBox="1"/>
          <p:nvPr/>
        </p:nvSpPr>
        <p:spPr>
          <a:xfrm>
            <a:off x="1491900" y="1182875"/>
            <a:ext cx="61602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Cell{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Integer c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Main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foo(Cell c){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c.c = 20;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new Cell();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Cell c = new Cell();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System.out.println(c.c);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foo(c);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System.out.println(c.c);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54"/>
          <p:cNvSpPr/>
          <p:nvPr/>
        </p:nvSpPr>
        <p:spPr>
          <a:xfrm>
            <a:off x="5895125" y="2726325"/>
            <a:ext cx="3198000" cy="4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Esta sentencia no afecta al caller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2" name="Google Shape;382;p54"/>
          <p:cNvCxnSpPr>
            <a:endCxn id="381" idx="1"/>
          </p:cNvCxnSpPr>
          <p:nvPr/>
        </p:nvCxnSpPr>
        <p:spPr>
          <a:xfrm>
            <a:off x="4111925" y="2910525"/>
            <a:ext cx="1783200" cy="3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3" name="Google Shape;383;p54"/>
          <p:cNvSpPr txBox="1"/>
          <p:nvPr/>
        </p:nvSpPr>
        <p:spPr>
          <a:xfrm>
            <a:off x="5924600" y="1245350"/>
            <a:ext cx="3006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5570925" y="1046450"/>
            <a:ext cx="32127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otros lenguajes, el valor de un objeto es la referencia a este. 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Pero eso no significa que tengan call-by-reference por defecto.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Options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860000" y="1304350"/>
            <a:ext cx="34875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Estructuras de datos mutables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Cajas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(set-box! b 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Arreglos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b[0] =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Structs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b-&gt;x =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Objetos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b.x =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4969500" y="1304350"/>
            <a:ext cx="2862600" cy="3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Asignación de variables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Bien, aquí nos alejamos de la matemática, pues tendremos identificadores reasignables.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foo(int x){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new architecture</a:t>
            </a: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993925" y="1447800"/>
            <a:ext cx="1351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993925" y="2438400"/>
            <a:ext cx="1351800" cy="57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25" name="Google Shape;225;p37"/>
          <p:cNvCxnSpPr/>
          <p:nvPr/>
        </p:nvCxnSpPr>
        <p:spPr>
          <a:xfrm>
            <a:off x="3180525" y="1060175"/>
            <a:ext cx="0" cy="29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7"/>
          <p:cNvSpPr/>
          <p:nvPr/>
        </p:nvSpPr>
        <p:spPr>
          <a:xfrm>
            <a:off x="3896100" y="1447800"/>
            <a:ext cx="1351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3896100" y="2438400"/>
            <a:ext cx="1351800" cy="57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L1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6029700" y="1447800"/>
            <a:ext cx="1351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STO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6029700" y="2438400"/>
            <a:ext cx="1351800" cy="57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30" name="Google Shape;230;p37"/>
          <p:cNvCxnSpPr>
            <a:stCxn id="224" idx="0"/>
            <a:endCxn id="223" idx="2"/>
          </p:cNvCxnSpPr>
          <p:nvPr/>
        </p:nvCxnSpPr>
        <p:spPr>
          <a:xfrm rot="10800000">
            <a:off x="1669825" y="2020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37"/>
          <p:cNvCxnSpPr>
            <a:stCxn id="227" idx="0"/>
            <a:endCxn id="226" idx="2"/>
          </p:cNvCxnSpPr>
          <p:nvPr/>
        </p:nvCxnSpPr>
        <p:spPr>
          <a:xfrm rot="10800000">
            <a:off x="4572000" y="2020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7"/>
          <p:cNvCxnSpPr>
            <a:stCxn id="229" idx="0"/>
            <a:endCxn id="228" idx="2"/>
          </p:cNvCxnSpPr>
          <p:nvPr/>
        </p:nvCxnSpPr>
        <p:spPr>
          <a:xfrm rot="10800000">
            <a:off x="6705600" y="2020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7"/>
          <p:cNvSpPr txBox="1"/>
          <p:nvPr/>
        </p:nvSpPr>
        <p:spPr>
          <a:xfrm>
            <a:off x="993925" y="3200400"/>
            <a:ext cx="135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 → Val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3889525" y="3200400"/>
            <a:ext cx="135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 → Loc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6023125" y="3200400"/>
            <a:ext cx="135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 → Val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776850" y="3776675"/>
            <a:ext cx="1590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Alcance léxico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5910450" y="3776675"/>
            <a:ext cx="1590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Extensión dinámica de la mutación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2517925" y="4660375"/>
            <a:ext cx="68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setbox (extiende el sto) - unbox (observa el último sto)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426300" y="1606475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{with {a 10}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{with {f {fun {x} {+ x a}}}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{set a 20}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{with {a 3}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{f 2}}}}}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426300" y="1606475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{with {a 10}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{with {f {fun {x} {+ x a}}}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{set a 20}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{with {a 3}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{f 2}}}}}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4659875" y="1643300"/>
            <a:ext cx="1967400" cy="37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l1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6750300" y="1643300"/>
            <a:ext cx="1967400" cy="3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10)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7707875" y="2026450"/>
            <a:ext cx="833600" cy="293950"/>
          </a:xfrm>
          <a:custGeom>
            <a:rect b="b" l="l" r="r" t="t"/>
            <a:pathLst>
              <a:path extrusionOk="0" h="11758" w="33344">
                <a:moveTo>
                  <a:pt x="30360" y="0"/>
                </a:moveTo>
                <a:cubicBezTo>
                  <a:pt x="30507" y="1818"/>
                  <a:pt x="36304" y="9088"/>
                  <a:pt x="31244" y="10906"/>
                </a:cubicBezTo>
                <a:cubicBezTo>
                  <a:pt x="26184" y="12724"/>
                  <a:pt x="5207" y="10906"/>
                  <a:pt x="0" y="1090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426300" y="1606475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{with {a 10}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{with {f {fun {x} {+ x a}}}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{set a 20}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{with {a 3}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{f 2}}}}}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4659875" y="1643300"/>
            <a:ext cx="1967400" cy="37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l1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6750300" y="1643300"/>
            <a:ext cx="1967400" cy="3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10)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7707875" y="2026450"/>
            <a:ext cx="833600" cy="293950"/>
          </a:xfrm>
          <a:custGeom>
            <a:rect b="b" l="l" r="r" t="t"/>
            <a:pathLst>
              <a:path extrusionOk="0" h="11758" w="33344">
                <a:moveTo>
                  <a:pt x="30360" y="0"/>
                </a:moveTo>
                <a:cubicBezTo>
                  <a:pt x="30507" y="1818"/>
                  <a:pt x="36304" y="9088"/>
                  <a:pt x="31244" y="10906"/>
                </a:cubicBezTo>
                <a:cubicBezTo>
                  <a:pt x="26184" y="12724"/>
                  <a:pt x="5207" y="10906"/>
                  <a:pt x="0" y="1090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3" name="Google Shape;263;p40"/>
          <p:cNvSpPr/>
          <p:nvPr/>
        </p:nvSpPr>
        <p:spPr>
          <a:xfrm>
            <a:off x="508850" y="2614125"/>
            <a:ext cx="1520100" cy="37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l1, f →l2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508850" y="3063625"/>
            <a:ext cx="2247000" cy="62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20),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l2 → (closureV …),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10)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2210675" y="2716650"/>
            <a:ext cx="1746505" cy="260400"/>
          </a:xfrm>
          <a:custGeom>
            <a:rect b="b" l="l" r="r" t="t"/>
            <a:pathLst>
              <a:path extrusionOk="0" h="10416" w="64257">
                <a:moveTo>
                  <a:pt x="0" y="5700"/>
                </a:moveTo>
                <a:cubicBezTo>
                  <a:pt x="4814" y="4767"/>
                  <a:pt x="18177" y="-687"/>
                  <a:pt x="28886" y="99"/>
                </a:cubicBezTo>
                <a:cubicBezTo>
                  <a:pt x="39596" y="885"/>
                  <a:pt x="58362" y="8697"/>
                  <a:pt x="64257" y="1041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71" name="Google Shape;271;p41"/>
          <p:cNvSpPr txBox="1"/>
          <p:nvPr/>
        </p:nvSpPr>
        <p:spPr>
          <a:xfrm>
            <a:off x="426300" y="1606475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{with {a 10}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{with {f {fun {x} {+ x a}}}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{set a 20}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{with {a 3}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{f 2}}}}}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4659875" y="1643300"/>
            <a:ext cx="1967400" cy="37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l1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6750300" y="1643300"/>
            <a:ext cx="1967400" cy="3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10)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7707875" y="2026450"/>
            <a:ext cx="833600" cy="293950"/>
          </a:xfrm>
          <a:custGeom>
            <a:rect b="b" l="l" r="r" t="t"/>
            <a:pathLst>
              <a:path extrusionOk="0" h="11758" w="33344">
                <a:moveTo>
                  <a:pt x="30360" y="0"/>
                </a:moveTo>
                <a:cubicBezTo>
                  <a:pt x="30507" y="1818"/>
                  <a:pt x="36304" y="9088"/>
                  <a:pt x="31244" y="10906"/>
                </a:cubicBezTo>
                <a:cubicBezTo>
                  <a:pt x="26184" y="12724"/>
                  <a:pt x="5207" y="10906"/>
                  <a:pt x="0" y="1090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5" name="Google Shape;275;p41"/>
          <p:cNvSpPr/>
          <p:nvPr/>
        </p:nvSpPr>
        <p:spPr>
          <a:xfrm>
            <a:off x="508850" y="2614125"/>
            <a:ext cx="1520100" cy="37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l1, f →l2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508850" y="3063625"/>
            <a:ext cx="2247000" cy="62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20),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l2 → (closureV …),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10)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2210675" y="2716650"/>
            <a:ext cx="1746505" cy="260400"/>
          </a:xfrm>
          <a:custGeom>
            <a:rect b="b" l="l" r="r" t="t"/>
            <a:pathLst>
              <a:path extrusionOk="0" h="10416" w="64257">
                <a:moveTo>
                  <a:pt x="0" y="5700"/>
                </a:moveTo>
                <a:cubicBezTo>
                  <a:pt x="4814" y="4767"/>
                  <a:pt x="18177" y="-687"/>
                  <a:pt x="28886" y="99"/>
                </a:cubicBezTo>
                <a:cubicBezTo>
                  <a:pt x="39596" y="885"/>
                  <a:pt x="58362" y="8697"/>
                  <a:pt x="64257" y="1041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8" name="Google Shape;278;p41"/>
          <p:cNvSpPr/>
          <p:nvPr/>
        </p:nvSpPr>
        <p:spPr>
          <a:xfrm>
            <a:off x="4030800" y="4100425"/>
            <a:ext cx="2104500" cy="37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l1, f →l2, a → l3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6376250" y="3978025"/>
            <a:ext cx="2247000" cy="90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l3 → (valV 3)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20),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l2 → (closureV …),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 → (valV 10)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443376" y="3507600"/>
            <a:ext cx="1098050" cy="493725"/>
          </a:xfrm>
          <a:custGeom>
            <a:rect b="b" l="l" r="r" t="t"/>
            <a:pathLst>
              <a:path extrusionOk="0" h="19749" w="43922">
                <a:moveTo>
                  <a:pt x="24763" y="0"/>
                </a:moveTo>
                <a:cubicBezTo>
                  <a:pt x="20686" y="1720"/>
                  <a:pt x="-2895" y="7026"/>
                  <a:pt x="298" y="10317"/>
                </a:cubicBezTo>
                <a:cubicBezTo>
                  <a:pt x="3491" y="13609"/>
                  <a:pt x="36651" y="18177"/>
                  <a:pt x="43922" y="1974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701250" y="1924050"/>
            <a:ext cx="7741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(set … …)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