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2" r:id="rId4"/>
    <p:sldId id="260" r:id="rId5"/>
    <p:sldId id="267" r:id="rId6"/>
    <p:sldId id="269" r:id="rId7"/>
    <p:sldId id="270" r:id="rId8"/>
    <p:sldId id="268" r:id="rId9"/>
    <p:sldId id="271" r:id="rId10"/>
    <p:sldId id="274" r:id="rId11"/>
    <p:sldId id="275"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82" d="100"/>
          <a:sy n="82" d="100"/>
        </p:scale>
        <p:origin x="7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495449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30735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7912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7359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306379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A89A53-D6FF-4F98-A919-7670BECCCB9F}" type="datetimeFigureOut">
              <a:rPr lang="en-US" smtClean="0"/>
              <a:t>01/23/2025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043806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8A89A53-D6FF-4F98-A919-7670BECCCB9F}" type="datetimeFigureOut">
              <a:rPr lang="en-US" smtClean="0"/>
              <a:t>01/23/2025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007526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4178336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3827482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388112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239061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A89A53-D6FF-4F98-A919-7670BECCCB9F}" type="datetimeFigureOut">
              <a:rPr lang="en-US" smtClean="0"/>
              <a:t>01/23/2025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94530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53620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A89A53-D6FF-4F98-A919-7670BECCCB9F}" type="datetimeFigureOut">
              <a:rPr lang="en-US" smtClean="0"/>
              <a:t>01/23/2025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4202496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A89A53-D6FF-4F98-A919-7670BECCCB9F}" type="datetimeFigureOut">
              <a:rPr lang="en-US" smtClean="0"/>
              <a:t>01/23/2025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87795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8A89A53-D6FF-4F98-A919-7670BECCCB9F}" type="datetimeFigureOut">
              <a:rPr lang="en-US" smtClean="0"/>
              <a:t>01/23/2025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2333563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165024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A89A53-D6FF-4F98-A919-7670BECCCB9F}" type="datetimeFigureOut">
              <a:rPr lang="en-US" smtClean="0"/>
              <a:t>01/23/2025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FF497-1F05-42A2-AD48-3588C066E462}" type="slidenum">
              <a:rPr lang="en-US" smtClean="0"/>
              <a:t>‹#›</a:t>
            </a:fld>
            <a:endParaRPr lang="en-US"/>
          </a:p>
        </p:txBody>
      </p:sp>
    </p:spTree>
    <p:extLst>
      <p:ext uri="{BB962C8B-B14F-4D97-AF65-F5344CB8AC3E}">
        <p14:creationId xmlns:p14="http://schemas.microsoft.com/office/powerpoint/2010/main" val="419075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8A89A53-D6FF-4F98-A919-7670BECCCB9F}" type="datetimeFigureOut">
              <a:rPr lang="en-US" smtClean="0"/>
              <a:t>01/23/2025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BAFF497-1F05-42A2-AD48-3588C066E462}" type="slidenum">
              <a:rPr lang="en-US" smtClean="0"/>
              <a:t>‹#›</a:t>
            </a:fld>
            <a:endParaRPr lang="en-US"/>
          </a:p>
        </p:txBody>
      </p:sp>
    </p:spTree>
    <p:extLst>
      <p:ext uri="{BB962C8B-B14F-4D97-AF65-F5344CB8AC3E}">
        <p14:creationId xmlns:p14="http://schemas.microsoft.com/office/powerpoint/2010/main" val="15950444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0D07-8630-498C-ADCC-840619202047}"/>
              </a:ext>
            </a:extLst>
          </p:cNvPr>
          <p:cNvSpPr>
            <a:spLocks noGrp="1"/>
          </p:cNvSpPr>
          <p:nvPr>
            <p:ph type="ctrTitle"/>
          </p:nvPr>
        </p:nvSpPr>
        <p:spPr>
          <a:xfrm>
            <a:off x="2321767" y="2537925"/>
            <a:ext cx="7548465" cy="1045030"/>
          </a:xfrm>
        </p:spPr>
        <p:txBody>
          <a:bodyPr>
            <a:normAutofit/>
          </a:bodyPr>
          <a:lstStyle/>
          <a:p>
            <a:r>
              <a:rPr lang="en-US" dirty="0"/>
              <a:t>Intercept a Moving Ball</a:t>
            </a:r>
          </a:p>
        </p:txBody>
      </p:sp>
    </p:spTree>
    <p:extLst>
      <p:ext uri="{BB962C8B-B14F-4D97-AF65-F5344CB8AC3E}">
        <p14:creationId xmlns:p14="http://schemas.microsoft.com/office/powerpoint/2010/main" val="160273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F9F9-4AF7-4BAB-9116-51565193D6C0}"/>
              </a:ext>
            </a:extLst>
          </p:cNvPr>
          <p:cNvSpPr>
            <a:spLocks noGrp="1"/>
          </p:cNvSpPr>
          <p:nvPr>
            <p:ph type="title"/>
          </p:nvPr>
        </p:nvSpPr>
        <p:spPr>
          <a:xfrm>
            <a:off x="4830925" y="141191"/>
            <a:ext cx="2325656" cy="446637"/>
          </a:xfrm>
        </p:spPr>
        <p:txBody>
          <a:bodyPr>
            <a:normAutofit fontScale="90000"/>
          </a:bodyPr>
          <a:lstStyle/>
          <a:p>
            <a:r>
              <a:rPr lang="en-US" dirty="0"/>
              <a:t>Test Cases</a:t>
            </a:r>
          </a:p>
        </p:txBody>
      </p:sp>
      <p:sp>
        <p:nvSpPr>
          <p:cNvPr id="3" name="Content Placeholder 2">
            <a:extLst>
              <a:ext uri="{FF2B5EF4-FFF2-40B4-BE49-F238E27FC236}">
                <a16:creationId xmlns:a16="http://schemas.microsoft.com/office/drawing/2014/main" id="{9104B604-7A11-4DDA-9E39-A122DFD0CCC5}"/>
              </a:ext>
            </a:extLst>
          </p:cNvPr>
          <p:cNvSpPr>
            <a:spLocks noGrp="1"/>
          </p:cNvSpPr>
          <p:nvPr>
            <p:ph idx="1"/>
          </p:nvPr>
        </p:nvSpPr>
        <p:spPr>
          <a:xfrm>
            <a:off x="244151" y="712171"/>
            <a:ext cx="4533123" cy="2450841"/>
          </a:xfrm>
        </p:spPr>
        <p:txBody>
          <a:bodyPr>
            <a:noAutofit/>
          </a:bodyPr>
          <a:lstStyle/>
          <a:p>
            <a:pPr marL="0" indent="0">
              <a:lnSpc>
                <a:spcPct val="100000"/>
              </a:lnSpc>
              <a:buNone/>
            </a:pPr>
            <a:r>
              <a:rPr lang="en-US" sz="1400" dirty="0"/>
              <a:t>1. High Velocity</a:t>
            </a:r>
          </a:p>
          <a:p>
            <a:pPr marL="0" indent="0">
              <a:lnSpc>
                <a:spcPct val="100000"/>
              </a:lnSpc>
              <a:buNone/>
            </a:pPr>
            <a:r>
              <a:rPr lang="en-US" sz="1400" dirty="0"/>
              <a:t>Detected Initial Position: (0.98, 0.98) meters</a:t>
            </a:r>
          </a:p>
          <a:p>
            <a:pPr marL="0" indent="0">
              <a:lnSpc>
                <a:spcPct val="100000"/>
              </a:lnSpc>
              <a:buNone/>
            </a:pPr>
            <a:r>
              <a:rPr lang="en-US" sz="1400" dirty="0"/>
              <a:t>Calculated Initial Velocity: (1.10, 3.17) meters/second</a:t>
            </a:r>
          </a:p>
          <a:p>
            <a:pPr marL="0" indent="0">
              <a:lnSpc>
                <a:spcPct val="100000"/>
              </a:lnSpc>
              <a:buNone/>
            </a:pPr>
            <a:r>
              <a:rPr lang="en-US" sz="1400" dirty="0"/>
              <a:t>(0.98, 0.98)</a:t>
            </a:r>
          </a:p>
          <a:p>
            <a:pPr marL="0" indent="0">
              <a:lnSpc>
                <a:spcPct val="100000"/>
              </a:lnSpc>
              <a:buNone/>
            </a:pPr>
            <a:r>
              <a:rPr lang="en-US" sz="1400" dirty="0"/>
              <a:t>(np.float64(1.0981818181818208), np.float64(3.1736363636363434))</a:t>
            </a:r>
          </a:p>
          <a:p>
            <a:pPr marL="0" indent="0">
              <a:lnSpc>
                <a:spcPct val="100000"/>
              </a:lnSpc>
              <a:buNone/>
            </a:pPr>
            <a:r>
              <a:rPr lang="en-US" sz="1400" dirty="0"/>
              <a:t>Launch velocity: 24.14 m/s</a:t>
            </a:r>
          </a:p>
          <a:p>
            <a:pPr marL="0" indent="0">
              <a:lnSpc>
                <a:spcPct val="100000"/>
              </a:lnSpc>
              <a:buNone/>
            </a:pPr>
            <a:r>
              <a:rPr lang="en-US" sz="1400" dirty="0"/>
              <a:t>Launch angle: -34.14 degrees</a:t>
            </a:r>
          </a:p>
          <a:p>
            <a:pPr marL="0" indent="0">
              <a:lnSpc>
                <a:spcPct val="100000"/>
              </a:lnSpc>
              <a:buNone/>
            </a:pPr>
            <a:r>
              <a:rPr lang="en-US" sz="1400" dirty="0"/>
              <a:t>Total interception time: 1.11 s</a:t>
            </a:r>
          </a:p>
          <a:p>
            <a:pPr marL="0" indent="0">
              <a:lnSpc>
                <a:spcPct val="100000"/>
              </a:lnSpc>
              <a:buNone/>
            </a:pPr>
            <a:r>
              <a:rPr lang="en-US" sz="1400" dirty="0"/>
              <a:t>Flight time: 0.11 s</a:t>
            </a:r>
          </a:p>
        </p:txBody>
      </p:sp>
      <p:sp>
        <p:nvSpPr>
          <p:cNvPr id="4" name="Content Placeholder 2">
            <a:extLst>
              <a:ext uri="{FF2B5EF4-FFF2-40B4-BE49-F238E27FC236}">
                <a16:creationId xmlns:a16="http://schemas.microsoft.com/office/drawing/2014/main" id="{57C2B661-1124-4E4B-9D96-EB255D46E3C6}"/>
              </a:ext>
            </a:extLst>
          </p:cNvPr>
          <p:cNvSpPr txBox="1">
            <a:spLocks/>
          </p:cNvSpPr>
          <p:nvPr/>
        </p:nvSpPr>
        <p:spPr>
          <a:xfrm>
            <a:off x="6096000" y="649999"/>
            <a:ext cx="4533123" cy="3063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2. Low Velocity</a:t>
            </a:r>
          </a:p>
          <a:p>
            <a:pPr marL="0" indent="0">
              <a:buNone/>
            </a:pPr>
            <a:r>
              <a:rPr lang="en-US" sz="1400" dirty="0"/>
              <a:t>Detected Initial Position: (0.98, 0.98) meters</a:t>
            </a:r>
          </a:p>
          <a:p>
            <a:pPr marL="0" indent="0">
              <a:buNone/>
            </a:pPr>
            <a:r>
              <a:rPr lang="en-US" sz="1400" dirty="0"/>
              <a:t>Calculated Initial Velocity: (1.10, 5.65) meters/second</a:t>
            </a:r>
          </a:p>
          <a:p>
            <a:pPr marL="0" indent="0">
              <a:buNone/>
            </a:pPr>
            <a:r>
              <a:rPr lang="en-US" sz="1400" dirty="0"/>
              <a:t>(0.98, 0.98)</a:t>
            </a:r>
          </a:p>
          <a:p>
            <a:pPr marL="0" indent="0">
              <a:buNone/>
            </a:pPr>
            <a:r>
              <a:rPr lang="en-US" sz="1400" dirty="0"/>
              <a:t>(np.float64(1.0981818181818208), np.float64(5.654545454545452))</a:t>
            </a:r>
          </a:p>
          <a:p>
            <a:pPr marL="0" indent="0">
              <a:buNone/>
            </a:pPr>
            <a:r>
              <a:rPr lang="en-US" sz="1400" dirty="0"/>
              <a:t>Launch velocity: 4.14 m/s</a:t>
            </a:r>
          </a:p>
          <a:p>
            <a:pPr marL="0" indent="0">
              <a:buNone/>
            </a:pPr>
            <a:r>
              <a:rPr lang="en-US" sz="1400" dirty="0"/>
              <a:t>Launch angle: -31.03 degrees</a:t>
            </a:r>
          </a:p>
          <a:p>
            <a:pPr marL="0" indent="0">
              <a:buNone/>
            </a:pPr>
            <a:r>
              <a:rPr lang="en-US" sz="1400" dirty="0"/>
              <a:t>Total interception time: 1.85 s</a:t>
            </a:r>
          </a:p>
          <a:p>
            <a:pPr marL="0" indent="0">
              <a:buNone/>
            </a:pPr>
            <a:r>
              <a:rPr lang="en-US" sz="1400" dirty="0"/>
              <a:t>Flight time: 0.85 s</a:t>
            </a:r>
          </a:p>
        </p:txBody>
      </p:sp>
      <p:sp>
        <p:nvSpPr>
          <p:cNvPr id="5" name="Content Placeholder 2">
            <a:extLst>
              <a:ext uri="{FF2B5EF4-FFF2-40B4-BE49-F238E27FC236}">
                <a16:creationId xmlns:a16="http://schemas.microsoft.com/office/drawing/2014/main" id="{3F96E308-7AF1-4EE3-AA5B-6603D97B09CD}"/>
              </a:ext>
            </a:extLst>
          </p:cNvPr>
          <p:cNvSpPr txBox="1">
            <a:spLocks/>
          </p:cNvSpPr>
          <p:nvPr/>
        </p:nvSpPr>
        <p:spPr>
          <a:xfrm>
            <a:off x="244151" y="3775787"/>
            <a:ext cx="5327780" cy="30729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3. Long Distance</a:t>
            </a:r>
          </a:p>
          <a:p>
            <a:pPr marL="0" indent="0">
              <a:buNone/>
            </a:pPr>
            <a:r>
              <a:rPr lang="en-US" sz="1400" dirty="0"/>
              <a:t>Detected Initial Position: (0.98, 0.98) meters</a:t>
            </a:r>
          </a:p>
          <a:p>
            <a:pPr marL="0" indent="0">
              <a:buNone/>
            </a:pPr>
            <a:r>
              <a:rPr lang="en-US" sz="1400" dirty="0"/>
              <a:t>Calculated Initial Velocity: (3.11, 0.36) meters/second</a:t>
            </a:r>
          </a:p>
          <a:p>
            <a:pPr marL="0" indent="0">
              <a:buNone/>
            </a:pPr>
            <a:r>
              <a:rPr lang="en-US" sz="1400" dirty="0"/>
              <a:t>(0.98, 0.98)</a:t>
            </a:r>
          </a:p>
          <a:p>
            <a:pPr marL="0" indent="0">
              <a:buNone/>
            </a:pPr>
            <a:r>
              <a:rPr lang="en-US" sz="1400" dirty="0"/>
              <a:t>(np.float64(3.1054545454545477), np.float64(0.36181818181817565))</a:t>
            </a:r>
          </a:p>
          <a:p>
            <a:pPr marL="0" indent="0">
              <a:buNone/>
            </a:pPr>
            <a:r>
              <a:rPr lang="en-US" sz="1400" dirty="0"/>
              <a:t>Launch velocity: 11.21 m/s</a:t>
            </a:r>
          </a:p>
          <a:p>
            <a:pPr marL="0" indent="0">
              <a:buNone/>
            </a:pPr>
            <a:r>
              <a:rPr lang="en-US" sz="1400" dirty="0"/>
              <a:t>Launch angle: -68.28 degrees</a:t>
            </a:r>
          </a:p>
          <a:p>
            <a:pPr marL="0" indent="0">
              <a:buNone/>
            </a:pPr>
            <a:r>
              <a:rPr lang="en-US" sz="1400" dirty="0"/>
              <a:t>Total interception time: 4.81 s</a:t>
            </a:r>
          </a:p>
          <a:p>
            <a:pPr marL="0" indent="0">
              <a:buNone/>
            </a:pPr>
            <a:r>
              <a:rPr lang="en-US" sz="1400" dirty="0"/>
              <a:t>Flight time: 3.81 s</a:t>
            </a:r>
          </a:p>
          <a:p>
            <a:pPr marL="0" indent="0">
              <a:buNone/>
            </a:pPr>
            <a:endParaRPr lang="en-US" sz="1400" dirty="0"/>
          </a:p>
        </p:txBody>
      </p:sp>
      <p:sp>
        <p:nvSpPr>
          <p:cNvPr id="6" name="Content Placeholder 2">
            <a:extLst>
              <a:ext uri="{FF2B5EF4-FFF2-40B4-BE49-F238E27FC236}">
                <a16:creationId xmlns:a16="http://schemas.microsoft.com/office/drawing/2014/main" id="{0003683A-37E1-4F6B-8E84-058E86674914}"/>
              </a:ext>
            </a:extLst>
          </p:cNvPr>
          <p:cNvSpPr txBox="1">
            <a:spLocks/>
          </p:cNvSpPr>
          <p:nvPr/>
        </p:nvSpPr>
        <p:spPr>
          <a:xfrm>
            <a:off x="6096000" y="3900131"/>
            <a:ext cx="5400869" cy="29486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4. Slow Target</a:t>
            </a:r>
          </a:p>
          <a:p>
            <a:pPr marL="0" indent="0">
              <a:buNone/>
            </a:pPr>
            <a:r>
              <a:rPr lang="en-US" sz="1400" dirty="0"/>
              <a:t>Detected Initial Position: (6.40, 1.00) meters</a:t>
            </a:r>
          </a:p>
          <a:p>
            <a:pPr marL="0" indent="0">
              <a:buNone/>
            </a:pPr>
            <a:r>
              <a:rPr lang="en-US" sz="1400" dirty="0"/>
              <a:t>Calculated Initial Velocity: (2.01, 0.74) meters/second</a:t>
            </a:r>
          </a:p>
          <a:p>
            <a:pPr marL="0" indent="0">
              <a:buNone/>
            </a:pPr>
            <a:r>
              <a:rPr lang="en-US" sz="1400" dirty="0"/>
              <a:t>(6.4, 1.0)</a:t>
            </a:r>
          </a:p>
          <a:p>
            <a:pPr marL="0" indent="0">
              <a:buNone/>
            </a:pPr>
            <a:r>
              <a:rPr lang="en-US" sz="1400" dirty="0"/>
              <a:t>(np.float64(2.007272727272739), np.float64(0.7372727272727113))</a:t>
            </a:r>
          </a:p>
          <a:p>
            <a:pPr marL="0" indent="0">
              <a:buNone/>
            </a:pPr>
            <a:r>
              <a:rPr lang="en-US" sz="1400" dirty="0"/>
              <a:t>Launch velocity: 13.00 m/s</a:t>
            </a:r>
          </a:p>
          <a:p>
            <a:pPr marL="0" indent="0">
              <a:buNone/>
            </a:pPr>
            <a:r>
              <a:rPr lang="en-US" sz="1400" dirty="0"/>
              <a:t>Launch angle: -55.86 degrees</a:t>
            </a:r>
          </a:p>
          <a:p>
            <a:pPr marL="0" indent="0">
              <a:buNone/>
            </a:pPr>
            <a:r>
              <a:rPr lang="en-US" sz="1400" dirty="0"/>
              <a:t>Total interception time: 2.61 s</a:t>
            </a:r>
          </a:p>
          <a:p>
            <a:pPr marL="0" indent="0">
              <a:buNone/>
            </a:pPr>
            <a:r>
              <a:rPr lang="en-US" sz="1400" dirty="0"/>
              <a:t>Flight time: 1.61 s</a:t>
            </a:r>
          </a:p>
        </p:txBody>
      </p:sp>
    </p:spTree>
    <p:extLst>
      <p:ext uri="{BB962C8B-B14F-4D97-AF65-F5344CB8AC3E}">
        <p14:creationId xmlns:p14="http://schemas.microsoft.com/office/powerpoint/2010/main" val="3041442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9F452-0DC3-43AD-9147-CE126CFEB2F2}"/>
              </a:ext>
            </a:extLst>
          </p:cNvPr>
          <p:cNvSpPr>
            <a:spLocks noGrp="1"/>
          </p:cNvSpPr>
          <p:nvPr>
            <p:ph type="title"/>
          </p:nvPr>
        </p:nvSpPr>
        <p:spPr>
          <a:xfrm>
            <a:off x="3676770" y="2938512"/>
            <a:ext cx="4543760" cy="595927"/>
          </a:xfrm>
        </p:spPr>
        <p:txBody>
          <a:bodyPr>
            <a:normAutofit fontScale="90000"/>
          </a:bodyPr>
          <a:lstStyle/>
          <a:p>
            <a:r>
              <a:rPr lang="en-US" sz="3200" dirty="0"/>
              <a:t>Trajectory Calculation</a:t>
            </a:r>
          </a:p>
        </p:txBody>
      </p:sp>
      <p:sp>
        <p:nvSpPr>
          <p:cNvPr id="3" name="Content Placeholder 2">
            <a:extLst>
              <a:ext uri="{FF2B5EF4-FFF2-40B4-BE49-F238E27FC236}">
                <a16:creationId xmlns:a16="http://schemas.microsoft.com/office/drawing/2014/main" id="{5081667C-0CA0-41B7-9FED-B8F3359743C3}"/>
              </a:ext>
            </a:extLst>
          </p:cNvPr>
          <p:cNvSpPr>
            <a:spLocks noGrp="1"/>
          </p:cNvSpPr>
          <p:nvPr>
            <p:ph idx="1"/>
          </p:nvPr>
        </p:nvSpPr>
        <p:spPr>
          <a:xfrm>
            <a:off x="653142" y="3671869"/>
            <a:ext cx="7567388" cy="2921441"/>
          </a:xfrm>
        </p:spPr>
        <p:txBody>
          <a:bodyPr>
            <a:normAutofit/>
          </a:bodyPr>
          <a:lstStyle/>
          <a:p>
            <a:pPr marL="0" indent="0">
              <a:buNone/>
            </a:pPr>
            <a:r>
              <a:rPr lang="en-US" sz="1600" dirty="0"/>
              <a:t>1. Position Detection:</a:t>
            </a:r>
          </a:p>
          <a:p>
            <a:r>
              <a:rPr lang="en-US" sz="1600" dirty="0"/>
              <a:t>Pixel to meter conversion using scale factor (50 pixels/meter)</a:t>
            </a:r>
          </a:p>
          <a:p>
            <a:r>
              <a:rPr lang="en-US" sz="1600" dirty="0"/>
              <a:t>Linear regression for initial velocity estimation</a:t>
            </a:r>
          </a:p>
          <a:p>
            <a:r>
              <a:rPr lang="en-US" sz="1600" dirty="0"/>
              <a:t>Quadratic fitting for accounting gravitational effects</a:t>
            </a:r>
          </a:p>
          <a:p>
            <a:pPr marL="0" indent="0">
              <a:buNone/>
            </a:pPr>
            <a:r>
              <a:rPr lang="en-US" sz="1600" dirty="0"/>
              <a:t>2. Interception Calculation:</a:t>
            </a:r>
          </a:p>
          <a:p>
            <a:r>
              <a:rPr lang="en-US" sz="1600" dirty="0"/>
              <a:t>Grid search optimization over velocity and angle ranges</a:t>
            </a:r>
          </a:p>
          <a:p>
            <a:r>
              <a:rPr lang="en-US" sz="1600" dirty="0"/>
              <a:t>Error minimization for finding optimal intersection point</a:t>
            </a:r>
          </a:p>
        </p:txBody>
      </p:sp>
      <p:sp>
        <p:nvSpPr>
          <p:cNvPr id="4" name="Rectangle 3">
            <a:extLst>
              <a:ext uri="{FF2B5EF4-FFF2-40B4-BE49-F238E27FC236}">
                <a16:creationId xmlns:a16="http://schemas.microsoft.com/office/drawing/2014/main" id="{909B06FE-6A2C-4E3D-9217-A589E7EB3EE6}"/>
              </a:ext>
            </a:extLst>
          </p:cNvPr>
          <p:cNvSpPr/>
          <p:nvPr/>
        </p:nvSpPr>
        <p:spPr>
          <a:xfrm>
            <a:off x="6598370" y="3761195"/>
            <a:ext cx="184731" cy="584775"/>
          </a:xfrm>
          <a:prstGeom prst="rect">
            <a:avLst/>
          </a:prstGeom>
        </p:spPr>
        <p:txBody>
          <a:bodyPr wrap="none">
            <a:spAutoFit/>
          </a:bodyPr>
          <a:lstStyle/>
          <a:p>
            <a:endParaRPr lang="en-US" sz="3200" dirty="0"/>
          </a:p>
        </p:txBody>
      </p:sp>
      <p:sp>
        <p:nvSpPr>
          <p:cNvPr id="5" name="Title 1">
            <a:extLst>
              <a:ext uri="{FF2B5EF4-FFF2-40B4-BE49-F238E27FC236}">
                <a16:creationId xmlns:a16="http://schemas.microsoft.com/office/drawing/2014/main" id="{10B0C780-6AF2-44B1-A1AE-91D1E745D6B2}"/>
              </a:ext>
            </a:extLst>
          </p:cNvPr>
          <p:cNvSpPr txBox="1">
            <a:spLocks/>
          </p:cNvSpPr>
          <p:nvPr/>
        </p:nvSpPr>
        <p:spPr>
          <a:xfrm>
            <a:off x="3323518" y="143392"/>
            <a:ext cx="6549703" cy="467536"/>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Brute Force Search for Optimal Interception Parameters</a:t>
            </a:r>
          </a:p>
        </p:txBody>
      </p:sp>
      <p:sp>
        <p:nvSpPr>
          <p:cNvPr id="7" name="Rectangle 6">
            <a:extLst>
              <a:ext uri="{FF2B5EF4-FFF2-40B4-BE49-F238E27FC236}">
                <a16:creationId xmlns:a16="http://schemas.microsoft.com/office/drawing/2014/main" id="{C4D16B63-7902-4F3B-8C72-91470A60E8FE}"/>
              </a:ext>
            </a:extLst>
          </p:cNvPr>
          <p:cNvSpPr/>
          <p:nvPr/>
        </p:nvSpPr>
        <p:spPr>
          <a:xfrm>
            <a:off x="642642" y="641457"/>
            <a:ext cx="10612016" cy="2308324"/>
          </a:xfrm>
          <a:prstGeom prst="rect">
            <a:avLst/>
          </a:prstGeom>
        </p:spPr>
        <p:txBody>
          <a:bodyPr wrap="square">
            <a:spAutoFit/>
          </a:bodyPr>
          <a:lstStyle/>
          <a:p>
            <a:pPr lvl="0" eaLnBrk="0" fontAlgn="base" hangingPunct="0">
              <a:spcBef>
                <a:spcPct val="0"/>
              </a:spcBef>
              <a:spcAft>
                <a:spcPct val="0"/>
              </a:spcAft>
            </a:pPr>
            <a:r>
              <a:rPr lang="en-US" altLang="en-US" sz="1600" dirty="0"/>
              <a:t>Search:</a:t>
            </a:r>
          </a:p>
          <a:p>
            <a:pPr marL="285750" lvl="0" indent="-285750" eaLnBrk="0" fontAlgn="base" hangingPunct="0">
              <a:spcBef>
                <a:spcPct val="0"/>
              </a:spcBef>
              <a:spcAft>
                <a:spcPct val="0"/>
              </a:spcAft>
              <a:buFont typeface="Arial" panose="020B0604020202020204" pitchFamily="34" charset="0"/>
              <a:buChar char="•"/>
            </a:pPr>
            <a:r>
              <a:rPr lang="en-US" altLang="en-US" sz="1600" dirty="0"/>
              <a:t> Iterate over all combinations of v0, θ, and </a:t>
            </a:r>
            <a:r>
              <a:rPr lang="en-US" altLang="en-US" sz="1600" dirty="0" err="1"/>
              <a:t>t_intercept</a:t>
            </a:r>
            <a:r>
              <a:rPr lang="en-US" altLang="en-US" sz="1600" dirty="0"/>
              <a:t> to compute the projectile's position at a given time.</a:t>
            </a:r>
          </a:p>
          <a:p>
            <a:pPr marL="285750" lvl="0" indent="-285750" eaLnBrk="0" fontAlgn="base" hangingPunct="0">
              <a:spcBef>
                <a:spcPct val="0"/>
              </a:spcBef>
              <a:spcAft>
                <a:spcPct val="0"/>
              </a:spcAft>
              <a:buFont typeface="Arial" panose="020B0604020202020204" pitchFamily="34" charset="0"/>
              <a:buChar char="•"/>
            </a:pPr>
            <a:r>
              <a:rPr lang="en-US" altLang="en-US" sz="1600" dirty="0"/>
              <a:t> For each combination, calculate the distance to the target's predicted position and track the configuration that results in the smallest distance.</a:t>
            </a:r>
          </a:p>
          <a:p>
            <a:pPr lvl="0" eaLnBrk="0" fontAlgn="base" hangingPunct="0">
              <a:spcBef>
                <a:spcPct val="0"/>
              </a:spcBef>
              <a:spcAft>
                <a:spcPct val="0"/>
              </a:spcAft>
            </a:pPr>
            <a:r>
              <a:rPr lang="en-US" altLang="en-US" sz="1600" dirty="0"/>
              <a:t>Thresholding:</a:t>
            </a:r>
          </a:p>
          <a:p>
            <a:pPr marL="285750" lvl="0" indent="-285750" eaLnBrk="0" fontAlgn="base" hangingPunct="0">
              <a:spcBef>
                <a:spcPct val="0"/>
              </a:spcBef>
              <a:spcAft>
                <a:spcPct val="0"/>
              </a:spcAft>
              <a:buFont typeface="Arial" panose="020B0604020202020204" pitchFamily="34" charset="0"/>
              <a:buChar char="•"/>
            </a:pPr>
            <a:r>
              <a:rPr lang="en-US" altLang="en-US" sz="1600" dirty="0"/>
              <a:t> If the distance falls below a predefined tolerance (0.01 m), the algorithm stops early.</a:t>
            </a:r>
          </a:p>
          <a:p>
            <a:pPr lvl="0" eaLnBrk="0" fontAlgn="base" hangingPunct="0">
              <a:spcBef>
                <a:spcPct val="0"/>
              </a:spcBef>
              <a:spcAft>
                <a:spcPct val="0"/>
              </a:spcAft>
            </a:pPr>
            <a:r>
              <a:rPr lang="en-US" altLang="en-US" sz="1600" dirty="0"/>
              <a:t>It is numerical because:</a:t>
            </a:r>
          </a:p>
          <a:p>
            <a:pPr marL="285750" indent="-285750">
              <a:buFont typeface="Arial" panose="020B0604020202020204" pitchFamily="34" charset="0"/>
              <a:buChar char="•"/>
            </a:pPr>
            <a:r>
              <a:rPr lang="en-US" sz="1600" dirty="0"/>
              <a:t>The solution is found by systematically evaluating discrete points in the parameter space.</a:t>
            </a:r>
          </a:p>
          <a:p>
            <a:pPr marL="285750" indent="-285750">
              <a:buFont typeface="Arial" panose="020B0604020202020204" pitchFamily="34" charset="0"/>
              <a:buChar char="•"/>
            </a:pPr>
            <a:r>
              <a:rPr lang="en-US" sz="1600" dirty="0"/>
              <a:t>It does not rely on solving equations analytically but rather approximates the best parameters.</a:t>
            </a:r>
          </a:p>
        </p:txBody>
      </p:sp>
    </p:spTree>
    <p:extLst>
      <p:ext uri="{BB962C8B-B14F-4D97-AF65-F5344CB8AC3E}">
        <p14:creationId xmlns:p14="http://schemas.microsoft.com/office/powerpoint/2010/main" val="2188085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1A4D-B08B-42DA-B171-564E502718E3}"/>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BEBC8A2A-2EA3-4047-9D66-F1449F6A79E0}"/>
              </a:ext>
            </a:extLst>
          </p:cNvPr>
          <p:cNvSpPr>
            <a:spLocks noGrp="1"/>
          </p:cNvSpPr>
          <p:nvPr>
            <p:ph idx="1"/>
          </p:nvPr>
        </p:nvSpPr>
        <p:spPr>
          <a:xfrm>
            <a:off x="913773" y="2040522"/>
            <a:ext cx="10364452" cy="3424107"/>
          </a:xfrm>
        </p:spPr>
        <p:txBody>
          <a:bodyPr>
            <a:normAutofit fontScale="92500" lnSpcReduction="20000"/>
          </a:bodyPr>
          <a:lstStyle/>
          <a:p>
            <a:pPr marL="0" indent="0">
              <a:buNone/>
            </a:pPr>
            <a:r>
              <a:rPr lang="en-US" dirty="0"/>
              <a:t>1. Initialize search space for velocity and angle</a:t>
            </a:r>
          </a:p>
          <a:p>
            <a:pPr marL="0" indent="0">
              <a:buNone/>
            </a:pPr>
            <a:r>
              <a:rPr lang="en-US" dirty="0"/>
              <a:t>2. For each time point:</a:t>
            </a:r>
          </a:p>
          <a:p>
            <a:r>
              <a:rPr lang="en-US" dirty="0"/>
              <a:t>Calculate target's future position</a:t>
            </a:r>
          </a:p>
          <a:p>
            <a:r>
              <a:rPr lang="en-US" dirty="0"/>
              <a:t>For each velocity-angle combination:</a:t>
            </a:r>
          </a:p>
          <a:p>
            <a:r>
              <a:rPr lang="en-US" dirty="0"/>
              <a:t>Compute interceptor trajectory</a:t>
            </a:r>
          </a:p>
          <a:p>
            <a:r>
              <a:rPr lang="en-US" dirty="0"/>
              <a:t>Calculate minimum distance to target</a:t>
            </a:r>
          </a:p>
          <a:p>
            <a:r>
              <a:rPr lang="en-US" dirty="0"/>
              <a:t>Update best parameters if better solution found</a:t>
            </a:r>
          </a:p>
          <a:p>
            <a:pPr marL="0" indent="0">
              <a:buNone/>
            </a:pPr>
            <a:r>
              <a:rPr lang="en-US" dirty="0"/>
              <a:t>3. Return optimal launch parameters</a:t>
            </a:r>
          </a:p>
        </p:txBody>
      </p:sp>
    </p:spTree>
    <p:extLst>
      <p:ext uri="{BB962C8B-B14F-4D97-AF65-F5344CB8AC3E}">
        <p14:creationId xmlns:p14="http://schemas.microsoft.com/office/powerpoint/2010/main" val="342994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BCC7-58EB-4360-AAF1-87AAB6F4AF0E}"/>
              </a:ext>
            </a:extLst>
          </p:cNvPr>
          <p:cNvSpPr>
            <a:spLocks noGrp="1"/>
          </p:cNvSpPr>
          <p:nvPr>
            <p:ph type="title"/>
          </p:nvPr>
        </p:nvSpPr>
        <p:spPr>
          <a:xfrm>
            <a:off x="3781229" y="138535"/>
            <a:ext cx="4629539" cy="913169"/>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EC0CF665-2DC7-4D6F-A536-F08B6028AE56}"/>
              </a:ext>
            </a:extLst>
          </p:cNvPr>
          <p:cNvSpPr>
            <a:spLocks noGrp="1"/>
          </p:cNvSpPr>
          <p:nvPr>
            <p:ph idx="1"/>
          </p:nvPr>
        </p:nvSpPr>
        <p:spPr>
          <a:xfrm>
            <a:off x="417543" y="827075"/>
            <a:ext cx="11356910" cy="682738"/>
          </a:xfrm>
        </p:spPr>
        <p:txBody>
          <a:bodyPr>
            <a:normAutofit/>
          </a:bodyPr>
          <a:lstStyle/>
          <a:p>
            <a:pPr marL="0" indent="0">
              <a:buNone/>
            </a:pPr>
            <a:r>
              <a:rPr lang="en-US" dirty="0"/>
              <a:t>We need to predict the target ball movement and intercept it with another moving ball.</a:t>
            </a:r>
          </a:p>
        </p:txBody>
      </p:sp>
      <p:pic>
        <p:nvPicPr>
          <p:cNvPr id="5" name="Picture 4">
            <a:extLst>
              <a:ext uri="{FF2B5EF4-FFF2-40B4-BE49-F238E27FC236}">
                <a16:creationId xmlns:a16="http://schemas.microsoft.com/office/drawing/2014/main" id="{77DA6AEC-5DCA-41FA-8E0A-E1172FBA44BE}"/>
              </a:ext>
            </a:extLst>
          </p:cNvPr>
          <p:cNvPicPr>
            <a:picLocks noChangeAspect="1"/>
          </p:cNvPicPr>
          <p:nvPr/>
        </p:nvPicPr>
        <p:blipFill>
          <a:blip r:embed="rId2"/>
          <a:stretch>
            <a:fillRect/>
          </a:stretch>
        </p:blipFill>
        <p:spPr>
          <a:xfrm>
            <a:off x="0" y="1454908"/>
            <a:ext cx="3934690" cy="2349932"/>
          </a:xfrm>
          <a:prstGeom prst="rect">
            <a:avLst/>
          </a:prstGeom>
        </p:spPr>
      </p:pic>
      <p:pic>
        <p:nvPicPr>
          <p:cNvPr id="7" name="Picture 6">
            <a:extLst>
              <a:ext uri="{FF2B5EF4-FFF2-40B4-BE49-F238E27FC236}">
                <a16:creationId xmlns:a16="http://schemas.microsoft.com/office/drawing/2014/main" id="{B2F1A707-EE15-48C1-826A-3F4D12070D72}"/>
              </a:ext>
            </a:extLst>
          </p:cNvPr>
          <p:cNvPicPr>
            <a:picLocks noChangeAspect="1"/>
          </p:cNvPicPr>
          <p:nvPr/>
        </p:nvPicPr>
        <p:blipFill>
          <a:blip r:embed="rId3"/>
          <a:stretch>
            <a:fillRect/>
          </a:stretch>
        </p:blipFill>
        <p:spPr>
          <a:xfrm>
            <a:off x="0" y="4038319"/>
            <a:ext cx="4196224" cy="2495745"/>
          </a:xfrm>
          <a:prstGeom prst="rect">
            <a:avLst/>
          </a:prstGeom>
        </p:spPr>
      </p:pic>
      <p:pic>
        <p:nvPicPr>
          <p:cNvPr id="6" name="Picture 5">
            <a:extLst>
              <a:ext uri="{FF2B5EF4-FFF2-40B4-BE49-F238E27FC236}">
                <a16:creationId xmlns:a16="http://schemas.microsoft.com/office/drawing/2014/main" id="{5796C6FB-0AF6-4009-A6BF-F1CBEE030E67}"/>
              </a:ext>
            </a:extLst>
          </p:cNvPr>
          <p:cNvPicPr>
            <a:picLocks noChangeAspect="1"/>
          </p:cNvPicPr>
          <p:nvPr/>
        </p:nvPicPr>
        <p:blipFill>
          <a:blip r:embed="rId4"/>
          <a:stretch>
            <a:fillRect/>
          </a:stretch>
        </p:blipFill>
        <p:spPr>
          <a:xfrm>
            <a:off x="0" y="2889300"/>
            <a:ext cx="4181478" cy="2463956"/>
          </a:xfrm>
          <a:prstGeom prst="rect">
            <a:avLst/>
          </a:prstGeom>
        </p:spPr>
      </p:pic>
      <p:sp>
        <p:nvSpPr>
          <p:cNvPr id="8" name="Rectangle 7">
            <a:extLst>
              <a:ext uri="{FF2B5EF4-FFF2-40B4-BE49-F238E27FC236}">
                <a16:creationId xmlns:a16="http://schemas.microsoft.com/office/drawing/2014/main" id="{D1B4BECB-333B-45F6-9918-81895C78CA6C}"/>
              </a:ext>
            </a:extLst>
          </p:cNvPr>
          <p:cNvSpPr/>
          <p:nvPr/>
        </p:nvSpPr>
        <p:spPr>
          <a:xfrm>
            <a:off x="3967843" y="1459011"/>
            <a:ext cx="8074372" cy="5016758"/>
          </a:xfrm>
          <a:prstGeom prst="rect">
            <a:avLst/>
          </a:prstGeom>
        </p:spPr>
        <p:txBody>
          <a:bodyPr wrap="square">
            <a:spAutoFit/>
          </a:bodyPr>
          <a:lstStyle/>
          <a:p>
            <a:r>
              <a:rPr lang="en-US" sz="2000" dirty="0"/>
              <a:t>Algorithm/Workflow:</a:t>
            </a:r>
          </a:p>
          <a:p>
            <a:pPr marL="342900" indent="-342900">
              <a:buFont typeface="+mj-lt"/>
              <a:buAutoNum type="arabicPeriod"/>
            </a:pPr>
            <a:r>
              <a:rPr lang="en-US" sz="2000" dirty="0"/>
              <a:t>I generated a moving ball animation with the help of another python code – generate.py.</a:t>
            </a:r>
          </a:p>
          <a:p>
            <a:pPr marL="342900" indent="-342900">
              <a:buFont typeface="+mj-lt"/>
              <a:buAutoNum type="arabicPeriod"/>
            </a:pPr>
            <a:r>
              <a:rPr lang="en-US" sz="2000" dirty="0"/>
              <a:t>Use the Computation Project 2 with some </a:t>
            </a:r>
            <a:r>
              <a:rPr lang="en-US" sz="2000" dirty="0" err="1"/>
              <a:t>adjucements</a:t>
            </a:r>
            <a:r>
              <a:rPr lang="en-US" sz="2000" dirty="0"/>
              <a:t> for detecting the ball, and its’ movement. which in the end returns initial position of the ball and its’ velocity.</a:t>
            </a:r>
          </a:p>
          <a:p>
            <a:pPr marL="342900" indent="-342900">
              <a:buFont typeface="+mj-lt"/>
              <a:buAutoNum type="arabicPeriod"/>
            </a:pPr>
            <a:r>
              <a:rPr lang="en-US" sz="2000" dirty="0">
                <a:solidFill>
                  <a:srgbClr val="FF0000"/>
                </a:solidFill>
              </a:rPr>
              <a:t>The whole process happens in main.py, where balls initial position parameters and velocity is known, from here on, we calculate the shooting balls velocity, and angle of shooting. These are called launch parameters.</a:t>
            </a:r>
          </a:p>
          <a:p>
            <a:pPr marL="342900" indent="-342900">
              <a:buFont typeface="+mj-lt"/>
              <a:buAutoNum type="arabicPeriod"/>
            </a:pPr>
            <a:r>
              <a:rPr lang="en-US" sz="2000" dirty="0"/>
              <a:t>We then output those, and create a GIF.</a:t>
            </a:r>
          </a:p>
          <a:p>
            <a:endParaRPr lang="en-US" sz="2000" dirty="0"/>
          </a:p>
          <a:p>
            <a:r>
              <a:rPr lang="en-US" sz="2000" dirty="0"/>
              <a:t>Imports used:</a:t>
            </a:r>
          </a:p>
          <a:p>
            <a:pPr marL="342900" indent="-342900">
              <a:buFont typeface="Arial" panose="020B0604020202020204" pitchFamily="34" charset="0"/>
              <a:buChar char="•"/>
            </a:pPr>
            <a:r>
              <a:rPr lang="en-US" sz="2000" dirty="0" err="1"/>
              <a:t>numpy</a:t>
            </a:r>
            <a:r>
              <a:rPr lang="en-US" sz="2000" dirty="0"/>
              <a:t>: for numerical computations</a:t>
            </a:r>
          </a:p>
          <a:p>
            <a:pPr marL="342900" indent="-342900">
              <a:buFont typeface="Arial" panose="020B0604020202020204" pitchFamily="34" charset="0"/>
              <a:buChar char="•"/>
            </a:pPr>
            <a:r>
              <a:rPr lang="en-US" sz="2000" dirty="0" err="1"/>
              <a:t>matplotlib.pyplot</a:t>
            </a:r>
            <a:r>
              <a:rPr lang="en-US" sz="2000" dirty="0"/>
              <a:t>: for plotting</a:t>
            </a:r>
          </a:p>
          <a:p>
            <a:pPr marL="342900" indent="-342900">
              <a:buFont typeface="Arial" panose="020B0604020202020204" pitchFamily="34" charset="0"/>
              <a:buChar char="•"/>
            </a:pPr>
            <a:r>
              <a:rPr lang="en-US" sz="2000" dirty="0" err="1"/>
              <a:t>matplotlib.animation.FuncAnimation</a:t>
            </a:r>
            <a:r>
              <a:rPr lang="en-US" sz="2000" dirty="0"/>
              <a:t>: to create animations of the interception.</a:t>
            </a:r>
          </a:p>
        </p:txBody>
      </p:sp>
    </p:spTree>
    <p:extLst>
      <p:ext uri="{BB962C8B-B14F-4D97-AF65-F5344CB8AC3E}">
        <p14:creationId xmlns:p14="http://schemas.microsoft.com/office/powerpoint/2010/main" val="147650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F479-F9BE-40C5-A410-F989D17A6122}"/>
              </a:ext>
            </a:extLst>
          </p:cNvPr>
          <p:cNvSpPr>
            <a:spLocks noGrp="1"/>
          </p:cNvSpPr>
          <p:nvPr>
            <p:ph type="title"/>
          </p:nvPr>
        </p:nvSpPr>
        <p:spPr>
          <a:xfrm>
            <a:off x="3747989" y="145558"/>
            <a:ext cx="4696020" cy="586597"/>
          </a:xfrm>
        </p:spPr>
        <p:txBody>
          <a:bodyPr>
            <a:noAutofit/>
          </a:bodyPr>
          <a:lstStyle/>
          <a:p>
            <a:r>
              <a:rPr lang="en-US" sz="3200" dirty="0"/>
              <a:t>Boundary Conditions</a:t>
            </a:r>
          </a:p>
        </p:txBody>
      </p:sp>
      <p:sp>
        <p:nvSpPr>
          <p:cNvPr id="3" name="Content Placeholder 2">
            <a:extLst>
              <a:ext uri="{FF2B5EF4-FFF2-40B4-BE49-F238E27FC236}">
                <a16:creationId xmlns:a16="http://schemas.microsoft.com/office/drawing/2014/main" id="{484DBF17-627E-402B-9792-CA9D479BAF7F}"/>
              </a:ext>
            </a:extLst>
          </p:cNvPr>
          <p:cNvSpPr>
            <a:spLocks noGrp="1"/>
          </p:cNvSpPr>
          <p:nvPr>
            <p:ph idx="1"/>
          </p:nvPr>
        </p:nvSpPr>
        <p:spPr>
          <a:xfrm>
            <a:off x="177282" y="732155"/>
            <a:ext cx="9367933" cy="2265087"/>
          </a:xfrm>
        </p:spPr>
        <p:txBody>
          <a:bodyPr>
            <a:noAutofit/>
          </a:bodyPr>
          <a:lstStyle/>
          <a:p>
            <a:r>
              <a:rPr lang="en-US" sz="1600" dirty="0"/>
              <a:t>As already mentioned initial position and velocity are determined through video analysis</a:t>
            </a:r>
          </a:p>
          <a:p>
            <a:r>
              <a:rPr lang="en-US" sz="1600" dirty="0"/>
              <a:t>Launch delay ≥ 0 seconds – meaning delay can’t be negative</a:t>
            </a:r>
          </a:p>
          <a:p>
            <a:r>
              <a:rPr lang="en-US" sz="1600" dirty="0"/>
              <a:t>Just physical constraints – for it to be realistic, and reasonable speed and direction:</a:t>
            </a:r>
          </a:p>
          <a:p>
            <a:r>
              <a:rPr lang="en-US" sz="1600" dirty="0"/>
              <a:t>Launch velocity: 0 ≤ v₀ ≤ 100 m/s</a:t>
            </a:r>
          </a:p>
          <a:p>
            <a:r>
              <a:rPr lang="en-US" sz="1600" dirty="0"/>
              <a:t>Launch angle: -90° ≤ θ ≤ 90°</a:t>
            </a:r>
          </a:p>
        </p:txBody>
      </p:sp>
      <p:sp>
        <p:nvSpPr>
          <p:cNvPr id="4" name="Rectangle 3">
            <a:extLst>
              <a:ext uri="{FF2B5EF4-FFF2-40B4-BE49-F238E27FC236}">
                <a16:creationId xmlns:a16="http://schemas.microsoft.com/office/drawing/2014/main" id="{86394F12-1B5C-4C6C-8AD1-29B87F064408}"/>
              </a:ext>
            </a:extLst>
          </p:cNvPr>
          <p:cNvSpPr/>
          <p:nvPr/>
        </p:nvSpPr>
        <p:spPr>
          <a:xfrm>
            <a:off x="539621" y="3711469"/>
            <a:ext cx="8792547" cy="2831544"/>
          </a:xfrm>
          <a:prstGeom prst="rect">
            <a:avLst/>
          </a:prstGeom>
        </p:spPr>
        <p:txBody>
          <a:bodyPr wrap="square">
            <a:spAutoFit/>
          </a:bodyPr>
          <a:lstStyle/>
          <a:p>
            <a:r>
              <a:rPr lang="en-US" dirty="0"/>
              <a:t>Shooting Method for Boundary Value Problem</a:t>
            </a:r>
          </a:p>
          <a:p>
            <a:r>
              <a:rPr lang="en-US" sz="1600" dirty="0"/>
              <a:t>The projectile interception problem can be formulated as a boundary value problem (BVP) where:</a:t>
            </a:r>
          </a:p>
          <a:p>
            <a:pPr marL="285750" indent="-285750">
              <a:buFont typeface="Arial" panose="020B0604020202020204" pitchFamily="34" charset="0"/>
              <a:buChar char="•"/>
            </a:pPr>
            <a:r>
              <a:rPr lang="en-US" sz="1600" dirty="0"/>
              <a:t>Initial boundary: Starting position of the interceptor (x₀, y₀)</a:t>
            </a:r>
          </a:p>
          <a:p>
            <a:pPr marL="285750" indent="-285750">
              <a:buFont typeface="Arial" panose="020B0604020202020204" pitchFamily="34" charset="0"/>
              <a:buChar char="•"/>
            </a:pPr>
            <a:r>
              <a:rPr lang="en-US" sz="1600" dirty="0"/>
              <a:t>Terminal boundary: Intersection with target trajectory (</a:t>
            </a:r>
            <a:r>
              <a:rPr lang="en-US" sz="1600" dirty="0" err="1"/>
              <a:t>x_target</a:t>
            </a:r>
            <a:r>
              <a:rPr lang="en-US" sz="1600" dirty="0"/>
              <a:t>, </a:t>
            </a:r>
            <a:r>
              <a:rPr lang="en-US" sz="1600" dirty="0" err="1"/>
              <a:t>y_target</a:t>
            </a:r>
            <a:r>
              <a:rPr lang="en-US" sz="1600" dirty="0"/>
              <a:t>)</a:t>
            </a:r>
          </a:p>
          <a:p>
            <a:pPr marL="285750" indent="-285750">
              <a:buFont typeface="Arial" panose="020B0604020202020204" pitchFamily="34" charset="0"/>
              <a:buChar char="•"/>
            </a:pPr>
            <a:r>
              <a:rPr lang="en-US" sz="1600" dirty="0"/>
              <a:t>Unknown parameters: Initial velocity (v₀) and launch angle (θ)</a:t>
            </a:r>
          </a:p>
          <a:p>
            <a:r>
              <a:rPr lang="en-US" sz="1600" dirty="0"/>
              <a:t>what shooting method does:</a:t>
            </a:r>
          </a:p>
          <a:p>
            <a:pPr marL="342900" indent="-342900">
              <a:buAutoNum type="arabicPeriod"/>
            </a:pPr>
            <a:r>
              <a:rPr lang="en-US" sz="1600" dirty="0"/>
              <a:t>Makes initial guess for v₀ and θ</a:t>
            </a:r>
          </a:p>
          <a:p>
            <a:pPr marL="342900" indent="-342900">
              <a:buAutoNum type="arabicPeriod"/>
            </a:pPr>
            <a:r>
              <a:rPr lang="en-US" sz="1600" dirty="0"/>
              <a:t>Solves IVP with these parameters</a:t>
            </a:r>
          </a:p>
          <a:p>
            <a:pPr marL="342900" indent="-342900">
              <a:buAutoNum type="arabicPeriod"/>
            </a:pPr>
            <a:r>
              <a:rPr lang="en-US" sz="1600" dirty="0"/>
              <a:t>Checks if terminal condition is met</a:t>
            </a:r>
          </a:p>
          <a:p>
            <a:pPr marL="342900" indent="-342900">
              <a:buAutoNum type="arabicPeriod"/>
            </a:pPr>
            <a:r>
              <a:rPr lang="en-US" sz="1600" dirty="0"/>
              <a:t>Adjusts parameters based on error</a:t>
            </a:r>
          </a:p>
          <a:p>
            <a:pPr marL="342900" indent="-342900">
              <a:buAutoNum type="arabicPeriod"/>
            </a:pPr>
            <a:r>
              <a:rPr lang="en-US" sz="1600" dirty="0"/>
              <a:t>Iterates until convergence</a:t>
            </a:r>
          </a:p>
        </p:txBody>
      </p:sp>
      <p:sp>
        <p:nvSpPr>
          <p:cNvPr id="5" name="Title 1">
            <a:extLst>
              <a:ext uri="{FF2B5EF4-FFF2-40B4-BE49-F238E27FC236}">
                <a16:creationId xmlns:a16="http://schemas.microsoft.com/office/drawing/2014/main" id="{7B36F15C-A9D0-4650-9FD0-9B8CE31745E0}"/>
              </a:ext>
            </a:extLst>
          </p:cNvPr>
          <p:cNvSpPr txBox="1">
            <a:spLocks/>
          </p:cNvSpPr>
          <p:nvPr/>
        </p:nvSpPr>
        <p:spPr>
          <a:xfrm>
            <a:off x="4374695" y="3030443"/>
            <a:ext cx="3442607" cy="55339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Numerical Methods</a:t>
            </a:r>
          </a:p>
        </p:txBody>
      </p:sp>
    </p:spTree>
    <p:extLst>
      <p:ext uri="{BB962C8B-B14F-4D97-AF65-F5344CB8AC3E}">
        <p14:creationId xmlns:p14="http://schemas.microsoft.com/office/powerpoint/2010/main" val="313380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6B2A-6CA4-48B4-AAB4-615684CC02A0}"/>
              </a:ext>
            </a:extLst>
          </p:cNvPr>
          <p:cNvSpPr>
            <a:spLocks noGrp="1"/>
          </p:cNvSpPr>
          <p:nvPr>
            <p:ph type="title"/>
          </p:nvPr>
        </p:nvSpPr>
        <p:spPr>
          <a:xfrm>
            <a:off x="4226329" y="95024"/>
            <a:ext cx="3042219" cy="680896"/>
          </a:xfrm>
        </p:spPr>
        <p:txBody>
          <a:bodyPr>
            <a:normAutofit fontScale="90000"/>
          </a:bodyPr>
          <a:lstStyle/>
          <a:p>
            <a:r>
              <a:rPr lang="en-US" dirty="0"/>
              <a:t>How It Works</a:t>
            </a:r>
          </a:p>
        </p:txBody>
      </p:sp>
      <p:sp>
        <p:nvSpPr>
          <p:cNvPr id="3" name="Content Placeholder 2">
            <a:extLst>
              <a:ext uri="{FF2B5EF4-FFF2-40B4-BE49-F238E27FC236}">
                <a16:creationId xmlns:a16="http://schemas.microsoft.com/office/drawing/2014/main" id="{F32199AD-677E-4624-8F02-6F30C13BE164}"/>
              </a:ext>
            </a:extLst>
          </p:cNvPr>
          <p:cNvSpPr>
            <a:spLocks noGrp="1"/>
          </p:cNvSpPr>
          <p:nvPr>
            <p:ph idx="1"/>
          </p:nvPr>
        </p:nvSpPr>
        <p:spPr>
          <a:xfrm>
            <a:off x="139961" y="775920"/>
            <a:ext cx="11831215" cy="1155999"/>
          </a:xfrm>
        </p:spPr>
        <p:txBody>
          <a:bodyPr>
            <a:normAutofit fontScale="92500" lnSpcReduction="20000"/>
          </a:bodyPr>
          <a:lstStyle/>
          <a:p>
            <a:r>
              <a:rPr lang="en-US" sz="2000" dirty="0"/>
              <a:t>I determine the optimal launch parameters (velocity and angle) for the shooter to intercept a moving target ball in a 2D space, factoring in gravity, initial delay, and target motion.</a:t>
            </a:r>
          </a:p>
          <a:p>
            <a:r>
              <a:rPr lang="en-US" sz="2000" dirty="0"/>
              <a:t>Also visualizing the interception using an animated plot.</a:t>
            </a:r>
          </a:p>
        </p:txBody>
      </p:sp>
      <p:pic>
        <p:nvPicPr>
          <p:cNvPr id="4" name="Picture 3">
            <a:extLst>
              <a:ext uri="{FF2B5EF4-FFF2-40B4-BE49-F238E27FC236}">
                <a16:creationId xmlns:a16="http://schemas.microsoft.com/office/drawing/2014/main" id="{A9A9EABF-FA38-4C67-B9A8-F1E99C3E112F}"/>
              </a:ext>
            </a:extLst>
          </p:cNvPr>
          <p:cNvPicPr>
            <a:picLocks noChangeAspect="1"/>
          </p:cNvPicPr>
          <p:nvPr/>
        </p:nvPicPr>
        <p:blipFill>
          <a:blip r:embed="rId2"/>
          <a:stretch>
            <a:fillRect/>
          </a:stretch>
        </p:blipFill>
        <p:spPr>
          <a:xfrm>
            <a:off x="139961" y="2425022"/>
            <a:ext cx="7354326" cy="428685"/>
          </a:xfrm>
          <a:prstGeom prst="rect">
            <a:avLst/>
          </a:prstGeom>
        </p:spPr>
      </p:pic>
      <p:sp>
        <p:nvSpPr>
          <p:cNvPr id="9" name="Rectangle 8">
            <a:extLst>
              <a:ext uri="{FF2B5EF4-FFF2-40B4-BE49-F238E27FC236}">
                <a16:creationId xmlns:a16="http://schemas.microsoft.com/office/drawing/2014/main" id="{D26B07C0-9884-47E0-92E5-50E84D15CD1A}"/>
              </a:ext>
            </a:extLst>
          </p:cNvPr>
          <p:cNvSpPr/>
          <p:nvPr/>
        </p:nvSpPr>
        <p:spPr>
          <a:xfrm>
            <a:off x="171526" y="3054422"/>
            <a:ext cx="7536024" cy="830997"/>
          </a:xfrm>
          <a:prstGeom prst="rect">
            <a:avLst/>
          </a:prstGeom>
        </p:spPr>
        <p:txBody>
          <a:bodyPr wrap="square">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Predicts the position of the target at a given time </a:t>
            </a:r>
            <a:r>
              <a:rPr kumimoji="0" lang="en-US" altLang="en-US" sz="1600" b="0" i="0" u="none" strike="noStrike" cap="none" normalizeH="0" baseline="0" dirty="0">
                <a:ln>
                  <a:noFill/>
                </a:ln>
                <a:solidFill>
                  <a:schemeClr val="tx1"/>
                </a:solidFill>
                <a:effectLst/>
                <a:latin typeface="Arial Unicode MS"/>
              </a:rPr>
              <a:t>t</a:t>
            </a:r>
            <a:r>
              <a:rPr lang="en-US" altLang="en-US" sz="1600" dirty="0"/>
              <a:t>, based on its initial position, velocity, and gravity. </a:t>
            </a:r>
          </a:p>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Formula:</a:t>
            </a:r>
          </a:p>
        </p:txBody>
      </p:sp>
      <p:pic>
        <p:nvPicPr>
          <p:cNvPr id="24" name="Picture 23">
            <a:extLst>
              <a:ext uri="{FF2B5EF4-FFF2-40B4-BE49-F238E27FC236}">
                <a16:creationId xmlns:a16="http://schemas.microsoft.com/office/drawing/2014/main" id="{49FADD0E-E07C-49FC-B94E-D20B1D4011D2}"/>
              </a:ext>
            </a:extLst>
          </p:cNvPr>
          <p:cNvPicPr>
            <a:picLocks noChangeAspect="1"/>
          </p:cNvPicPr>
          <p:nvPr/>
        </p:nvPicPr>
        <p:blipFill>
          <a:blip r:embed="rId3"/>
          <a:stretch>
            <a:fillRect/>
          </a:stretch>
        </p:blipFill>
        <p:spPr>
          <a:xfrm>
            <a:off x="7494287" y="3017511"/>
            <a:ext cx="4324819" cy="2665680"/>
          </a:xfrm>
          <a:prstGeom prst="rect">
            <a:avLst/>
          </a:prstGeom>
        </p:spPr>
      </p:pic>
      <p:pic>
        <p:nvPicPr>
          <p:cNvPr id="1034" name="Picture 10" descr="Position Kinematics Equation Overview - physicsthisweek.com">
            <a:extLst>
              <a:ext uri="{FF2B5EF4-FFF2-40B4-BE49-F238E27FC236}">
                <a16:creationId xmlns:a16="http://schemas.microsoft.com/office/drawing/2014/main" id="{D5A83CD6-FE31-47FE-9CEE-B005EA93C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737" y="4021646"/>
            <a:ext cx="45243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7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ECAC3D2-6BE0-4682-A3CB-EF20FA27DE99}"/>
              </a:ext>
            </a:extLst>
          </p:cNvPr>
          <p:cNvSpPr txBox="1">
            <a:spLocks/>
          </p:cNvSpPr>
          <p:nvPr/>
        </p:nvSpPr>
        <p:spPr>
          <a:xfrm>
            <a:off x="93307" y="3620801"/>
            <a:ext cx="6270171" cy="2182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5" name="Rectangle 4">
            <a:extLst>
              <a:ext uri="{FF2B5EF4-FFF2-40B4-BE49-F238E27FC236}">
                <a16:creationId xmlns:a16="http://schemas.microsoft.com/office/drawing/2014/main" id="{AC9FF760-4051-4BE9-8D8C-4F404DE09B17}"/>
              </a:ext>
            </a:extLst>
          </p:cNvPr>
          <p:cNvSpPr/>
          <p:nvPr/>
        </p:nvSpPr>
        <p:spPr>
          <a:xfrm>
            <a:off x="1199803" y="3364619"/>
            <a:ext cx="9237976" cy="1569660"/>
          </a:xfrm>
          <a:prstGeom prst="rect">
            <a:avLst/>
          </a:prstGeom>
        </p:spPr>
        <p:txBody>
          <a:bodyPr wrap="square">
            <a:spAutoFit/>
          </a:bodyPr>
          <a:lstStyle/>
          <a:p>
            <a:r>
              <a:rPr lang="en-US" sz="1600" dirty="0"/>
              <a:t>y </a:t>
            </a:r>
            <a:r>
              <a:rPr lang="en-US" altLang="en-US" sz="1600" dirty="0">
                <a:latin typeface="Arial Unicode MS"/>
              </a:rPr>
              <a:t>is </a:t>
            </a:r>
            <a:r>
              <a:rPr kumimoji="0" lang="en-US" altLang="en-US" sz="1600" i="0" u="none" strike="noStrike" cap="none" normalizeH="0" baseline="0" dirty="0">
                <a:ln>
                  <a:noFill/>
                </a:ln>
                <a:solidFill>
                  <a:schemeClr val="tx1"/>
                </a:solidFill>
                <a:effectLst/>
                <a:latin typeface="Arial Unicode MS"/>
              </a:rPr>
              <a:t>[x, </a:t>
            </a:r>
            <a:r>
              <a:rPr kumimoji="0" lang="en-US" altLang="en-US" sz="1600" i="0" u="none" strike="noStrike" cap="none" normalizeH="0" baseline="0" dirty="0" err="1">
                <a:ln>
                  <a:noFill/>
                </a:ln>
                <a:solidFill>
                  <a:schemeClr val="tx1"/>
                </a:solidFill>
                <a:effectLst/>
                <a:latin typeface="Arial Unicode MS"/>
              </a:rPr>
              <a:t>vx</a:t>
            </a:r>
            <a:r>
              <a:rPr kumimoji="0" lang="en-US" altLang="en-US" sz="1600" i="0" u="none" strike="noStrike" cap="none" normalizeH="0" baseline="0" dirty="0">
                <a:ln>
                  <a:noFill/>
                </a:ln>
                <a:solidFill>
                  <a:schemeClr val="tx1"/>
                </a:solidFill>
                <a:effectLst/>
                <a:latin typeface="Arial Unicode MS"/>
              </a:rPr>
              <a:t>, y, </a:t>
            </a:r>
            <a:r>
              <a:rPr kumimoji="0" lang="en-US" altLang="en-US" sz="1600" i="0" u="none" strike="noStrike" cap="none" normalizeH="0" baseline="0" dirty="0" err="1">
                <a:ln>
                  <a:noFill/>
                </a:ln>
                <a:solidFill>
                  <a:schemeClr val="tx1"/>
                </a:solidFill>
                <a:effectLst/>
                <a:latin typeface="Arial Unicode MS"/>
              </a:rPr>
              <a:t>vy</a:t>
            </a:r>
            <a:r>
              <a:rPr kumimoji="0" lang="en-US" altLang="en-US" sz="1600" i="0" u="none" strike="noStrike" cap="none" normalizeH="0" baseline="0" dirty="0">
                <a:ln>
                  <a:noFill/>
                </a:ln>
                <a:solidFill>
                  <a:schemeClr val="tx1"/>
                </a:solidFill>
                <a:effectLst/>
                <a:latin typeface="Arial Unicode MS"/>
              </a:rPr>
              <a:t>], representing current positions and velocities</a:t>
            </a:r>
            <a:r>
              <a:rPr lang="en-US" altLang="en-US" sz="1600" dirty="0">
                <a:latin typeface="Arial" panose="020B0604020202020204" pitchFamily="34" charset="0"/>
              </a:rPr>
              <a:t>.</a:t>
            </a:r>
          </a:p>
          <a:p>
            <a:r>
              <a:rPr lang="en-US" altLang="en-US" sz="1600" dirty="0">
                <a:latin typeface="Arial" panose="020B0604020202020204" pitchFamily="34" charset="0"/>
              </a:rPr>
              <a:t>Method returns a </a:t>
            </a:r>
            <a:r>
              <a:rPr kumimoji="0" lang="en-US" altLang="en-US" sz="1600" i="0" u="none" strike="noStrike" cap="none" normalizeH="0" baseline="0" dirty="0">
                <a:ln>
                  <a:noFill/>
                </a:ln>
                <a:solidFill>
                  <a:schemeClr val="tx1"/>
                </a:solidFill>
                <a:effectLst/>
                <a:latin typeface="Arial" panose="020B0604020202020204" pitchFamily="34" charset="0"/>
              </a:rPr>
              <a:t>list </a:t>
            </a:r>
            <a:r>
              <a:rPr kumimoji="0" lang="en-US" altLang="en-US" sz="1600" i="0" u="none" strike="noStrike" cap="none" normalizeH="0" baseline="0" dirty="0">
                <a:ln>
                  <a:noFill/>
                </a:ln>
                <a:solidFill>
                  <a:schemeClr val="tx1"/>
                </a:solidFill>
                <a:effectLst/>
                <a:latin typeface="Arial Unicode MS"/>
              </a:rPr>
              <a:t>[</a:t>
            </a:r>
            <a:r>
              <a:rPr kumimoji="0" lang="en-US" altLang="en-US" sz="1600" i="0" u="none" strike="noStrike" cap="none" normalizeH="0" baseline="0" dirty="0" err="1">
                <a:ln>
                  <a:noFill/>
                </a:ln>
                <a:solidFill>
                  <a:schemeClr val="tx1"/>
                </a:solidFill>
                <a:effectLst/>
                <a:latin typeface="Arial Unicode MS"/>
              </a:rPr>
              <a:t>vx</a:t>
            </a:r>
            <a:r>
              <a:rPr kumimoji="0" lang="en-US" altLang="en-US" sz="1600" i="0" u="none" strike="noStrike" cap="none" normalizeH="0" baseline="0" dirty="0">
                <a:ln>
                  <a:noFill/>
                </a:ln>
                <a:solidFill>
                  <a:schemeClr val="tx1"/>
                </a:solidFill>
                <a:effectLst/>
                <a:latin typeface="Arial Unicode MS"/>
              </a:rPr>
              <a:t>, ax, </a:t>
            </a:r>
            <a:r>
              <a:rPr kumimoji="0" lang="en-US" altLang="en-US" sz="1600" i="0" u="none" strike="noStrike" cap="none" normalizeH="0" baseline="0" dirty="0" err="1">
                <a:ln>
                  <a:noFill/>
                </a:ln>
                <a:solidFill>
                  <a:schemeClr val="tx1"/>
                </a:solidFill>
                <a:effectLst/>
                <a:latin typeface="Arial Unicode MS"/>
              </a:rPr>
              <a:t>vy</a:t>
            </a:r>
            <a:r>
              <a:rPr kumimoji="0" lang="en-US" altLang="en-US" sz="1600" i="0" u="none" strike="noStrike" cap="none" normalizeH="0" baseline="0" dirty="0">
                <a:ln>
                  <a:noFill/>
                </a:ln>
                <a:solidFill>
                  <a:schemeClr val="tx1"/>
                </a:solidFill>
                <a:effectLst/>
                <a:latin typeface="Arial Unicode MS"/>
              </a:rPr>
              <a:t>, ay]</a:t>
            </a:r>
            <a:r>
              <a:rPr lang="en-US" altLang="en-US" sz="1600" dirty="0">
                <a:latin typeface="Arial Unicode MS"/>
              </a:rPr>
              <a:t>, </a:t>
            </a:r>
            <a:r>
              <a:rPr lang="en-US" sz="1600" dirty="0"/>
              <a:t>which represents the rate of change of each state variable, </a:t>
            </a:r>
            <a:r>
              <a:rPr kumimoji="0" lang="en-US" altLang="en-US" sz="1600" i="0" u="none" strike="noStrike" cap="none" normalizeH="0" baseline="0" dirty="0">
                <a:ln>
                  <a:noFill/>
                </a:ln>
                <a:solidFill>
                  <a:schemeClr val="tx1"/>
                </a:solidFill>
                <a:effectLst/>
              </a:rPr>
              <a:t>where:</a:t>
            </a:r>
            <a:endParaRPr kumimoji="0" lang="en-US" altLang="en-US" sz="160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i="0" u="none" strike="noStrike" cap="none" normalizeH="0" baseline="0" dirty="0">
                <a:ln>
                  <a:noFill/>
                </a:ln>
                <a:solidFill>
                  <a:schemeClr val="tx1"/>
                </a:solidFill>
                <a:effectLst/>
                <a:latin typeface="Arial Unicode MS"/>
              </a:rPr>
              <a:t> </a:t>
            </a:r>
            <a:r>
              <a:rPr kumimoji="0" lang="en-US" altLang="en-US" sz="1600" i="0" u="none" strike="noStrike" cap="none" normalizeH="0" baseline="0" dirty="0" err="1">
                <a:ln>
                  <a:noFill/>
                </a:ln>
                <a:solidFill>
                  <a:schemeClr val="tx1"/>
                </a:solidFill>
                <a:effectLst/>
                <a:latin typeface="Arial Unicode MS"/>
              </a:rPr>
              <a:t>vx</a:t>
            </a:r>
            <a:r>
              <a:rPr lang="en-US" altLang="en-US" sz="1600" dirty="0">
                <a:latin typeface="Arial Unicode MS"/>
              </a:rPr>
              <a:t> - </a:t>
            </a:r>
            <a:r>
              <a:rPr kumimoji="0" lang="en-US" altLang="en-US" sz="1600" i="0" u="none" strike="noStrike" cap="none" normalizeH="0" baseline="0" dirty="0">
                <a:ln>
                  <a:noFill/>
                </a:ln>
                <a:solidFill>
                  <a:schemeClr val="tx1"/>
                </a:solidFill>
                <a:effectLst/>
              </a:rPr>
              <a:t>Horizontal velocity.</a:t>
            </a:r>
            <a:endParaRPr kumimoji="0" lang="en-US" altLang="en-US" sz="160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i="0" u="none" strike="noStrike" cap="none" normalizeH="0" baseline="0" dirty="0">
                <a:ln>
                  <a:noFill/>
                </a:ln>
                <a:solidFill>
                  <a:schemeClr val="tx1"/>
                </a:solidFill>
                <a:effectLst/>
                <a:latin typeface="Arial Unicode MS"/>
              </a:rPr>
              <a:t> ax</a:t>
            </a:r>
            <a:r>
              <a:rPr lang="en-US" altLang="en-US" sz="1600" dirty="0">
                <a:latin typeface="Arial Unicode MS"/>
              </a:rPr>
              <a:t> - </a:t>
            </a:r>
            <a:r>
              <a:rPr kumimoji="0" lang="en-US" altLang="en-US" sz="1600" i="0" u="none" strike="noStrike" cap="none" normalizeH="0" baseline="0" dirty="0">
                <a:ln>
                  <a:noFill/>
                </a:ln>
                <a:solidFill>
                  <a:schemeClr val="tx1"/>
                </a:solidFill>
                <a:effectLst/>
              </a:rPr>
              <a:t>Horizontal acceleration.</a:t>
            </a:r>
            <a:endParaRPr kumimoji="0" lang="en-US" altLang="en-US" sz="160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i="0" u="none" strike="noStrike" cap="none" normalizeH="0" baseline="0" dirty="0">
                <a:ln>
                  <a:noFill/>
                </a:ln>
                <a:solidFill>
                  <a:schemeClr val="tx1"/>
                </a:solidFill>
                <a:effectLst/>
                <a:latin typeface="Arial Unicode MS"/>
              </a:rPr>
              <a:t> </a:t>
            </a:r>
            <a:r>
              <a:rPr kumimoji="0" lang="en-US" altLang="en-US" sz="1600" i="0" u="none" strike="noStrike" cap="none" normalizeH="0" baseline="0" dirty="0" err="1">
                <a:ln>
                  <a:noFill/>
                </a:ln>
                <a:solidFill>
                  <a:schemeClr val="tx1"/>
                </a:solidFill>
                <a:effectLst/>
                <a:latin typeface="Arial Unicode MS"/>
              </a:rPr>
              <a:t>vy</a:t>
            </a:r>
            <a:r>
              <a:rPr lang="en-US" altLang="en-US" sz="1600" dirty="0">
                <a:latin typeface="Arial Unicode MS"/>
              </a:rPr>
              <a:t> - </a:t>
            </a:r>
            <a:r>
              <a:rPr kumimoji="0" lang="en-US" altLang="en-US" sz="1600" i="0" u="none" strike="noStrike" cap="none" normalizeH="0" baseline="0" dirty="0">
                <a:ln>
                  <a:noFill/>
                </a:ln>
                <a:solidFill>
                  <a:schemeClr val="tx1"/>
                </a:solidFill>
                <a:effectLst/>
              </a:rPr>
              <a:t>Vertical velocity.</a:t>
            </a:r>
            <a:endParaRPr kumimoji="0" lang="en-US" altLang="en-US" sz="160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i="0" u="none" strike="noStrike" cap="none" normalizeH="0" baseline="0" dirty="0">
                <a:ln>
                  <a:noFill/>
                </a:ln>
                <a:solidFill>
                  <a:schemeClr val="tx1"/>
                </a:solidFill>
                <a:effectLst/>
                <a:latin typeface="Arial Unicode MS"/>
              </a:rPr>
              <a:t> ay</a:t>
            </a:r>
            <a:r>
              <a:rPr lang="en-US" altLang="en-US" sz="1600" dirty="0">
                <a:latin typeface="Arial Unicode MS"/>
              </a:rPr>
              <a:t> - </a:t>
            </a:r>
            <a:r>
              <a:rPr kumimoji="0" lang="en-US" altLang="en-US" sz="1600" i="0" u="none" strike="noStrike" cap="none" normalizeH="0" baseline="0" dirty="0">
                <a:ln>
                  <a:noFill/>
                </a:ln>
                <a:solidFill>
                  <a:schemeClr val="tx1"/>
                </a:solidFill>
                <a:effectLst/>
              </a:rPr>
              <a:t>Vertical acceleration.</a:t>
            </a:r>
          </a:p>
        </p:txBody>
      </p:sp>
      <p:pic>
        <p:nvPicPr>
          <p:cNvPr id="6" name="Picture 5">
            <a:extLst>
              <a:ext uri="{FF2B5EF4-FFF2-40B4-BE49-F238E27FC236}">
                <a16:creationId xmlns:a16="http://schemas.microsoft.com/office/drawing/2014/main" id="{2FC73D0B-181F-460A-9DFB-3F107F504859}"/>
              </a:ext>
            </a:extLst>
          </p:cNvPr>
          <p:cNvPicPr>
            <a:picLocks noChangeAspect="1"/>
          </p:cNvPicPr>
          <p:nvPr/>
        </p:nvPicPr>
        <p:blipFill>
          <a:blip r:embed="rId2"/>
          <a:stretch>
            <a:fillRect/>
          </a:stretch>
        </p:blipFill>
        <p:spPr>
          <a:xfrm>
            <a:off x="4235659" y="315319"/>
            <a:ext cx="3324689" cy="390580"/>
          </a:xfrm>
          <a:prstGeom prst="rect">
            <a:avLst/>
          </a:prstGeom>
        </p:spPr>
      </p:pic>
      <p:pic>
        <p:nvPicPr>
          <p:cNvPr id="7" name="Picture 6">
            <a:extLst>
              <a:ext uri="{FF2B5EF4-FFF2-40B4-BE49-F238E27FC236}">
                <a16:creationId xmlns:a16="http://schemas.microsoft.com/office/drawing/2014/main" id="{6B9E7C64-3B8F-4FD5-993E-556E2D93E304}"/>
              </a:ext>
            </a:extLst>
          </p:cNvPr>
          <p:cNvPicPr>
            <a:picLocks noChangeAspect="1"/>
          </p:cNvPicPr>
          <p:nvPr/>
        </p:nvPicPr>
        <p:blipFill>
          <a:blip r:embed="rId3"/>
          <a:stretch>
            <a:fillRect/>
          </a:stretch>
        </p:blipFill>
        <p:spPr>
          <a:xfrm>
            <a:off x="2978184" y="2375135"/>
            <a:ext cx="4582164" cy="752580"/>
          </a:xfrm>
          <a:prstGeom prst="rect">
            <a:avLst/>
          </a:prstGeom>
        </p:spPr>
      </p:pic>
      <p:sp>
        <p:nvSpPr>
          <p:cNvPr id="8" name="Rectangle 7">
            <a:extLst>
              <a:ext uri="{FF2B5EF4-FFF2-40B4-BE49-F238E27FC236}">
                <a16:creationId xmlns:a16="http://schemas.microsoft.com/office/drawing/2014/main" id="{75B2397A-C4B9-4801-8D0C-5BBAF18C22B9}"/>
              </a:ext>
            </a:extLst>
          </p:cNvPr>
          <p:cNvSpPr/>
          <p:nvPr/>
        </p:nvSpPr>
        <p:spPr>
          <a:xfrm>
            <a:off x="1328117" y="5350404"/>
            <a:ext cx="9934534" cy="830997"/>
          </a:xfrm>
          <a:prstGeom prst="rect">
            <a:avLst/>
          </a:prstGeom>
        </p:spPr>
        <p:txBody>
          <a:bodyPr wrap="square">
            <a:spAutoFit/>
          </a:bodyPr>
          <a:lstStyle/>
          <a:p>
            <a:pPr lvl="0" eaLnBrk="0" fontAlgn="base" hangingPunct="0">
              <a:spcBef>
                <a:spcPct val="0"/>
              </a:spcBef>
              <a:spcAft>
                <a:spcPct val="0"/>
              </a:spcAft>
            </a:pPr>
            <a:r>
              <a:rPr lang="en-US" altLang="en-US" sz="1600" dirty="0"/>
              <a:t>In a more robust implementation, we could’ve used numerical solvers like RK45:</a:t>
            </a:r>
            <a:endParaRPr lang="en-US" altLang="en-US" sz="16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t>Could be used to integrate these equations and compute the projectile's trajectory over time.</a:t>
            </a:r>
            <a:endParaRPr lang="en-US" altLang="en-US" sz="16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rPr>
              <a:t>It would handle more complex forces or scenarios where analytical solutions are not feasible.</a:t>
            </a:r>
          </a:p>
        </p:txBody>
      </p:sp>
      <p:sp>
        <p:nvSpPr>
          <p:cNvPr id="9" name="Rectangle 8">
            <a:extLst>
              <a:ext uri="{FF2B5EF4-FFF2-40B4-BE49-F238E27FC236}">
                <a16:creationId xmlns:a16="http://schemas.microsoft.com/office/drawing/2014/main" id="{CB4DC5E7-C3D1-4594-850D-7B2950FAB4E8}"/>
              </a:ext>
            </a:extLst>
          </p:cNvPr>
          <p:cNvSpPr/>
          <p:nvPr/>
        </p:nvSpPr>
        <p:spPr>
          <a:xfrm>
            <a:off x="283045" y="845876"/>
            <a:ext cx="11302597" cy="1077218"/>
          </a:xfrm>
          <a:prstGeom prst="rect">
            <a:avLst/>
          </a:prstGeom>
        </p:spPr>
        <p:txBody>
          <a:bodyPr wrap="square">
            <a:spAutoFit/>
          </a:bodyPr>
          <a:lstStyle/>
          <a:p>
            <a:r>
              <a:rPr lang="en-US" sz="1600" dirty="0"/>
              <a:t>describes how a ball moves in the air under the influence of gravity, using differential equations.</a:t>
            </a:r>
          </a:p>
          <a:p>
            <a:endParaRPr lang="en-US" sz="1600" dirty="0"/>
          </a:p>
          <a:p>
            <a:r>
              <a:rPr lang="en-US" sz="1600" dirty="0"/>
              <a:t>describes the rate of change (derivative) of the ball's position and velocity with respect to time. </a:t>
            </a:r>
            <a:r>
              <a:rPr lang="en-US" sz="1600" dirty="0">
                <a:solidFill>
                  <a:srgbClr val="FF0000"/>
                </a:solidFill>
              </a:rPr>
              <a:t>It essentially tells us how the ball's position and velocity evolve over time as it moves.</a:t>
            </a:r>
          </a:p>
        </p:txBody>
      </p:sp>
      <p:sp>
        <p:nvSpPr>
          <p:cNvPr id="10" name="Rectangle 9">
            <a:extLst>
              <a:ext uri="{FF2B5EF4-FFF2-40B4-BE49-F238E27FC236}">
                <a16:creationId xmlns:a16="http://schemas.microsoft.com/office/drawing/2014/main" id="{E54BA0E8-96D1-4017-892E-65D31BED98C2}"/>
              </a:ext>
            </a:extLst>
          </p:cNvPr>
          <p:cNvSpPr/>
          <p:nvPr/>
        </p:nvSpPr>
        <p:spPr>
          <a:xfrm>
            <a:off x="2065255" y="2000665"/>
            <a:ext cx="6222712" cy="338554"/>
          </a:xfrm>
          <a:prstGeom prst="rect">
            <a:avLst/>
          </a:prstGeom>
        </p:spPr>
        <p:txBody>
          <a:bodyPr wrap="square">
            <a:spAutoFit/>
          </a:bodyPr>
          <a:lstStyle/>
          <a:p>
            <a:pPr lvl="0" eaLnBrk="0" fontAlgn="base" hangingPunct="0">
              <a:spcBef>
                <a:spcPct val="0"/>
              </a:spcBef>
              <a:spcAft>
                <a:spcPct val="0"/>
              </a:spcAft>
            </a:pPr>
            <a:r>
              <a:rPr lang="en-US" sz="1600" dirty="0"/>
              <a:t>Provides a system of differential equations for the projectile’s motion:</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221131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A9D281-10BB-4B82-B76A-177890584E52}"/>
              </a:ext>
            </a:extLst>
          </p:cNvPr>
          <p:cNvSpPr>
            <a:spLocks noGrp="1"/>
          </p:cNvSpPr>
          <p:nvPr>
            <p:ph idx="1"/>
          </p:nvPr>
        </p:nvSpPr>
        <p:spPr>
          <a:xfrm>
            <a:off x="202773" y="1078769"/>
            <a:ext cx="11786445" cy="1654693"/>
          </a:xfrm>
        </p:spPr>
        <p:txBody>
          <a:bodyPr>
            <a:normAutofit fontScale="25000" lnSpcReduction="20000"/>
          </a:bodyPr>
          <a:lstStyle/>
          <a:p>
            <a:pPr marL="0" indent="0">
              <a:buNone/>
            </a:pPr>
            <a:r>
              <a:rPr lang="en-US" sz="8000" dirty="0"/>
              <a:t>This is a Core Algorithm</a:t>
            </a:r>
          </a:p>
          <a:p>
            <a:pPr marL="0" indent="0">
              <a:buNone/>
            </a:pPr>
            <a:r>
              <a:rPr lang="en-US" sz="8000" dirty="0"/>
              <a:t>It finds </a:t>
            </a:r>
            <a:r>
              <a:rPr kumimoji="0" lang="en-US" altLang="en-US" sz="8000" b="0" i="0" u="none" strike="noStrike" cap="none" normalizeH="0" baseline="0" dirty="0">
                <a:ln>
                  <a:noFill/>
                </a:ln>
                <a:solidFill>
                  <a:schemeClr val="tx1"/>
                </a:solidFill>
                <a:effectLst/>
                <a:latin typeface="Arial" panose="020B0604020202020204" pitchFamily="34" charset="0"/>
              </a:rPr>
              <a:t>the optimal launch velocity (</a:t>
            </a:r>
            <a:r>
              <a:rPr kumimoji="0" lang="en-US" altLang="en-US" sz="8000" b="0" i="0" u="none" strike="noStrike" cap="none" normalizeH="0" baseline="0" dirty="0">
                <a:ln>
                  <a:noFill/>
                </a:ln>
                <a:solidFill>
                  <a:schemeClr val="tx1"/>
                </a:solidFill>
                <a:effectLst/>
                <a:latin typeface="Arial Unicode MS"/>
              </a:rPr>
              <a:t>v0</a:t>
            </a:r>
            <a:r>
              <a:rPr lang="en-US" altLang="en-US" sz="8000" dirty="0"/>
              <a:t>), launch angle (</a:t>
            </a:r>
            <a:r>
              <a:rPr kumimoji="0" lang="en-US" altLang="en-US" sz="8000" b="0" i="0" u="none" strike="noStrike" cap="none" normalizeH="0" baseline="0" dirty="0">
                <a:ln>
                  <a:noFill/>
                </a:ln>
                <a:solidFill>
                  <a:schemeClr val="tx1"/>
                </a:solidFill>
                <a:effectLst/>
                <a:latin typeface="Arial Unicode MS"/>
              </a:rPr>
              <a:t>angle</a:t>
            </a:r>
            <a:r>
              <a:rPr lang="en-US" altLang="en-US" sz="8000" dirty="0"/>
              <a:t>), and interception time (</a:t>
            </a:r>
            <a:r>
              <a:rPr kumimoji="0" lang="en-US" altLang="en-US" sz="8000" b="0" i="0" u="none" strike="noStrike" cap="none" normalizeH="0" baseline="0" dirty="0" err="1">
                <a:ln>
                  <a:noFill/>
                </a:ln>
                <a:solidFill>
                  <a:schemeClr val="tx1"/>
                </a:solidFill>
                <a:effectLst/>
                <a:latin typeface="Arial Unicode MS"/>
              </a:rPr>
              <a:t>t_intercept</a:t>
            </a:r>
            <a:r>
              <a:rPr lang="en-US" altLang="en-US" sz="8000" dirty="0"/>
              <a:t>) for the shooter to hit the target.</a:t>
            </a:r>
          </a:p>
          <a:p>
            <a:pPr marL="0" indent="0">
              <a:buNone/>
            </a:pPr>
            <a:r>
              <a:rPr lang="en-US" sz="8000" dirty="0"/>
              <a:t>works by exploring a defined range of velocities, angles, and interception times, simulating the motion of the projectile for each combination, and determining the parameters that minimize the distance between the projectile and the target.</a:t>
            </a:r>
            <a:r>
              <a:rPr lang="en-US" altLang="en-US" sz="8000" dirty="0"/>
              <a:t> </a:t>
            </a:r>
          </a:p>
        </p:txBody>
      </p:sp>
      <p:pic>
        <p:nvPicPr>
          <p:cNvPr id="4" name="Picture 3">
            <a:extLst>
              <a:ext uri="{FF2B5EF4-FFF2-40B4-BE49-F238E27FC236}">
                <a16:creationId xmlns:a16="http://schemas.microsoft.com/office/drawing/2014/main" id="{EE4BC306-3054-462F-96BD-33AB48BC3DDB}"/>
              </a:ext>
            </a:extLst>
          </p:cNvPr>
          <p:cNvPicPr>
            <a:picLocks noChangeAspect="1"/>
          </p:cNvPicPr>
          <p:nvPr/>
        </p:nvPicPr>
        <p:blipFill>
          <a:blip r:embed="rId2"/>
          <a:stretch>
            <a:fillRect/>
          </a:stretch>
        </p:blipFill>
        <p:spPr>
          <a:xfrm>
            <a:off x="118226" y="295700"/>
            <a:ext cx="11955543" cy="400106"/>
          </a:xfrm>
          <a:prstGeom prst="rect">
            <a:avLst/>
          </a:prstGeom>
        </p:spPr>
      </p:pic>
      <p:sp>
        <p:nvSpPr>
          <p:cNvPr id="6" name="Rectangle 2">
            <a:extLst>
              <a:ext uri="{FF2B5EF4-FFF2-40B4-BE49-F238E27FC236}">
                <a16:creationId xmlns:a16="http://schemas.microsoft.com/office/drawing/2014/main" id="{86D1F23E-6DFE-46CE-8A1F-02D1CB7AA55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4892A77-8265-4C53-BD43-BE0A5AB5296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3A864A30-4744-46DB-B535-E8EC44FAEAC0}"/>
              </a:ext>
            </a:extLst>
          </p:cNvPr>
          <p:cNvSpPr/>
          <p:nvPr/>
        </p:nvSpPr>
        <p:spPr>
          <a:xfrm>
            <a:off x="538081" y="3620309"/>
            <a:ext cx="11115827" cy="2800767"/>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Defines a search space of velocities, angles, and interception times - ensure a detailed search for the best solution.</a:t>
            </a:r>
          </a:p>
          <a:p>
            <a:pPr marL="285750" indent="-285750">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The function then </a:t>
            </a:r>
            <a:r>
              <a:rPr lang="en-US" sz="1600" dirty="0">
                <a:latin typeface="Arial" panose="020B0604020202020204" pitchFamily="34" charset="0"/>
                <a:cs typeface="Arial" panose="020B0604020202020204" pitchFamily="34" charset="0"/>
              </a:rPr>
              <a:t>iterates over all of those combinations.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For each potential interception time, the function calculates where the moving target will be at that specific time using its known initial position, velocity, and the equations of motion.</a:t>
            </a:r>
          </a:p>
          <a:p>
            <a:pPr marL="285750" indent="-285750">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Simulates projectile motion for each combination and compares the projectile's position with the predicted target position.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Calculates the Euclidean distance between the projectile's position and the predicted position of the moving target at the interception time. The smaller the distance, the closer projectile is to the target ball</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Keeps track of velocity, angle and time, that minimizes this distance. Function can stop within a threshold of 0.01 meters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After every combination is tested the function returns optimal solution</a:t>
            </a:r>
          </a:p>
        </p:txBody>
      </p:sp>
      <p:sp>
        <p:nvSpPr>
          <p:cNvPr id="12" name="Content Placeholder 2">
            <a:extLst>
              <a:ext uri="{FF2B5EF4-FFF2-40B4-BE49-F238E27FC236}">
                <a16:creationId xmlns:a16="http://schemas.microsoft.com/office/drawing/2014/main" id="{6BDFF989-686A-4103-A57E-9F18B83D7BDC}"/>
              </a:ext>
            </a:extLst>
          </p:cNvPr>
          <p:cNvSpPr txBox="1">
            <a:spLocks/>
          </p:cNvSpPr>
          <p:nvPr/>
        </p:nvSpPr>
        <p:spPr>
          <a:xfrm>
            <a:off x="202773" y="3237690"/>
            <a:ext cx="1780918" cy="382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How it Works:</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51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CE71B3-557A-45A3-8D50-C1FCF94AC94B}"/>
              </a:ext>
            </a:extLst>
          </p:cNvPr>
          <p:cNvPicPr>
            <a:picLocks noChangeAspect="1"/>
          </p:cNvPicPr>
          <p:nvPr/>
        </p:nvPicPr>
        <p:blipFill>
          <a:blip r:embed="rId2"/>
          <a:stretch>
            <a:fillRect/>
          </a:stretch>
        </p:blipFill>
        <p:spPr>
          <a:xfrm>
            <a:off x="211695" y="261987"/>
            <a:ext cx="5982535" cy="323895"/>
          </a:xfrm>
          <a:prstGeom prst="rect">
            <a:avLst/>
          </a:prstGeom>
        </p:spPr>
      </p:pic>
      <p:sp>
        <p:nvSpPr>
          <p:cNvPr id="5" name="Rectangle 4">
            <a:extLst>
              <a:ext uri="{FF2B5EF4-FFF2-40B4-BE49-F238E27FC236}">
                <a16:creationId xmlns:a16="http://schemas.microsoft.com/office/drawing/2014/main" id="{8603A4A6-75FB-4A5C-8BDB-36FF6942603D}"/>
              </a:ext>
            </a:extLst>
          </p:cNvPr>
          <p:cNvSpPr/>
          <p:nvPr/>
        </p:nvSpPr>
        <p:spPr>
          <a:xfrm>
            <a:off x="184731" y="849095"/>
            <a:ext cx="10574493" cy="2308324"/>
          </a:xfrm>
          <a:prstGeom prst="rect">
            <a:avLst/>
          </a:prstGeom>
        </p:spPr>
        <p:txBody>
          <a:bodyPr wrap="square">
            <a:spAutoFit/>
          </a:bodyPr>
          <a:lstStyle/>
          <a:p>
            <a:r>
              <a:rPr lang="en-US" sz="1600" dirty="0"/>
              <a:t>Computes the trajectory of the shooter's projectile for a given launch velocity and angle.</a:t>
            </a:r>
          </a:p>
          <a:p>
            <a:pPr lvl="0" eaLnBrk="0" fontAlgn="base" hangingPunct="0">
              <a:spcBef>
                <a:spcPct val="0"/>
              </a:spcBef>
              <a:spcAft>
                <a:spcPct val="0"/>
              </a:spcAft>
            </a:pPr>
            <a:r>
              <a:rPr kumimoji="0" lang="en-US" altLang="en-US" sz="1600" i="0" u="none" strike="noStrike" cap="none" normalizeH="0" baseline="0" dirty="0">
                <a:ln>
                  <a:noFill/>
                </a:ln>
                <a:solidFill>
                  <a:schemeClr val="tx1"/>
                </a:solidFill>
                <a:effectLst/>
              </a:rPr>
              <a:t>Returns a NumPy array containing the projectile's [x, y]</a:t>
            </a:r>
            <a:r>
              <a:rPr lang="en-US" altLang="en-US" sz="1600" dirty="0"/>
              <a:t> coordinates at various time steps, along with the array of time values.</a:t>
            </a:r>
          </a:p>
          <a:p>
            <a:pPr lvl="0" eaLnBrk="0" fontAlgn="base" hangingPunct="0">
              <a:spcBef>
                <a:spcPct val="0"/>
              </a:spcBef>
              <a:spcAft>
                <a:spcPct val="0"/>
              </a:spcAft>
            </a:pPr>
            <a:endParaRPr lang="en-US" altLang="en-US" sz="1600" dirty="0"/>
          </a:p>
          <a:p>
            <a:pPr lvl="0" eaLnBrk="0" fontAlgn="base" hangingPunct="0">
              <a:spcBef>
                <a:spcPct val="0"/>
              </a:spcBef>
              <a:spcAft>
                <a:spcPct val="0"/>
              </a:spcAft>
            </a:pPr>
            <a:r>
              <a:rPr kumimoji="0" lang="en-US" altLang="en-US" sz="1600" i="0" u="none" strike="noStrike" cap="none" normalizeH="0" baseline="0" dirty="0">
                <a:ln>
                  <a:noFill/>
                </a:ln>
                <a:solidFill>
                  <a:schemeClr val="tx1"/>
                </a:solidFill>
                <a:effectLst/>
              </a:rPr>
              <a:t>How it Works:</a:t>
            </a:r>
          </a:p>
          <a:p>
            <a:pPr lvl="0" eaLnBrk="0" fontAlgn="base" hangingPunct="0">
              <a:spcBef>
                <a:spcPct val="0"/>
              </a:spcBef>
              <a:spcAft>
                <a:spcPct val="0"/>
              </a:spcAft>
            </a:pPr>
            <a:endParaRPr lang="en-US" altLang="en-US" sz="1600" dirty="0"/>
          </a:p>
          <a:p>
            <a:pPr marL="285750"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rPr>
              <a:t>Converts the launch angle from degrees to radians, as trigonometric functions (cos and sin) in NumPy require radians. </a:t>
            </a:r>
          </a:p>
          <a:p>
            <a:pPr marL="285750" lvl="0" indent="-285750" eaLnBrk="0" fontAlgn="base" hangingPunct="0">
              <a:spcBef>
                <a:spcPct val="0"/>
              </a:spcBef>
              <a:spcAft>
                <a:spcPct val="0"/>
              </a:spcAft>
              <a:buFont typeface="Arial" panose="020B0604020202020204" pitchFamily="34" charset="0"/>
              <a:buChar char="•"/>
            </a:pPr>
            <a:r>
              <a:rPr kumimoji="0" lang="en-US" altLang="en-US" sz="1600" i="0" u="none" strike="noStrike" cap="none" normalizeH="0" baseline="0" dirty="0">
                <a:ln>
                  <a:noFill/>
                </a:ln>
                <a:solidFill>
                  <a:schemeClr val="tx1"/>
                </a:solidFill>
                <a:effectLst/>
              </a:rPr>
              <a:t>Calculates velocity components</a:t>
            </a:r>
          </a:p>
          <a:p>
            <a:pPr marL="285750" indent="-285750" eaLnBrk="0" fontAlgn="base" hangingPunct="0">
              <a:spcBef>
                <a:spcPct val="0"/>
              </a:spcBef>
              <a:spcAft>
                <a:spcPct val="0"/>
              </a:spcAft>
              <a:buFont typeface="Arial" panose="020B0604020202020204" pitchFamily="34" charset="0"/>
              <a:buChar char="•"/>
            </a:pPr>
            <a:r>
              <a:rPr lang="en-US" sz="1600" dirty="0"/>
              <a:t>Calculates the horizontal/vertical position of the projectile at each time step</a:t>
            </a:r>
          </a:p>
          <a:p>
            <a:pPr marL="285750" indent="-285750" eaLnBrk="0" fontAlgn="base" hangingPunct="0">
              <a:spcBef>
                <a:spcPct val="0"/>
              </a:spcBef>
              <a:spcAft>
                <a:spcPct val="0"/>
              </a:spcAft>
              <a:buFont typeface="Arial" panose="020B0604020202020204" pitchFamily="34" charset="0"/>
              <a:buChar char="•"/>
            </a:pPr>
            <a:r>
              <a:rPr lang="en-US" altLang="en-US" sz="1600" dirty="0"/>
              <a:t>Returns horizontal/vertical positions at each time step</a:t>
            </a:r>
            <a:endParaRPr kumimoji="0" lang="en-US" altLang="en-US" sz="1600" i="0" u="none" strike="noStrike" cap="none" normalizeH="0" baseline="0" dirty="0">
              <a:ln>
                <a:noFill/>
              </a:ln>
              <a:solidFill>
                <a:schemeClr val="tx1"/>
              </a:solidFill>
              <a:effectLst/>
            </a:endParaRPr>
          </a:p>
        </p:txBody>
      </p:sp>
      <p:sp>
        <p:nvSpPr>
          <p:cNvPr id="13" name="Content Placeholder 2">
            <a:extLst>
              <a:ext uri="{FF2B5EF4-FFF2-40B4-BE49-F238E27FC236}">
                <a16:creationId xmlns:a16="http://schemas.microsoft.com/office/drawing/2014/main" id="{E07B9E53-6543-4759-AFF7-49EFB298670B}"/>
              </a:ext>
            </a:extLst>
          </p:cNvPr>
          <p:cNvSpPr>
            <a:spLocks noGrp="1"/>
          </p:cNvSpPr>
          <p:nvPr>
            <p:ph idx="1"/>
          </p:nvPr>
        </p:nvSpPr>
        <p:spPr>
          <a:xfrm>
            <a:off x="184731" y="3998257"/>
            <a:ext cx="8529536" cy="868937"/>
          </a:xfrm>
        </p:spPr>
        <p:txBody>
          <a:bodyPr>
            <a:normAutofit fontScale="85000" lnSpcReduction="20000"/>
          </a:bodyPr>
          <a:lstStyle/>
          <a:p>
            <a:pPr marL="0" indent="0">
              <a:buNone/>
            </a:pPr>
            <a:r>
              <a:rPr lang="en-US" sz="1600" dirty="0"/>
              <a:t>This method visualizes the interception process and returns as a gif.</a:t>
            </a:r>
          </a:p>
          <a:p>
            <a:pPr marL="0" indent="0">
              <a:buNone/>
            </a:pPr>
            <a:r>
              <a:rPr lang="en-US" sz="1600" dirty="0"/>
              <a:t>Animates both the shooter's and target's trajectories in a single plot, showing how and when they intersect.</a:t>
            </a:r>
          </a:p>
        </p:txBody>
      </p:sp>
      <p:pic>
        <p:nvPicPr>
          <p:cNvPr id="14" name="Picture 13">
            <a:extLst>
              <a:ext uri="{FF2B5EF4-FFF2-40B4-BE49-F238E27FC236}">
                <a16:creationId xmlns:a16="http://schemas.microsoft.com/office/drawing/2014/main" id="{39BA2A2D-60EC-43C4-B47B-C3D67D43C58E}"/>
              </a:ext>
            </a:extLst>
          </p:cNvPr>
          <p:cNvPicPr>
            <a:picLocks noChangeAspect="1"/>
          </p:cNvPicPr>
          <p:nvPr/>
        </p:nvPicPr>
        <p:blipFill>
          <a:blip r:embed="rId3"/>
          <a:stretch>
            <a:fillRect/>
          </a:stretch>
        </p:blipFill>
        <p:spPr>
          <a:xfrm>
            <a:off x="184731" y="3429000"/>
            <a:ext cx="10459910" cy="352474"/>
          </a:xfrm>
          <a:prstGeom prst="rect">
            <a:avLst/>
          </a:prstGeom>
        </p:spPr>
      </p:pic>
    </p:spTree>
    <p:extLst>
      <p:ext uri="{BB962C8B-B14F-4D97-AF65-F5344CB8AC3E}">
        <p14:creationId xmlns:p14="http://schemas.microsoft.com/office/powerpoint/2010/main" val="383639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terception.gif">
            <a:hlinkClick r:id="" action="ppaction://media"/>
            <a:extLst>
              <a:ext uri="{FF2B5EF4-FFF2-40B4-BE49-F238E27FC236}">
                <a16:creationId xmlns:a16="http://schemas.microsoft.com/office/drawing/2014/main" id="{E4CEF542-903B-41FC-B77E-0C7AF15C2E2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52232" y="1789785"/>
            <a:ext cx="6467746" cy="3882332"/>
          </a:xfrm>
          <a:prstGeom prst="rect">
            <a:avLst/>
          </a:prstGeom>
        </p:spPr>
      </p:pic>
      <p:sp>
        <p:nvSpPr>
          <p:cNvPr id="7" name="Title 1">
            <a:extLst>
              <a:ext uri="{FF2B5EF4-FFF2-40B4-BE49-F238E27FC236}">
                <a16:creationId xmlns:a16="http://schemas.microsoft.com/office/drawing/2014/main" id="{351E7C2B-1D48-47E3-BF9F-0B355BA041B7}"/>
              </a:ext>
            </a:extLst>
          </p:cNvPr>
          <p:cNvSpPr>
            <a:spLocks noGrp="1"/>
          </p:cNvSpPr>
          <p:nvPr>
            <p:ph type="title"/>
          </p:nvPr>
        </p:nvSpPr>
        <p:spPr>
          <a:xfrm>
            <a:off x="4800763" y="148343"/>
            <a:ext cx="1512488" cy="511863"/>
          </a:xfrm>
        </p:spPr>
        <p:txBody>
          <a:bodyPr>
            <a:normAutofit fontScale="90000"/>
          </a:bodyPr>
          <a:lstStyle/>
          <a:p>
            <a:r>
              <a:rPr lang="en-US" dirty="0"/>
              <a:t>Result</a:t>
            </a:r>
          </a:p>
        </p:txBody>
      </p:sp>
      <p:sp>
        <p:nvSpPr>
          <p:cNvPr id="10" name="Rectangle 9">
            <a:extLst>
              <a:ext uri="{FF2B5EF4-FFF2-40B4-BE49-F238E27FC236}">
                <a16:creationId xmlns:a16="http://schemas.microsoft.com/office/drawing/2014/main" id="{A8B3B0A9-2EE6-43CC-90A2-569004A67CDE}"/>
              </a:ext>
            </a:extLst>
          </p:cNvPr>
          <p:cNvSpPr/>
          <p:nvPr/>
        </p:nvSpPr>
        <p:spPr>
          <a:xfrm>
            <a:off x="332791" y="763330"/>
            <a:ext cx="11657045" cy="646331"/>
          </a:xfrm>
          <a:prstGeom prst="rect">
            <a:avLst/>
          </a:prstGeom>
        </p:spPr>
        <p:txBody>
          <a:bodyPr wrap="square">
            <a:spAutoFit/>
          </a:bodyPr>
          <a:lstStyle/>
          <a:p>
            <a:r>
              <a:rPr lang="en-US" dirty="0"/>
              <a:t>The system generates two key visualizations, ball trajectory plot showing the tracked positions, and animated interception simulation (saved as 'interception.gif')</a:t>
            </a:r>
          </a:p>
        </p:txBody>
      </p:sp>
    </p:spTree>
    <p:extLst>
      <p:ext uri="{BB962C8B-B14F-4D97-AF65-F5344CB8AC3E}">
        <p14:creationId xmlns:p14="http://schemas.microsoft.com/office/powerpoint/2010/main" val="119028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0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706F-ECBA-4B70-9664-C3841AF4CEDD}"/>
              </a:ext>
            </a:extLst>
          </p:cNvPr>
          <p:cNvSpPr>
            <a:spLocks noGrp="1"/>
          </p:cNvSpPr>
          <p:nvPr>
            <p:ph type="title"/>
          </p:nvPr>
        </p:nvSpPr>
        <p:spPr>
          <a:xfrm>
            <a:off x="139958" y="205273"/>
            <a:ext cx="11924523" cy="1660849"/>
          </a:xfrm>
        </p:spPr>
        <p:txBody>
          <a:bodyPr>
            <a:noAutofit/>
          </a:bodyPr>
          <a:lstStyle/>
          <a:p>
            <a:r>
              <a:rPr lang="en-US" sz="2400" dirty="0"/>
              <a:t>Limitations:</a:t>
            </a:r>
            <a:br>
              <a:rPr lang="en-US" sz="2400" dirty="0"/>
            </a:br>
            <a:r>
              <a:rPr lang="en-US" sz="2000" dirty="0"/>
              <a:t>     The </a:t>
            </a:r>
            <a:r>
              <a:rPr lang="en-US" sz="2000" dirty="0" err="1"/>
              <a:t>find_interception</a:t>
            </a:r>
            <a:r>
              <a:rPr lang="en-US" sz="2000" dirty="0"/>
              <a:t> method uses a brute-force search approach, which can be computationally expensive for fine-grained parameter ranges.</a:t>
            </a:r>
            <a:br>
              <a:rPr lang="en-US" sz="2000" dirty="0"/>
            </a:br>
            <a:r>
              <a:rPr lang="en-US" sz="2000" dirty="0"/>
              <a:t>     Assumes no air resistance or wind effects.</a:t>
            </a:r>
            <a:br>
              <a:rPr lang="en-US" sz="2000" dirty="0"/>
            </a:br>
            <a:r>
              <a:rPr lang="en-US" sz="2000" dirty="0"/>
              <a:t>     Relies on an external module (CP2) for target detection, making it less self-contained.</a:t>
            </a:r>
          </a:p>
        </p:txBody>
      </p:sp>
      <p:sp>
        <p:nvSpPr>
          <p:cNvPr id="3" name="Content Placeholder 2">
            <a:extLst>
              <a:ext uri="{FF2B5EF4-FFF2-40B4-BE49-F238E27FC236}">
                <a16:creationId xmlns:a16="http://schemas.microsoft.com/office/drawing/2014/main" id="{7DD7410A-173A-4FC1-BC85-4FC2F144ACBB}"/>
              </a:ext>
            </a:extLst>
          </p:cNvPr>
          <p:cNvSpPr>
            <a:spLocks noGrp="1"/>
          </p:cNvSpPr>
          <p:nvPr>
            <p:ph idx="1"/>
          </p:nvPr>
        </p:nvSpPr>
        <p:spPr>
          <a:xfrm>
            <a:off x="139958" y="2068123"/>
            <a:ext cx="11924523" cy="4649918"/>
          </a:xfrm>
        </p:spPr>
        <p:txBody>
          <a:bodyPr>
            <a:normAutofit fontScale="77500" lnSpcReduction="20000"/>
          </a:bodyPr>
          <a:lstStyle/>
          <a:p>
            <a:pPr marL="0" indent="0">
              <a:buNone/>
            </a:pPr>
            <a:r>
              <a:rPr lang="en-US" dirty="0"/>
              <a:t>Detection Results</a:t>
            </a:r>
          </a:p>
          <a:p>
            <a:pPr marL="0" indent="0">
              <a:buNone/>
            </a:pPr>
            <a:r>
              <a:rPr lang="en-US" sz="2200" dirty="0"/>
              <a:t>The system successfully detects the ball's trajectory as shown in the provided plot. The trajectory shows characteristic projectile motion with:</a:t>
            </a:r>
          </a:p>
          <a:p>
            <a:r>
              <a:rPr lang="en-US" sz="2200" dirty="0"/>
              <a:t>Initial position: approximately (6.5m, 1m)</a:t>
            </a:r>
          </a:p>
          <a:p>
            <a:r>
              <a:rPr lang="en-US" sz="2200" dirty="0"/>
              <a:t>Clear parabolic path</a:t>
            </a:r>
          </a:p>
          <a:p>
            <a:r>
              <a:rPr lang="en-US" sz="2200" dirty="0"/>
              <a:t>Terminal position: approximately (8.25m, 9m)</a:t>
            </a:r>
          </a:p>
          <a:p>
            <a:pPr marL="0" indent="0">
              <a:buNone/>
            </a:pPr>
            <a:r>
              <a:rPr lang="en-US" dirty="0"/>
              <a:t>Interception Parameters</a:t>
            </a:r>
          </a:p>
          <a:p>
            <a:pPr marL="0" indent="0">
              <a:buNone/>
            </a:pPr>
            <a:r>
              <a:rPr lang="en-US" sz="2200" dirty="0"/>
              <a:t>The algorithm computes optimal launch parameters accounting for a 1-second delay:</a:t>
            </a:r>
          </a:p>
          <a:p>
            <a:r>
              <a:rPr lang="en-US" sz="2200" dirty="0"/>
              <a:t>Launch velocity optimized within 0-100 m/s range</a:t>
            </a:r>
          </a:p>
          <a:p>
            <a:r>
              <a:rPr lang="en-US" sz="2200" dirty="0"/>
              <a:t>Launch angle optimized within ±90° range</a:t>
            </a:r>
          </a:p>
          <a:p>
            <a:r>
              <a:rPr lang="en-US" sz="2200" dirty="0"/>
              <a:t>Total interception time calculated</a:t>
            </a:r>
          </a:p>
          <a:p>
            <a:r>
              <a:rPr lang="en-US" sz="2200" dirty="0"/>
              <a:t>Flight time (excluding delay) determined</a:t>
            </a:r>
          </a:p>
        </p:txBody>
      </p:sp>
    </p:spTree>
    <p:extLst>
      <p:ext uri="{BB962C8B-B14F-4D97-AF65-F5344CB8AC3E}">
        <p14:creationId xmlns:p14="http://schemas.microsoft.com/office/powerpoint/2010/main" val="255167736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2484</TotalTime>
  <Words>1559</Words>
  <Application>Microsoft Office PowerPoint</Application>
  <PresentationFormat>Widescreen</PresentationFormat>
  <Paragraphs>148</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Tw Cen MT</vt:lpstr>
      <vt:lpstr>Droplet</vt:lpstr>
      <vt:lpstr>Intercept a Moving Ball</vt:lpstr>
      <vt:lpstr>Problem Statement</vt:lpstr>
      <vt:lpstr>Boundary Conditions</vt:lpstr>
      <vt:lpstr>How It Works</vt:lpstr>
      <vt:lpstr>PowerPoint Presentation</vt:lpstr>
      <vt:lpstr>PowerPoint Presentation</vt:lpstr>
      <vt:lpstr>PowerPoint Presentation</vt:lpstr>
      <vt:lpstr>Result</vt:lpstr>
      <vt:lpstr>Limitations:      The find_interception method uses a brute-force search approach, which can be computationally expensive for fine-grained parameter ranges.      Assumes no air resistance or wind effects.      Relies on an external module (CP2) for target detection, making it less self-contained.</vt:lpstr>
      <vt:lpstr>Test Cases</vt:lpstr>
      <vt:lpstr>Trajectory Calculation</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Intercept a Moving Ball</dc:title>
  <dc:creator>Ana KREIDENKO</dc:creator>
  <cp:lastModifiedBy>KREIDENKO Ana</cp:lastModifiedBy>
  <cp:revision>20</cp:revision>
  <dcterms:created xsi:type="dcterms:W3CDTF">2025-01-23T18:47:11Z</dcterms:created>
  <dcterms:modified xsi:type="dcterms:W3CDTF">2025-01-25T12:11:40Z</dcterms:modified>
</cp:coreProperties>
</file>