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2" r:id="rId5"/>
    <p:sldId id="263" r:id="rId6"/>
    <p:sldId id="269" r:id="rId7"/>
    <p:sldId id="260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4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2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4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094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0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3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9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19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1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3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1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20139E-F6D7-4C76-9DDA-E5B8C4CF3C98}" type="datetimeFigureOut">
              <a:rPr lang="en-US" smtClean="0"/>
              <a:t>01/23/2025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081AC8B-5EC9-4159-ADED-1913F240E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9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C87C-3E46-46D9-B96D-66D8111AF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862" y="2230016"/>
            <a:ext cx="11467322" cy="1287625"/>
          </a:xfrm>
        </p:spPr>
        <p:txBody>
          <a:bodyPr>
            <a:normAutofit/>
          </a:bodyPr>
          <a:lstStyle/>
          <a:p>
            <a:r>
              <a:rPr lang="en-US" dirty="0"/>
              <a:t>Sturm-Liouville Problem Solution</a:t>
            </a:r>
            <a:br>
              <a:rPr lang="en-US" dirty="0"/>
            </a:br>
            <a:r>
              <a:rPr lang="en-US" sz="1600" dirty="0"/>
              <a:t>particularly important in the study of eigenvalues and eigenfunctions, which are solutions to the equation</a:t>
            </a:r>
          </a:p>
        </p:txBody>
      </p:sp>
    </p:spTree>
    <p:extLst>
      <p:ext uri="{BB962C8B-B14F-4D97-AF65-F5344CB8AC3E}">
        <p14:creationId xmlns:p14="http://schemas.microsoft.com/office/powerpoint/2010/main" val="313324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C40D-B9F3-4787-8EA2-C5A03D80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177" y="588670"/>
            <a:ext cx="3667553" cy="78568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21C2-484B-4050-95C6-2BD42187A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690688"/>
            <a:ext cx="6301273" cy="48084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Boundary Conditions:</a:t>
            </a:r>
          </a:p>
          <a:p>
            <a:r>
              <a:rPr lang="en-US" dirty="0"/>
              <a:t>Verify u(0) ≈ 0</a:t>
            </a:r>
          </a:p>
          <a:p>
            <a:r>
              <a:rPr lang="en-US" dirty="0"/>
              <a:t>Verify u(</a:t>
            </a:r>
            <a:r>
              <a:rPr lang="el-GR" dirty="0"/>
              <a:t>π/2) ≈ 0</a:t>
            </a:r>
            <a:endParaRPr lang="en-US" dirty="0"/>
          </a:p>
          <a:p>
            <a:r>
              <a:rPr lang="en-US" dirty="0"/>
              <a:t>Tolerance: 1e-5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Eigenfunction Properties:</a:t>
            </a:r>
          </a:p>
          <a:p>
            <a:r>
              <a:rPr lang="en-US" dirty="0"/>
              <a:t>Orthogonality between different eigenfunctions</a:t>
            </a:r>
          </a:p>
          <a:p>
            <a:r>
              <a:rPr lang="en-US" dirty="0"/>
              <a:t>Normalization (L2 norm ≈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Eigenvalue Properties:</a:t>
            </a:r>
          </a:p>
          <a:p>
            <a:r>
              <a:rPr lang="en-US" dirty="0"/>
              <a:t>Real values</a:t>
            </a:r>
          </a:p>
          <a:p>
            <a:r>
              <a:rPr lang="en-US" dirty="0"/>
              <a:t>Increasing sequence</a:t>
            </a:r>
          </a:p>
          <a:p>
            <a:r>
              <a:rPr lang="en-US" dirty="0"/>
              <a:t>Convergence of shooting method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E4E725-55A3-4D98-9A4B-A4251AAA565A}"/>
              </a:ext>
            </a:extLst>
          </p:cNvPr>
          <p:cNvSpPr txBox="1">
            <a:spLocks/>
          </p:cNvSpPr>
          <p:nvPr/>
        </p:nvSpPr>
        <p:spPr>
          <a:xfrm>
            <a:off x="-78067" y="144867"/>
            <a:ext cx="3306459" cy="78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28349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E932-B29F-4D8B-A6A5-A2424D6F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822" y="645119"/>
            <a:ext cx="7782355" cy="782466"/>
          </a:xfrm>
        </p:spPr>
        <p:txBody>
          <a:bodyPr/>
          <a:lstStyle/>
          <a:p>
            <a:r>
              <a:rPr lang="en-US" dirty="0"/>
              <a:t>Limitations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E2188-434C-4C10-A2CF-FE07E4B07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75" y="1608517"/>
            <a:ext cx="5786336" cy="18811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</a:t>
            </a:r>
            <a:r>
              <a:rPr lang="en-US" sz="2000" dirty="0">
                <a:solidFill>
                  <a:srgbClr val="FF0000"/>
                </a:solidFill>
              </a:rPr>
              <a:t>Numerical Limitations</a:t>
            </a:r>
          </a:p>
          <a:p>
            <a:r>
              <a:rPr lang="en-US" sz="2000" dirty="0"/>
              <a:t>Accuracy depends on domain discretization</a:t>
            </a:r>
          </a:p>
          <a:p>
            <a:r>
              <a:rPr lang="en-US" sz="2000" dirty="0"/>
              <a:t>Sensitive to initial guesses for eigenvalues</a:t>
            </a:r>
          </a:p>
          <a:p>
            <a:r>
              <a:rPr lang="en-US" sz="2000" dirty="0"/>
              <a:t>May miss closely spaced eigenvalues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7FA839-7D66-48E2-A8A1-238C486DDAC1}"/>
              </a:ext>
            </a:extLst>
          </p:cNvPr>
          <p:cNvSpPr txBox="1">
            <a:spLocks/>
          </p:cNvSpPr>
          <p:nvPr/>
        </p:nvSpPr>
        <p:spPr>
          <a:xfrm>
            <a:off x="5309682" y="3124969"/>
            <a:ext cx="6703978" cy="1777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       Performance Considerations</a:t>
            </a:r>
          </a:p>
          <a:p>
            <a:r>
              <a:rPr lang="en-US" sz="2000" dirty="0"/>
              <a:t>Computation time increases with number of points</a:t>
            </a:r>
          </a:p>
          <a:p>
            <a:r>
              <a:rPr lang="en-US" sz="2000" dirty="0"/>
              <a:t>Memory usage scales with number of evaluation points</a:t>
            </a:r>
          </a:p>
          <a:p>
            <a:r>
              <a:rPr lang="en-US" sz="2000" dirty="0"/>
              <a:t>Binary search may require many iterations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98E4BC-9647-4DB0-B3DF-68DF64EE3DE2}"/>
              </a:ext>
            </a:extLst>
          </p:cNvPr>
          <p:cNvSpPr txBox="1">
            <a:spLocks/>
          </p:cNvSpPr>
          <p:nvPr/>
        </p:nvSpPr>
        <p:spPr>
          <a:xfrm>
            <a:off x="1079769" y="4641421"/>
            <a:ext cx="5252938" cy="188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     </a:t>
            </a:r>
            <a:r>
              <a:rPr lang="en-US" sz="2000" dirty="0">
                <a:solidFill>
                  <a:srgbClr val="FF0000"/>
                </a:solidFill>
              </a:rPr>
              <a:t>Stability Issues</a:t>
            </a:r>
          </a:p>
          <a:p>
            <a:r>
              <a:rPr lang="en-US" sz="2000" dirty="0"/>
              <a:t>Near singular points</a:t>
            </a:r>
          </a:p>
          <a:p>
            <a:r>
              <a:rPr lang="en-US" sz="2000" dirty="0"/>
              <a:t>For large eigenvalues</a:t>
            </a:r>
          </a:p>
          <a:p>
            <a:r>
              <a:rPr lang="en-US" sz="2000" dirty="0"/>
              <a:t>With extreme parameter values</a:t>
            </a:r>
          </a:p>
        </p:txBody>
      </p:sp>
    </p:spTree>
    <p:extLst>
      <p:ext uri="{BB962C8B-B14F-4D97-AF65-F5344CB8AC3E}">
        <p14:creationId xmlns:p14="http://schemas.microsoft.com/office/powerpoint/2010/main" val="247586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FB08-E512-4302-8425-87BE89AD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843" y="323954"/>
            <a:ext cx="2464837" cy="74552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D2447-A518-43C3-BBEE-C5DBEA75E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240" y="1294336"/>
            <a:ext cx="4052429" cy="33564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EDA3F75-CCF8-4B67-9C72-4F38F18AE44F}"/>
              </a:ext>
            </a:extLst>
          </p:cNvPr>
          <p:cNvSpPr txBox="1">
            <a:spLocks/>
          </p:cNvSpPr>
          <p:nvPr/>
        </p:nvSpPr>
        <p:spPr>
          <a:xfrm>
            <a:off x="5581262" y="1830340"/>
            <a:ext cx="5531498" cy="1985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results show eight distinct eigenvalues ranging from λ₁ ≈ 1.16 to λ₈ ≈ 34.83, with corresponding eigenfunctions displaying increasingly oscillatory behavior as the eigenvalue increases.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90FA9B-DE0A-4E85-A241-3DBF57EF455C}"/>
              </a:ext>
            </a:extLst>
          </p:cNvPr>
          <p:cNvSpPr txBox="1">
            <a:spLocks/>
          </p:cNvSpPr>
          <p:nvPr/>
        </p:nvSpPr>
        <p:spPr>
          <a:xfrm>
            <a:off x="594048" y="5011463"/>
            <a:ext cx="11003903" cy="160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visualization demonstrates that each eigenfunction satisfies the boundary conditions (u(0) = u(π/2) = 0) and exhibits a characteristic shape with a number of nodes (zero crossings) that increases with the eigenvalue index,</a:t>
            </a:r>
          </a:p>
          <a:p>
            <a:r>
              <a:rPr lang="en-US" sz="2400" dirty="0"/>
              <a:t>which is consistent with the theoretical expectations for Sturm-Liouville problems.</a:t>
            </a:r>
          </a:p>
        </p:txBody>
      </p:sp>
    </p:spTree>
    <p:extLst>
      <p:ext uri="{BB962C8B-B14F-4D97-AF65-F5344CB8AC3E}">
        <p14:creationId xmlns:p14="http://schemas.microsoft.com/office/powerpoint/2010/main" val="404539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0100B7-843D-4739-9148-4CC158DFF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935" y="296486"/>
            <a:ext cx="9401212" cy="626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B75F-F567-483A-BE82-93FB1A6D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95" y="2406669"/>
            <a:ext cx="1816920" cy="58659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CE77D8-591D-45BE-B265-E066927C9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878" y="2831429"/>
            <a:ext cx="7266243" cy="17618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421E667-F232-42AB-B6FC-48368C8F8A80}"/>
              </a:ext>
            </a:extLst>
          </p:cNvPr>
          <p:cNvSpPr txBox="1">
            <a:spLocks/>
          </p:cNvSpPr>
          <p:nvPr/>
        </p:nvSpPr>
        <p:spPr>
          <a:xfrm>
            <a:off x="327795" y="4733900"/>
            <a:ext cx="3360576" cy="586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with boundary conditions: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4DB952-DABD-478E-A662-D239E9398F2D}"/>
              </a:ext>
            </a:extLst>
          </p:cNvPr>
          <p:cNvSpPr txBox="1">
            <a:spLocks/>
          </p:cNvSpPr>
          <p:nvPr/>
        </p:nvSpPr>
        <p:spPr>
          <a:xfrm>
            <a:off x="1383941" y="6028117"/>
            <a:ext cx="7280988" cy="484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The task is to find the first 8 eigenvalues (λ) and their corresponding eigenfunctions.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F1251-5D2C-4804-9B07-0DA0655EE2B9}"/>
              </a:ext>
            </a:extLst>
          </p:cNvPr>
          <p:cNvSpPr/>
          <p:nvPr/>
        </p:nvSpPr>
        <p:spPr>
          <a:xfrm>
            <a:off x="3126980" y="5628007"/>
            <a:ext cx="1508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u(</a:t>
            </a:r>
            <a:r>
              <a:rPr lang="el-GR" sz="2000" dirty="0"/>
              <a:t>π/2) = 0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210394-263D-4566-9B15-26EB37C3A3ED}"/>
              </a:ext>
            </a:extLst>
          </p:cNvPr>
          <p:cNvSpPr/>
          <p:nvPr/>
        </p:nvSpPr>
        <p:spPr>
          <a:xfrm>
            <a:off x="3126980" y="5180638"/>
            <a:ext cx="1653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u(0) = 0</a:t>
            </a:r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F2E068-0EF8-4857-AFF3-41723D9128A3}"/>
              </a:ext>
            </a:extLst>
          </p:cNvPr>
          <p:cNvSpPr txBox="1">
            <a:spLocks/>
          </p:cNvSpPr>
          <p:nvPr/>
        </p:nvSpPr>
        <p:spPr>
          <a:xfrm>
            <a:off x="466547" y="464545"/>
            <a:ext cx="11550521" cy="1648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 code solves a complex Sturm-Liouville eigenvalue problem involving a second-order differential equation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with singular points at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x = 0 and π/2,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where we need to find eigenvalues λ and corresponding eigenfunctions u(x) that satisfy specific boundary conditions</a:t>
            </a:r>
          </a:p>
        </p:txBody>
      </p:sp>
    </p:spTree>
    <p:extLst>
      <p:ext uri="{BB962C8B-B14F-4D97-AF65-F5344CB8AC3E}">
        <p14:creationId xmlns:p14="http://schemas.microsoft.com/office/powerpoint/2010/main" val="22916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FBC5-31D5-4F6A-9871-A30E960D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10" y="186612"/>
            <a:ext cx="11804780" cy="1278293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Analysis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Characteristics of 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5C34-DE27-4F2A-925C-0DC272BA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0" y="1647013"/>
            <a:ext cx="11076992" cy="49030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1. Singular Points: </a:t>
            </a:r>
          </a:p>
          <a:p>
            <a:r>
              <a:rPr lang="en-US" sz="2000" dirty="0"/>
              <a:t>The equation has singular points at x = 0 and x = π/2</a:t>
            </a:r>
          </a:p>
          <a:p>
            <a:r>
              <a:rPr lang="en-US" sz="2000" dirty="0"/>
              <a:t>These points require special handling in the numerical implementation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Form of the Equation:</a:t>
            </a:r>
          </a:p>
          <a:p>
            <a:r>
              <a:rPr lang="en-US" sz="2000" dirty="0"/>
              <a:t>Second-order differential equation</a:t>
            </a:r>
          </a:p>
          <a:p>
            <a:r>
              <a:rPr lang="en-US" sz="2000" dirty="0"/>
              <a:t>Contains both first and second derivatives</a:t>
            </a:r>
          </a:p>
          <a:p>
            <a:r>
              <a:rPr lang="en-US" sz="2000" dirty="0"/>
              <a:t>Has variable coefficients that depend on x</a:t>
            </a:r>
          </a:p>
          <a:p>
            <a:r>
              <a:rPr lang="en-US" sz="2000" dirty="0"/>
              <a:t>Contains singular terms (terms with sin(x) in denominator)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Parameter Dependencies:</a:t>
            </a:r>
          </a:p>
          <a:p>
            <a:r>
              <a:rPr lang="en-US" sz="2000" dirty="0"/>
              <a:t>Contains parameter m (set to 1 in our implementation)</a:t>
            </a:r>
          </a:p>
          <a:p>
            <a:r>
              <a:rPr lang="en-US" sz="2000" dirty="0"/>
              <a:t>Eigenvalue parameter λ appears linearly</a:t>
            </a:r>
          </a:p>
        </p:txBody>
      </p:sp>
    </p:spTree>
    <p:extLst>
      <p:ext uri="{BB962C8B-B14F-4D97-AF65-F5344CB8AC3E}">
        <p14:creationId xmlns:p14="http://schemas.microsoft.com/office/powerpoint/2010/main" val="316740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B277-D025-42FD-89A2-32661362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614" y="344618"/>
            <a:ext cx="7260772" cy="87769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Numerical 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28BC-8101-4444-B6C9-1D04C0349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85" y="1729240"/>
            <a:ext cx="10722429" cy="3710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                             1. Domain Handling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handle the singular points, we: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Start integration at x = 0.0001 instead of x = 0</a:t>
            </a:r>
          </a:p>
          <a:p>
            <a:r>
              <a:rPr lang="en-US" dirty="0"/>
              <a:t>End integration at x = π/2 - 0.0001 instead of π/2</a:t>
            </a:r>
          </a:p>
          <a:p>
            <a:r>
              <a:rPr lang="en-US" dirty="0"/>
              <a:t>Use dense output points (1000 points) for accurate solution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71926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216-FD34-4862-9993-635A3524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269" y="453245"/>
            <a:ext cx="8220270" cy="101166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     2. Equation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2B0C-18EA-4EAA-8A11-E69E558E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second-order ODE is transformed into a system of first-order ODEs:</a:t>
            </a:r>
          </a:p>
          <a:p>
            <a:r>
              <a:rPr lang="en-US" dirty="0"/>
              <a:t>Let y₁ = u</a:t>
            </a:r>
          </a:p>
          <a:p>
            <a:r>
              <a:rPr lang="en-US" dirty="0"/>
              <a:t>Let y₂ = du/dx</a:t>
            </a:r>
          </a:p>
          <a:p>
            <a:pPr marL="0" indent="0">
              <a:buNone/>
            </a:pPr>
            <a:r>
              <a:rPr lang="en-US" dirty="0"/>
              <a:t>This gives a system: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 err="1"/>
              <a:t>where</a:t>
            </a:r>
            <a:r>
              <a:rPr lang="es-ES" dirty="0"/>
              <a:t>:</a:t>
            </a:r>
          </a:p>
          <a:p>
            <a:r>
              <a:rPr lang="es-ES" dirty="0"/>
              <a:t>p(x) = -0.5cos⁴(x)</a:t>
            </a:r>
          </a:p>
          <a:p>
            <a:r>
              <a:rPr lang="es-ES" dirty="0"/>
              <a:t>q(x) = -0.5(cos³(x)cos(2x)/sin(x))</a:t>
            </a:r>
          </a:p>
          <a:p>
            <a:r>
              <a:rPr lang="es-ES" dirty="0"/>
              <a:t>r(x) = (m²cos²(x))/(2sin²(x)) - cos(x)/sin(x)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51810-BFAC-4B64-9EDA-F737DA114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288" y="3230147"/>
            <a:ext cx="4529394" cy="117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4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A6335-465A-4DCE-B109-A8C3E0E1E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2077551"/>
            <a:ext cx="10955694" cy="2382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solution employs a shooting method combined with binary search: it transforms the second-order ODE into a system of first-order ODEs, uses numerical integration (RK45) to solve the initial value problem, and systematically searches for eigenvalues by adjusting λ until the boundary conditions are met.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7B038-01DB-4ED3-B033-F27220140E48}"/>
              </a:ext>
            </a:extLst>
          </p:cNvPr>
          <p:cNvSpPr txBox="1">
            <a:spLocks/>
          </p:cNvSpPr>
          <p:nvPr/>
        </p:nvSpPr>
        <p:spPr>
          <a:xfrm>
            <a:off x="4969329" y="765046"/>
            <a:ext cx="2253342" cy="755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79289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7E25-F935-415D-BCD4-1F001181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853" y="655839"/>
            <a:ext cx="8155580" cy="91170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Shooting Method </a:t>
            </a:r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6B18-F2CA-44DE-8210-568001C50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9286" cy="311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shooting method is implemented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Initial Value Problem:</a:t>
            </a:r>
          </a:p>
          <a:p>
            <a:r>
              <a:rPr lang="en-US" dirty="0">
                <a:solidFill>
                  <a:srgbClr val="FF0000"/>
                </a:solidFill>
              </a:rPr>
              <a:t>Start with u(0) = 0</a:t>
            </a:r>
          </a:p>
          <a:p>
            <a:r>
              <a:rPr lang="en-US" dirty="0">
                <a:solidFill>
                  <a:srgbClr val="FF0000"/>
                </a:solidFill>
              </a:rPr>
              <a:t>Choose initial slope u'(0) = 1</a:t>
            </a:r>
          </a:p>
          <a:p>
            <a:r>
              <a:rPr lang="en-US" dirty="0">
                <a:solidFill>
                  <a:srgbClr val="FF0000"/>
                </a:solidFill>
              </a:rPr>
              <a:t>Integrate to x = </a:t>
            </a:r>
            <a:r>
              <a:rPr lang="el-GR" dirty="0">
                <a:solidFill>
                  <a:srgbClr val="FF0000"/>
                </a:solidFill>
              </a:rPr>
              <a:t>π/2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8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C2138-2B72-4406-9C31-E8791313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20" y="500678"/>
            <a:ext cx="9378821" cy="2821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>
                <a:solidFill>
                  <a:srgbClr val="FF0000"/>
                </a:solidFill>
              </a:rPr>
              <a:t>2. </a:t>
            </a:r>
            <a:r>
              <a:rPr lang="en-US" dirty="0">
                <a:solidFill>
                  <a:srgbClr val="FF0000"/>
                </a:solidFill>
              </a:rPr>
              <a:t>Eigenvalue Search:</a:t>
            </a:r>
          </a:p>
          <a:p>
            <a:r>
              <a:rPr lang="en-US" dirty="0"/>
              <a:t>Use binary search to find </a:t>
            </a:r>
            <a:r>
              <a:rPr lang="el-GR" dirty="0"/>
              <a:t>λ </a:t>
            </a:r>
            <a:r>
              <a:rPr lang="en-US" dirty="0"/>
              <a:t>values</a:t>
            </a:r>
          </a:p>
          <a:p>
            <a:r>
              <a:rPr lang="en-US" dirty="0"/>
              <a:t>Target condition: u(</a:t>
            </a:r>
            <a:r>
              <a:rPr lang="el-GR" dirty="0"/>
              <a:t>π/2) = 0</a:t>
            </a:r>
            <a:endParaRPr lang="en-US" dirty="0"/>
          </a:p>
          <a:p>
            <a:r>
              <a:rPr lang="en-US" dirty="0"/>
              <a:t>Search interval: [</a:t>
            </a:r>
            <a:r>
              <a:rPr lang="el-GR" dirty="0"/>
              <a:t>λ_</a:t>
            </a:r>
            <a:r>
              <a:rPr lang="en-US" dirty="0"/>
              <a:t>guess - 5, </a:t>
            </a:r>
            <a:r>
              <a:rPr lang="el-GR" dirty="0"/>
              <a:t>λ_</a:t>
            </a:r>
            <a:r>
              <a:rPr lang="en-US" dirty="0"/>
              <a:t>guess + 5]</a:t>
            </a:r>
          </a:p>
          <a:p>
            <a:r>
              <a:rPr lang="en-US" dirty="0"/>
              <a:t>Convergence tolerance: 1e-z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A84461-C859-4486-A2EE-7FF7F45E7022}"/>
              </a:ext>
            </a:extLst>
          </p:cNvPr>
          <p:cNvSpPr txBox="1">
            <a:spLocks/>
          </p:cNvSpPr>
          <p:nvPr/>
        </p:nvSpPr>
        <p:spPr>
          <a:xfrm>
            <a:off x="539620" y="3670107"/>
            <a:ext cx="9724052" cy="2127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Multiple Eigenvalues:</a:t>
            </a:r>
          </a:p>
          <a:p>
            <a:r>
              <a:rPr lang="en-US" dirty="0"/>
              <a:t>Start with </a:t>
            </a:r>
            <a:r>
              <a:rPr lang="el-GR" dirty="0"/>
              <a:t>λ₁ </a:t>
            </a:r>
            <a:r>
              <a:rPr lang="en-US" dirty="0"/>
              <a:t>guess = 1.0</a:t>
            </a:r>
          </a:p>
          <a:p>
            <a:r>
              <a:rPr lang="en-US" dirty="0"/>
              <a:t>For subsequent eigenvalues: </a:t>
            </a:r>
            <a:r>
              <a:rPr lang="el-GR" dirty="0"/>
              <a:t>λₙ₊₁ </a:t>
            </a:r>
            <a:r>
              <a:rPr lang="en-US" dirty="0"/>
              <a:t>guess = </a:t>
            </a:r>
            <a:r>
              <a:rPr lang="el-GR" dirty="0"/>
              <a:t>λₙ + 5</a:t>
            </a:r>
            <a:endParaRPr lang="en-US" dirty="0"/>
          </a:p>
          <a:p>
            <a:r>
              <a:rPr lang="en-US" dirty="0"/>
              <a:t>Find 8 eigenvalues and corresponding eigenfunctions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1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598D-3053-4F30-8B7A-B7B084E9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904" y="250879"/>
            <a:ext cx="5133392" cy="60551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Numerical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1282-0BCA-4CE7-8B82-DDCE6B975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90" y="973351"/>
            <a:ext cx="8343123" cy="11757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The IVP solver uses:</a:t>
            </a:r>
          </a:p>
          <a:p>
            <a:r>
              <a:rPr lang="en-US" sz="1600" dirty="0"/>
              <a:t>Adaptive step size control</a:t>
            </a:r>
          </a:p>
          <a:p>
            <a:r>
              <a:rPr lang="en-US" sz="1600" dirty="0"/>
              <a:t>Dense output for solution evaluation at specified points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10080B-1FD9-422B-AA8C-988C27137C7F}"/>
              </a:ext>
            </a:extLst>
          </p:cNvPr>
          <p:cNvSpPr txBox="1">
            <a:spLocks/>
          </p:cNvSpPr>
          <p:nvPr/>
        </p:nvSpPr>
        <p:spPr>
          <a:xfrm>
            <a:off x="3562350" y="2443447"/>
            <a:ext cx="5067300" cy="639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Error Handling and Robustness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16FA93-A402-46D6-9F40-6C208E700E6E}"/>
              </a:ext>
            </a:extLst>
          </p:cNvPr>
          <p:cNvSpPr txBox="1">
            <a:spLocks/>
          </p:cNvSpPr>
          <p:nvPr/>
        </p:nvSpPr>
        <p:spPr>
          <a:xfrm>
            <a:off x="530290" y="3429272"/>
            <a:ext cx="5413310" cy="1374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1. Singular Point Treatment:</a:t>
            </a:r>
          </a:p>
          <a:p>
            <a:r>
              <a:rPr lang="en-US" sz="1600" dirty="0"/>
              <a:t>Minimum sin(x) threshold: 1e-10</a:t>
            </a:r>
          </a:p>
          <a:p>
            <a:r>
              <a:rPr lang="en-US" sz="1600" dirty="0"/>
              <a:t>Domain adjustment to avoid exact singular points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4AAC34-73EA-48ED-9700-3CBC69A2C1B2}"/>
              </a:ext>
            </a:extLst>
          </p:cNvPr>
          <p:cNvSpPr txBox="1">
            <a:spLocks/>
          </p:cNvSpPr>
          <p:nvPr/>
        </p:nvSpPr>
        <p:spPr>
          <a:xfrm>
            <a:off x="7156579" y="3252243"/>
            <a:ext cx="4195864" cy="172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2. Convergence Controls:</a:t>
            </a:r>
          </a:p>
          <a:p>
            <a:r>
              <a:rPr lang="en-US" sz="1600" dirty="0"/>
              <a:t>Maximum iterations: 100 </a:t>
            </a:r>
          </a:p>
          <a:p>
            <a:r>
              <a:rPr lang="en-US" sz="1600" dirty="0"/>
              <a:t>Tolerance: 1e-6 </a:t>
            </a:r>
          </a:p>
          <a:p>
            <a:r>
              <a:rPr lang="en-US" sz="1600" dirty="0"/>
              <a:t>Binary search interval width: 10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60351C-F5CE-41EE-ACBF-9F239995476F}"/>
              </a:ext>
            </a:extLst>
          </p:cNvPr>
          <p:cNvSpPr txBox="1">
            <a:spLocks/>
          </p:cNvSpPr>
          <p:nvPr/>
        </p:nvSpPr>
        <p:spPr>
          <a:xfrm>
            <a:off x="3908748" y="5003541"/>
            <a:ext cx="5274905" cy="1374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3. Normalization:</a:t>
            </a:r>
          </a:p>
          <a:p>
            <a:r>
              <a:rPr lang="en-US" sz="1600" dirty="0"/>
              <a:t>Eigenfunctions normalized using L2 norm</a:t>
            </a:r>
          </a:p>
          <a:p>
            <a:r>
              <a:rPr lang="en-US" sz="1600" dirty="0"/>
              <a:t>Integration using trapezoidal rule</a:t>
            </a:r>
          </a:p>
        </p:txBody>
      </p:sp>
    </p:spTree>
    <p:extLst>
      <p:ext uri="{BB962C8B-B14F-4D97-AF65-F5344CB8AC3E}">
        <p14:creationId xmlns:p14="http://schemas.microsoft.com/office/powerpoint/2010/main" val="333620424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2537</TotalTime>
  <Words>788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Sturm-Liouville Problem Solution particularly important in the study of eigenvalues and eigenfunctions, which are solutions to the equation</vt:lpstr>
      <vt:lpstr>Input:</vt:lpstr>
      <vt:lpstr>Mathematical Analysis    Characteristics of the Problem:</vt:lpstr>
      <vt:lpstr>Numerical Solution Approach</vt:lpstr>
      <vt:lpstr>              2. Equation Transformation</vt:lpstr>
      <vt:lpstr>PowerPoint Presentation</vt:lpstr>
      <vt:lpstr>Shooting Method Implementation</vt:lpstr>
      <vt:lpstr>PowerPoint Presentation</vt:lpstr>
      <vt:lpstr>Numerical Integration</vt:lpstr>
      <vt:lpstr>Test Cases</vt:lpstr>
      <vt:lpstr>Limitations and Considerations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Sturm-Liouville Problem Solution</dc:title>
  <dc:creator>Ana KREIDENKO</dc:creator>
  <cp:lastModifiedBy>KREIDENKO Ana</cp:lastModifiedBy>
  <cp:revision>12</cp:revision>
  <dcterms:created xsi:type="dcterms:W3CDTF">2025-01-20T01:40:47Z</dcterms:created>
  <dcterms:modified xsi:type="dcterms:W3CDTF">2025-01-25T12:10:57Z</dcterms:modified>
</cp:coreProperties>
</file>