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0"/>
  </p:notesMasterIdLst>
  <p:sldIdLst>
    <p:sldId id="260" r:id="rId2"/>
    <p:sldId id="267" r:id="rId3"/>
    <p:sldId id="262" r:id="rId4"/>
    <p:sldId id="270" r:id="rId5"/>
    <p:sldId id="263" r:id="rId6"/>
    <p:sldId id="268" r:id="rId7"/>
    <p:sldId id="271" r:id="rId8"/>
    <p:sldId id="272" r:id="rId9"/>
    <p:sldId id="275" r:id="rId10"/>
    <p:sldId id="274" r:id="rId11"/>
    <p:sldId id="282" r:id="rId12"/>
    <p:sldId id="278" r:id="rId13"/>
    <p:sldId id="279" r:id="rId14"/>
    <p:sldId id="277" r:id="rId15"/>
    <p:sldId id="281" r:id="rId16"/>
    <p:sldId id="276" r:id="rId17"/>
    <p:sldId id="280" r:id="rId18"/>
    <p:sldId id="265" r:id="rId19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liang dai" initials="xd" lastIdx="2" clrIdx="0">
    <p:extLst>
      <p:ext uri="{19B8F6BF-5375-455C-9EA6-DF929625EA0E}">
        <p15:presenceInfo xmlns:p15="http://schemas.microsoft.com/office/powerpoint/2012/main" userId="xinliang d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0" autoAdjust="0"/>
    <p:restoredTop sz="96800" autoAdjust="0"/>
  </p:normalViewPr>
  <p:slideViewPr>
    <p:cSldViewPr snapToGrid="0">
      <p:cViewPr varScale="1">
        <p:scale>
          <a:sx n="205" d="100"/>
          <a:sy n="205" d="100"/>
        </p:scale>
        <p:origin x="186" y="324"/>
      </p:cViewPr>
      <p:guideLst>
        <p:guide orient="horz" pos="1620"/>
        <p:guide pos="68"/>
      </p:guideLst>
    </p:cSldViewPr>
  </p:slideViewPr>
  <p:outlineViewPr>
    <p:cViewPr>
      <p:scale>
        <a:sx n="33" d="100"/>
        <a:sy n="33" d="100"/>
      </p:scale>
      <p:origin x="0" y="-142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7231" y="2714625"/>
            <a:ext cx="8928344" cy="203120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EF9F2463-8150-4DAA-877D-A146C8C8C60A}" type="datetime1">
              <a:rPr lang="de-DE" smtClean="0"/>
              <a:t>24.02.2021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224C4683-D191-47F3-8302-BB2B36B1C86A}" type="datetime1">
              <a:rPr lang="de-DE" smtClean="0"/>
              <a:t>24.02.2021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5E89BE91-4B1C-4025-AE57-60317864A3F3}" type="datetime1">
              <a:rPr lang="de-DE" smtClean="0"/>
              <a:t>24.02.2021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3AD15D93-083F-4B89-951E-D5F35A1BBEC8}" type="datetime1">
              <a:rPr lang="de-DE" smtClean="0"/>
              <a:t>24.02.2021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90C3E158-F33A-4782-AFB5-03A3FD6F0AB2}" type="datetime1">
              <a:rPr lang="de-DE" smtClean="0"/>
              <a:t>24.02.2021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9BFA6A-9A63-4E2D-92C0-C77BFA750EDB}" type="datetime1">
              <a:rPr lang="de-DE" noProof="0" smtClean="0"/>
              <a:t>24.02.2021</a:t>
            </a:fld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24.02.2021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24.02.2021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24.02.2021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24.02.2021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24.02.2021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24.02.2021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24.02.2021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440409C-9897-4940-8DB3-931E759C1E19}" type="datetime3">
              <a:rPr lang="en-US" smtClean="0"/>
              <a:pPr/>
              <a:t>24 February 2021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/>
              <a:t>Xinliang Dai – </a:t>
            </a:r>
            <a:r>
              <a:rPr lang="de-DE" sz="900" dirty="0" err="1"/>
              <a:t>rapidPF</a:t>
            </a:r>
            <a:r>
              <a:rPr lang="de-DE" sz="900" dirty="0"/>
              <a:t> Simulation Report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8824"/>
            <a:ext cx="3245053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200" b="0" i="0" dirty="0">
                <a:effectLst/>
                <a:latin typeface="Google Sans"/>
              </a:rPr>
              <a:t>Institute for Automation and Applied Informatics(IAI)</a:t>
            </a:r>
            <a:endParaRPr lang="en-US" altLang="de-DE" sz="900" dirty="0"/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88" r:id="rId7"/>
    <p:sldLayoutId id="214748368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rapidPF</a:t>
            </a:r>
            <a:r>
              <a:rPr lang="de-DE" dirty="0"/>
              <a:t> Simulation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Xinliang Dai</a:t>
            </a:r>
            <a:endParaRPr lang="de-DE" dirty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b="188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205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24.02.2021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Results – Largest Case</a:t>
            </a:r>
            <a:endParaRPr lang="de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068022-B4A5-420D-B99E-0E69D9705E6F}"/>
              </a:ext>
            </a:extLst>
          </p:cNvPr>
          <p:cNvSpPr txBox="1"/>
          <p:nvPr/>
        </p:nvSpPr>
        <p:spPr>
          <a:xfrm>
            <a:off x="4190163" y="47913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79C3680-60BE-4A4D-8387-AEFAFC4A780D}"/>
              </a:ext>
            </a:extLst>
          </p:cNvPr>
          <p:cNvGrpSpPr/>
          <p:nvPr/>
        </p:nvGrpSpPr>
        <p:grpSpPr>
          <a:xfrm>
            <a:off x="396000" y="1884982"/>
            <a:ext cx="6665724" cy="2819468"/>
            <a:chOff x="0" y="647491"/>
            <a:chExt cx="9144000" cy="3867729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B13215C4-3383-4242-B06E-4D6C96F0B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7491"/>
              <a:ext cx="9144000" cy="3850105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3E551C-30CF-46AE-98C3-168DDFD8C0EE}"/>
                </a:ext>
              </a:extLst>
            </p:cNvPr>
            <p:cNvSpPr txBox="1"/>
            <p:nvPr/>
          </p:nvSpPr>
          <p:spPr>
            <a:xfrm>
              <a:off x="3655856" y="4198566"/>
              <a:ext cx="3474319" cy="3166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/>
                <a:t>Fig 3-a: 4662-System with  GSK = 0 </a:t>
              </a:r>
              <a:endParaRPr lang="zh-CN" alt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5EF54A-255F-41FE-820E-DA3645BEA644}"/>
              </a:ext>
            </a:extLst>
          </p:cNvPr>
          <p:cNvGrpSpPr/>
          <p:nvPr/>
        </p:nvGrpSpPr>
        <p:grpSpPr>
          <a:xfrm>
            <a:off x="395999" y="1558887"/>
            <a:ext cx="6665724" cy="2806621"/>
            <a:chOff x="396000" y="700229"/>
            <a:chExt cx="8260823" cy="3478241"/>
          </a:xfrm>
        </p:grpSpPr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1F9BB6EC-4723-4B72-B47F-E127C2880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000" y="700229"/>
              <a:ext cx="8260823" cy="3478241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0FE547-62A9-4B1C-A1C7-40077BEBAF55}"/>
                </a:ext>
              </a:extLst>
            </p:cNvPr>
            <p:cNvSpPr txBox="1"/>
            <p:nvPr/>
          </p:nvSpPr>
          <p:spPr>
            <a:xfrm>
              <a:off x="3698755" y="3887933"/>
              <a:ext cx="2901701" cy="2860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/>
                <a:t>Fig 3-b: 4662-System with  GSK = 0.2 </a:t>
              </a:r>
              <a:endParaRPr lang="zh-CN" alt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30009-AEE6-4BC1-8D54-8DA15928364B}"/>
              </a:ext>
            </a:extLst>
          </p:cNvPr>
          <p:cNvGrpSpPr/>
          <p:nvPr/>
        </p:nvGrpSpPr>
        <p:grpSpPr>
          <a:xfrm>
            <a:off x="395998" y="1268349"/>
            <a:ext cx="6665724" cy="2806621"/>
            <a:chOff x="457141" y="330085"/>
            <a:chExt cx="7650773" cy="3221378"/>
          </a:xfrm>
        </p:grpSpPr>
        <p:pic>
          <p:nvPicPr>
            <p:cNvPr id="12" name="Picture 11" descr="Chart&#10;&#10;Description automatically generated">
              <a:extLst>
                <a:ext uri="{FF2B5EF4-FFF2-40B4-BE49-F238E27FC236}">
                  <a16:creationId xmlns:a16="http://schemas.microsoft.com/office/drawing/2014/main" id="{5F04A2D7-BB55-4633-8CF2-D6C2CC527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41" y="330085"/>
              <a:ext cx="7650773" cy="322137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6FED7D-9D86-4952-84CD-E0735C06B004}"/>
                </a:ext>
              </a:extLst>
            </p:cNvPr>
            <p:cNvSpPr txBox="1"/>
            <p:nvPr/>
          </p:nvSpPr>
          <p:spPr>
            <a:xfrm>
              <a:off x="3515993" y="3273894"/>
              <a:ext cx="2519043" cy="2649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/>
                <a:t>Fig 3-c: 4662-System with  GSK = 0.4 </a:t>
              </a:r>
              <a:endParaRPr lang="zh-CN" alt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ED2CEB-B443-4E88-B32B-8CAA4F8F83D5}"/>
              </a:ext>
            </a:extLst>
          </p:cNvPr>
          <p:cNvGrpSpPr/>
          <p:nvPr/>
        </p:nvGrpSpPr>
        <p:grpSpPr>
          <a:xfrm>
            <a:off x="6874616" y="2010747"/>
            <a:ext cx="2176499" cy="1362474"/>
            <a:chOff x="4871312" y="1469984"/>
            <a:chExt cx="3839738" cy="240364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B3D7F49-A027-4AAA-91A5-879A31849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1312" y="1469984"/>
              <a:ext cx="3839738" cy="1255853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54F73E-F164-424C-86E6-E0339735E05C}"/>
                </a:ext>
              </a:extLst>
            </p:cNvPr>
            <p:cNvSpPr txBox="1"/>
            <p:nvPr/>
          </p:nvSpPr>
          <p:spPr>
            <a:xfrm>
              <a:off x="5251043" y="2787687"/>
              <a:ext cx="3080272" cy="1085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/>
                <a:t>Fig 1: Region Topology of largest example case</a:t>
              </a:r>
            </a:p>
            <a:p>
              <a:endParaRPr lang="zh-CN" alt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FD8629-A3C6-4D4E-AF91-EEF2B3CCAEAD}"/>
              </a:ext>
            </a:extLst>
          </p:cNvPr>
          <p:cNvGrpSpPr/>
          <p:nvPr/>
        </p:nvGrpSpPr>
        <p:grpSpPr>
          <a:xfrm>
            <a:off x="395996" y="929453"/>
            <a:ext cx="6665431" cy="2806497"/>
            <a:chOff x="379181" y="70825"/>
            <a:chExt cx="8260460" cy="3478088"/>
          </a:xfrm>
        </p:grpSpPr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744FA4DF-308A-4B58-8F8C-83FACAF40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81" y="70825"/>
              <a:ext cx="8260460" cy="347808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EF0C16-B700-4A40-9069-87210273FB09}"/>
                </a:ext>
              </a:extLst>
            </p:cNvPr>
            <p:cNvSpPr txBox="1"/>
            <p:nvPr/>
          </p:nvSpPr>
          <p:spPr>
            <a:xfrm>
              <a:off x="3681937" y="3228556"/>
              <a:ext cx="3676453" cy="2860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/>
                <a:t>Fig 3-d: 4662-System with  GSK = 0.55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271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24.02.2021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Results – Largest Case</a:t>
            </a:r>
            <a:endParaRPr lang="de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068022-B4A5-420D-B99E-0E69D9705E6F}"/>
              </a:ext>
            </a:extLst>
          </p:cNvPr>
          <p:cNvSpPr txBox="1"/>
          <p:nvPr/>
        </p:nvSpPr>
        <p:spPr>
          <a:xfrm>
            <a:off x="4190163" y="47913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CDF0DA-63E5-484B-9114-160FBFA52AE4}"/>
              </a:ext>
            </a:extLst>
          </p:cNvPr>
          <p:cNvGrpSpPr/>
          <p:nvPr/>
        </p:nvGrpSpPr>
        <p:grpSpPr>
          <a:xfrm>
            <a:off x="3568408" y="1010216"/>
            <a:ext cx="5230359" cy="2202256"/>
            <a:chOff x="379181" y="70825"/>
            <a:chExt cx="8260460" cy="3478088"/>
          </a:xfrm>
        </p:grpSpPr>
        <p:pic>
          <p:nvPicPr>
            <p:cNvPr id="24" name="Picture 23" descr="Chart&#10;&#10;Description automatically generated">
              <a:extLst>
                <a:ext uri="{FF2B5EF4-FFF2-40B4-BE49-F238E27FC236}">
                  <a16:creationId xmlns:a16="http://schemas.microsoft.com/office/drawing/2014/main" id="{C93E7797-8CFA-4930-9DFC-F3AEC1E33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81" y="70825"/>
              <a:ext cx="8260460" cy="347808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C8FFEEE-CC3B-4C38-B286-97FF9607D6CC}"/>
                </a:ext>
              </a:extLst>
            </p:cNvPr>
            <p:cNvSpPr txBox="1"/>
            <p:nvPr/>
          </p:nvSpPr>
          <p:spPr>
            <a:xfrm>
              <a:off x="3681938" y="3228555"/>
              <a:ext cx="271990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/>
                <a:t>Fig 3-d: 4662-System with  GSK = 5.5 </a:t>
              </a:r>
              <a:endParaRPr lang="zh-CN" altLang="en-US" dirty="0"/>
            </a:p>
          </p:txBody>
        </p:sp>
      </p:grp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05FF1AEA-E8A8-421C-872C-650E4F036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4" y="1010216"/>
            <a:ext cx="6396328" cy="333351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FB2CF58-DD41-40ED-AFBE-1F651F2B063C}"/>
              </a:ext>
            </a:extLst>
          </p:cNvPr>
          <p:cNvSpPr txBox="1"/>
          <p:nvPr/>
        </p:nvSpPr>
        <p:spPr>
          <a:xfrm>
            <a:off x="1479992" y="4112903"/>
            <a:ext cx="400640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Fig 3-e: Convergence </a:t>
            </a:r>
            <a:r>
              <a:rPr lang="en-US" altLang="zh-CN" sz="900" b="1" dirty="0" err="1"/>
              <a:t>behaviour</a:t>
            </a:r>
            <a:r>
              <a:rPr lang="en-US" altLang="zh-CN" sz="900" b="1" dirty="0"/>
              <a:t> of 4662-System with  GSK = 0.55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6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D9815E-A5B1-46F7-8472-E4DE1C425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GSK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Max GSK value of 300-bus distribution system is limited to 0.55</a:t>
            </a:r>
          </a:p>
          <a:p>
            <a:pPr marL="266771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Without two 300-bus Regions, the largest case is feasible </a:t>
            </a:r>
          </a:p>
          <a:p>
            <a:pPr marL="266771" lvl="1" indent="0">
              <a:buNone/>
            </a:pPr>
            <a:r>
              <a:rPr lang="en-US" altLang="zh-CN" dirty="0"/>
              <a:t>   and GSK can be increased to 0.85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444FA-7A7A-44FB-852A-4DACB12D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24.02.2021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6CB53-C5F4-401B-8740-837A4A97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CB45F9-755D-4A55-B268-76E1EDEA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 – Mathematical Model</a:t>
            </a:r>
            <a:endParaRPr lang="zh-CN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C3F623-1070-4A2C-A486-9AA8C50DBA69}"/>
              </a:ext>
            </a:extLst>
          </p:cNvPr>
          <p:cNvGrpSpPr/>
          <p:nvPr/>
        </p:nvGrpSpPr>
        <p:grpSpPr>
          <a:xfrm>
            <a:off x="2444621" y="3133380"/>
            <a:ext cx="5388429" cy="1978876"/>
            <a:chOff x="4871312" y="1469984"/>
            <a:chExt cx="5413207" cy="19145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7A56ACA-8CA1-47E5-B3C5-0C415ADFC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1312" y="1469984"/>
              <a:ext cx="3839738" cy="12558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671937-DBCC-4A6C-8417-176F5FF9B392}"/>
                </a:ext>
              </a:extLst>
            </p:cNvPr>
            <p:cNvSpPr txBox="1"/>
            <p:nvPr/>
          </p:nvSpPr>
          <p:spPr>
            <a:xfrm>
              <a:off x="5251042" y="2787687"/>
              <a:ext cx="5033477" cy="596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/>
                <a:t>Fig 1: Region Topology of largest example case</a:t>
              </a: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09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D9815E-A5B1-46F7-8472-E4DE1C425C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/>
                  <a:t>State variable x0</a:t>
                </a:r>
              </a:p>
              <a:p>
                <a:pPr lvl="1"/>
                <a:r>
                  <a:rPr lang="en-US" altLang="zh-CN" dirty="0"/>
                  <a:t>Global convergence – can be far away from optimal point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Lagrangian multipliers </a:t>
                </a:r>
                <a:r>
                  <a:rPr lang="el-GR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λ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pPr lvl="1"/>
                <a:r>
                  <a:rPr lang="en-US" altLang="zh-CN" dirty="0"/>
                  <a:t>Least-squares problem in </a:t>
                </a:r>
                <a:r>
                  <a:rPr lang="en-US" altLang="zh-CN" dirty="0" err="1"/>
                  <a:t>rapidPF</a:t>
                </a:r>
                <a:r>
                  <a:rPr lang="en-US" altLang="zh-CN" dirty="0"/>
                  <a:t>:</a:t>
                </a:r>
              </a:p>
              <a:p>
                <a:pPr marL="266771" lvl="1" indent="0">
                  <a:buNone/>
                </a:pPr>
                <a:r>
                  <a:rPr lang="en-US" altLang="zh-CN" dirty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en-US" altLang="zh-CN" dirty="0" err="1"/>
                  <a:t>s.t.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=0|</m:t>
                    </m:r>
                  </m:oMath>
                </a14:m>
                <a:r>
                  <a:rPr lang="el-GR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λ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6771" lvl="1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/>
                  <a:t>First Order Necessary Condition</a:t>
                </a:r>
              </a:p>
              <a:p>
                <a:pPr marL="266771" lvl="1" indent="0">
                  <a:buNone/>
                </a:pPr>
                <a:r>
                  <a:rPr lang="en-US" altLang="zh-CN" b="0" dirty="0"/>
                  <a:t>	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l-GR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λ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marL="266771" lvl="1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>
                    <a:cs typeface="Arial" panose="020B0604020202020204" pitchFamily="34" charset="0"/>
                  </a:rPr>
                  <a:t>Currently: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=0.01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while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CN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⃰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⃰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Current unsolved issue for ALADIN </a:t>
                </a:r>
                <a:r>
                  <a:rPr lang="en-US" altLang="zh-CN" dirty="0" err="1"/>
                  <a:t>alg</a:t>
                </a:r>
                <a:r>
                  <a:rPr lang="en-US" altLang="zh-CN" dirty="0"/>
                  <a:t>:</a:t>
                </a:r>
              </a:p>
              <a:p>
                <a:pPr marL="266771" lvl="1" indent="0">
                  <a:buNone/>
                </a:pPr>
                <a:r>
                  <a:rPr lang="en-US" altLang="zh-CN" dirty="0"/>
                  <a:t>		 Don’t converge when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λ</m:t>
                    </m:r>
                  </m:oMath>
                </a14:m>
                <a:r>
                  <a:rPr lang="en-US" altLang="zh-CN" dirty="0"/>
                  <a:t> away from optimum</a:t>
                </a:r>
              </a:p>
              <a:p>
                <a:pPr marL="266771" lvl="1" indent="0">
                  <a:buNone/>
                </a:pPr>
                <a:r>
                  <a:rPr lang="en-US" altLang="zh-CN" dirty="0"/>
                  <a:t> 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D9815E-A5B1-46F7-8472-E4DE1C425C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" t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444FA-7A7A-44FB-852A-4DACB12D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24.02.2021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6CB53-C5F4-401B-8740-837A4A97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CB45F9-755D-4A55-B268-76E1EDEA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 – Initial Point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E82FAA2-21D1-4AC0-9BD4-3DA3750BDD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0854870"/>
                  </p:ext>
                </p:extLst>
              </p:nvPr>
            </p:nvGraphicFramePr>
            <p:xfrm>
              <a:off x="4969986" y="2870946"/>
              <a:ext cx="3576855" cy="855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2285">
                      <a:extLst>
                        <a:ext uri="{9D8B030D-6E8A-4147-A177-3AD203B41FA5}">
                          <a16:colId xmlns:a16="http://schemas.microsoft.com/office/drawing/2014/main" val="2320389586"/>
                        </a:ext>
                      </a:extLst>
                    </a:gridCol>
                    <a:gridCol w="1192285">
                      <a:extLst>
                        <a:ext uri="{9D8B030D-6E8A-4147-A177-3AD203B41FA5}">
                          <a16:colId xmlns:a16="http://schemas.microsoft.com/office/drawing/2014/main" val="1316278423"/>
                        </a:ext>
                      </a:extLst>
                    </a:gridCol>
                    <a:gridCol w="1192285">
                      <a:extLst>
                        <a:ext uri="{9D8B030D-6E8A-4147-A177-3AD203B41FA5}">
                          <a16:colId xmlns:a16="http://schemas.microsoft.com/office/drawing/2014/main" val="3949330655"/>
                        </a:ext>
                      </a:extLst>
                    </a:gridCol>
                  </a:tblGrid>
                  <a:tr h="317748">
                    <a:tc>
                      <a:txBody>
                        <a:bodyPr/>
                        <a:lstStyle/>
                        <a:p>
                          <a:pPr marL="0" marR="0" lvl="0" indent="0" algn="l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Term from ALADIN-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oMath>
                          </a14:m>
                          <a:endParaRPr lang="zh-CN" altLang="en-US" sz="900" dirty="0"/>
                        </a:p>
                      </a:txBody>
                      <a:tcPr marL="56222" marR="56222" marT="28111" marB="28111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Feasibility</a:t>
                          </a:r>
                          <a:endParaRPr lang="zh-CN" altLang="en-US" sz="900" dirty="0"/>
                        </a:p>
                      </a:txBody>
                      <a:tcPr marL="56222" marR="56222" marT="28111" marB="28111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 Least-Squares</a:t>
                          </a:r>
                          <a:endParaRPr lang="zh-CN" altLang="en-US" sz="900" dirty="0"/>
                        </a:p>
                      </a:txBody>
                      <a:tcPr marL="56222" marR="56222" marT="28111" marB="28111" anchor="ctr"/>
                    </a:tc>
                    <a:extLst>
                      <a:ext uri="{0D108BD9-81ED-4DB2-BD59-A6C34878D82A}">
                        <a16:rowId xmlns:a16="http://schemas.microsoft.com/office/drawing/2014/main" val="372509099"/>
                      </a:ext>
                    </a:extLst>
                  </a:tr>
                  <a:tr h="276558"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800" dirty="0"/>
                        </a:p>
                      </a:txBody>
                      <a:tcPr marL="56222" marR="56222" marT="28111" marB="28111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0</a:t>
                          </a:r>
                          <a:endParaRPr lang="zh-CN" altLang="en-US" sz="800" dirty="0"/>
                        </a:p>
                      </a:txBody>
                      <a:tcPr marL="56222" marR="56222" marT="28111" marB="28111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f>
                                      <m:fPr>
                                        <m:ctrlPr>
                                          <a:rPr lang="en-US" altLang="zh-CN" sz="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sz="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𝑟𝑒𝑠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altLang="zh-CN" sz="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800" dirty="0"/>
                        </a:p>
                      </a:txBody>
                      <a:tcPr marL="56222" marR="56222" marT="28111" marB="28111" anchor="ctr"/>
                    </a:tc>
                    <a:extLst>
                      <a:ext uri="{0D108BD9-81ED-4DB2-BD59-A6C34878D82A}">
                        <a16:rowId xmlns:a16="http://schemas.microsoft.com/office/drawing/2014/main" val="259309817"/>
                      </a:ext>
                    </a:extLst>
                  </a:tr>
                  <a:tr h="240832"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800" dirty="0"/>
                        </a:p>
                      </a:txBody>
                      <a:tcPr marL="56222" marR="56222" marT="28111" marB="28111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𝑟𝑒𝑠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800" dirty="0"/>
                        </a:p>
                      </a:txBody>
                      <a:tcPr marL="56222" marR="56222" marT="28111" marB="28111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n/a</a:t>
                          </a:r>
                          <a:endParaRPr lang="zh-CN" altLang="en-US" sz="800" dirty="0"/>
                        </a:p>
                      </a:txBody>
                      <a:tcPr marL="56222" marR="56222" marT="28111" marB="28111" anchor="ctr"/>
                    </a:tc>
                    <a:extLst>
                      <a:ext uri="{0D108BD9-81ED-4DB2-BD59-A6C34878D82A}">
                        <a16:rowId xmlns:a16="http://schemas.microsoft.com/office/drawing/2014/main" val="34818059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E82FAA2-21D1-4AC0-9BD4-3DA3750BDD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0854870"/>
                  </p:ext>
                </p:extLst>
              </p:nvPr>
            </p:nvGraphicFramePr>
            <p:xfrm>
              <a:off x="4969986" y="2870946"/>
              <a:ext cx="3576855" cy="855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2285">
                      <a:extLst>
                        <a:ext uri="{9D8B030D-6E8A-4147-A177-3AD203B41FA5}">
                          <a16:colId xmlns:a16="http://schemas.microsoft.com/office/drawing/2014/main" val="2320389586"/>
                        </a:ext>
                      </a:extLst>
                    </a:gridCol>
                    <a:gridCol w="1192285">
                      <a:extLst>
                        <a:ext uri="{9D8B030D-6E8A-4147-A177-3AD203B41FA5}">
                          <a16:colId xmlns:a16="http://schemas.microsoft.com/office/drawing/2014/main" val="1316278423"/>
                        </a:ext>
                      </a:extLst>
                    </a:gridCol>
                    <a:gridCol w="1192285">
                      <a:extLst>
                        <a:ext uri="{9D8B030D-6E8A-4147-A177-3AD203B41FA5}">
                          <a16:colId xmlns:a16="http://schemas.microsoft.com/office/drawing/2014/main" val="3949330655"/>
                        </a:ext>
                      </a:extLst>
                    </a:gridCol>
                  </a:tblGrid>
                  <a:tr h="33054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6222" marR="56222" marT="28111" marB="28111" anchor="ctr">
                        <a:blipFill>
                          <a:blip r:embed="rId3"/>
                          <a:stretch>
                            <a:fillRect l="-510" t="-3636" r="-202041" b="-16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Feasibility</a:t>
                          </a:r>
                          <a:endParaRPr lang="zh-CN" altLang="en-US" sz="900" dirty="0"/>
                        </a:p>
                      </a:txBody>
                      <a:tcPr marL="56222" marR="56222" marT="28111" marB="28111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 Least-Squares</a:t>
                          </a:r>
                          <a:endParaRPr lang="zh-CN" altLang="en-US" sz="900" dirty="0"/>
                        </a:p>
                      </a:txBody>
                      <a:tcPr marL="56222" marR="56222" marT="28111" marB="28111" anchor="ctr"/>
                    </a:tc>
                    <a:extLst>
                      <a:ext uri="{0D108BD9-81ED-4DB2-BD59-A6C34878D82A}">
                        <a16:rowId xmlns:a16="http://schemas.microsoft.com/office/drawing/2014/main" val="372509099"/>
                      </a:ext>
                    </a:extLst>
                  </a:tr>
                  <a:tr h="28444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6222" marR="56222" marT="28111" marB="28111" anchor="ctr">
                        <a:blipFill>
                          <a:blip r:embed="rId3"/>
                          <a:stretch>
                            <a:fillRect l="-510" t="-121277" r="-202041" b="-89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0</a:t>
                          </a:r>
                          <a:endParaRPr lang="zh-CN" altLang="en-US" sz="800" dirty="0"/>
                        </a:p>
                      </a:txBody>
                      <a:tcPr marL="56222" marR="56222" marT="28111" marB="28111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6222" marR="56222" marT="28111" marB="28111" anchor="ctr">
                        <a:blipFill>
                          <a:blip r:embed="rId3"/>
                          <a:stretch>
                            <a:fillRect l="-200510" t="-121277" r="-2041" b="-89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309817"/>
                      </a:ext>
                    </a:extLst>
                  </a:tr>
                  <a:tr h="24083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6222" marR="56222" marT="28111" marB="28111" anchor="ctr">
                        <a:blipFill>
                          <a:blip r:embed="rId3"/>
                          <a:stretch>
                            <a:fillRect l="-510" t="-260000" r="-202041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6222" marR="56222" marT="28111" marB="28111" anchor="ctr">
                        <a:blipFill>
                          <a:blip r:embed="rId3"/>
                          <a:stretch>
                            <a:fillRect l="-100510" t="-260000" r="-102041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n/a</a:t>
                          </a:r>
                          <a:endParaRPr lang="zh-CN" altLang="en-US" sz="800" dirty="0"/>
                        </a:p>
                      </a:txBody>
                      <a:tcPr marL="56222" marR="56222" marT="28111" marB="28111" anchor="ctr"/>
                    </a:tc>
                    <a:extLst>
                      <a:ext uri="{0D108BD9-81ED-4DB2-BD59-A6C34878D82A}">
                        <a16:rowId xmlns:a16="http://schemas.microsoft.com/office/drawing/2014/main" val="34818059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5892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D9815E-A5B1-46F7-8472-E4DE1C425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Information from local solver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F-count increases dramatically at some iterations</a:t>
            </a:r>
          </a:p>
          <a:p>
            <a:pPr lvl="2"/>
            <a:r>
              <a:rPr lang="en-US" altLang="zh-CN" sz="900" i="1" dirty="0"/>
              <a:t>Optimization stopped because the relative changes in all elements of x are less than </a:t>
            </a:r>
            <a:r>
              <a:rPr lang="en-US" altLang="zh-CN" sz="900" i="1" dirty="0" err="1"/>
              <a:t>options.StepTolerance</a:t>
            </a:r>
            <a:r>
              <a:rPr lang="en-US" altLang="zh-CN" sz="900" i="1" dirty="0"/>
              <a:t> = 1.000000e-10</a:t>
            </a:r>
          </a:p>
          <a:p>
            <a:pPr lvl="2"/>
            <a:endParaRPr lang="en-US" altLang="zh-CN" sz="900" i="1" dirty="0"/>
          </a:p>
          <a:p>
            <a:pPr lvl="1"/>
            <a:r>
              <a:rPr lang="en-US" altLang="zh-CN" dirty="0"/>
              <a:t>Warning by </a:t>
            </a:r>
            <a:r>
              <a:rPr lang="en-US" altLang="zh-CN" dirty="0" err="1"/>
              <a:t>fmincon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sz="900" i="1" dirty="0"/>
              <a:t>Warning: Matrix is close to singular or badly scaled. Results may be inaccurate. RCOND = 8.825324e-17.</a:t>
            </a:r>
          </a:p>
          <a:p>
            <a:pPr marL="538306" lvl="2" indent="0">
              <a:buNone/>
            </a:pPr>
            <a:endParaRPr lang="en-US" altLang="zh-CN" sz="900" i="1" dirty="0"/>
          </a:p>
          <a:p>
            <a:r>
              <a:rPr lang="en-US" altLang="zh-CN" dirty="0"/>
              <a:t>Solution: </a:t>
            </a:r>
            <a:r>
              <a:rPr lang="en-US" altLang="zh-CN" dirty="0" err="1"/>
              <a:t>Algs</a:t>
            </a:r>
            <a:r>
              <a:rPr lang="en-US" altLang="zh-CN" dirty="0"/>
              <a:t> for Nonlinear LS problem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444FA-7A7A-44FB-852A-4DACB12D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24.02.2021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6CB53-C5F4-401B-8740-837A4A97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CB45F9-755D-4A55-B268-76E1EDEA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Issues – Dramatically Increasing of </a:t>
            </a:r>
            <a:br>
              <a:rPr lang="en-US" altLang="zh-CN" dirty="0"/>
            </a:br>
            <a:r>
              <a:rPr lang="en-US" altLang="zh-CN" dirty="0"/>
              <a:t>Computing time</a:t>
            </a:r>
            <a:endParaRPr lang="zh-CN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5695783-0112-4743-9C80-26269F088BE7}"/>
              </a:ext>
            </a:extLst>
          </p:cNvPr>
          <p:cNvGrpSpPr/>
          <p:nvPr/>
        </p:nvGrpSpPr>
        <p:grpSpPr>
          <a:xfrm>
            <a:off x="7234192" y="931584"/>
            <a:ext cx="1909808" cy="3980063"/>
            <a:chOff x="7111204" y="889597"/>
            <a:chExt cx="1909808" cy="39800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2CEA78-DB62-49DB-B226-4E435AB23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3442" y="889597"/>
              <a:ext cx="1154485" cy="336589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72DE24-3C3D-4007-AAC9-AAF47B41CCA6}"/>
                </a:ext>
              </a:extLst>
            </p:cNvPr>
            <p:cNvSpPr txBox="1"/>
            <p:nvPr/>
          </p:nvSpPr>
          <p:spPr>
            <a:xfrm>
              <a:off x="7111204" y="4377217"/>
              <a:ext cx="19098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/>
                <a:t>Fig 4: Issue with Computing time</a:t>
              </a:r>
            </a:p>
            <a:p>
              <a:endParaRPr lang="zh-CN" alt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6E68D-8EE4-46BD-8488-90C1D5692407}"/>
              </a:ext>
            </a:extLst>
          </p:cNvPr>
          <p:cNvSpPr/>
          <p:nvPr/>
        </p:nvSpPr>
        <p:spPr>
          <a:xfrm>
            <a:off x="695448" y="3579388"/>
            <a:ext cx="858417" cy="2239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LS problem</a:t>
            </a:r>
            <a:endParaRPr lang="zh-CN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025AE0B-DE59-478D-950E-D0FC07CC437B}"/>
                  </a:ext>
                </a:extLst>
              </p:cNvPr>
              <p:cNvSpPr/>
              <p:nvPr/>
            </p:nvSpPr>
            <p:spPr>
              <a:xfrm>
                <a:off x="1902568" y="3563057"/>
                <a:ext cx="1508089" cy="48052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Gauss-Newton</a:t>
                </a:r>
              </a:p>
              <a:p>
                <a:pPr algn="ctr"/>
                <a:r>
                  <a:rPr lang="en-US" altLang="zh-CN" sz="900" dirty="0"/>
                  <a:t>Hessian-Approximation: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altLang="zh-CN" sz="9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altLang="zh-CN" sz="9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nor/>
                            </m:rPr>
                            <a:rPr lang="de-DE" altLang="zh-CN" sz="900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</m:e>
                        <m:sup>
                          <m:r>
                            <a:rPr lang="en-US" altLang="zh-CN" sz="9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9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9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9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9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CN" sz="9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9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9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altLang="zh-CN" sz="9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9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9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025AE0B-DE59-478D-950E-D0FC07CC4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568" y="3563057"/>
                <a:ext cx="1508089" cy="480527"/>
              </a:xfrm>
              <a:prstGeom prst="rect">
                <a:avLst/>
              </a:prstGeom>
              <a:blipFill>
                <a:blip r:embed="rId3"/>
                <a:stretch>
                  <a:fillRect t="-1235" b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77F631BF-EC70-42B3-B5EC-D7E358225A32}"/>
              </a:ext>
            </a:extLst>
          </p:cNvPr>
          <p:cNvSpPr/>
          <p:nvPr/>
        </p:nvSpPr>
        <p:spPr>
          <a:xfrm>
            <a:off x="3830589" y="3563057"/>
            <a:ext cx="1806204" cy="3418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Gauss-Newton method</a:t>
            </a:r>
            <a:endParaRPr lang="zh-CN" altLang="en-US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56035-A68C-464A-B836-95EA40F8E359}"/>
              </a:ext>
            </a:extLst>
          </p:cNvPr>
          <p:cNvSpPr/>
          <p:nvPr/>
        </p:nvSpPr>
        <p:spPr>
          <a:xfrm>
            <a:off x="3830589" y="4110661"/>
            <a:ext cx="1809821" cy="3418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Levenberg-Marquardt method</a:t>
            </a:r>
            <a:endParaRPr lang="zh-CN" altLang="en-US" sz="9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26340A-FDAF-4C93-81E1-1521F24B1D67}"/>
              </a:ext>
            </a:extLst>
          </p:cNvPr>
          <p:cNvCxnSpPr>
            <a:stCxn id="13" idx="3"/>
          </p:cNvCxnSpPr>
          <p:nvPr/>
        </p:nvCxnSpPr>
        <p:spPr>
          <a:xfrm flipV="1">
            <a:off x="1553865" y="3691354"/>
            <a:ext cx="34870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596560-7F1F-4ABD-B813-435F08FA9BDC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3410657" y="3733959"/>
            <a:ext cx="419932" cy="6936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30368E-1921-48E5-AEF6-85D59161BF6D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>
            <a:off x="3410657" y="3803321"/>
            <a:ext cx="419932" cy="47824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6CBB1A6-8CB1-4A6B-B5F2-26BA512B46D7}"/>
              </a:ext>
            </a:extLst>
          </p:cNvPr>
          <p:cNvSpPr/>
          <p:nvPr/>
        </p:nvSpPr>
        <p:spPr>
          <a:xfrm flipV="1">
            <a:off x="2537948" y="4111187"/>
            <a:ext cx="221882" cy="218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83D8E8-E840-4F10-8BB0-8DD6D1A4F1D6}"/>
              </a:ext>
            </a:extLst>
          </p:cNvPr>
          <p:cNvSpPr txBox="1"/>
          <p:nvPr/>
        </p:nvSpPr>
        <p:spPr>
          <a:xfrm>
            <a:off x="2236807" y="4347728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/>
              <a:t>We are here</a:t>
            </a:r>
            <a:endParaRPr lang="zh-CN" altLang="en-US" sz="900" i="1" dirty="0"/>
          </a:p>
        </p:txBody>
      </p:sp>
    </p:spTree>
    <p:extLst>
      <p:ext uri="{BB962C8B-B14F-4D97-AF65-F5344CB8AC3E}">
        <p14:creationId xmlns:p14="http://schemas.microsoft.com/office/powerpoint/2010/main" val="2183064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D9815E-A5B1-46F7-8472-E4DE1C425C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38306" lvl="2" indent="0">
                  <a:buNone/>
                </a:pPr>
                <a:endParaRPr lang="en-US" altLang="zh-CN" sz="900" i="1" dirty="0"/>
              </a:p>
              <a:p>
                <a:r>
                  <a:rPr lang="en-US" altLang="zh-CN" sz="1200" dirty="0"/>
                  <a:t>Standard Problem: Newton Method</a:t>
                </a:r>
              </a:p>
              <a:p>
                <a:pPr marL="0" indent="0">
                  <a:buNone/>
                </a:pPr>
                <a:r>
                  <a:rPr lang="de-DE" altLang="zh-CN" sz="120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m:rPr>
                            <m:nor/>
                          </m:rPr>
                          <a:rPr lang="de-DE" altLang="zh-CN" sz="12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e>
                      <m:sup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𝑁𝑇</m:t>
                        </m:r>
                      </m:sup>
                    </m:sSubSup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de-DE" altLang="zh-CN" sz="1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200" dirty="0"/>
              </a:p>
              <a:p>
                <a:pPr marL="0" indent="0">
                  <a:buNone/>
                </a:pPr>
                <a:endParaRPr lang="en-US" altLang="zh-CN" sz="1200" dirty="0"/>
              </a:p>
              <a:p>
                <a:r>
                  <a:rPr lang="en-US" altLang="zh-CN" sz="1200" dirty="0"/>
                  <a:t>Least-Squares Problem</a:t>
                </a:r>
              </a:p>
              <a:p>
                <a:pPr lvl="1"/>
                <a:r>
                  <a:rPr lang="en-US" altLang="zh-CN" sz="1000" dirty="0"/>
                  <a:t>Gauss-Newton Hessian-Approximation:</a:t>
                </a:r>
              </a:p>
              <a:p>
                <a:pPr marL="266771" lvl="1" indent="0">
                  <a:buNone/>
                </a:pPr>
                <a:r>
                  <a:rPr lang="en-US" altLang="zh-CN" sz="1000" dirty="0">
                    <a:solidFill>
                      <a:srgbClr val="C00000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altLang="zh-CN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m:rPr>
                            <m:nor/>
                          </m:rPr>
                          <a:rPr lang="de-DE" altLang="zh-CN" sz="1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e>
                      <m:sup>
                        <m:r>
                          <a:rPr lang="en-US" altLang="zh-CN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US" altLang="zh-CN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000" dirty="0">
                  <a:solidFill>
                    <a:srgbClr val="C00000"/>
                  </a:solidFill>
                </a:endParaRPr>
              </a:p>
              <a:p>
                <a:pPr marL="266771" lvl="1" indent="0">
                  <a:buNone/>
                </a:pPr>
                <a:endParaRPr lang="en-US" altLang="zh-CN" sz="1000" dirty="0"/>
              </a:p>
              <a:p>
                <a:pPr lvl="1"/>
                <a:r>
                  <a:rPr lang="en-US" altLang="zh-CN" sz="1000" dirty="0"/>
                  <a:t>Gauss-Newton method – GN Step:</a:t>
                </a:r>
              </a:p>
              <a:p>
                <a:pPr marL="266771" lvl="1" indent="0">
                  <a:buNone/>
                </a:pPr>
                <a:r>
                  <a:rPr lang="en-US" altLang="zh-CN" sz="1000" dirty="0">
                    <a:solidFill>
                      <a:srgbClr val="C00000"/>
                    </a:solidFill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US" altLang="zh-CN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𝑁𝑇</m:t>
                        </m:r>
                      </m:sup>
                    </m:sSubSup>
                    <m:r>
                      <a:rPr lang="en-US" altLang="zh-CN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US" altLang="zh-CN" sz="1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1000" dirty="0"/>
              </a:p>
              <a:p>
                <a:pPr marL="266771" lvl="1" indent="0">
                  <a:buNone/>
                </a:pPr>
                <a:endParaRPr lang="en-US" altLang="zh-CN" sz="1000" dirty="0"/>
              </a:p>
              <a:p>
                <a:pPr lvl="1"/>
                <a:r>
                  <a:rPr lang="en-US" altLang="zh-CN" sz="1000" dirty="0"/>
                  <a:t>Levenberg-Marquardt method</a:t>
                </a:r>
              </a:p>
              <a:p>
                <a:pPr lvl="2"/>
                <a:r>
                  <a:rPr lang="en-US" altLang="zh-CN" sz="800" dirty="0"/>
                  <a:t>Equivalent problem:</a:t>
                </a:r>
              </a:p>
              <a:p>
                <a:pPr marL="266771" lvl="1" indent="0">
                  <a:buNone/>
                </a:pP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altLang="zh-CN" sz="1000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CN" sz="1000" i="1" dirty="0" err="1">
                    <a:latin typeface="Cambria Math" panose="02040503050406030204" pitchFamily="18" charset="0"/>
                  </a:rPr>
                  <a:t>s.t.</a:t>
                </a:r>
                <a:r>
                  <a:rPr lang="en-US" altLang="zh-CN" sz="1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≤∆</m:t>
                    </m:r>
                  </m:oMath>
                </a14:m>
                <a:r>
                  <a:rPr lang="en-US" altLang="zh-CN" sz="800" dirty="0"/>
                  <a:t>  ,where (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CN" sz="800" dirty="0"/>
                  <a:t> is the trust-region radius)</a:t>
                </a:r>
              </a:p>
              <a:p>
                <a:pPr lvl="2"/>
                <a:r>
                  <a:rPr lang="en-US" altLang="zh-CN" sz="800" dirty="0"/>
                  <a:t>LM Step:</a:t>
                </a:r>
              </a:p>
              <a:p>
                <a:pPr marL="538306" lvl="2" indent="0">
                  <a:buNone/>
                </a:pPr>
                <a:r>
                  <a:rPr lang="en-US" altLang="zh-CN" sz="800" dirty="0"/>
                  <a:t>	</a:t>
                </a:r>
                <a:r>
                  <a:rPr lang="en-US" altLang="zh-CN" sz="800" dirty="0">
                    <a:solidFill>
                      <a:srgbClr val="C00000"/>
                    </a:solidFill>
                  </a:rPr>
                  <a:t>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zh-CN" sz="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sz="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sz="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l-GR" altLang="zh-CN" sz="800" dirty="0" smtClean="0">
                                <a:solidFill>
                                  <a:schemeClr val="accent2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λ</m:t>
                            </m:r>
                            <m:r>
                              <a:rPr lang="en-US" altLang="zh-CN" sz="8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</m:d>
                        <m:r>
                          <a:rPr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𝐿𝑀</m:t>
                        </m:r>
                      </m:sup>
                    </m:sSubSup>
                    <m:r>
                      <a:rPr lang="en-US" altLang="zh-CN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US" altLang="zh-CN" sz="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1200" dirty="0"/>
              </a:p>
              <a:p>
                <a:pPr lvl="1"/>
                <a:r>
                  <a:rPr lang="en-US" altLang="zh-CN" sz="1000" dirty="0"/>
                  <a:t>QR </a:t>
                </a:r>
                <a:r>
                  <a:rPr lang="en-US" altLang="zh-CN" sz="1000" dirty="0" err="1"/>
                  <a:t>Zerlegung</a:t>
                </a:r>
                <a:r>
                  <a:rPr lang="en-US" altLang="zh-CN" sz="1000" dirty="0"/>
                  <a:t>, Conjugate Gradient method … 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D9815E-A5B1-46F7-8472-E4DE1C425C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" b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444FA-7A7A-44FB-852A-4DACB12D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24.02.2021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6CB53-C5F4-401B-8740-837A4A97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CB45F9-755D-4A55-B268-76E1EDEA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475969"/>
            <a:ext cx="6869178" cy="39626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Algs</a:t>
            </a:r>
            <a:r>
              <a:rPr lang="en-US" altLang="zh-CN" dirty="0"/>
              <a:t> for Nonlinear LS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4">
                <a:extLst>
                  <a:ext uri="{FF2B5EF4-FFF2-40B4-BE49-F238E27FC236}">
                    <a16:creationId xmlns:a16="http://schemas.microsoft.com/office/drawing/2014/main" id="{C7D0F750-D134-49B4-AFCD-25C03C2DBD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814214"/>
                  </p:ext>
                </p:extLst>
              </p:nvPr>
            </p:nvGraphicFramePr>
            <p:xfrm>
              <a:off x="4758412" y="1264239"/>
              <a:ext cx="4064000" cy="14893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84606243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9957512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Term from ALADIN-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oMath>
                          </a14:m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 Least-Squares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0596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f>
                                      <m:fPr>
                                        <m:ctrlPr>
                                          <a:rPr lang="en-US" altLang="zh-CN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𝑟𝑒𝑠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altLang="zh-CN" sz="1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0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0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0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7985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altLang="zh-CN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𝑟𝑒𝑠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zh-CN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altLang="zh-CN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𝑟𝑒𝑠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62764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altLang="zh-CN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𝑟𝑒𝑠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zh-CN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altLang="zh-CN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𝑟𝑒𝑠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00155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4">
                <a:extLst>
                  <a:ext uri="{FF2B5EF4-FFF2-40B4-BE49-F238E27FC236}">
                    <a16:creationId xmlns:a16="http://schemas.microsoft.com/office/drawing/2014/main" id="{C7D0F750-D134-49B4-AFCD-25C03C2DBD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814214"/>
                  </p:ext>
                </p:extLst>
              </p:nvPr>
            </p:nvGraphicFramePr>
            <p:xfrm>
              <a:off x="4758412" y="1264239"/>
              <a:ext cx="4064000" cy="14893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84606243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9957512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9" t="-1639" r="-101198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 Least-Squares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0596157"/>
                      </a:ext>
                    </a:extLst>
                  </a:tr>
                  <a:tr h="3768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9" t="-100000" r="-10119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99" t="-100000" r="-119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985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9" t="-203279" r="-10119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99" t="-203279" r="-119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2764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9" t="-303279" r="-10119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99" t="-303279" r="-119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00155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7B7D22E-B875-4443-8606-1CDC90ECAF24}"/>
              </a:ext>
            </a:extLst>
          </p:cNvPr>
          <p:cNvSpPr/>
          <p:nvPr/>
        </p:nvSpPr>
        <p:spPr>
          <a:xfrm>
            <a:off x="7265178" y="2080727"/>
            <a:ext cx="1025071" cy="2332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AF2CCD-832C-41B6-BA43-EA226600A91E}"/>
              </a:ext>
            </a:extLst>
          </p:cNvPr>
          <p:cNvSpPr/>
          <p:nvPr/>
        </p:nvSpPr>
        <p:spPr>
          <a:xfrm>
            <a:off x="7265178" y="2455911"/>
            <a:ext cx="1025071" cy="2332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39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444FA-7A7A-44FB-852A-4DACB12D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24.02.2021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6CB53-C5F4-401B-8740-837A4A97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CB45F9-755D-4A55-B268-76E1EDEA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 – Termination Condition</a:t>
            </a:r>
            <a:endParaRPr lang="zh-CN" alt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6DAD534-0F00-4F35-8D63-8D3A22B62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00" y="926736"/>
            <a:ext cx="2900670" cy="3291616"/>
          </a:xfrm>
          <a:ln>
            <a:solidFill>
              <a:schemeClr val="tx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3E05BD-AA11-4C15-A71C-6872B58C3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284" y="926736"/>
            <a:ext cx="4661784" cy="329161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481A87-AFCD-40D6-A8B3-6214C903B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1" y="4321578"/>
            <a:ext cx="2900670" cy="33806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096FD8F-DE21-413F-9229-3D6CEB95BF4A}"/>
              </a:ext>
            </a:extLst>
          </p:cNvPr>
          <p:cNvGrpSpPr/>
          <p:nvPr/>
        </p:nvGrpSpPr>
        <p:grpSpPr>
          <a:xfrm>
            <a:off x="3296669" y="1041222"/>
            <a:ext cx="2890298" cy="3559945"/>
            <a:chOff x="3296669" y="1041222"/>
            <a:chExt cx="2890298" cy="35599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D7507A-C0F4-4751-BC7B-D1936BD37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74494" y="1041222"/>
              <a:ext cx="2812473" cy="317713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13B31BC-203B-4A0B-8943-361CE703B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96669" y="4275472"/>
              <a:ext cx="2812473" cy="325695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D71F7F-DDE1-4644-8BC4-4F8011B50F08}"/>
              </a:ext>
            </a:extLst>
          </p:cNvPr>
          <p:cNvGrpSpPr/>
          <p:nvPr/>
        </p:nvGrpSpPr>
        <p:grpSpPr>
          <a:xfrm>
            <a:off x="6186967" y="1041223"/>
            <a:ext cx="3189805" cy="3552683"/>
            <a:chOff x="6186967" y="1041223"/>
            <a:chExt cx="3189805" cy="355268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E8C1C8C-1239-491F-8707-79143EE8B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86967" y="1041223"/>
              <a:ext cx="3189805" cy="317713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BFA952F-9DAC-412F-9FC9-27EDF128C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86967" y="4282731"/>
              <a:ext cx="2871107" cy="311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02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444FA-7A7A-44FB-852A-4DACB12D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A9BFA6A-9A63-4E2D-92C0-C77BFA750EDB}" type="datetime1">
              <a:rPr lang="de-DE" noProof="0" smtClean="0"/>
              <a:pPr>
                <a:spcAft>
                  <a:spcPts val="600"/>
                </a:spcAft>
              </a:pPr>
              <a:t>24.02.2021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6CB53-C5F4-401B-8740-837A4A97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1696EC4-B4CF-4701-AD06-A8439D6D8E12}" type="slidenum">
              <a:rPr lang="en-US" noProof="0" smtClean="0"/>
              <a:pPr>
                <a:spcAft>
                  <a:spcPts val="600"/>
                </a:spcAft>
              </a:pPr>
              <a:t>17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CB45F9-755D-4A55-B268-76E1EDEA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Issues – Termination Condition</a:t>
            </a:r>
            <a:endParaRPr lang="zh-CN" alt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D5F1746-80B2-49B9-B9E3-8A2EDDEB05DA}"/>
              </a:ext>
            </a:extLst>
          </p:cNvPr>
          <p:cNvGrpSpPr/>
          <p:nvPr/>
        </p:nvGrpSpPr>
        <p:grpSpPr>
          <a:xfrm>
            <a:off x="396000" y="1450268"/>
            <a:ext cx="3219492" cy="2821203"/>
            <a:chOff x="396000" y="1450268"/>
            <a:chExt cx="3219492" cy="28212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F4BB165-C9B8-4EDE-BB11-1756D62E4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000" y="1450268"/>
              <a:ext cx="3219492" cy="132804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F785EAF-65D9-4509-9564-FE4624EBE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000" y="3921019"/>
              <a:ext cx="3219492" cy="35045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66CA492-C221-454B-92F4-6358F3D77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000" y="3082187"/>
              <a:ext cx="3219492" cy="575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32600BA3-1E60-4744-8DEC-D9D2EA07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1" y="1048843"/>
            <a:ext cx="3354906" cy="3365893"/>
          </a:xfrm>
        </p:spPr>
        <p:txBody>
          <a:bodyPr>
            <a:normAutofit/>
          </a:bodyPr>
          <a:lstStyle/>
          <a:p>
            <a:r>
              <a:rPr lang="en-US" altLang="zh-CN" dirty="0"/>
              <a:t>ADMM</a:t>
            </a:r>
          </a:p>
          <a:p>
            <a:endParaRPr lang="en-US" altLang="zh-CN" sz="900" dirty="0"/>
          </a:p>
          <a:p>
            <a:endParaRPr lang="en-US" altLang="zh-CN" sz="900" dirty="0"/>
          </a:p>
          <a:p>
            <a:endParaRPr lang="en-US" altLang="zh-CN" sz="900" dirty="0"/>
          </a:p>
          <a:p>
            <a:endParaRPr lang="en-US" altLang="zh-CN" sz="900" dirty="0"/>
          </a:p>
          <a:p>
            <a:endParaRPr lang="en-US" altLang="zh-CN" sz="900" dirty="0"/>
          </a:p>
          <a:p>
            <a:endParaRPr lang="en-US" altLang="zh-CN" sz="900" dirty="0"/>
          </a:p>
          <a:p>
            <a:endParaRPr lang="en-US" altLang="zh-CN" sz="900" dirty="0"/>
          </a:p>
          <a:p>
            <a:pPr marL="0" indent="0">
              <a:buNone/>
            </a:pPr>
            <a:endParaRPr lang="en-US" altLang="zh-CN" sz="900" dirty="0"/>
          </a:p>
          <a:p>
            <a:pPr marL="0" indent="0" algn="ctr">
              <a:buNone/>
            </a:pPr>
            <a:r>
              <a:rPr lang="en-US" altLang="zh-CN" dirty="0"/>
              <a:t>…</a:t>
            </a:r>
          </a:p>
          <a:p>
            <a:endParaRPr lang="en-US" altLang="zh-CN" sz="900" dirty="0"/>
          </a:p>
          <a:p>
            <a:endParaRPr lang="en-US" altLang="zh-CN" sz="900" dirty="0"/>
          </a:p>
          <a:p>
            <a:endParaRPr lang="en-US" altLang="zh-CN" sz="900" dirty="0"/>
          </a:p>
          <a:p>
            <a:endParaRPr lang="en-US" altLang="zh-CN" sz="900" dirty="0"/>
          </a:p>
          <a:p>
            <a:pPr lvl="1"/>
            <a:endParaRPr lang="en-US" altLang="zh-CN" sz="1300" dirty="0"/>
          </a:p>
          <a:p>
            <a:pPr marL="609671" lvl="1" indent="-342900">
              <a:buFont typeface="+mj-ea"/>
              <a:buAutoNum type="arabicPeriod"/>
            </a:pPr>
            <a:endParaRPr lang="en-US" altLang="zh-CN" sz="13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C09E80-08B7-4F88-AAF0-3B868C15D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529" y="1450268"/>
            <a:ext cx="3957022" cy="11675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FD87A348-07B9-44DB-BAF6-BCD907982780}"/>
              </a:ext>
            </a:extLst>
          </p:cNvPr>
          <p:cNvSpPr txBox="1">
            <a:spLocks/>
          </p:cNvSpPr>
          <p:nvPr/>
        </p:nvSpPr>
        <p:spPr>
          <a:xfrm>
            <a:off x="4201529" y="1048843"/>
            <a:ext cx="3868633" cy="33658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03652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423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194" indent="-198888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6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729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6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5500" indent="-198888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6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ALADIN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…</a:t>
            </a:r>
          </a:p>
          <a:p>
            <a:pPr lvl="1"/>
            <a:endParaRPr lang="en-US" altLang="zh-CN" sz="1300" dirty="0"/>
          </a:p>
          <a:p>
            <a:pPr marL="609671" lvl="1" indent="-342900">
              <a:buFont typeface="+mj-ea"/>
              <a:buAutoNum type="arabicPeriod"/>
            </a:pPr>
            <a:endParaRPr lang="en-US" altLang="zh-CN" sz="13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D4F0826-CF63-45A7-82E8-157633128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1529" y="3082187"/>
            <a:ext cx="3957022" cy="4818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75371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24.02.2021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time</a:t>
            </a:r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" b="4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6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A4E4CB-9984-4F11-850E-2ECECE452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 Purpose</a:t>
            </a:r>
          </a:p>
          <a:p>
            <a:pPr marL="266771" lvl="1" indent="0">
              <a:buNone/>
            </a:pPr>
            <a:r>
              <a:rPr lang="en-US" altLang="zh-CN" dirty="0"/>
              <a:t>                </a:t>
            </a:r>
          </a:p>
          <a:p>
            <a:pPr lvl="1"/>
            <a:r>
              <a:rPr lang="en-US" altLang="zh-CN" dirty="0"/>
              <a:t>Add Multi-</a:t>
            </a:r>
            <a:r>
              <a:rPr lang="en-US" altLang="zh-CN" dirty="0" err="1"/>
              <a:t>Trafo</a:t>
            </a:r>
            <a:r>
              <a:rPr lang="en-US" altLang="zh-CN" dirty="0"/>
              <a:t> between regions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Add DSO-DSO Connection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Decrease generated active power</a:t>
            </a:r>
          </a:p>
          <a:p>
            <a:pPr marL="266771" lvl="1" indent="0">
              <a:buNone/>
            </a:pPr>
            <a:r>
              <a:rPr lang="en-US" altLang="zh-CN" dirty="0"/>
              <a:t>      in DSOs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5D541-452D-430A-9E82-94F6D59B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24.02.2021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0ACA5-2C59-4B14-9D2C-0AC4EF3E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31CC17-0B9D-4D65-8360-5D81AAC6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Purpose of Simulation</a:t>
            </a:r>
            <a:endParaRPr lang="zh-CN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435265-24F3-4A67-9CAC-60B7256AB894}"/>
              </a:ext>
            </a:extLst>
          </p:cNvPr>
          <p:cNvGrpSpPr/>
          <p:nvPr/>
        </p:nvGrpSpPr>
        <p:grpSpPr>
          <a:xfrm>
            <a:off x="4770274" y="1659776"/>
            <a:ext cx="3839738" cy="1825535"/>
            <a:chOff x="4871312" y="1469984"/>
            <a:chExt cx="3839738" cy="18255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39E2AD3-1044-42D7-BD66-2E665C35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1312" y="1469984"/>
              <a:ext cx="3839738" cy="12558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E42403-FD1E-440D-B525-275479B6BB06}"/>
                </a:ext>
              </a:extLst>
            </p:cNvPr>
            <p:cNvSpPr txBox="1"/>
            <p:nvPr/>
          </p:nvSpPr>
          <p:spPr>
            <a:xfrm>
              <a:off x="5251044" y="2787688"/>
              <a:ext cx="308027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/>
                <a:t>Fig 1: Region Topology of largest example case</a:t>
              </a:r>
            </a:p>
            <a:p>
              <a:endParaRPr lang="zh-CN" alt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4EDD79-EF40-443F-BC15-F9CA660038B8}"/>
              </a:ext>
            </a:extLst>
          </p:cNvPr>
          <p:cNvSpPr/>
          <p:nvPr/>
        </p:nvSpPr>
        <p:spPr>
          <a:xfrm>
            <a:off x="542368" y="1522711"/>
            <a:ext cx="3839738" cy="125585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altLang="zh-CN" sz="1000" dirty="0"/>
          </a:p>
          <a:p>
            <a:pPr algn="ctr"/>
            <a:r>
              <a:rPr lang="en-US" altLang="zh-CN" sz="1000" dirty="0"/>
              <a:t>Increase Complexity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94C730-9E05-4698-A905-9CAC93380323}"/>
              </a:ext>
            </a:extLst>
          </p:cNvPr>
          <p:cNvSpPr/>
          <p:nvPr/>
        </p:nvSpPr>
        <p:spPr>
          <a:xfrm>
            <a:off x="533988" y="2857385"/>
            <a:ext cx="3839738" cy="95187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r>
              <a:rPr lang="en-US" altLang="zh-CN" sz="1000" dirty="0"/>
              <a:t>Increase Power Flow between Regions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88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A43A4989-5EB4-4D20-84C3-55C9BD248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188000"/>
            <a:ext cx="3868633" cy="3365893"/>
          </a:xfrm>
        </p:spPr>
        <p:txBody>
          <a:bodyPr>
            <a:normAutofit/>
          </a:bodyPr>
          <a:lstStyle/>
          <a:p>
            <a:r>
              <a:rPr lang="en-US" altLang="zh-CN" dirty="0"/>
              <a:t>Steps</a:t>
            </a:r>
          </a:p>
          <a:p>
            <a:pPr lvl="1"/>
            <a:endParaRPr lang="en-US" altLang="zh-CN" sz="1300" dirty="0"/>
          </a:p>
          <a:p>
            <a:pPr marL="609671" lvl="1" indent="-342900">
              <a:buFont typeface="+mj-lt"/>
              <a:buAutoNum type="arabicPeriod"/>
            </a:pPr>
            <a:r>
              <a:rPr lang="en-US" altLang="zh-CN" sz="1400" dirty="0"/>
              <a:t>Increase Complexity for smallest case</a:t>
            </a:r>
          </a:p>
          <a:p>
            <a:pPr marL="704992" lvl="2" indent="-171450">
              <a:buFont typeface="Arial" panose="020B0604020202020204" pitchFamily="34" charset="0"/>
              <a:buChar char="•"/>
            </a:pPr>
            <a:r>
              <a:rPr lang="en-US" altLang="zh-CN" sz="1200" i="1" dirty="0"/>
              <a:t>Multi-</a:t>
            </a:r>
            <a:r>
              <a:rPr lang="en-US" altLang="zh-CN" sz="1200" i="1" dirty="0" err="1"/>
              <a:t>Trafos</a:t>
            </a:r>
            <a:endParaRPr lang="en-US" altLang="zh-CN" sz="1200" i="1" dirty="0"/>
          </a:p>
          <a:p>
            <a:pPr marL="704992" lvl="2" indent="-171450">
              <a:buFont typeface="Arial" panose="020B0604020202020204" pitchFamily="34" charset="0"/>
              <a:buChar char="•"/>
            </a:pPr>
            <a:r>
              <a:rPr lang="en-US" altLang="zh-CN" sz="1200" i="1" dirty="0"/>
              <a:t>DSO-DSO connection</a:t>
            </a:r>
          </a:p>
          <a:p>
            <a:pPr marL="609671" lvl="1" indent="-342900">
              <a:buFont typeface="+mj-ea"/>
              <a:buAutoNum type="arabicPeriod"/>
            </a:pPr>
            <a:endParaRPr lang="en-US" altLang="zh-CN" sz="1300" dirty="0"/>
          </a:p>
          <a:p>
            <a:pPr marL="609671" lvl="1" indent="-342900">
              <a:buFont typeface="+mj-ea"/>
              <a:buAutoNum type="arabicPeriod"/>
            </a:pPr>
            <a:r>
              <a:rPr lang="en-US" altLang="zh-CN" sz="1400" dirty="0"/>
              <a:t>One TSO with One DSO tests</a:t>
            </a:r>
          </a:p>
          <a:p>
            <a:pPr marL="704992" lvl="2" indent="-171450">
              <a:buFont typeface="Arial" panose="020B0604020202020204" pitchFamily="34" charset="0"/>
              <a:buChar char="•"/>
            </a:pPr>
            <a:r>
              <a:rPr lang="en-US" altLang="zh-CN" sz="1200" i="1" dirty="0"/>
              <a:t>Multi-</a:t>
            </a:r>
            <a:r>
              <a:rPr lang="en-US" altLang="zh-CN" sz="1200" i="1" dirty="0" err="1"/>
              <a:t>Trafos</a:t>
            </a:r>
            <a:endParaRPr lang="en-US" altLang="zh-CN" sz="1200" i="1" dirty="0"/>
          </a:p>
          <a:p>
            <a:pPr marL="609671" lvl="1" indent="-342900">
              <a:buFont typeface="+mj-ea"/>
              <a:buAutoNum type="arabicPeriod"/>
            </a:pPr>
            <a:endParaRPr lang="en-US" altLang="zh-CN" sz="1300" dirty="0"/>
          </a:p>
          <a:p>
            <a:pPr marL="609671" lvl="1" indent="-342900">
              <a:buFont typeface="+mj-ea"/>
              <a:buAutoNum type="arabicPeriod"/>
            </a:pPr>
            <a:r>
              <a:rPr lang="en-US" altLang="zh-CN" sz="1400" dirty="0"/>
              <a:t>Increase Complexity for largest case</a:t>
            </a:r>
          </a:p>
          <a:p>
            <a:pPr marL="704992" lvl="2" indent="-171450">
              <a:buFont typeface="Arial" panose="020B0604020202020204" pitchFamily="34" charset="0"/>
              <a:buChar char="•"/>
            </a:pPr>
            <a:r>
              <a:rPr lang="en-US" altLang="zh-CN" sz="1200" i="1" dirty="0"/>
              <a:t>Multi-</a:t>
            </a:r>
            <a:r>
              <a:rPr lang="en-US" altLang="zh-CN" sz="1200" i="1" dirty="0" err="1"/>
              <a:t>Trafos</a:t>
            </a:r>
            <a:r>
              <a:rPr lang="en-US" altLang="zh-CN" sz="1200" i="1" dirty="0"/>
              <a:t> in step 2</a:t>
            </a:r>
          </a:p>
          <a:p>
            <a:pPr marL="704992" lvl="2" indent="-171450">
              <a:buFont typeface="Arial" panose="020B0604020202020204" pitchFamily="34" charset="0"/>
              <a:buChar char="•"/>
            </a:pPr>
            <a:r>
              <a:rPr lang="en-US" altLang="zh-CN" sz="1200" i="1" dirty="0"/>
              <a:t>DSO-DSO connection</a:t>
            </a:r>
          </a:p>
          <a:p>
            <a:pPr marL="609671" lvl="1" indent="-342900">
              <a:buFont typeface="+mj-ea"/>
              <a:buAutoNum type="arabicPeriod"/>
            </a:pPr>
            <a:endParaRPr lang="en-US" altLang="zh-CN" sz="13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24.02.2021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98F91C7-C6C7-43CF-99BE-18A065A9021B}"/>
              </a:ext>
            </a:extLst>
          </p:cNvPr>
          <p:cNvGrpSpPr/>
          <p:nvPr/>
        </p:nvGrpSpPr>
        <p:grpSpPr>
          <a:xfrm>
            <a:off x="4460074" y="1437787"/>
            <a:ext cx="4246799" cy="3058384"/>
            <a:chOff x="4380315" y="1431140"/>
            <a:chExt cx="3999556" cy="271349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B96B030-7914-4EA6-9377-047B87AF0433}"/>
                </a:ext>
              </a:extLst>
            </p:cNvPr>
            <p:cNvSpPr txBox="1"/>
            <p:nvPr/>
          </p:nvSpPr>
          <p:spPr>
            <a:xfrm>
              <a:off x="6084106" y="143114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(1)</a:t>
              </a:r>
              <a:endParaRPr lang="zh-CN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7983A54-FCEE-4502-A063-34C1BBD01D22}"/>
                </a:ext>
              </a:extLst>
            </p:cNvPr>
            <p:cNvSpPr txBox="1"/>
            <p:nvPr/>
          </p:nvSpPr>
          <p:spPr>
            <a:xfrm>
              <a:off x="5033897" y="2262133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(2)</a:t>
              </a:r>
              <a:endParaRPr lang="zh-CN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C74705A-A89A-4B2D-98B0-C92E3689C74C}"/>
                </a:ext>
              </a:extLst>
            </p:cNvPr>
            <p:cNvSpPr txBox="1"/>
            <p:nvPr/>
          </p:nvSpPr>
          <p:spPr>
            <a:xfrm>
              <a:off x="6080477" y="2915358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(3)</a:t>
              </a:r>
              <a:endParaRPr lang="zh-CN" altLang="en-US" sz="1200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AAB69AA-7EF5-4699-8879-2D39FFFBB5AB}"/>
                </a:ext>
              </a:extLst>
            </p:cNvPr>
            <p:cNvGrpSpPr/>
            <p:nvPr/>
          </p:nvGrpSpPr>
          <p:grpSpPr>
            <a:xfrm>
              <a:off x="4380315" y="1507450"/>
              <a:ext cx="3999556" cy="2637188"/>
              <a:chOff x="4380315" y="1507450"/>
              <a:chExt cx="3999556" cy="2637188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E0C2B0F-5535-4101-A4EE-5D87D1052542}"/>
                  </a:ext>
                </a:extLst>
              </p:cNvPr>
              <p:cNvGrpSpPr/>
              <p:nvPr/>
            </p:nvGrpSpPr>
            <p:grpSpPr>
              <a:xfrm>
                <a:off x="4380315" y="1507450"/>
                <a:ext cx="3999556" cy="1917769"/>
                <a:chOff x="1228523" y="1491427"/>
                <a:chExt cx="5180823" cy="2484181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1C71CE5-8EA2-48E1-9CEA-CB86256F3222}"/>
                    </a:ext>
                  </a:extLst>
                </p:cNvPr>
                <p:cNvSpPr/>
                <p:nvPr/>
              </p:nvSpPr>
              <p:spPr>
                <a:xfrm>
                  <a:off x="1228523" y="1506923"/>
                  <a:ext cx="1693236" cy="48893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Smallest case</a:t>
                  </a:r>
                </a:p>
                <a:p>
                  <a:pPr algn="ctr"/>
                  <a:r>
                    <a:rPr lang="en-US" altLang="zh-CN" sz="900" dirty="0"/>
                    <a:t>(53-bus System)</a:t>
                  </a:r>
                  <a:endParaRPr lang="zh-CN" altLang="en-US" sz="900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4FF3EBD-E997-4E2C-A4B9-5478440D61DE}"/>
                    </a:ext>
                  </a:extLst>
                </p:cNvPr>
                <p:cNvSpPr/>
                <p:nvPr/>
              </p:nvSpPr>
              <p:spPr>
                <a:xfrm>
                  <a:off x="4716109" y="1491427"/>
                  <a:ext cx="1693237" cy="4889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Complexity Test</a:t>
                  </a:r>
                </a:p>
                <a:p>
                  <a:pPr algn="ctr"/>
                  <a:r>
                    <a:rPr lang="en-US" altLang="zh-CN" sz="900" dirty="0"/>
                    <a:t>(53-bus System)</a:t>
                  </a:r>
                  <a:endParaRPr lang="zh-CN" altLang="en-US" sz="900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E99B66A-0200-4E14-BE98-22BCA41FF4D1}"/>
                    </a:ext>
                  </a:extLst>
                </p:cNvPr>
                <p:cNvSpPr/>
                <p:nvPr/>
              </p:nvSpPr>
              <p:spPr>
                <a:xfrm>
                  <a:off x="1228523" y="3486676"/>
                  <a:ext cx="1693236" cy="4889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TSO-DSO tests</a:t>
                  </a:r>
                </a:p>
                <a:p>
                  <a:pPr algn="ctr"/>
                  <a:r>
                    <a:rPr lang="en-US" altLang="zh-CN" sz="900" dirty="0"/>
                    <a:t>(118/300/1354bus)</a:t>
                  </a:r>
                  <a:endParaRPr lang="zh-CN" altLang="en-US" sz="900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58F9EF0-41FC-4E55-A3F7-BAEB1D571274}"/>
                    </a:ext>
                  </a:extLst>
                </p:cNvPr>
                <p:cNvSpPr/>
                <p:nvPr/>
              </p:nvSpPr>
              <p:spPr>
                <a:xfrm>
                  <a:off x="4716107" y="3486677"/>
                  <a:ext cx="1693236" cy="488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Complexity Test</a:t>
                  </a:r>
                </a:p>
                <a:p>
                  <a:pPr algn="ctr"/>
                  <a:r>
                    <a:rPr lang="en-US" altLang="zh-CN" sz="900" dirty="0"/>
                    <a:t>(4662 -bus System)</a:t>
                  </a:r>
                  <a:endParaRPr lang="zh-CN" altLang="en-US" sz="900" dirty="0"/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403FDCC7-A596-4435-97B7-E53AA236B0FB}"/>
                    </a:ext>
                  </a:extLst>
                </p:cNvPr>
                <p:cNvCxnSpPr>
                  <a:cxnSpLocks/>
                  <a:stCxn id="9" idx="3"/>
                  <a:endCxn id="10" idx="1"/>
                </p:cNvCxnSpPr>
                <p:nvPr/>
              </p:nvCxnSpPr>
              <p:spPr>
                <a:xfrm flipV="1">
                  <a:off x="2921759" y="1735893"/>
                  <a:ext cx="1794351" cy="1549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5D2FE64A-DF6A-4C7A-96A8-3D2EC4591B49}"/>
                    </a:ext>
                  </a:extLst>
                </p:cNvPr>
                <p:cNvCxnSpPr>
                  <a:cxnSpLocks/>
                  <a:stCxn id="9" idx="2"/>
                  <a:endCxn id="11" idx="0"/>
                </p:cNvCxnSpPr>
                <p:nvPr/>
              </p:nvCxnSpPr>
              <p:spPr>
                <a:xfrm>
                  <a:off x="2075141" y="1995856"/>
                  <a:ext cx="0" cy="149082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8F27B5A4-5401-4666-B40B-F5D44A97A37F}"/>
                    </a:ext>
                  </a:extLst>
                </p:cNvPr>
                <p:cNvCxnSpPr>
                  <a:cxnSpLocks/>
                  <a:stCxn id="11" idx="3"/>
                  <a:endCxn id="12" idx="1"/>
                </p:cNvCxnSpPr>
                <p:nvPr/>
              </p:nvCxnSpPr>
              <p:spPr>
                <a:xfrm>
                  <a:off x="2921759" y="3731142"/>
                  <a:ext cx="1794348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F5DCF104-AFD8-4AC1-85D4-1763DFF1229A}"/>
                    </a:ext>
                  </a:extLst>
                </p:cNvPr>
                <p:cNvCxnSpPr>
                  <a:cxnSpLocks/>
                  <a:stCxn id="10" idx="2"/>
                  <a:endCxn id="12" idx="0"/>
                </p:cNvCxnSpPr>
                <p:nvPr/>
              </p:nvCxnSpPr>
              <p:spPr>
                <a:xfrm flipH="1">
                  <a:off x="5562725" y="1980359"/>
                  <a:ext cx="3" cy="1506318"/>
                </a:xfrm>
                <a:prstGeom prst="straightConnector1">
                  <a:avLst/>
                </a:prstGeom>
                <a:ln w="12700">
                  <a:prstDash val="sysDot"/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17E90A1-8BD6-47CF-B8E8-0342DBE910D6}"/>
                  </a:ext>
                </a:extLst>
              </p:cNvPr>
              <p:cNvSpPr txBox="1"/>
              <p:nvPr/>
            </p:nvSpPr>
            <p:spPr>
              <a:xfrm>
                <a:off x="5172819" y="3636807"/>
                <a:ext cx="308027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/>
                  <a:t>Fig 2: Diagram of Simulation</a:t>
                </a:r>
                <a:r>
                  <a:rPr lang="de-DE" altLang="zh-CN" sz="900" b="1" dirty="0"/>
                  <a:t> </a:t>
                </a:r>
                <a:r>
                  <a:rPr lang="de-DE" altLang="zh-CN" sz="900" b="1" dirty="0" err="1"/>
                  <a:t>Process</a:t>
                </a:r>
                <a:endParaRPr lang="en-US" altLang="zh-CN" sz="900" b="1" dirty="0"/>
              </a:p>
              <a:p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127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D9815E-A5B1-46F7-8472-E4DE1C425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Principle of selecting connection bus</a:t>
            </a:r>
          </a:p>
          <a:p>
            <a:pPr lvl="1"/>
            <a:r>
              <a:rPr lang="en-US" altLang="zh-CN" dirty="0"/>
              <a:t>Transmission system </a:t>
            </a:r>
          </a:p>
          <a:p>
            <a:pPr lvl="2"/>
            <a:r>
              <a:rPr lang="en-US" altLang="zh-CN" i="1" dirty="0"/>
              <a:t>NOT</a:t>
            </a:r>
            <a:r>
              <a:rPr lang="en-US" altLang="zh-CN" dirty="0"/>
              <a:t> slack bus</a:t>
            </a:r>
          </a:p>
          <a:p>
            <a:pPr lvl="2"/>
            <a:r>
              <a:rPr lang="en-US" altLang="zh-CN" i="1" dirty="0"/>
              <a:t>NOT</a:t>
            </a:r>
            <a:r>
              <a:rPr lang="en-US" altLang="zh-CN" dirty="0"/>
              <a:t> gen-bus with high active power</a:t>
            </a:r>
          </a:p>
          <a:p>
            <a:pPr lvl="1"/>
            <a:r>
              <a:rPr lang="en-US" altLang="zh-CN" dirty="0"/>
              <a:t>Distribution system</a:t>
            </a:r>
          </a:p>
          <a:p>
            <a:pPr lvl="2"/>
            <a:r>
              <a:rPr lang="en-US" altLang="zh-CN" i="1" dirty="0"/>
              <a:t>NOT</a:t>
            </a:r>
            <a:r>
              <a:rPr lang="en-US" altLang="zh-CN" dirty="0"/>
              <a:t> gen-bus with high active power (will be removed)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Generation Shift Key (GSK)</a:t>
            </a:r>
          </a:p>
          <a:p>
            <a:pPr lvl="1"/>
            <a:r>
              <a:rPr lang="en-US" altLang="zh-CN" dirty="0"/>
              <a:t>The percent of active power shifted from distribution system(s) to Transmission system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444FA-7A7A-44FB-852A-4DACB12D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24.02.2021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6CB53-C5F4-401B-8740-837A4A97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CB45F9-755D-4A55-B268-76E1EDEA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Necessary Definition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9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24.02.2021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Results – Smallest Case</a:t>
            </a:r>
            <a:endParaRPr lang="de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068022-B4A5-420D-B99E-0E69D9705E6F}"/>
              </a:ext>
            </a:extLst>
          </p:cNvPr>
          <p:cNvSpPr txBox="1"/>
          <p:nvPr/>
        </p:nvSpPr>
        <p:spPr>
          <a:xfrm>
            <a:off x="4190163" y="47913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FC49E2-1CE9-4246-9D74-CB175CE471AE}"/>
              </a:ext>
            </a:extLst>
          </p:cNvPr>
          <p:cNvGrpSpPr/>
          <p:nvPr/>
        </p:nvGrpSpPr>
        <p:grpSpPr>
          <a:xfrm>
            <a:off x="396000" y="1354867"/>
            <a:ext cx="7789889" cy="3493977"/>
            <a:chOff x="35169" y="647491"/>
            <a:chExt cx="9144000" cy="4101333"/>
          </a:xfrm>
        </p:grpSpPr>
        <p:pic>
          <p:nvPicPr>
            <p:cNvPr id="26" name="Picture 25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59930D83-3627-4BE4-9474-E7E2230F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9" y="647491"/>
              <a:ext cx="9144000" cy="385010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B33843-39EE-4523-95A9-01A2AF6008A1}"/>
                </a:ext>
              </a:extLst>
            </p:cNvPr>
            <p:cNvSpPr txBox="1"/>
            <p:nvPr/>
          </p:nvSpPr>
          <p:spPr>
            <a:xfrm>
              <a:off x="3876566" y="4240993"/>
              <a:ext cx="3273056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/>
                <a:t>Fig 3-a: Original 53-System </a:t>
              </a:r>
            </a:p>
            <a:p>
              <a:endParaRPr lang="zh-CN" alt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D27A2C-E3BB-464B-A8AA-E58A33FC9B40}"/>
              </a:ext>
            </a:extLst>
          </p:cNvPr>
          <p:cNvGrpSpPr/>
          <p:nvPr/>
        </p:nvGrpSpPr>
        <p:grpSpPr>
          <a:xfrm>
            <a:off x="540147" y="1143758"/>
            <a:ext cx="7789889" cy="3565891"/>
            <a:chOff x="424984" y="-1033025"/>
            <a:chExt cx="7789889" cy="3565891"/>
          </a:xfrm>
        </p:grpSpPr>
        <p:pic>
          <p:nvPicPr>
            <p:cNvPr id="31" name="Picture 30" descr="Chart&#10;&#10;Description automatically generated">
              <a:extLst>
                <a:ext uri="{FF2B5EF4-FFF2-40B4-BE49-F238E27FC236}">
                  <a16:creationId xmlns:a16="http://schemas.microsoft.com/office/drawing/2014/main" id="{8564F5A9-CF93-4B34-A986-9ABC6DCBD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984" y="-1033025"/>
              <a:ext cx="7789889" cy="3279953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EFBA55-0CA6-406A-9B42-FCA32CE56D8F}"/>
                </a:ext>
              </a:extLst>
            </p:cNvPr>
            <p:cNvSpPr txBox="1"/>
            <p:nvPr/>
          </p:nvSpPr>
          <p:spPr>
            <a:xfrm>
              <a:off x="3697520" y="2025035"/>
              <a:ext cx="3273056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/>
                <a:t>Fig 3-b: 53-System with Multi-</a:t>
              </a:r>
              <a:r>
                <a:rPr lang="en-US" altLang="zh-CN" sz="900" b="1" dirty="0" err="1"/>
                <a:t>Trafo</a:t>
              </a:r>
              <a:endParaRPr lang="en-US" altLang="zh-CN" sz="900" b="1" dirty="0"/>
            </a:p>
            <a:p>
              <a:endParaRPr lang="zh-CN" alt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EC0035-B3CF-4410-A12C-B70BAED9600B}"/>
              </a:ext>
            </a:extLst>
          </p:cNvPr>
          <p:cNvGrpSpPr/>
          <p:nvPr/>
        </p:nvGrpSpPr>
        <p:grpSpPr>
          <a:xfrm>
            <a:off x="684294" y="946578"/>
            <a:ext cx="7789889" cy="3501846"/>
            <a:chOff x="0" y="433407"/>
            <a:chExt cx="9144000" cy="4110570"/>
          </a:xfrm>
        </p:grpSpPr>
        <p:pic>
          <p:nvPicPr>
            <p:cNvPr id="36" name="Picture 35" descr="Chart&#10;&#10;Description automatically generated">
              <a:extLst>
                <a:ext uri="{FF2B5EF4-FFF2-40B4-BE49-F238E27FC236}">
                  <a16:creationId xmlns:a16="http://schemas.microsoft.com/office/drawing/2014/main" id="{6E66E3C6-82FF-49CB-852A-E753F6FB9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33407"/>
              <a:ext cx="9144000" cy="385010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0F6D86-C913-4A96-96EC-60370459EA80}"/>
                </a:ext>
              </a:extLst>
            </p:cNvPr>
            <p:cNvSpPr txBox="1"/>
            <p:nvPr/>
          </p:nvSpPr>
          <p:spPr>
            <a:xfrm>
              <a:off x="3841397" y="4036146"/>
              <a:ext cx="3273056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/>
                <a:t>Fig 3-c: 53-System with Multi-</a:t>
              </a:r>
              <a:r>
                <a:rPr lang="en-US" altLang="zh-CN" sz="900" b="1" dirty="0" err="1"/>
                <a:t>Trafo</a:t>
              </a:r>
              <a:r>
                <a:rPr lang="en-US" altLang="zh-CN" sz="900" b="1" dirty="0"/>
                <a:t> and GSK = 1</a:t>
              </a: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09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24.02.2021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Results – TSO-DSO Test (118-bus)</a:t>
            </a:r>
            <a:endParaRPr lang="de-DE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A454D17-9261-4FDA-AD87-B8203B925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89790"/>
              </p:ext>
            </p:extLst>
          </p:nvPr>
        </p:nvGraphicFramePr>
        <p:xfrm>
          <a:off x="395999" y="1113494"/>
          <a:ext cx="6869180" cy="33940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918">
                  <a:extLst>
                    <a:ext uri="{9D8B030D-6E8A-4147-A177-3AD203B41FA5}">
                      <a16:colId xmlns:a16="http://schemas.microsoft.com/office/drawing/2014/main" val="3923956224"/>
                    </a:ext>
                  </a:extLst>
                </a:gridCol>
                <a:gridCol w="686918">
                  <a:extLst>
                    <a:ext uri="{9D8B030D-6E8A-4147-A177-3AD203B41FA5}">
                      <a16:colId xmlns:a16="http://schemas.microsoft.com/office/drawing/2014/main" val="477206496"/>
                    </a:ext>
                  </a:extLst>
                </a:gridCol>
                <a:gridCol w="686918">
                  <a:extLst>
                    <a:ext uri="{9D8B030D-6E8A-4147-A177-3AD203B41FA5}">
                      <a16:colId xmlns:a16="http://schemas.microsoft.com/office/drawing/2014/main" val="3349944755"/>
                    </a:ext>
                  </a:extLst>
                </a:gridCol>
                <a:gridCol w="686918">
                  <a:extLst>
                    <a:ext uri="{9D8B030D-6E8A-4147-A177-3AD203B41FA5}">
                      <a16:colId xmlns:a16="http://schemas.microsoft.com/office/drawing/2014/main" val="1073659282"/>
                    </a:ext>
                  </a:extLst>
                </a:gridCol>
                <a:gridCol w="686918">
                  <a:extLst>
                    <a:ext uri="{9D8B030D-6E8A-4147-A177-3AD203B41FA5}">
                      <a16:colId xmlns:a16="http://schemas.microsoft.com/office/drawing/2014/main" val="3068932228"/>
                    </a:ext>
                  </a:extLst>
                </a:gridCol>
                <a:gridCol w="686918">
                  <a:extLst>
                    <a:ext uri="{9D8B030D-6E8A-4147-A177-3AD203B41FA5}">
                      <a16:colId xmlns:a16="http://schemas.microsoft.com/office/drawing/2014/main" val="4078918696"/>
                    </a:ext>
                  </a:extLst>
                </a:gridCol>
                <a:gridCol w="686918">
                  <a:extLst>
                    <a:ext uri="{9D8B030D-6E8A-4147-A177-3AD203B41FA5}">
                      <a16:colId xmlns:a16="http://schemas.microsoft.com/office/drawing/2014/main" val="759105828"/>
                    </a:ext>
                  </a:extLst>
                </a:gridCol>
                <a:gridCol w="686918">
                  <a:extLst>
                    <a:ext uri="{9D8B030D-6E8A-4147-A177-3AD203B41FA5}">
                      <a16:colId xmlns:a16="http://schemas.microsoft.com/office/drawing/2014/main" val="1215848793"/>
                    </a:ext>
                  </a:extLst>
                </a:gridCol>
                <a:gridCol w="686918">
                  <a:extLst>
                    <a:ext uri="{9D8B030D-6E8A-4147-A177-3AD203B41FA5}">
                      <a16:colId xmlns:a16="http://schemas.microsoft.com/office/drawing/2014/main" val="3296912414"/>
                    </a:ext>
                  </a:extLst>
                </a:gridCol>
                <a:gridCol w="686918">
                  <a:extLst>
                    <a:ext uri="{9D8B030D-6E8A-4147-A177-3AD203B41FA5}">
                      <a16:colId xmlns:a16="http://schemas.microsoft.com/office/drawing/2014/main" val="4013554250"/>
                    </a:ext>
                  </a:extLst>
                </a:gridCol>
              </a:tblGrid>
              <a:tr h="1140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 num</a:t>
                      </a:r>
                    </a:p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DSO</a:t>
                      </a:r>
                    </a:p>
                  </a:txBody>
                  <a:tcPr marL="6003" marR="6003" marT="600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Trafos num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Generation Shift Key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Deviation between initial point and optimum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Iterations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Computing time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Accuracy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ctr"/>
                </a:tc>
                <a:extLst>
                  <a:ext uri="{0D108BD9-81ED-4DB2-BD59-A6C34878D82A}">
                    <a16:rowId xmlns:a16="http://schemas.microsoft.com/office/drawing/2014/main" val="2430221415"/>
                  </a:ext>
                </a:extLst>
              </a:tr>
              <a:tr h="428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GSK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Active power demand [MW]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Shifted power [MW]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Shifted power [%]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088067"/>
                  </a:ext>
                </a:extLst>
              </a:tr>
              <a:tr h="114056">
                <a:tc rowSpan="25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118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1.57711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0.04%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10.509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8.06E-13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extLst>
                  <a:ext uri="{0D108BD9-81ED-4DB2-BD59-A6C34878D82A}">
                    <a16:rowId xmlns:a16="http://schemas.microsoft.com/office/drawing/2014/main" val="4267424577"/>
                  </a:ext>
                </a:extLst>
              </a:tr>
              <a:tr h="11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457.32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10.78%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10.683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4.5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8.22E-13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extLst>
                  <a:ext uri="{0D108BD9-81ED-4DB2-BD59-A6C34878D82A}">
                    <a16:rowId xmlns:a16="http://schemas.microsoft.com/office/drawing/2014/main" val="2178740734"/>
                  </a:ext>
                </a:extLst>
              </a:tr>
              <a:tr h="11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1148.1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27.07%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11.062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4.5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4.79E-09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extLst>
                  <a:ext uri="{0D108BD9-81ED-4DB2-BD59-A6C34878D82A}">
                    <a16:rowId xmlns:a16="http://schemas.microsoft.com/office/drawing/2014/main" val="1862604164"/>
                  </a:ext>
                </a:extLst>
              </a:tr>
              <a:tr h="11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251557"/>
                  </a:ext>
                </a:extLst>
              </a:tr>
              <a:tr h="11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407.93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9.62%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10.863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3.3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7.47E-13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extLst>
                  <a:ext uri="{0D108BD9-81ED-4DB2-BD59-A6C34878D82A}">
                    <a16:rowId xmlns:a16="http://schemas.microsoft.com/office/drawing/2014/main" val="3669946630"/>
                  </a:ext>
                </a:extLst>
              </a:tr>
              <a:tr h="11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795.82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18.76%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10.914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4.8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2.39E-12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extLst>
                  <a:ext uri="{0D108BD9-81ED-4DB2-BD59-A6C34878D82A}">
                    <a16:rowId xmlns:a16="http://schemas.microsoft.com/office/drawing/2014/main" val="1256958196"/>
                  </a:ext>
                </a:extLst>
              </a:tr>
              <a:tr h="11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1196.5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28.21%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11.002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4.3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1.58E-12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extLst>
                  <a:ext uri="{0D108BD9-81ED-4DB2-BD59-A6C34878D82A}">
                    <a16:rowId xmlns:a16="http://schemas.microsoft.com/office/drawing/2014/main" val="1774464379"/>
                  </a:ext>
                </a:extLst>
              </a:tr>
              <a:tr h="11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1610.9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37.98%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11.127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4.3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3.41E-12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extLst>
                  <a:ext uri="{0D108BD9-81ED-4DB2-BD59-A6C34878D82A}">
                    <a16:rowId xmlns:a16="http://schemas.microsoft.com/office/drawing/2014/main" val="3200372865"/>
                  </a:ext>
                </a:extLst>
              </a:tr>
              <a:tr h="11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2040.2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48.10%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11.292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4.8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1.28E-11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extLst>
                  <a:ext uri="{0D108BD9-81ED-4DB2-BD59-A6C34878D82A}">
                    <a16:rowId xmlns:a16="http://schemas.microsoft.com/office/drawing/2014/main" val="3986635771"/>
                  </a:ext>
                </a:extLst>
              </a:tr>
              <a:tr h="11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2486.1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58.61%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11.501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2.26E-10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extLst>
                  <a:ext uri="{0D108BD9-81ED-4DB2-BD59-A6C34878D82A}">
                    <a16:rowId xmlns:a16="http://schemas.microsoft.com/office/drawing/2014/main" val="1431671723"/>
                  </a:ext>
                </a:extLst>
              </a:tr>
              <a:tr h="11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2951.1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69.57%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11.764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3.8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1.45E-08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extLst>
                  <a:ext uri="{0D108BD9-81ED-4DB2-BD59-A6C34878D82A}">
                    <a16:rowId xmlns:a16="http://schemas.microsoft.com/office/drawing/2014/main" val="2260674912"/>
                  </a:ext>
                </a:extLst>
              </a:tr>
              <a:tr h="11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3439.4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81.08%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14.269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4.3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1.49E-12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extLst>
                  <a:ext uri="{0D108BD9-81ED-4DB2-BD59-A6C34878D82A}">
                    <a16:rowId xmlns:a16="http://schemas.microsoft.com/office/drawing/2014/main" val="214840370"/>
                  </a:ext>
                </a:extLst>
              </a:tr>
              <a:tr h="11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3958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93.31%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19.506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4.9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4.26E-13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extLst>
                  <a:ext uri="{0D108BD9-81ED-4DB2-BD59-A6C34878D82A}">
                    <a16:rowId xmlns:a16="http://schemas.microsoft.com/office/drawing/2014/main" val="1564176636"/>
                  </a:ext>
                </a:extLst>
              </a:tr>
              <a:tr h="11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72455"/>
                  </a:ext>
                </a:extLst>
              </a:tr>
              <a:tr h="11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887.4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20.92%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24.794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5.9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5.91E-11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extLst>
                  <a:ext uri="{0D108BD9-81ED-4DB2-BD59-A6C34878D82A}">
                    <a16:rowId xmlns:a16="http://schemas.microsoft.com/office/drawing/2014/main" val="943509645"/>
                  </a:ext>
                </a:extLst>
              </a:tr>
              <a:tr h="11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1227.3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28.93%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19.487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8.35E-13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extLst>
                  <a:ext uri="{0D108BD9-81ED-4DB2-BD59-A6C34878D82A}">
                    <a16:rowId xmlns:a16="http://schemas.microsoft.com/office/drawing/2014/main" val="3452260615"/>
                  </a:ext>
                </a:extLst>
              </a:tr>
              <a:tr h="11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1573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37.08%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16.617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1.05E-08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extLst>
                  <a:ext uri="{0D108BD9-81ED-4DB2-BD59-A6C34878D82A}">
                    <a16:rowId xmlns:a16="http://schemas.microsoft.com/office/drawing/2014/main" val="1232088111"/>
                  </a:ext>
                </a:extLst>
              </a:tr>
              <a:tr h="11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1924.5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45.37%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14.564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3.7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1.28E-09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extLst>
                  <a:ext uri="{0D108BD9-81ED-4DB2-BD59-A6C34878D82A}">
                    <a16:rowId xmlns:a16="http://schemas.microsoft.com/office/drawing/2014/main" val="1408300701"/>
                  </a:ext>
                </a:extLst>
              </a:tr>
              <a:tr h="11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2282.1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53.80%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13.008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3.8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4.82E-10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extLst>
                  <a:ext uri="{0D108BD9-81ED-4DB2-BD59-A6C34878D82A}">
                    <a16:rowId xmlns:a16="http://schemas.microsoft.com/office/drawing/2014/main" val="1660980346"/>
                  </a:ext>
                </a:extLst>
              </a:tr>
              <a:tr h="11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2645.9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62.37%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11.814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3.70E-10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extLst>
                  <a:ext uri="{0D108BD9-81ED-4DB2-BD59-A6C34878D82A}">
                    <a16:rowId xmlns:a16="http://schemas.microsoft.com/office/drawing/2014/main" val="400497481"/>
                  </a:ext>
                </a:extLst>
              </a:tr>
              <a:tr h="11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3016.3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71.11%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11.816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3.9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4.75E-10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extLst>
                  <a:ext uri="{0D108BD9-81ED-4DB2-BD59-A6C34878D82A}">
                    <a16:rowId xmlns:a16="http://schemas.microsoft.com/office/drawing/2014/main" val="1329743256"/>
                  </a:ext>
                </a:extLst>
              </a:tr>
              <a:tr h="11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3393.5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80.00%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11.978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3.4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9.39E-10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extLst>
                  <a:ext uri="{0D108BD9-81ED-4DB2-BD59-A6C34878D82A}">
                    <a16:rowId xmlns:a16="http://schemas.microsoft.com/office/drawing/2014/main" val="2991340712"/>
                  </a:ext>
                </a:extLst>
              </a:tr>
              <a:tr h="11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3777.9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89.06%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12.258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2.69E-09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extLst>
                  <a:ext uri="{0D108BD9-81ED-4DB2-BD59-A6C34878D82A}">
                    <a16:rowId xmlns:a16="http://schemas.microsoft.com/office/drawing/2014/main" val="2226631179"/>
                  </a:ext>
                </a:extLst>
              </a:tr>
              <a:tr h="11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4169.9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98.30%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12.59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4.7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1.06E-08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extLst>
                  <a:ext uri="{0D108BD9-81ED-4DB2-BD59-A6C34878D82A}">
                    <a16:rowId xmlns:a16="http://schemas.microsoft.com/office/drawing/2014/main" val="2414564134"/>
                  </a:ext>
                </a:extLst>
              </a:tr>
              <a:tr h="11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4570.1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107.73%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12.923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3.7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4.91E-13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03" marR="6003" marT="6003" marB="0" anchor="b"/>
                </a:tc>
                <a:extLst>
                  <a:ext uri="{0D108BD9-81ED-4DB2-BD59-A6C34878D82A}">
                    <a16:rowId xmlns:a16="http://schemas.microsoft.com/office/drawing/2014/main" val="4181675958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1043161B-BA76-495E-A335-D2A6461BA040}"/>
              </a:ext>
            </a:extLst>
          </p:cNvPr>
          <p:cNvGrpSpPr/>
          <p:nvPr/>
        </p:nvGrpSpPr>
        <p:grpSpPr>
          <a:xfrm>
            <a:off x="4625526" y="2114272"/>
            <a:ext cx="2011680" cy="1008070"/>
            <a:chOff x="4625526" y="2114272"/>
            <a:chExt cx="2011680" cy="100807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FBD6290-5216-4B4A-8894-0509AC293AE9}"/>
                </a:ext>
              </a:extLst>
            </p:cNvPr>
            <p:cNvSpPr/>
            <p:nvPr/>
          </p:nvSpPr>
          <p:spPr>
            <a:xfrm>
              <a:off x="4625526" y="2114272"/>
              <a:ext cx="2011680" cy="1008070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0F21BC1E-D1FC-4FB2-969E-9B7168FF5956}"/>
                </a:ext>
              </a:extLst>
            </p:cNvPr>
            <p:cNvSpPr/>
            <p:nvPr/>
          </p:nvSpPr>
          <p:spPr>
            <a:xfrm>
              <a:off x="4687972" y="2154415"/>
              <a:ext cx="115973" cy="909939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61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24.02.2021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Results – TSO-DSO Test (300-bus)</a:t>
            </a:r>
            <a:endParaRPr lang="de-DE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DC1245-ABFE-4355-AB32-B415CF797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737783"/>
              </p:ext>
            </p:extLst>
          </p:nvPr>
        </p:nvGraphicFramePr>
        <p:xfrm>
          <a:off x="395999" y="1075676"/>
          <a:ext cx="6869180" cy="3451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918">
                  <a:extLst>
                    <a:ext uri="{9D8B030D-6E8A-4147-A177-3AD203B41FA5}">
                      <a16:colId xmlns:a16="http://schemas.microsoft.com/office/drawing/2014/main" val="2439682279"/>
                    </a:ext>
                  </a:extLst>
                </a:gridCol>
                <a:gridCol w="686918">
                  <a:extLst>
                    <a:ext uri="{9D8B030D-6E8A-4147-A177-3AD203B41FA5}">
                      <a16:colId xmlns:a16="http://schemas.microsoft.com/office/drawing/2014/main" val="2281875121"/>
                    </a:ext>
                  </a:extLst>
                </a:gridCol>
                <a:gridCol w="686918">
                  <a:extLst>
                    <a:ext uri="{9D8B030D-6E8A-4147-A177-3AD203B41FA5}">
                      <a16:colId xmlns:a16="http://schemas.microsoft.com/office/drawing/2014/main" val="1460862298"/>
                    </a:ext>
                  </a:extLst>
                </a:gridCol>
                <a:gridCol w="686918">
                  <a:extLst>
                    <a:ext uri="{9D8B030D-6E8A-4147-A177-3AD203B41FA5}">
                      <a16:colId xmlns:a16="http://schemas.microsoft.com/office/drawing/2014/main" val="1786333497"/>
                    </a:ext>
                  </a:extLst>
                </a:gridCol>
                <a:gridCol w="686918">
                  <a:extLst>
                    <a:ext uri="{9D8B030D-6E8A-4147-A177-3AD203B41FA5}">
                      <a16:colId xmlns:a16="http://schemas.microsoft.com/office/drawing/2014/main" val="2327339300"/>
                    </a:ext>
                  </a:extLst>
                </a:gridCol>
                <a:gridCol w="686918">
                  <a:extLst>
                    <a:ext uri="{9D8B030D-6E8A-4147-A177-3AD203B41FA5}">
                      <a16:colId xmlns:a16="http://schemas.microsoft.com/office/drawing/2014/main" val="11287272"/>
                    </a:ext>
                  </a:extLst>
                </a:gridCol>
                <a:gridCol w="686918">
                  <a:extLst>
                    <a:ext uri="{9D8B030D-6E8A-4147-A177-3AD203B41FA5}">
                      <a16:colId xmlns:a16="http://schemas.microsoft.com/office/drawing/2014/main" val="2043087498"/>
                    </a:ext>
                  </a:extLst>
                </a:gridCol>
                <a:gridCol w="686918">
                  <a:extLst>
                    <a:ext uri="{9D8B030D-6E8A-4147-A177-3AD203B41FA5}">
                      <a16:colId xmlns:a16="http://schemas.microsoft.com/office/drawing/2014/main" val="4104664810"/>
                    </a:ext>
                  </a:extLst>
                </a:gridCol>
                <a:gridCol w="686918">
                  <a:extLst>
                    <a:ext uri="{9D8B030D-6E8A-4147-A177-3AD203B41FA5}">
                      <a16:colId xmlns:a16="http://schemas.microsoft.com/office/drawing/2014/main" val="4288892631"/>
                    </a:ext>
                  </a:extLst>
                </a:gridCol>
                <a:gridCol w="686918">
                  <a:extLst>
                    <a:ext uri="{9D8B030D-6E8A-4147-A177-3AD203B41FA5}">
                      <a16:colId xmlns:a16="http://schemas.microsoft.com/office/drawing/2014/main" val="1243221708"/>
                    </a:ext>
                  </a:extLst>
                </a:gridCol>
              </a:tblGrid>
              <a:tr h="11034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 num</a:t>
                      </a:r>
                    </a:p>
                    <a:p>
                      <a:pPr algn="ctr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DSO</a:t>
                      </a:r>
                    </a:p>
                  </a:txBody>
                  <a:tcPr marL="5808" marR="5808" marT="580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Trafos num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Generation Shift Key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Deviation between initial point and optimum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Iterations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Computing time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Accuracy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ctr"/>
                </a:tc>
                <a:extLst>
                  <a:ext uri="{0D108BD9-81ED-4DB2-BD59-A6C34878D82A}">
                    <a16:rowId xmlns:a16="http://schemas.microsoft.com/office/drawing/2014/main" val="243369788"/>
                  </a:ext>
                </a:extLst>
              </a:tr>
              <a:tr h="414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GSK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Active power demand [MW]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Shifted power [MW]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Shifted power [%]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05190"/>
                  </a:ext>
                </a:extLst>
              </a:tr>
              <a:tr h="110348">
                <a:tc rowSpan="26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481.65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2.05%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11.11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18.9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3.07E-12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150312520"/>
                  </a:ext>
                </a:extLst>
              </a:tr>
              <a:tr h="110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759177"/>
                  </a:ext>
                </a:extLst>
              </a:tr>
              <a:tr h="110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1098.2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4.67%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11.698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20.1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4.88E-12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1874647138"/>
                  </a:ext>
                </a:extLst>
              </a:tr>
              <a:tr h="110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3553.9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15.11%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13.87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23.9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4.41E-10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2931337183"/>
                  </a:ext>
                </a:extLst>
              </a:tr>
              <a:tr h="110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45635"/>
                  </a:ext>
                </a:extLst>
              </a:tr>
              <a:tr h="110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5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1688.2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7.18%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17.884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140.6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6.27E-12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3912200459"/>
                  </a:ext>
                </a:extLst>
              </a:tr>
              <a:tr h="110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3893.4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16.55%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17.093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237.2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8.12E-12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512901260"/>
                  </a:ext>
                </a:extLst>
              </a:tr>
              <a:tr h="110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6188.5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26.30%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18.099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5.97E-12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2516750898"/>
                  </a:ext>
                </a:extLst>
              </a:tr>
              <a:tr h="110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8597.3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36.54%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21.356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25.6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4.10E-11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3369370340"/>
                  </a:ext>
                </a:extLst>
              </a:tr>
              <a:tr h="110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11222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47.70%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33.135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30.3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6.58E-12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2166367877"/>
                  </a:ext>
                </a:extLst>
              </a:tr>
              <a:tr h="110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46862"/>
                  </a:ext>
                </a:extLst>
              </a:tr>
              <a:tr h="110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2867.3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12.19%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30.331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21.7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8.82E-12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4249676308"/>
                  </a:ext>
                </a:extLst>
              </a:tr>
              <a:tr h="110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4951.3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21.05%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28.098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22.4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6.87E-12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989120616"/>
                  </a:ext>
                </a:extLst>
              </a:tr>
              <a:tr h="110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7100.1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30.18%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27.25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4.20E-12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3794835918"/>
                  </a:ext>
                </a:extLst>
              </a:tr>
              <a:tr h="110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9322.5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39.63%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27.943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22.2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4.56E-12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2562219240"/>
                  </a:ext>
                </a:extLst>
              </a:tr>
              <a:tr h="110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11640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49.48%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30.542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28.3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6.80E-12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873660063"/>
                  </a:ext>
                </a:extLst>
              </a:tr>
              <a:tr h="110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14113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59.99%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36.016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178.5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3.88E-12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302519529"/>
                  </a:ext>
                </a:extLst>
              </a:tr>
              <a:tr h="110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0.55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15484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65.82%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40.973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33.1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4.34E-09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485354014"/>
                  </a:ext>
                </a:extLst>
              </a:tr>
              <a:tr h="110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</a:rPr>
                        <a:t>NaN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64342"/>
                  </a:ext>
                </a:extLst>
              </a:tr>
              <a:tr h="110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0.55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15534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66.03%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41.199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30.6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3.23E-09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1917374944"/>
                  </a:ext>
                </a:extLst>
              </a:tr>
              <a:tr h="110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0.55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15503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65.90%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39.3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30.1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3.63E-11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3155386683"/>
                  </a:ext>
                </a:extLst>
              </a:tr>
              <a:tr h="110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0.55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15440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65.63%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37.139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136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1.21E-10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4020270130"/>
                  </a:ext>
                </a:extLst>
              </a:tr>
              <a:tr h="110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0.55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15515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65.95%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34.213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28.3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9.94E-11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3529603182"/>
                  </a:ext>
                </a:extLst>
              </a:tr>
              <a:tr h="110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0.55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15914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67.64%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37.732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27.3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8.36E-10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3577794364"/>
                  </a:ext>
                </a:extLst>
              </a:tr>
              <a:tr h="110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0.55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16667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70.85%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46.596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312.6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7.74E-10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3638730671"/>
                  </a:ext>
                </a:extLst>
              </a:tr>
              <a:tr h="110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23526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 dirty="0" err="1">
                          <a:effectLst/>
                        </a:rPr>
                        <a:t>NaN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8" marR="5808" marT="5808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4753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35D945B-51E0-425A-922E-B380C8DCD882}"/>
              </a:ext>
            </a:extLst>
          </p:cNvPr>
          <p:cNvSpPr/>
          <p:nvPr/>
        </p:nvSpPr>
        <p:spPr>
          <a:xfrm>
            <a:off x="1092820" y="3746810"/>
            <a:ext cx="4117030" cy="78071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C6AF12-2487-4BD4-9D06-D360A9624084}"/>
              </a:ext>
            </a:extLst>
          </p:cNvPr>
          <p:cNvGrpSpPr/>
          <p:nvPr/>
        </p:nvGrpSpPr>
        <p:grpSpPr>
          <a:xfrm>
            <a:off x="5896287" y="2158744"/>
            <a:ext cx="687393" cy="2266804"/>
            <a:chOff x="5896287" y="2158744"/>
            <a:chExt cx="687393" cy="22668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30812F-F2E7-4A82-80F8-325B6DFC705B}"/>
                </a:ext>
              </a:extLst>
            </p:cNvPr>
            <p:cNvSpPr/>
            <p:nvPr/>
          </p:nvSpPr>
          <p:spPr>
            <a:xfrm>
              <a:off x="5901226" y="3389971"/>
              <a:ext cx="682454" cy="12935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87C86EE-06BC-4124-831B-0DDA77A2E909}"/>
                </a:ext>
              </a:extLst>
            </p:cNvPr>
            <p:cNvGrpSpPr/>
            <p:nvPr/>
          </p:nvGrpSpPr>
          <p:grpSpPr>
            <a:xfrm>
              <a:off x="5900749" y="2158744"/>
              <a:ext cx="682931" cy="258708"/>
              <a:chOff x="5900749" y="2123060"/>
              <a:chExt cx="682931" cy="25870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28F64C9-94F7-44F5-9E12-A519BBED107F}"/>
                  </a:ext>
                </a:extLst>
              </p:cNvPr>
              <p:cNvSpPr/>
              <p:nvPr/>
            </p:nvSpPr>
            <p:spPr>
              <a:xfrm>
                <a:off x="5901226" y="2252414"/>
                <a:ext cx="682454" cy="129354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FDED62-B785-46C8-9AE8-148865BF1F3C}"/>
                  </a:ext>
                </a:extLst>
              </p:cNvPr>
              <p:cNvSpPr/>
              <p:nvPr/>
            </p:nvSpPr>
            <p:spPr>
              <a:xfrm>
                <a:off x="5900749" y="2123060"/>
                <a:ext cx="682454" cy="129354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D6A1DB-4CB0-4054-BD25-A5A4DC982DA3}"/>
                </a:ext>
              </a:extLst>
            </p:cNvPr>
            <p:cNvSpPr/>
            <p:nvPr/>
          </p:nvSpPr>
          <p:spPr>
            <a:xfrm>
              <a:off x="5896287" y="4296194"/>
              <a:ext cx="682454" cy="12935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24.02.2021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Results – TSO-DSO Test (1354-bus)</a:t>
            </a:r>
            <a:endParaRPr lang="de-DE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296F77-4A5F-49BB-9FC5-62BB13D77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7752"/>
              </p:ext>
            </p:extLst>
          </p:nvPr>
        </p:nvGraphicFramePr>
        <p:xfrm>
          <a:off x="379184" y="872233"/>
          <a:ext cx="6821070" cy="3854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107">
                  <a:extLst>
                    <a:ext uri="{9D8B030D-6E8A-4147-A177-3AD203B41FA5}">
                      <a16:colId xmlns:a16="http://schemas.microsoft.com/office/drawing/2014/main" val="3913094994"/>
                    </a:ext>
                  </a:extLst>
                </a:gridCol>
                <a:gridCol w="682107">
                  <a:extLst>
                    <a:ext uri="{9D8B030D-6E8A-4147-A177-3AD203B41FA5}">
                      <a16:colId xmlns:a16="http://schemas.microsoft.com/office/drawing/2014/main" val="2343670587"/>
                    </a:ext>
                  </a:extLst>
                </a:gridCol>
                <a:gridCol w="682107">
                  <a:extLst>
                    <a:ext uri="{9D8B030D-6E8A-4147-A177-3AD203B41FA5}">
                      <a16:colId xmlns:a16="http://schemas.microsoft.com/office/drawing/2014/main" val="3493150667"/>
                    </a:ext>
                  </a:extLst>
                </a:gridCol>
                <a:gridCol w="682107">
                  <a:extLst>
                    <a:ext uri="{9D8B030D-6E8A-4147-A177-3AD203B41FA5}">
                      <a16:colId xmlns:a16="http://schemas.microsoft.com/office/drawing/2014/main" val="2503944152"/>
                    </a:ext>
                  </a:extLst>
                </a:gridCol>
                <a:gridCol w="682107">
                  <a:extLst>
                    <a:ext uri="{9D8B030D-6E8A-4147-A177-3AD203B41FA5}">
                      <a16:colId xmlns:a16="http://schemas.microsoft.com/office/drawing/2014/main" val="1215635424"/>
                    </a:ext>
                  </a:extLst>
                </a:gridCol>
                <a:gridCol w="682107">
                  <a:extLst>
                    <a:ext uri="{9D8B030D-6E8A-4147-A177-3AD203B41FA5}">
                      <a16:colId xmlns:a16="http://schemas.microsoft.com/office/drawing/2014/main" val="812346223"/>
                    </a:ext>
                  </a:extLst>
                </a:gridCol>
                <a:gridCol w="682107">
                  <a:extLst>
                    <a:ext uri="{9D8B030D-6E8A-4147-A177-3AD203B41FA5}">
                      <a16:colId xmlns:a16="http://schemas.microsoft.com/office/drawing/2014/main" val="439602416"/>
                    </a:ext>
                  </a:extLst>
                </a:gridCol>
                <a:gridCol w="682107">
                  <a:extLst>
                    <a:ext uri="{9D8B030D-6E8A-4147-A177-3AD203B41FA5}">
                      <a16:colId xmlns:a16="http://schemas.microsoft.com/office/drawing/2014/main" val="1877035219"/>
                    </a:ext>
                  </a:extLst>
                </a:gridCol>
                <a:gridCol w="682107">
                  <a:extLst>
                    <a:ext uri="{9D8B030D-6E8A-4147-A177-3AD203B41FA5}">
                      <a16:colId xmlns:a16="http://schemas.microsoft.com/office/drawing/2014/main" val="193721225"/>
                    </a:ext>
                  </a:extLst>
                </a:gridCol>
                <a:gridCol w="682107">
                  <a:extLst>
                    <a:ext uri="{9D8B030D-6E8A-4147-A177-3AD203B41FA5}">
                      <a16:colId xmlns:a16="http://schemas.microsoft.com/office/drawing/2014/main" val="1488043307"/>
                    </a:ext>
                  </a:extLst>
                </a:gridCol>
              </a:tblGrid>
              <a:tr h="10330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 num</a:t>
                      </a:r>
                    </a:p>
                    <a:p>
                      <a:pPr algn="ctr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DSO</a:t>
                      </a:r>
                    </a:p>
                  </a:txBody>
                  <a:tcPr marL="5139" marR="5139" marT="513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Trafos</a:t>
                      </a:r>
                      <a:r>
                        <a:rPr lang="en-US" sz="700" u="none" strike="noStrike" dirty="0">
                          <a:effectLst/>
                        </a:rPr>
                        <a:t> num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Generation Shift Key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Deviation between initial point and optimum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Iterations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Computing time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Accuracy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ctr"/>
                </a:tc>
                <a:extLst>
                  <a:ext uri="{0D108BD9-81ED-4DB2-BD59-A6C34878D82A}">
                    <a16:rowId xmlns:a16="http://schemas.microsoft.com/office/drawing/2014/main" val="616833769"/>
                  </a:ext>
                </a:extLst>
              </a:tr>
              <a:tr h="3882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GSK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Active power demand [MW]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Shifted power [MW]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Shifted power [%]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19644"/>
                  </a:ext>
                </a:extLst>
              </a:tr>
              <a:tr h="103306">
                <a:tc rowSpan="30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1354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36.989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0.05%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3.5756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4.57E-12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extLst>
                  <a:ext uri="{0D108BD9-81ED-4DB2-BD59-A6C34878D82A}">
                    <a16:rowId xmlns:a16="http://schemas.microsoft.com/office/drawing/2014/main" val="1066783193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0.1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7944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1401.7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1.92%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15.161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38.2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7.71E-12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extLst>
                  <a:ext uri="{0D108BD9-81ED-4DB2-BD59-A6C34878D82A}">
                    <a16:rowId xmlns:a16="http://schemas.microsoft.com/office/drawing/2014/main" val="1633288273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9212.7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12.61%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31.226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47.7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5.91E-12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extLst>
                  <a:ext uri="{0D108BD9-81ED-4DB2-BD59-A6C34878D82A}">
                    <a16:rowId xmlns:a16="http://schemas.microsoft.com/office/drawing/2014/main" val="485355379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73060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447307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1604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2.20%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17.115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32.4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3.55E-12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extLst>
                  <a:ext uri="{0D108BD9-81ED-4DB2-BD59-A6C34878D82A}">
                    <a16:rowId xmlns:a16="http://schemas.microsoft.com/office/drawing/2014/main" val="1577711287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9073.5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12.42%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23.255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39.2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4.60E-12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extLst>
                  <a:ext uri="{0D108BD9-81ED-4DB2-BD59-A6C34878D82A}">
                    <a16:rowId xmlns:a16="http://schemas.microsoft.com/office/drawing/2014/main" val="843423506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17058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23.35%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41.945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41.2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6.53E-12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extLst>
                  <a:ext uri="{0D108BD9-81ED-4DB2-BD59-A6C34878D82A}">
                    <a16:rowId xmlns:a16="http://schemas.microsoft.com/office/drawing/2014/main" val="467068853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25834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35.36%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83.773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270.9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1.57E-11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extLst>
                  <a:ext uri="{0D108BD9-81ED-4DB2-BD59-A6C34878D82A}">
                    <a16:rowId xmlns:a16="http://schemas.microsoft.com/office/drawing/2014/main" val="603372035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91480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1584.9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2.17%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16.404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34.8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6.05E-12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extLst>
                  <a:ext uri="{0D108BD9-81ED-4DB2-BD59-A6C34878D82A}">
                    <a16:rowId xmlns:a16="http://schemas.microsoft.com/office/drawing/2014/main" val="3353416931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8915.5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12.20%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18.496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37.4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5.49E-12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extLst>
                  <a:ext uri="{0D108BD9-81ED-4DB2-BD59-A6C34878D82A}">
                    <a16:rowId xmlns:a16="http://schemas.microsoft.com/office/drawing/2014/main" val="1741708863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16546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22.65%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26.859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44.1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1.31E-11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extLst>
                  <a:ext uri="{0D108BD9-81ED-4DB2-BD59-A6C34878D82A}">
                    <a16:rowId xmlns:a16="http://schemas.microsoft.com/office/drawing/2014/main" val="2862031106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24514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33.55%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43.013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45.2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3.87E-12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extLst>
                  <a:ext uri="{0D108BD9-81ED-4DB2-BD59-A6C34878D82A}">
                    <a16:rowId xmlns:a16="http://schemas.microsoft.com/office/drawing/2014/main" val="3489869819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32892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45.02%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70.057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53.3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4.97E-12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extLst>
                  <a:ext uri="{0D108BD9-81ED-4DB2-BD59-A6C34878D82A}">
                    <a16:rowId xmlns:a16="http://schemas.microsoft.com/office/drawing/2014/main" val="2203537043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41844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57.27%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115.22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306.1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1.11E-08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extLst>
                  <a:ext uri="{0D108BD9-81ED-4DB2-BD59-A6C34878D82A}">
                    <a16:rowId xmlns:a16="http://schemas.microsoft.com/office/drawing/2014/main" val="4235207978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51997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71.17%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207.97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207.7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2.95E-11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extLst>
                  <a:ext uri="{0D108BD9-81ED-4DB2-BD59-A6C34878D82A}">
                    <a16:rowId xmlns:a16="http://schemas.microsoft.com/office/drawing/2014/main" val="984309269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419533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50826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69.57%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147.56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57.8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6.47E-12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extLst>
                  <a:ext uri="{0D108BD9-81ED-4DB2-BD59-A6C34878D82A}">
                    <a16:rowId xmlns:a16="http://schemas.microsoft.com/office/drawing/2014/main" val="1387894492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3414.7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4.67%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35.085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161.5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3.78E-11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extLst>
                  <a:ext uri="{0D108BD9-81ED-4DB2-BD59-A6C34878D82A}">
                    <a16:rowId xmlns:a16="http://schemas.microsoft.com/office/drawing/2014/main" val="1202328151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10620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14.54%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34.968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37.1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6.71E-11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extLst>
                  <a:ext uri="{0D108BD9-81ED-4DB2-BD59-A6C34878D82A}">
                    <a16:rowId xmlns:a16="http://schemas.microsoft.com/office/drawing/2014/main" val="392843992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18019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24.66%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38.626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164.2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1.19E-10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extLst>
                  <a:ext uri="{0D108BD9-81ED-4DB2-BD59-A6C34878D82A}">
                    <a16:rowId xmlns:a16="http://schemas.microsoft.com/office/drawing/2014/main" val="1280182401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25624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35.07%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46.514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270.3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2.11E-10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extLst>
                  <a:ext uri="{0D108BD9-81ED-4DB2-BD59-A6C34878D82A}">
                    <a16:rowId xmlns:a16="http://schemas.microsoft.com/office/drawing/2014/main" val="1284840027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33457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45.79%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59.416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157.8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3.74E-10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extLst>
                  <a:ext uri="{0D108BD9-81ED-4DB2-BD59-A6C34878D82A}">
                    <a16:rowId xmlns:a16="http://schemas.microsoft.com/office/drawing/2014/main" val="1887936007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41550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56.87%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78.635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84.2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6.69E-10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extLst>
                  <a:ext uri="{0D108BD9-81ED-4DB2-BD59-A6C34878D82A}">
                    <a16:rowId xmlns:a16="http://schemas.microsoft.com/office/drawing/2014/main" val="3520980030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49956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68.38%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106.41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183.3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1.22E-09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extLst>
                  <a:ext uri="{0D108BD9-81ED-4DB2-BD59-A6C34878D82A}">
                    <a16:rowId xmlns:a16="http://schemas.microsoft.com/office/drawing/2014/main" val="2146004069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58762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80.43%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147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9.66E-09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extLst>
                  <a:ext uri="{0D108BD9-81ED-4DB2-BD59-A6C34878D82A}">
                    <a16:rowId xmlns:a16="http://schemas.microsoft.com/office/drawing/2014/main" val="1192556476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68152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93.28%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210.35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381.3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6.34E-12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extLst>
                  <a:ext uri="{0D108BD9-81ED-4DB2-BD59-A6C34878D82A}">
                    <a16:rowId xmlns:a16="http://schemas.microsoft.com/office/drawing/2014/main" val="3046152703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0.85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73201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100.19%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259.55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137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3.14E-11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extLst>
                  <a:ext uri="{0D108BD9-81ED-4DB2-BD59-A6C34878D82A}">
                    <a16:rowId xmlns:a16="http://schemas.microsoft.com/office/drawing/2014/main" val="985126838"/>
                  </a:ext>
                </a:extLst>
              </a:tr>
              <a:tr h="103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0.9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73060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</a:rPr>
                        <a:t>NaN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39" marR="5139" marT="5139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19874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C0736BD5-9226-402F-8E24-53882D7F6759}"/>
              </a:ext>
            </a:extLst>
          </p:cNvPr>
          <p:cNvGrpSpPr/>
          <p:nvPr/>
        </p:nvGrpSpPr>
        <p:grpSpPr>
          <a:xfrm>
            <a:off x="5856619" y="2265928"/>
            <a:ext cx="704758" cy="2333795"/>
            <a:chOff x="5829857" y="2265928"/>
            <a:chExt cx="704758" cy="23337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1D4977-FD33-488B-A44B-73100221CBA8}"/>
                </a:ext>
              </a:extLst>
            </p:cNvPr>
            <p:cNvSpPr/>
            <p:nvPr/>
          </p:nvSpPr>
          <p:spPr>
            <a:xfrm>
              <a:off x="5852160" y="2265928"/>
              <a:ext cx="682455" cy="11597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E2D7A9-EA05-424E-BAD0-473F08DDC7AF}"/>
                </a:ext>
              </a:extLst>
            </p:cNvPr>
            <p:cNvSpPr/>
            <p:nvPr/>
          </p:nvSpPr>
          <p:spPr>
            <a:xfrm>
              <a:off x="5829858" y="3052302"/>
              <a:ext cx="682455" cy="221695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E8FBCC-0BB6-4C3D-B827-0E9EA6106BFE}"/>
                </a:ext>
              </a:extLst>
            </p:cNvPr>
            <p:cNvSpPr/>
            <p:nvPr/>
          </p:nvSpPr>
          <p:spPr>
            <a:xfrm>
              <a:off x="5829857" y="3496381"/>
              <a:ext cx="682455" cy="11597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C701E3-DC70-40EF-B6C9-E9D19A6D4CAC}"/>
                </a:ext>
              </a:extLst>
            </p:cNvPr>
            <p:cNvSpPr/>
            <p:nvPr/>
          </p:nvSpPr>
          <p:spPr>
            <a:xfrm>
              <a:off x="5829857" y="3715265"/>
              <a:ext cx="682455" cy="339317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8F71915-690E-49ED-8EF1-491802490919}"/>
                </a:ext>
              </a:extLst>
            </p:cNvPr>
            <p:cNvSpPr/>
            <p:nvPr/>
          </p:nvSpPr>
          <p:spPr>
            <a:xfrm>
              <a:off x="5829857" y="4157494"/>
              <a:ext cx="682455" cy="442229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712E48B-4A1F-4947-A99B-B06EA5A607DE}"/>
              </a:ext>
            </a:extLst>
          </p:cNvPr>
          <p:cNvSpPr/>
          <p:nvPr/>
        </p:nvSpPr>
        <p:spPr>
          <a:xfrm>
            <a:off x="4460488" y="2488952"/>
            <a:ext cx="1396131" cy="78504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6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24.02.2021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Results – Largest Case</a:t>
            </a:r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3AE87D-15FB-4442-9B4D-D031BA0DC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37003"/>
              </p:ext>
            </p:extLst>
          </p:nvPr>
        </p:nvGraphicFramePr>
        <p:xfrm>
          <a:off x="396000" y="1174070"/>
          <a:ext cx="6172200" cy="2404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2594298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1730214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93214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7341317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0592791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044188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917250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5625035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20707286"/>
                    </a:ext>
                  </a:extLst>
                </a:gridCol>
              </a:tblGrid>
              <a:tr h="27622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 Bus Num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Generation Shift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Deviation between initial point and optimum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Iterations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Computing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Accuracy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7846836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Active power demand [MW]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Shifted power [MW]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Shifted power [%]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5888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4662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193170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18042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9.34%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278.18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344.7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6.07E-12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72918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4662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193170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34870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18.05%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263.86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279.5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4.63E-12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4939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4662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193170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52176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27.01%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264.78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369.3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4.87E-12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71255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4662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193170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70010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36.24%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283.49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432.7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6.52E-12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87941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4662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193170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88463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45.80%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326.79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328.7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4.62E-12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90550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4662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193170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107720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55.76%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413.96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1023.2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1.43E-11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00393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4662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193170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117820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60.99%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495.8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1006.5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2.76E-09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0531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4662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193170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8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82299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270</TotalTime>
  <Words>1571</Words>
  <Application>Microsoft Office PowerPoint</Application>
  <PresentationFormat>Custom</PresentationFormat>
  <Paragraphs>938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Google Sans</vt:lpstr>
      <vt:lpstr>等线</vt:lpstr>
      <vt:lpstr>Arial</vt:lpstr>
      <vt:lpstr>Calibri</vt:lpstr>
      <vt:lpstr>Cambria Math</vt:lpstr>
      <vt:lpstr>Design1</vt:lpstr>
      <vt:lpstr>PowerPoint Presentation</vt:lpstr>
      <vt:lpstr>Purpose of Simulation</vt:lpstr>
      <vt:lpstr>Simulation Process</vt:lpstr>
      <vt:lpstr>Necessary Definition</vt:lpstr>
      <vt:lpstr>Simulation Results – Smallest Case</vt:lpstr>
      <vt:lpstr>Simulation Results – TSO-DSO Test (118-bus)</vt:lpstr>
      <vt:lpstr>Simulation Results – TSO-DSO Test (300-bus)</vt:lpstr>
      <vt:lpstr>Simulation Results – TSO-DSO Test (1354-bus)</vt:lpstr>
      <vt:lpstr>Simulation Results – Largest Case</vt:lpstr>
      <vt:lpstr>Simulation Results – Largest Case</vt:lpstr>
      <vt:lpstr>Simulation Results – Largest Case</vt:lpstr>
      <vt:lpstr>Issues – Mathematical Model</vt:lpstr>
      <vt:lpstr>Issues – Initial Point</vt:lpstr>
      <vt:lpstr>Issues – Dramatically Increasing of  Computing time</vt:lpstr>
      <vt:lpstr>Algs for Nonlinear LS problem</vt:lpstr>
      <vt:lpstr>Issues – Termination Condition</vt:lpstr>
      <vt:lpstr>Issues – Termination Condition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xinliang dai</cp:lastModifiedBy>
  <cp:revision>102</cp:revision>
  <dcterms:created xsi:type="dcterms:W3CDTF">2017-12-07T14:50:50Z</dcterms:created>
  <dcterms:modified xsi:type="dcterms:W3CDTF">2021-02-24T12:25:11Z</dcterms:modified>
</cp:coreProperties>
</file>