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8" r:id="rId1"/>
  </p:sldMasterIdLst>
  <p:notesMasterIdLst>
    <p:notesMasterId r:id="rId30"/>
  </p:notesMasterIdLst>
  <p:handoutMasterIdLst>
    <p:handoutMasterId r:id="rId31"/>
  </p:handoutMasterIdLst>
  <p:sldIdLst>
    <p:sldId id="267" r:id="rId2"/>
    <p:sldId id="309" r:id="rId3"/>
    <p:sldId id="256" r:id="rId4"/>
    <p:sldId id="340" r:id="rId5"/>
    <p:sldId id="341" r:id="rId6"/>
    <p:sldId id="342" r:id="rId7"/>
    <p:sldId id="343" r:id="rId8"/>
    <p:sldId id="344" r:id="rId9"/>
    <p:sldId id="346" r:id="rId10"/>
    <p:sldId id="345" r:id="rId11"/>
    <p:sldId id="347" r:id="rId12"/>
    <p:sldId id="348" r:id="rId13"/>
    <p:sldId id="349" r:id="rId14"/>
    <p:sldId id="351" r:id="rId15"/>
    <p:sldId id="352" r:id="rId16"/>
    <p:sldId id="350" r:id="rId17"/>
    <p:sldId id="353" r:id="rId18"/>
    <p:sldId id="354" r:id="rId19"/>
    <p:sldId id="355" r:id="rId20"/>
    <p:sldId id="311" r:id="rId21"/>
    <p:sldId id="356" r:id="rId22"/>
    <p:sldId id="358" r:id="rId23"/>
    <p:sldId id="359" r:id="rId24"/>
    <p:sldId id="360" r:id="rId25"/>
    <p:sldId id="361" r:id="rId26"/>
    <p:sldId id="362" r:id="rId27"/>
    <p:sldId id="363" r:id="rId28"/>
    <p:sldId id="292" r:id="rId29"/>
  </p:sldIdLst>
  <p:sldSz cx="9144000" cy="6858000" type="screen4x3"/>
  <p:notesSz cx="6670675" cy="992505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584" autoAdjust="0"/>
  </p:normalViewPr>
  <p:slideViewPr>
    <p:cSldViewPr>
      <p:cViewPr>
        <p:scale>
          <a:sx n="62" d="100"/>
          <a:sy n="62" d="100"/>
        </p:scale>
        <p:origin x="-1416" y="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4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6575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263F35-031D-437A-836B-1E9B93148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93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0" y="0"/>
            <a:ext cx="6670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62263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62263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15381" name="Rectangle 2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2488" y="744538"/>
            <a:ext cx="49371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3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4875"/>
            <a:ext cx="5308600" cy="4440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/>
          </p:nvPr>
        </p:nvSpPr>
        <p:spPr bwMode="auto">
          <a:xfrm>
            <a:off x="0" y="9426575"/>
            <a:ext cx="2862263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6575"/>
            <a:ext cx="2862263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21EB67D-F24B-485A-8DDB-C868889D0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45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09D42055-2824-4990-BE7E-D27069F29CC8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7175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92A0E57A-5684-4014-BA45-C53FD7EEFC1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20485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67F79E-E3E1-4400-A5E9-8FE284AAF49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E7B23341-4C2E-4B8E-987D-3385D12B3B29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7175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92A0E57A-5684-4014-BA45-C53FD7EEFC1C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20485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67F79E-E3E1-4400-A5E9-8FE284AAF49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92A0E57A-5684-4014-BA45-C53FD7EEFC1C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20485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67F79E-E3E1-4400-A5E9-8FE284AAF49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92A0E57A-5684-4014-BA45-C53FD7EEFC1C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20485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67F79E-E3E1-4400-A5E9-8FE284AAF49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E7B23341-4C2E-4B8E-987D-3385D12B3B29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7175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4036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ABE4F7F-F2E0-4C8F-90FD-C034095F7134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A4FF47-32D5-4B49-99BD-A809C7A34DE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84B6377A-3BB7-4510-84B8-B72576AA8156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6FCE25F-CB15-4D04-B23A-18804D9B23AB}" type="slidenum">
              <a:rPr lang="en-US" sz="1200">
                <a:solidFill>
                  <a:srgbClr val="58585A"/>
                </a:solidFill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58585A"/>
              </a:solidFill>
              <a:cs typeface="Arial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7175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8"/>
          <p:cNvSpPr>
            <a:spLocks noGrp="1" noChangeArrowheads="1"/>
          </p:cNvSpPr>
          <p:nvPr>
            <p:ph type="hdr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/>
              <a:t>GET Training Improvement Strategy - 2015 </a:t>
            </a:r>
            <a:endParaRPr lang="en-US"/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dt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2014-12-08 </a:t>
            </a:r>
          </a:p>
        </p:txBody>
      </p:sp>
      <p:sp>
        <p:nvSpPr>
          <p:cNvPr id="43012" name="Rectangle 23"/>
          <p:cNvSpPr>
            <a:spLocks noGrp="1" noChangeArrowheads="1"/>
          </p:cNvSpPr>
          <p:nvPr>
            <p:ph type="sldNum" sz="quarter"/>
          </p:nvPr>
        </p:nvSpPr>
        <p:spPr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424D552-1945-4A3F-92D2-C98B024E362F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Off-shoring CS 5.0 upgrades presentation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3778250" y="0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2012-02-24 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3778250" y="9426575"/>
            <a:ext cx="286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DEDA19-61B4-4367-99EE-17D80E56591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48238" cy="3709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2888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1514475" y="2828925"/>
            <a:ext cx="1476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Slide title</a:t>
            </a:r>
          </a:p>
          <a:p>
            <a:pPr algn="r"/>
            <a:r>
              <a:rPr lang="en-US" sz="1200">
                <a:solidFill>
                  <a:srgbClr val="FFFFFF"/>
                </a:solidFill>
              </a:rPr>
              <a:t>70 pt</a:t>
            </a: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r>
              <a:rPr lang="en-US" sz="1200">
                <a:solidFill>
                  <a:srgbClr val="9FB7D3"/>
                </a:solidFill>
              </a:rPr>
              <a:t>CAPITALS</a:t>
            </a: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r>
              <a:rPr lang="en-US" sz="1200">
                <a:solidFill>
                  <a:srgbClr val="FFFFFF"/>
                </a:solidFill>
              </a:rPr>
              <a:t>Slide subtitle </a:t>
            </a:r>
          </a:p>
          <a:p>
            <a:pPr algn="r"/>
            <a:r>
              <a:rPr lang="en-US" sz="1200">
                <a:solidFill>
                  <a:srgbClr val="FFFFFF"/>
                </a:solidFill>
              </a:rPr>
              <a:t>minimum 30 pt</a:t>
            </a:r>
          </a:p>
          <a:p>
            <a:pPr algn="r"/>
            <a:endParaRPr lang="en-GB" sz="1200"/>
          </a:p>
        </p:txBody>
      </p:sp>
      <p:pic>
        <p:nvPicPr>
          <p:cNvPr id="5" name="Logo2011" descr="ERI_UF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31800"/>
            <a:ext cx="1027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393699" y="5137200"/>
            <a:ext cx="8355014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393700" y="1808709"/>
            <a:ext cx="8351839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261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966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2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19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64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01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4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72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770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1706563" y="438150"/>
            <a:ext cx="1706563" cy="6535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Slide title </a:t>
            </a: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minimum 32 pt</a:t>
            </a: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(32 pt makes 2 rows</a:t>
            </a:r>
          </a:p>
          <a:p>
            <a:pPr algn="r" eaLnBrk="1" hangingPunct="1">
              <a:buClrTx/>
              <a:buFontTx/>
              <a:buNone/>
            </a:pPr>
            <a:endParaRPr lang="en-US" sz="12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endParaRPr lang="en-US" sz="12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 minimum 24 pt</a:t>
            </a:r>
          </a:p>
          <a:p>
            <a:pPr algn="r" eaLnBrk="1" hangingPunct="1">
              <a:buClrTx/>
              <a:buFontTx/>
              <a:buNone/>
            </a:pPr>
            <a:endParaRPr lang="en-US" sz="12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minimum 20 pt</a:t>
            </a:r>
          </a:p>
          <a:p>
            <a:pPr algn="r" eaLnBrk="1" hangingPunct="1">
              <a:buClrTx/>
              <a:buFontTx/>
              <a:buNone/>
            </a:pPr>
            <a:endParaRPr lang="en-US" sz="1200">
              <a:solidFill>
                <a:srgbClr val="FFFFFF"/>
              </a:solidFill>
            </a:endParaRP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endParaRPr lang="en-US" sz="800">
              <a:solidFill>
                <a:srgbClr val="FFFFFF"/>
              </a:solidFill>
            </a:endParaRP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r>
              <a:rPr lang="sv-SE" sz="500">
                <a:solidFill>
                  <a:srgbClr val="9099AE"/>
                </a:solidFill>
                <a:latin typeface="Ericsson Capital TT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−≤≥ﬁﬂ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r>
              <a:rPr lang="sv-SE" sz="500">
                <a:solidFill>
                  <a:srgbClr val="9099AE"/>
                </a:solidFill>
                <a:latin typeface="Ericsson Capital TT" charset="0"/>
              </a:rPr>
              <a:t>ĀĀĂĂĄĄĆĆĊĊČČĎĎĐĐĒĒĖĖĘĘĚĚĞĞĠĠĢĢĪĪĮĮİĶĶĹĹĻĻĽĽŃŃŅŅŇŇŌŌŐŐŔŔŖŖŘŘŚŚŞŞŢŢŤŤŪŪŮŮŰŰŲŲŴŴŶŶŹŹŻŻȘș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r>
              <a:rPr lang="sv-SE" sz="500">
                <a:solidFill>
                  <a:srgbClr val="9099AE"/>
                </a:solidFill>
                <a:latin typeface="Ericsson Capital TT" charset="0"/>
              </a:rPr>
              <a:t>ΆΈΉΊΌΎΏΐΑΒΓΕΖΗΘΙΚΛΜΝΞΟΠΡΣΤΥΦΧΨΪΫΆΈΉΊΰαβγδεζηθικλνξορςΣΤΥΦΧΨΩΪΫΌΎΏ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r>
              <a:rPr lang="sv-SE" sz="500">
                <a:solidFill>
                  <a:srgbClr val="9099AE"/>
                </a:solidFill>
                <a:latin typeface="Ericsson Capital TT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ts val="125"/>
              </a:spcBef>
              <a:buClrTx/>
              <a:buFontTx/>
              <a:buNone/>
            </a:pPr>
            <a:endParaRPr lang="en-US" sz="5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5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800">
              <a:solidFill>
                <a:srgbClr val="9099AE"/>
              </a:solidFill>
              <a:latin typeface="Ericsson Capital TT" charset="0"/>
            </a:endParaRPr>
          </a:p>
          <a:p>
            <a:pPr algn="r" eaLnBrk="1" hangingPunct="1">
              <a:buClrTx/>
              <a:buFontTx/>
              <a:buNone/>
            </a:pPr>
            <a:endParaRPr lang="en-US" sz="14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endParaRPr lang="en-US" sz="14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endParaRPr lang="en-US" sz="14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endParaRPr lang="en-US" sz="14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endParaRPr lang="en-US" sz="14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endParaRPr lang="en-US" sz="1400">
              <a:solidFill>
                <a:srgbClr val="FFFFFF"/>
              </a:solidFill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FFFFFF"/>
                </a:solidFill>
              </a:rPr>
              <a:t>Do not add objects or text in the footer area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53988" y="1093788"/>
            <a:ext cx="8828087" cy="22225"/>
          </a:xfrm>
          <a:prstGeom prst="roundRect">
            <a:avLst>
              <a:gd name="adj" fmla="val 50000"/>
            </a:avLst>
          </a:pr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-819150" y="0"/>
            <a:ext cx="649287" cy="15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-17463"/>
            <a:ext cx="4746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txtfooterCopy"/>
          <p:cNvSpPr txBox="1">
            <a:spLocks noChangeArrowheads="1"/>
          </p:cNvSpPr>
          <p:nvPr userDrawn="1"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sz="800">
                <a:solidFill>
                  <a:srgbClr val="000000"/>
                </a:solidFill>
              </a:rPr>
              <a:t>BSS Utilization Improvement Strategy - 2014  |  Ericsson Internal  |  2013-12-19  |  Page </a:t>
            </a:r>
            <a:fld id="{1657E12A-9556-45D6-A906-2AB8A623F56B}" type="slidenum">
              <a:rPr lang="en-US" sz="800">
                <a:solidFill>
                  <a:srgbClr val="000000"/>
                </a:solidFill>
              </a:rPr>
              <a:pPr/>
              <a:t>‹#›</a:t>
            </a:fld>
            <a:r>
              <a:rPr lang="en-US" sz="800">
                <a:solidFill>
                  <a:srgbClr val="000000"/>
                </a:solidFill>
              </a:rPr>
              <a:t> (30)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6363"/>
            <a:ext cx="832485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0" y="36513"/>
            <a:ext cx="7799388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34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3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22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48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714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45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551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61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Slide title </a:t>
            </a:r>
          </a:p>
          <a:p>
            <a:pPr algn="r"/>
            <a:r>
              <a:rPr lang="en-US" sz="1200">
                <a:solidFill>
                  <a:srgbClr val="FFFFFF"/>
                </a:solidFill>
              </a:rPr>
              <a:t>44 pt</a:t>
            </a: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r>
              <a:rPr 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/>
            <a:r>
              <a:rPr lang="en-US" sz="1200">
                <a:solidFill>
                  <a:srgbClr val="FFFFFF"/>
                </a:solidFill>
              </a:rPr>
              <a:t> minimum 24 pt</a:t>
            </a: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r>
              <a:rPr lang="en-US" sz="1200">
                <a:solidFill>
                  <a:srgbClr val="FFFFFF"/>
                </a:solidFill>
              </a:rPr>
              <a:t>Bullets level 2-5</a:t>
            </a:r>
          </a:p>
          <a:p>
            <a:pPr algn="r"/>
            <a:r>
              <a:rPr lang="en-US" sz="1200">
                <a:solidFill>
                  <a:srgbClr val="FFFFFF"/>
                </a:solidFill>
              </a:rPr>
              <a:t>minimum 20 pt</a:t>
            </a:r>
          </a:p>
          <a:p>
            <a:pPr algn="r"/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800"/>
          </a:p>
          <a:p>
            <a:pPr algn="r"/>
            <a:endParaRPr lang="en-US" sz="800"/>
          </a:p>
          <a:p>
            <a:pPr algn="r"/>
            <a:endParaRPr lang="en-US" sz="800"/>
          </a:p>
          <a:p>
            <a:r>
              <a:rPr lang="en-US" sz="500">
                <a:solidFill>
                  <a:srgbClr val="9FB7D3"/>
                </a:solidFill>
              </a:rPr>
              <a:t>Characters for Embedded font:</a:t>
            </a:r>
            <a:br>
              <a:rPr lang="en-US" sz="500">
                <a:solidFill>
                  <a:srgbClr val="9FB7D3"/>
                </a:solidFill>
              </a:rPr>
            </a:br>
            <a:r>
              <a:rPr lang="en-US" sz="500">
                <a:solidFill>
                  <a:srgbClr val="9FB7D3"/>
                </a:solidFill>
                <a:latin typeface="Ericsson Capital TT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>
              <a:solidFill>
                <a:srgbClr val="9FB7D3"/>
              </a:solidFill>
              <a:latin typeface="Ericsson Capital TT" charset="0"/>
            </a:endParaRPr>
          </a:p>
          <a:p>
            <a:endParaRPr lang="en-US" sz="500" i="1">
              <a:solidFill>
                <a:srgbClr val="9FB7D3"/>
              </a:solidFill>
              <a:latin typeface="Ericsson Capital TT" charset="0"/>
            </a:endParaRPr>
          </a:p>
          <a:p>
            <a:r>
              <a:rPr lang="en-US" sz="500">
                <a:solidFill>
                  <a:srgbClr val="9FB7D3"/>
                </a:solidFill>
                <a:latin typeface="Ericsson Capital TT" charset="0"/>
              </a:rPr>
              <a:t>ΆΈΉΊΌΎΏΐΑΒΓΕΖΗΘΙΚΛΜΝΞΟΠΡΣΤΥΦΧΨΪΫΆΈΉΊΰαβγδεζηθικλνξορςΣΤΥΦΧΨΩΪΫΌΎΏ</a:t>
            </a:r>
            <a:endParaRPr lang="en-US" sz="500" i="1">
              <a:solidFill>
                <a:srgbClr val="9FB7D3"/>
              </a:solidFill>
              <a:latin typeface="Ericsson Capital TT" charset="0"/>
            </a:endParaRPr>
          </a:p>
          <a:p>
            <a:r>
              <a:rPr lang="en-US" sz="500">
                <a:solidFill>
                  <a:srgbClr val="9FB7D3"/>
                </a:solidFill>
                <a:latin typeface="Ericsson Capital TT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>
              <a:solidFill>
                <a:srgbClr val="9FB7D3"/>
              </a:solidFill>
              <a:latin typeface="Ericsson Capital TT" charset="0"/>
            </a:endParaRPr>
          </a:p>
          <a:p>
            <a:pPr algn="r"/>
            <a:endParaRPr lang="en-US" sz="500">
              <a:latin typeface="Ericsson Capital TT" charset="0"/>
            </a:endParaRPr>
          </a:p>
          <a:p>
            <a:pPr algn="r"/>
            <a:endParaRPr lang="en-US" sz="800">
              <a:latin typeface="Ericsson Capital TT" charset="0"/>
            </a:endParaRPr>
          </a:p>
          <a:p>
            <a:pPr algn="r"/>
            <a:endParaRPr lang="en-US" sz="800">
              <a:latin typeface="Ericsson Capital TT" charset="0"/>
            </a:endParaRPr>
          </a:p>
          <a:p>
            <a:pPr algn="r"/>
            <a:endParaRPr lang="en-US" sz="800">
              <a:latin typeface="Ericsson Capital TT" charset="0"/>
            </a:endParaRPr>
          </a:p>
          <a:p>
            <a:pPr algn="r"/>
            <a:endParaRPr lang="en-US" sz="800">
              <a:latin typeface="Ericsson Capital TT" charset="0"/>
            </a:endParaRPr>
          </a:p>
          <a:p>
            <a:pPr algn="r"/>
            <a:endParaRPr lang="en-US" sz="800">
              <a:latin typeface="Ericsson Capital TT" charset="0"/>
            </a:endParaRPr>
          </a:p>
          <a:p>
            <a:pPr algn="r"/>
            <a:endParaRPr lang="en-US" sz="1400"/>
          </a:p>
          <a:p>
            <a:pPr algn="r"/>
            <a:r>
              <a:rPr lang="en-US" sz="1200"/>
              <a:t>Do not add objects or text in the footer area</a:t>
            </a:r>
          </a:p>
        </p:txBody>
      </p:sp>
      <p:pic>
        <p:nvPicPr>
          <p:cNvPr id="1027" name="Econ2011" descr="ECON_RGB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/>
          <a:p>
            <a:r>
              <a:rPr lang="en-IN" sz="800">
                <a:solidFill>
                  <a:srgbClr val="87888A"/>
                </a:solidFill>
              </a:rPr>
              <a:t>GET Training Improvement Strategy - 2015  |  Ericsson Internal  |  2014-12-08  |  Page </a:t>
            </a:r>
            <a:fld id="{5FAD8581-612B-48E9-A27A-3DFAA626ACE7}" type="slidenum">
              <a:rPr lang="en-IN" sz="800">
                <a:solidFill>
                  <a:srgbClr val="87888A"/>
                </a:solidFill>
              </a:rPr>
              <a:pPr/>
              <a:t>‹#›</a:t>
            </a:fld>
            <a:r>
              <a:rPr lang="en-IN" sz="800">
                <a:solidFill>
                  <a:srgbClr val="87888A"/>
                </a:solidFill>
              </a:rPr>
              <a:t> (16)</a:t>
            </a:r>
            <a:endParaRPr lang="en-US" sz="800">
              <a:solidFill>
                <a:srgbClr val="87888A"/>
              </a:solidFill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  <p:sldLayoutId id="2147484024" r:id="rId18"/>
    <p:sldLayoutId id="2147484025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875" y="1844675"/>
            <a:ext cx="835183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dirty="0" err="1">
                <a:solidFill>
                  <a:srgbClr val="003A88"/>
                </a:solidFill>
                <a:latin typeface="Ericsson Capital TT" charset="0"/>
                <a:cs typeface="Arial" charset="0"/>
              </a:rPr>
              <a:t>Bscs</a:t>
            </a: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 product – </a:t>
            </a: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Developer Package – BSCS Web Client &amp; CX NK SU</a:t>
            </a: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/>
            </a:r>
            <a:b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</a:br>
            <a:endParaRPr lang="en-US" dirty="0">
              <a:solidFill>
                <a:srgbClr val="455D0C"/>
              </a:solidFill>
              <a:latin typeface="Ericsson Capital TT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Sample Workflow :: PART 1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sz="1400" i="1" dirty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?&gt;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workflow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PUBLIC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"com/lhs/</a:t>
            </a:r>
            <a:r>
              <a:rPr lang="en-US" sz="1400" dirty="0" err="1">
                <a:solidFill>
                  <a:srgbClr val="008080"/>
                </a:solidFill>
                <a:latin typeface="Consolas"/>
              </a:rPr>
              <a:t>ccb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8080"/>
                </a:solidFill>
                <a:latin typeface="Consolas"/>
              </a:rPr>
              <a:t>cfw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8080"/>
                </a:solidFill>
                <a:latin typeface="Consolas"/>
              </a:rPr>
              <a:t>wcs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8080"/>
                </a:solidFill>
                <a:latin typeface="Consolas"/>
              </a:rPr>
              <a:t>solutionunit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8080"/>
                </a:solidFill>
                <a:latin typeface="Consolas"/>
              </a:rPr>
              <a:t>workflowconfiguration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8080"/>
                </a:solidFill>
                <a:latin typeface="Consolas"/>
              </a:rPr>
              <a:t>dtd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/workflowconfiguration.dtd"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"workflowconfiguration.dtd"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 smtClean="0">
              <a:solidFill>
                <a:srgbClr val="008080"/>
              </a:solidFill>
              <a:latin typeface="Consolas"/>
            </a:endParaRPr>
          </a:p>
          <a:p>
            <a:endParaRPr lang="en-US" sz="1400" dirty="0">
              <a:solidFill>
                <a:srgbClr val="00808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workflow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header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"" </a:t>
            </a:r>
            <a:r>
              <a:rPr lang="en-US" sz="1400" i="1" dirty="0" err="1">
                <a:solidFill>
                  <a:srgbClr val="7F007F"/>
                </a:solidFill>
                <a:latin typeface="Consolas"/>
              </a:rPr>
              <a:t>changedate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"" </a:t>
            </a:r>
            <a:r>
              <a:rPr lang="en-US" sz="1400" i="1" dirty="0" err="1">
                <a:solidFill>
                  <a:srgbClr val="7F007F"/>
                </a:solidFill>
                <a:latin typeface="Consolas"/>
              </a:rPr>
              <a:t>creationdate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"" 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step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stepname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sz="1400" dirty="0" err="1">
                <a:solidFill>
                  <a:srgbClr val="7F007F"/>
                </a:solidFill>
                <a:latin typeface="Consolas"/>
              </a:rPr>
              <a:t>pagecontroller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"com.ericsson.gpnk.admx.nkbjob.controller.NkBatchJobsPageController"</a:t>
            </a:r>
          </a:p>
          <a:p>
            <a:r>
              <a:rPr lang="en-US" sz="1400" dirty="0" err="1">
                <a:solidFill>
                  <a:srgbClr val="7F007F"/>
                </a:solidFill>
                <a:latin typeface="Consolas"/>
              </a:rPr>
              <a:t>startstep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VerticalNavigation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sgu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SmartNavigationPane.jsp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DataArea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"../../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nkbatchjob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NkBatchJobs.jsp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400" dirty="0">
              <a:latin typeface="Consolas"/>
            </a:endParaRPr>
          </a:p>
          <a:p>
            <a:pPr lvl="1"/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Redisplay_Result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Ok_Result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CreateJob_NKBCD_Result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CreateJob_NKBCD_Step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step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480048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Sample Workflow :: PART </a:t>
            </a: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2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sz="1600" dirty="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Batch job creation steps --&gt;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step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stepname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CreateJob_NKBCD_Step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sz="1600" dirty="0" err="1">
                <a:solidFill>
                  <a:srgbClr val="7F007F"/>
                </a:solidFill>
                <a:latin typeface="Consolas"/>
              </a:rPr>
              <a:t>pagecontroller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"com.ericsson.gpnk.admx.nkbjob.controller.NkCreateJobsPageController"</a:t>
            </a:r>
          </a:p>
          <a:p>
            <a:r>
              <a:rPr lang="en-US" sz="1600" dirty="0" err="1">
                <a:solidFill>
                  <a:srgbClr val="7F007F"/>
                </a:solidFill>
                <a:latin typeface="Consolas"/>
              </a:rPr>
              <a:t>displayAsDialog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600" dirty="0">
              <a:latin typeface="Consolas"/>
            </a:endParaRPr>
          </a:p>
          <a:p>
            <a:pPr lvl="1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VerticalNavigation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sgu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SmartNavigationPane.jsp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2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DataArea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"../../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nkbatchjob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NkCreateJobsPageContent.jsp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endParaRPr lang="en-US" sz="1600" dirty="0">
              <a:latin typeface="Consolas"/>
            </a:endParaRP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Redisplay_Result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CreateJob_NKBCD_Step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SuccessDialog_Result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SuccessDialog_Step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OK_Result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Cancel_Result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step</a:t>
            </a: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600" dirty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60372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Sample Workflow :: PART </a:t>
            </a: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3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step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stepname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SuccessDialog_Step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sz="1600" dirty="0" err="1">
                <a:solidFill>
                  <a:srgbClr val="7F007F"/>
                </a:solidFill>
                <a:latin typeface="Consolas"/>
              </a:rPr>
              <a:t>pagecontroller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"com.ericsson.gpnk.admx.nkbjob.controller.NkCreateJobConfirmationPageController"</a:t>
            </a:r>
          </a:p>
          <a:p>
            <a:r>
              <a:rPr lang="en-US" sz="1600" dirty="0" err="1">
                <a:solidFill>
                  <a:srgbClr val="7F007F"/>
                </a:solidFill>
                <a:latin typeface="Consolas"/>
              </a:rPr>
              <a:t>displayAsDialog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"true" </a:t>
            </a:r>
            <a:r>
              <a:rPr lang="en-US" sz="1600" i="1" dirty="0" err="1">
                <a:solidFill>
                  <a:srgbClr val="7F007F"/>
                </a:solidFill>
                <a:latin typeface="Consolas"/>
              </a:rPr>
              <a:t>dialogAction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closeParent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600" dirty="0">
              <a:latin typeface="Consolas"/>
            </a:endParaRPr>
          </a:p>
          <a:p>
            <a:pPr lvl="1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VerticalNavigation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sgu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SmartNavigationPane.jsp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2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DataArea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"../../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nkbatchjob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NkCreateJobConfirmation.jsp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endParaRPr lang="en-US" sz="1600" dirty="0">
              <a:latin typeface="Consolas"/>
            </a:endParaRP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Redisplay_Result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SuccessDialog_Step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Search_Result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step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workflow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21374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Sample Workflow :: PART </a:t>
            </a: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3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step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stepname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SuccessDialog_Step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sz="1600" dirty="0" err="1">
                <a:solidFill>
                  <a:srgbClr val="7F007F"/>
                </a:solidFill>
                <a:latin typeface="Consolas"/>
              </a:rPr>
              <a:t>pagecontroller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"com.ericsson.gpnk.admx.nkbjob.controller.NkCreateJobConfirmationPageController"</a:t>
            </a:r>
          </a:p>
          <a:p>
            <a:r>
              <a:rPr lang="en-US" sz="1600" dirty="0" err="1">
                <a:solidFill>
                  <a:srgbClr val="7F007F"/>
                </a:solidFill>
                <a:latin typeface="Consolas"/>
              </a:rPr>
              <a:t>displayAsDialog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"true" </a:t>
            </a:r>
            <a:r>
              <a:rPr lang="en-US" sz="1600" i="1" dirty="0" err="1">
                <a:solidFill>
                  <a:srgbClr val="7F007F"/>
                </a:solidFill>
                <a:latin typeface="Consolas"/>
              </a:rPr>
              <a:t>dialogAction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closeParent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600" dirty="0">
              <a:latin typeface="Consolas"/>
            </a:endParaRPr>
          </a:p>
          <a:p>
            <a:pPr lvl="1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VerticalNavigation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sgu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SmartNavigationPane.jsp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2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DataArea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/>
            <a:r>
              <a:rPr lang="en-US" sz="16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"../../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nkbatchjob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NkCreateJobConfirmation.jsp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endParaRPr lang="en-US" sz="1600" dirty="0">
              <a:latin typeface="Consolas"/>
            </a:endParaRP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Redisplay_Result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SuccessDialog_Step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Search_Result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step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workflow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93104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workflow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Determines page sequence in a Solution Unit.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Each step 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is contains the configuration of a page.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58585A"/>
                </a:solidFill>
                <a:latin typeface="+mn-lt"/>
              </a:rPr>
              <a:t>h</a:t>
            </a: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as specification for “</a:t>
            </a:r>
            <a:r>
              <a:rPr lang="en-US" sz="2400" dirty="0" err="1" smtClean="0">
                <a:solidFill>
                  <a:srgbClr val="58585A"/>
                </a:solidFill>
                <a:latin typeface="+mn-lt"/>
              </a:rPr>
              <a:t>PageController</a:t>
            </a: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” as a java class or a spring bean.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has configuration for the </a:t>
            </a:r>
            <a:r>
              <a:rPr lang="en-US" sz="2400" dirty="0" err="1" smtClean="0">
                <a:solidFill>
                  <a:srgbClr val="58585A"/>
                </a:solidFill>
                <a:latin typeface="+mn-lt"/>
              </a:rPr>
              <a:t>jsp</a:t>
            </a: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 page (the view) to be displayed.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contains details of the possible next steps.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May contain configuration for Workflow Tree :: This is only in case of sequential set of pages, like Create Private Customer solution unit.</a:t>
            </a:r>
            <a:endParaRPr lang="en-US" sz="2400" dirty="0" smtClean="0">
              <a:solidFill>
                <a:srgbClr val="58585A"/>
              </a:solidFill>
              <a:latin typeface="+mj-lt"/>
            </a:endParaRPr>
          </a:p>
          <a:p>
            <a:pPr marL="26988" indent="0">
              <a:spcBef>
                <a:spcPts val="550"/>
              </a:spcBef>
              <a:buClrTx/>
              <a:defRPr/>
            </a:pPr>
            <a:r>
              <a:rPr lang="en-US" sz="2400" dirty="0" smtClean="0">
                <a:solidFill>
                  <a:srgbClr val="58585A"/>
                </a:solidFill>
                <a:latin typeface="+mj-lt"/>
              </a:rPr>
              <a:t>	</a:t>
            </a:r>
            <a:endParaRPr lang="en-US" sz="2400" dirty="0">
              <a:solidFill>
                <a:srgbClr val="58585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7700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875" y="1844675"/>
            <a:ext cx="835183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Page</a:t>
            </a:r>
          </a:p>
        </p:txBody>
      </p:sp>
    </p:spTree>
    <p:extLst>
      <p:ext uri="{BB962C8B-B14F-4D97-AF65-F5344CB8AC3E}">
        <p14:creationId xmlns:p14="http://schemas.microsoft.com/office/powerpoint/2010/main" val="3094872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Page Parts (M-V-C)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The “Step” Configuration in the workflow.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The </a:t>
            </a:r>
            <a:r>
              <a:rPr lang="en-US" sz="2400" dirty="0" err="1" smtClean="0">
                <a:solidFill>
                  <a:srgbClr val="58585A"/>
                </a:solidFill>
                <a:latin typeface="+mn-lt"/>
              </a:rPr>
              <a:t>jsp</a:t>
            </a: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 page, (The View) for displaying the screen.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</a:rPr>
              <a:t>The </a:t>
            </a:r>
            <a:r>
              <a:rPr lang="en-US" sz="2400" dirty="0">
                <a:solidFill>
                  <a:srgbClr val="58585A"/>
                </a:solidFill>
              </a:rPr>
              <a:t>“</a:t>
            </a:r>
            <a:r>
              <a:rPr lang="en-US" sz="2400" dirty="0" err="1">
                <a:solidFill>
                  <a:srgbClr val="7F007F"/>
                </a:solidFill>
                <a:latin typeface="Consolas"/>
              </a:rPr>
              <a:t>pagecontroller</a:t>
            </a:r>
            <a:r>
              <a:rPr lang="en-US" sz="2400" dirty="0">
                <a:solidFill>
                  <a:srgbClr val="58585A"/>
                </a:solidFill>
              </a:rPr>
              <a:t>” (The </a:t>
            </a:r>
            <a:r>
              <a:rPr lang="en-US" sz="2400" dirty="0" smtClean="0">
                <a:solidFill>
                  <a:srgbClr val="58585A"/>
                </a:solidFill>
              </a:rPr>
              <a:t>Controller), as a java class or a spring bean, to implement the business logic on the page.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58585A"/>
                </a:solidFill>
              </a:rPr>
              <a:t>The </a:t>
            </a:r>
            <a:r>
              <a:rPr lang="en-US" sz="2400" dirty="0" smtClean="0">
                <a:solidFill>
                  <a:srgbClr val="58585A"/>
                </a:solidFill>
              </a:rPr>
              <a:t>model configuration that </a:t>
            </a:r>
            <a:r>
              <a:rPr lang="en-US" sz="2400" dirty="0">
                <a:solidFill>
                  <a:srgbClr val="58585A"/>
                </a:solidFill>
              </a:rPr>
              <a:t>the </a:t>
            </a:r>
            <a:r>
              <a:rPr lang="en-US" sz="2400" dirty="0" smtClean="0">
                <a:solidFill>
                  <a:srgbClr val="58585A"/>
                </a:solidFill>
              </a:rPr>
              <a:t>page controller </a:t>
            </a:r>
            <a:r>
              <a:rPr lang="en-US" sz="2400" dirty="0">
                <a:solidFill>
                  <a:srgbClr val="58585A"/>
                </a:solidFill>
              </a:rPr>
              <a:t>uses to retrieve </a:t>
            </a:r>
            <a:r>
              <a:rPr lang="en-US" sz="2400" dirty="0" smtClean="0">
                <a:solidFill>
                  <a:srgbClr val="58585A"/>
                </a:solidFill>
              </a:rPr>
              <a:t>data from the SOI before displaying </a:t>
            </a:r>
            <a:r>
              <a:rPr lang="en-US" sz="2400" dirty="0" err="1" smtClean="0">
                <a:solidFill>
                  <a:srgbClr val="58585A"/>
                </a:solidFill>
              </a:rPr>
              <a:t>Jsp</a:t>
            </a:r>
            <a:r>
              <a:rPr lang="en-US" sz="2400" dirty="0" smtClean="0">
                <a:solidFill>
                  <a:srgbClr val="58585A"/>
                </a:solidFill>
              </a:rPr>
              <a:t> Page.</a:t>
            </a:r>
            <a:endParaRPr lang="en-US" sz="2400" dirty="0" smtClean="0">
              <a:solidFill>
                <a:srgbClr val="58585A"/>
              </a:solidFill>
              <a:latin typeface="+mn-lt"/>
            </a:endParaRPr>
          </a:p>
          <a:p>
            <a:pPr marL="26988" indent="0">
              <a:spcBef>
                <a:spcPts val="550"/>
              </a:spcBef>
              <a:buClrTx/>
              <a:defRPr/>
            </a:pPr>
            <a:r>
              <a:rPr lang="en-US" sz="2400" dirty="0" smtClean="0">
                <a:solidFill>
                  <a:srgbClr val="58585A"/>
                </a:solidFill>
                <a:latin typeface="+mj-lt"/>
              </a:rPr>
              <a:t>	</a:t>
            </a:r>
            <a:endParaRPr lang="en-US" sz="2400" dirty="0">
              <a:solidFill>
                <a:srgbClr val="58585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0136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Step (The Configuration)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0" lvl="0" indent="0">
              <a:tabLst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step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stepname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lvl="0" indent="0">
              <a:tabLst/>
            </a:pPr>
            <a:r>
              <a:rPr lang="en-US" sz="1400" dirty="0" err="1">
                <a:solidFill>
                  <a:srgbClr val="7F007F"/>
                </a:solidFill>
                <a:latin typeface="Consolas"/>
              </a:rPr>
              <a:t>pagecontroller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"com.ericsson.gpnk.admx.nkbjob.controller.NkBatchJobsPageController"</a:t>
            </a:r>
          </a:p>
          <a:p>
            <a:pPr marL="0" lvl="0" indent="0">
              <a:tabLst/>
            </a:pPr>
            <a:r>
              <a:rPr lang="en-US" sz="1400" dirty="0" err="1">
                <a:solidFill>
                  <a:srgbClr val="7F007F"/>
                </a:solidFill>
                <a:latin typeface="Consolas"/>
              </a:rPr>
              <a:t>startstep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tabLst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>
              <a:tabLst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VerticalNavigation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>
              <a:tabLst/>
            </a:pPr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sgu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SmartNavigationPane.jsp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2">
              <a:tabLst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templateparameter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DataArea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lvl="2">
              <a:tabLst/>
            </a:pPr>
            <a:r>
              <a:rPr lang="en-US" sz="1400" dirty="0" err="1">
                <a:solidFill>
                  <a:srgbClr val="7F007F"/>
                </a:solidFill>
                <a:latin typeface="Consolas"/>
              </a:rPr>
              <a:t>templatevalue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"../../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nkbatchjob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NkBatchJobs.jsp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>
              <a:tabLst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screendefinition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lvl="0" indent="0">
              <a:tabLst/>
            </a:pPr>
            <a:endParaRPr lang="en-US" sz="1400" dirty="0">
              <a:latin typeface="Consolas"/>
            </a:endParaRPr>
          </a:p>
          <a:p>
            <a:pPr lvl="1">
              <a:tabLst/>
            </a:pPr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Redisplay_Result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>
              <a:tabLst/>
            </a:pPr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Ok_Result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 err="1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BatchJobs_Step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>
              <a:tabLst/>
            </a:pPr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nextstep</a:t>
            </a:r>
            <a:r>
              <a:rPr lang="en-IN" sz="14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CreateJob_NKBCD_Result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 err="1" smtClean="0">
                <a:solidFill>
                  <a:srgbClr val="7F007F"/>
                </a:solidFill>
                <a:latin typeface="Consolas"/>
              </a:rPr>
              <a:t>nextstepname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CreateJob_NKBCD_Step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IN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lvl="0" indent="0">
              <a:tabLst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step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767558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JSP Page (The View)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This page contains the screen elements.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It uses BSCS custom tags. 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The </a:t>
            </a:r>
            <a:r>
              <a:rPr lang="en-US" dirty="0">
                <a:solidFill>
                  <a:srgbClr val="58585A"/>
                </a:solidFill>
                <a:latin typeface="+mn-lt"/>
              </a:rPr>
              <a:t>line “</a:t>
            </a:r>
            <a:r>
              <a:rPr lang="en-US" sz="1600" dirty="0">
                <a:solidFill>
                  <a:srgbClr val="58585A"/>
                </a:solidFill>
                <a:latin typeface="+mn-lt"/>
              </a:rPr>
              <a:t>&lt;%@ include file="/WEB-INF/</a:t>
            </a:r>
            <a:r>
              <a:rPr lang="en-US" sz="1600" dirty="0" err="1">
                <a:solidFill>
                  <a:srgbClr val="58585A"/>
                </a:solidFill>
                <a:latin typeface="+mn-lt"/>
              </a:rPr>
              <a:t>jsp</a:t>
            </a:r>
            <a:r>
              <a:rPr lang="en-US" sz="1600" dirty="0">
                <a:solidFill>
                  <a:srgbClr val="58585A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rgbClr val="58585A"/>
                </a:solidFill>
                <a:latin typeface="+mn-lt"/>
              </a:rPr>
              <a:t>func</a:t>
            </a:r>
            <a:r>
              <a:rPr lang="en-US" sz="1600" dirty="0">
                <a:solidFill>
                  <a:srgbClr val="58585A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rgbClr val="58585A"/>
                </a:solidFill>
                <a:latin typeface="+mn-lt"/>
              </a:rPr>
              <a:t>wcs</a:t>
            </a:r>
            <a:r>
              <a:rPr lang="en-US" sz="1600" dirty="0">
                <a:solidFill>
                  <a:srgbClr val="58585A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rgbClr val="58585A"/>
                </a:solidFill>
                <a:latin typeface="+mn-lt"/>
              </a:rPr>
              <a:t>baseHeader.jsp</a:t>
            </a:r>
            <a:r>
              <a:rPr lang="en-US" sz="1600" dirty="0" smtClean="0">
                <a:solidFill>
                  <a:srgbClr val="58585A"/>
                </a:solidFill>
                <a:latin typeface="+mn-lt"/>
              </a:rPr>
              <a:t>"%&gt;</a:t>
            </a:r>
            <a:r>
              <a:rPr lang="en-US" dirty="0" smtClean="0">
                <a:solidFill>
                  <a:srgbClr val="58585A"/>
                </a:solidFill>
                <a:latin typeface="+mn-lt"/>
              </a:rPr>
              <a:t>” includes the header in the page.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“</a:t>
            </a:r>
            <a:r>
              <a:rPr lang="en-US" sz="1600" dirty="0" smtClean="0">
                <a:solidFill>
                  <a:srgbClr val="58585A"/>
                </a:solidFill>
                <a:latin typeface="+mn-lt"/>
              </a:rPr>
              <a:t>&lt;</a:t>
            </a:r>
            <a:r>
              <a:rPr lang="en-US" sz="1600" dirty="0" err="1" smtClean="0">
                <a:solidFill>
                  <a:srgbClr val="58585A"/>
                </a:solidFill>
                <a:latin typeface="+mn-lt"/>
              </a:rPr>
              <a:t>daform:DAWorkflow</a:t>
            </a:r>
            <a:r>
              <a:rPr lang="en-US" sz="1600" dirty="0" smtClean="0">
                <a:solidFill>
                  <a:srgbClr val="58585A"/>
                </a:solidFill>
                <a:latin typeface="+mn-lt"/>
              </a:rPr>
              <a:t>&gt;</a:t>
            </a:r>
            <a:r>
              <a:rPr lang="en-US" dirty="0" smtClean="0">
                <a:solidFill>
                  <a:srgbClr val="58585A"/>
                </a:solidFill>
                <a:latin typeface="+mn-lt"/>
              </a:rPr>
              <a:t>“ :: This tag </a:t>
            </a:r>
            <a:r>
              <a:rPr lang="en-IN" dirty="0">
                <a:solidFill>
                  <a:srgbClr val="58585A"/>
                </a:solidFill>
                <a:latin typeface="+mn-lt"/>
              </a:rPr>
              <a:t>must be the outermost tag of the data area JSP. This tag renders one HTML FORM element in which all other screen elements of the data area are </a:t>
            </a:r>
            <a:r>
              <a:rPr lang="en-IN" dirty="0" smtClean="0">
                <a:solidFill>
                  <a:srgbClr val="58585A"/>
                </a:solidFill>
                <a:latin typeface="+mn-lt"/>
              </a:rPr>
              <a:t>included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>
                <a:solidFill>
                  <a:srgbClr val="58585A"/>
                </a:solidFill>
                <a:latin typeface="+mn-lt"/>
              </a:rPr>
              <a:t>“</a:t>
            </a:r>
            <a:r>
              <a:rPr lang="en-IN" sz="1600" dirty="0">
                <a:solidFill>
                  <a:srgbClr val="58585A"/>
                </a:solidFill>
                <a:latin typeface="+mn-lt"/>
              </a:rPr>
              <a:t>&lt;</a:t>
            </a:r>
            <a:r>
              <a:rPr lang="en-IN" sz="1600" dirty="0" err="1" smtClean="0">
                <a:solidFill>
                  <a:srgbClr val="58585A"/>
                </a:solidFill>
                <a:latin typeface="+mn-lt"/>
              </a:rPr>
              <a:t>daform:DASection</a:t>
            </a:r>
            <a:r>
              <a:rPr lang="en-IN" sz="1600" dirty="0" smtClean="0">
                <a:solidFill>
                  <a:srgbClr val="58585A"/>
                </a:solidFill>
                <a:latin typeface="+mn-lt"/>
              </a:rPr>
              <a:t>&gt;</a:t>
            </a:r>
            <a:r>
              <a:rPr lang="en-IN" dirty="0" smtClean="0">
                <a:solidFill>
                  <a:srgbClr val="58585A"/>
                </a:solidFill>
                <a:latin typeface="+mn-lt"/>
              </a:rPr>
              <a:t>” :: This is used to display the sub header.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rgbClr val="58585A"/>
                </a:solidFill>
                <a:latin typeface="+mn-lt"/>
              </a:rPr>
              <a:t>“</a:t>
            </a:r>
            <a:r>
              <a:rPr lang="en-IN" sz="1600" dirty="0" smtClean="0">
                <a:solidFill>
                  <a:srgbClr val="58585A"/>
                </a:solidFill>
                <a:latin typeface="+mn-lt"/>
              </a:rPr>
              <a:t>&lt;</a:t>
            </a:r>
            <a:r>
              <a:rPr lang="en-IN" sz="1600" dirty="0" err="1" smtClean="0">
                <a:solidFill>
                  <a:srgbClr val="58585A"/>
                </a:solidFill>
                <a:latin typeface="+mn-lt"/>
              </a:rPr>
              <a:t>daform:DAField</a:t>
            </a:r>
            <a:r>
              <a:rPr lang="en-IN" sz="1600" dirty="0" smtClean="0">
                <a:solidFill>
                  <a:srgbClr val="58585A"/>
                </a:solidFill>
                <a:latin typeface="+mn-lt"/>
              </a:rPr>
              <a:t>&gt;</a:t>
            </a:r>
            <a:r>
              <a:rPr lang="en-IN" dirty="0" smtClean="0">
                <a:solidFill>
                  <a:srgbClr val="58585A"/>
                </a:solidFill>
                <a:latin typeface="+mn-lt"/>
              </a:rPr>
              <a:t>” :: This is used to display a textbox.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rgbClr val="58585A"/>
                </a:solidFill>
              </a:rPr>
              <a:t>“</a:t>
            </a:r>
            <a:r>
              <a:rPr lang="en-IN" sz="1600" dirty="0" smtClean="0">
                <a:solidFill>
                  <a:srgbClr val="58585A"/>
                </a:solidFill>
              </a:rPr>
              <a:t>&lt;</a:t>
            </a:r>
            <a:r>
              <a:rPr lang="en-IN" sz="1600" dirty="0" err="1" smtClean="0">
                <a:solidFill>
                  <a:srgbClr val="58585A"/>
                </a:solidFill>
              </a:rPr>
              <a:t>daform:</a:t>
            </a:r>
            <a:r>
              <a:rPr lang="en-IN" sz="1600" dirty="0" err="1" smtClean="0">
                <a:solidFill>
                  <a:srgbClr val="58585A"/>
                </a:solidFill>
                <a:latin typeface="+mn-lt"/>
              </a:rPr>
              <a:t>DAComboBox</a:t>
            </a:r>
            <a:r>
              <a:rPr lang="en-IN" sz="1600" dirty="0" smtClean="0">
                <a:solidFill>
                  <a:srgbClr val="58585A"/>
                </a:solidFill>
                <a:latin typeface="+mn-lt"/>
              </a:rPr>
              <a:t>&gt;</a:t>
            </a:r>
            <a:r>
              <a:rPr lang="en-IN" dirty="0" smtClean="0">
                <a:solidFill>
                  <a:srgbClr val="58585A"/>
                </a:solidFill>
                <a:latin typeface="+mn-lt"/>
              </a:rPr>
              <a:t>” :: This is used to display a combo box”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rgbClr val="58585A"/>
                </a:solidFill>
                <a:latin typeface="+mn-lt"/>
              </a:rPr>
              <a:t>For more tags, Please refer to the development documentation.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rgbClr val="58585A"/>
                </a:solidFill>
                <a:latin typeface="+mn-lt"/>
              </a:rPr>
              <a:t>This page should be kept in a sub folder in  “WEB-INF/</a:t>
            </a:r>
            <a:r>
              <a:rPr lang="en-IN" dirty="0" err="1" smtClean="0">
                <a:solidFill>
                  <a:srgbClr val="58585A"/>
                </a:solidFill>
                <a:latin typeface="+mn-lt"/>
              </a:rPr>
              <a:t>jsp</a:t>
            </a:r>
            <a:r>
              <a:rPr lang="en-IN" dirty="0" smtClean="0">
                <a:solidFill>
                  <a:srgbClr val="58585A"/>
                </a:solidFill>
                <a:latin typeface="+mn-lt"/>
              </a:rPr>
              <a:t>” directory.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endParaRPr lang="en-US" sz="2400" dirty="0" smtClean="0">
              <a:solidFill>
                <a:srgbClr val="58585A"/>
              </a:solidFill>
              <a:latin typeface="+mn-lt"/>
            </a:endParaRPr>
          </a:p>
          <a:p>
            <a:pPr marL="26988" indent="0">
              <a:spcBef>
                <a:spcPts val="550"/>
              </a:spcBef>
              <a:buClrTx/>
              <a:defRPr/>
            </a:pPr>
            <a:r>
              <a:rPr lang="en-US" sz="2400" dirty="0" smtClean="0">
                <a:solidFill>
                  <a:srgbClr val="58585A"/>
                </a:solidFill>
                <a:latin typeface="+mj-lt"/>
              </a:rPr>
              <a:t>	</a:t>
            </a:r>
            <a:endParaRPr lang="en-US" sz="2400" dirty="0">
              <a:solidFill>
                <a:srgbClr val="58585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66699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0" y="1268760"/>
            <a:ext cx="8351839" cy="475252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3F5FBF"/>
                </a:solidFill>
                <a:latin typeface="Consolas"/>
              </a:rPr>
              <a:t>&lt;%-- Main header --%&gt;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F5F3F"/>
                </a:solidFill>
                <a:latin typeface="Consolas"/>
              </a:rPr>
              <a:t>&lt;%@ 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include </a:t>
            </a:r>
            <a:r>
              <a:rPr lang="en-US" sz="1600" dirty="0">
                <a:solidFill>
                  <a:srgbClr val="7F007F"/>
                </a:solidFill>
                <a:latin typeface="Consolas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"/WEB-INF/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func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wcs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baseHeader.jsp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BF5F3F"/>
                </a:solidFill>
                <a:latin typeface="Consolas"/>
              </a:rPr>
              <a:t>%&gt;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/>
              </a:rPr>
              <a:t>daform:DAWorkflow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SelectSimForSwap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i="1" dirty="0" err="1">
                <a:solidFill>
                  <a:srgbClr val="7F007F"/>
                </a:solidFill>
                <a:latin typeface="Consolas"/>
              </a:rPr>
              <a:t>displayPreviousNext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"next"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F007F"/>
                </a:solidFill>
                <a:latin typeface="Consolas"/>
              </a:rPr>
              <a:t>defaultButton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SuNextStepButton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daform:DASection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SimSelectionSection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F007F"/>
                </a:solidFill>
                <a:latin typeface="Consolas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Enter_MSISDN_Section_Key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715962" lvl="2" indent="0">
              <a:buNone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daform:SingleCol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1076325" lvl="3" indent="0">
              <a:buNone/>
            </a:pPr>
            <a:r>
              <a:rPr lang="en-IN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/>
              </a:rPr>
              <a:t>daform:DAField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>
                <a:solidFill>
                  <a:srgbClr val="7F007F"/>
                </a:solidFill>
                <a:latin typeface="Consolas"/>
              </a:rPr>
              <a:t>key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dirnum_Input_Key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i="1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dirnum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1076325" lvl="3" indent="0">
              <a:buNone/>
            </a:pPr>
            <a:r>
              <a:rPr lang="en-IN" sz="1400" dirty="0">
                <a:solidFill>
                  <a:srgbClr val="7F007F"/>
                </a:solidFill>
                <a:latin typeface="Consolas"/>
              </a:rPr>
              <a:t>model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/>
              </a:rPr>
              <a:t>ContractSearchModel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i="1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"DIRNUM"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i="1" dirty="0" err="1">
                <a:solidFill>
                  <a:srgbClr val="7F007F"/>
                </a:solidFill>
                <a:latin typeface="Consolas"/>
              </a:rPr>
              <a:t>mandatoryFlag</a:t>
            </a:r>
            <a:r>
              <a:rPr lang="en-IN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/>
              </a:rPr>
              <a:t>"true"</a:t>
            </a:r>
          </a:p>
          <a:p>
            <a:pPr marL="1076325" lvl="3" indent="0">
              <a:buNone/>
            </a:pPr>
            <a:r>
              <a:rPr lang="en-US" sz="1400" dirty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"M"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 err="1">
                <a:solidFill>
                  <a:srgbClr val="7F007F"/>
                </a:solidFill>
                <a:latin typeface="Consolas"/>
              </a:rPr>
              <a:t>displayMode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"E,E,D"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1076325" lvl="3" indent="0">
              <a:buNone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daform:DAField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715962" lvl="2" indent="0">
              <a:buNone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daform:SingleCol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/>
              </a:rPr>
              <a:t>daform:DASection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daform:DAWorkflow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600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JSP Page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0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875" y="1844675"/>
            <a:ext cx="835183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Solution Units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Create The Page Controller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lvl="0" indent="-342900" defTabSz="914400">
              <a:spcBef>
                <a:spcPct val="20000"/>
              </a:spcBef>
              <a:buClr>
                <a:srgbClr val="00A9D4"/>
              </a:buClr>
              <a:buSzTx/>
              <a:buFont typeface="Wingdings" pitchFamily="2" charset="2"/>
              <a:buChar char="ü"/>
              <a:tabLst/>
            </a:pPr>
            <a:r>
              <a:rPr lang="en-US" sz="2400" kern="0" dirty="0">
                <a:solidFill>
                  <a:srgbClr val="58585A"/>
                </a:solidFill>
                <a:latin typeface="Arial"/>
                <a:ea typeface="+mn-ea"/>
                <a:cs typeface="+mn-cs"/>
              </a:rPr>
              <a:t>For a java POJO to be </a:t>
            </a:r>
            <a:r>
              <a:rPr lang="en-US" sz="2400" kern="0" dirty="0" err="1">
                <a:solidFill>
                  <a:srgbClr val="58585A"/>
                </a:solidFill>
                <a:latin typeface="Arial"/>
                <a:ea typeface="+mn-ea"/>
                <a:cs typeface="+mn-cs"/>
              </a:rPr>
              <a:t>recognised</a:t>
            </a:r>
            <a:r>
              <a:rPr lang="en-US" sz="2400" kern="0" dirty="0">
                <a:solidFill>
                  <a:srgbClr val="58585A"/>
                </a:solidFill>
                <a:latin typeface="Arial"/>
                <a:ea typeface="+mn-ea"/>
                <a:cs typeface="+mn-cs"/>
              </a:rPr>
              <a:t> by the web framework, the class </a:t>
            </a:r>
            <a:r>
              <a:rPr lang="en-US" sz="2400" i="1" kern="0" dirty="0" err="1">
                <a:solidFill>
                  <a:srgbClr val="58585A"/>
                </a:solidFill>
                <a:latin typeface="Arial"/>
                <a:ea typeface="+mn-ea"/>
                <a:cs typeface="+mn-cs"/>
              </a:rPr>
              <a:t>AbstractPageController</a:t>
            </a:r>
            <a:r>
              <a:rPr lang="en-US" sz="2400" kern="0" dirty="0">
                <a:solidFill>
                  <a:srgbClr val="58585A"/>
                </a:solidFill>
                <a:latin typeface="Arial"/>
                <a:ea typeface="+mn-ea"/>
                <a:cs typeface="+mn-cs"/>
              </a:rPr>
              <a:t>, or any of its sub classes needs to be extended.</a:t>
            </a:r>
          </a:p>
          <a:p>
            <a:pPr marL="698500" lvl="1" indent="-342900" defTabSz="914400">
              <a:spcBef>
                <a:spcPct val="20000"/>
              </a:spcBef>
              <a:buClr>
                <a:srgbClr val="58585A"/>
              </a:buClr>
              <a:buSzTx/>
              <a:buFont typeface="Wingdings" pitchFamily="2" charset="2"/>
              <a:buChar char="ü"/>
              <a:tabLst/>
            </a:pPr>
            <a:r>
              <a:rPr lang="en-US" kern="0" dirty="0">
                <a:solidFill>
                  <a:srgbClr val="58585A"/>
                </a:solidFill>
                <a:latin typeface="Arial"/>
              </a:rPr>
              <a:t>The Fully qualified name is :: </a:t>
            </a:r>
            <a:r>
              <a:rPr lang="en-US" i="1" kern="0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com.lhs.ccb.cfw.wcs.solutionunit.AbstractPageController</a:t>
            </a:r>
            <a:r>
              <a:rPr lang="en-US" i="1" kern="0" dirty="0">
                <a:solidFill>
                  <a:srgbClr val="58585A"/>
                </a:solidFill>
                <a:latin typeface="Arial"/>
              </a:rPr>
              <a:t>.</a:t>
            </a:r>
          </a:p>
          <a:p>
            <a:pPr marL="342900" lvl="0" indent="-342900" defTabSz="914400">
              <a:spcBef>
                <a:spcPct val="20000"/>
              </a:spcBef>
              <a:buClr>
                <a:srgbClr val="00A9D4"/>
              </a:buClr>
              <a:buSzTx/>
              <a:buFont typeface="Wingdings" pitchFamily="2" charset="2"/>
              <a:buChar char="ü"/>
              <a:tabLst/>
            </a:pPr>
            <a:r>
              <a:rPr lang="en-US" sz="2400" kern="0" dirty="0">
                <a:solidFill>
                  <a:srgbClr val="58585A"/>
                </a:solidFill>
                <a:latin typeface="Arial"/>
                <a:ea typeface="+mn-ea"/>
                <a:cs typeface="+mn-cs"/>
              </a:rPr>
              <a:t>Normally </a:t>
            </a:r>
            <a:r>
              <a:rPr lang="en-US" sz="2400" i="1" kern="0" dirty="0" err="1">
                <a:solidFill>
                  <a:srgbClr val="58585A"/>
                </a:solidFill>
                <a:latin typeface="Arial"/>
                <a:ea typeface="+mn-ea"/>
                <a:cs typeface="+mn-cs"/>
              </a:rPr>
              <a:t>ExtendedAbstractPageController</a:t>
            </a:r>
            <a:r>
              <a:rPr lang="en-US" sz="2400" kern="0" dirty="0">
                <a:solidFill>
                  <a:srgbClr val="58585A"/>
                </a:solidFill>
                <a:latin typeface="Arial"/>
                <a:ea typeface="+mn-ea"/>
                <a:cs typeface="+mn-cs"/>
              </a:rPr>
              <a:t>  is extended.</a:t>
            </a:r>
          </a:p>
          <a:p>
            <a:pPr marL="698500" lvl="1" indent="-342900" defTabSz="914400">
              <a:spcBef>
                <a:spcPct val="20000"/>
              </a:spcBef>
              <a:buClr>
                <a:srgbClr val="58585A"/>
              </a:buClr>
              <a:buSzTx/>
              <a:buFont typeface="Wingdings" pitchFamily="2" charset="2"/>
              <a:buChar char="ü"/>
              <a:tabLst/>
            </a:pPr>
            <a:r>
              <a:rPr lang="en-US" kern="0" dirty="0">
                <a:solidFill>
                  <a:srgbClr val="58585A"/>
                </a:solidFill>
                <a:latin typeface="Arial"/>
              </a:rPr>
              <a:t>The Fully qualified name is :: </a:t>
            </a:r>
            <a:r>
              <a:rPr lang="en-US" kern="0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com.lhs.ccb.cfwutil.ExtendedAbstractPageController</a:t>
            </a:r>
            <a:endParaRPr lang="en-US" kern="0" dirty="0">
              <a:solidFill>
                <a:srgbClr val="58585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95536" y="476672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Override needed methods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393700" y="1268413"/>
            <a:ext cx="8351838" cy="4752975"/>
          </a:xfrm>
        </p:spPr>
        <p:txBody>
          <a:bodyPr/>
          <a:lstStyle/>
          <a:p>
            <a:pPr lvl="0" eaLnBrk="1" hangingPunct="1">
              <a:buFont typeface="Wingdings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preparePage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pRequest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Clr>
                <a:srgbClr val="58585A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58585A"/>
                </a:solidFill>
              </a:rPr>
              <a:t>This Method needs to be </a:t>
            </a:r>
            <a:r>
              <a:rPr lang="en-US" dirty="0" err="1">
                <a:solidFill>
                  <a:srgbClr val="58585A"/>
                </a:solidFill>
              </a:rPr>
              <a:t>overriden</a:t>
            </a:r>
            <a:r>
              <a:rPr lang="en-US" dirty="0">
                <a:solidFill>
                  <a:srgbClr val="58585A"/>
                </a:solidFill>
              </a:rPr>
              <a:t> if change in business logic is required BEFORE displaying the page.</a:t>
            </a:r>
          </a:p>
          <a:p>
            <a:pPr lvl="0" eaLnBrk="1" hangingPunct="1">
              <a:buFont typeface="Wingdings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processPage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pRequest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pResponse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Clr>
                <a:srgbClr val="58585A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58585A"/>
                </a:solidFill>
              </a:rPr>
              <a:t>This Method needs to be </a:t>
            </a:r>
            <a:r>
              <a:rPr lang="en-US" dirty="0" err="1">
                <a:solidFill>
                  <a:srgbClr val="58585A"/>
                </a:solidFill>
              </a:rPr>
              <a:t>overriden</a:t>
            </a:r>
            <a:r>
              <a:rPr lang="en-US" dirty="0">
                <a:solidFill>
                  <a:srgbClr val="58585A"/>
                </a:solidFill>
              </a:rPr>
              <a:t> if change in business logic is required AFTER submission of the page.</a:t>
            </a:r>
          </a:p>
          <a:p>
            <a:pPr lvl="0" eaLnBrk="1" hangingPunct="1">
              <a:buFont typeface="Wingdings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 b="1" dirty="0" err="1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getResourceBundleName</a:t>
            </a:r>
            <a:r>
              <a:rPr lang="en-US" sz="2000" b="1" dirty="0">
                <a:solidFill>
                  <a:srgbClr val="58585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>
              <a:buClr>
                <a:srgbClr val="58585A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58585A"/>
                </a:solidFill>
              </a:rPr>
              <a:t>This needs to be </a:t>
            </a:r>
            <a:r>
              <a:rPr lang="en-US" dirty="0" err="1">
                <a:solidFill>
                  <a:srgbClr val="58585A"/>
                </a:solidFill>
              </a:rPr>
              <a:t>overriden</a:t>
            </a:r>
            <a:r>
              <a:rPr lang="en-US" dirty="0">
                <a:solidFill>
                  <a:srgbClr val="58585A"/>
                </a:solidFill>
              </a:rPr>
              <a:t> to set the Bundle File for the page being controlled</a:t>
            </a:r>
            <a:r>
              <a:rPr lang="en-US" dirty="0" smtClean="0">
                <a:solidFill>
                  <a:srgbClr val="58585A"/>
                </a:solidFill>
              </a:rPr>
              <a:t>.</a:t>
            </a:r>
          </a:p>
          <a:p>
            <a:pPr lvl="1" eaLnBrk="1" hangingPunct="1">
              <a:buClr>
                <a:srgbClr val="58585A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58585A"/>
                </a:solidFill>
              </a:rPr>
              <a:t>The Bundle file would be like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com.ericsson.gpnk.admx.nkbjob.resource.NkCreateJobConfirmationBundle</a:t>
            </a:r>
            <a:r>
              <a:rPr lang="en-US" dirty="0"/>
              <a:t>"</a:t>
            </a:r>
            <a:endParaRPr lang="en-US" dirty="0">
              <a:solidFill>
                <a:srgbClr val="58585A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583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Model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This is the part that 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serve 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as a data container for specific SOI commands and provide access to the services of the SOI environment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Two 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types of 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models: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read-only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models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:: for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reference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data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data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models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:: for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read-write operations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.</a:t>
            </a: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The models are configured in an XML 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file named as 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“…ModelConfig.xml”. 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This file is then configured in the Registry file under “</a:t>
            </a:r>
            <a:r>
              <a:rPr lang="en-US" sz="1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Node</a:t>
            </a:r>
            <a:r>
              <a:rPr lang="en-US" sz="1800" dirty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ModelConfigs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” so that it is loaded during </a:t>
            </a:r>
            <a:r>
              <a:rPr lang="en-IN" dirty="0" err="1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startup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 of the application.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+mn-lt"/>
            </a:endParaRPr>
          </a:p>
          <a:p>
            <a:pPr marL="26988" indent="0">
              <a:spcBef>
                <a:spcPts val="550"/>
              </a:spcBef>
              <a:buClrTx/>
              <a:defRPr/>
            </a:pPr>
            <a:r>
              <a:rPr lang="en-US" sz="2400" dirty="0" smtClean="0">
                <a:solidFill>
                  <a:srgbClr val="58585A"/>
                </a:solidFill>
                <a:latin typeface="+mj-lt"/>
              </a:rPr>
              <a:t>	</a:t>
            </a:r>
            <a:endParaRPr lang="en-US" sz="2400" dirty="0">
              <a:solidFill>
                <a:srgbClr val="58585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7811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Model Configuration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The Data Model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dataModel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NkScheduledJobStartModel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keyProperty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"JOB_ID"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write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"SCHEDULED_JOB.START"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dataModel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dirty="0" smtClean="0">
              <a:solidFill>
                <a:srgbClr val="00808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The Read-Only Model</a:t>
            </a:r>
          </a:p>
          <a:p>
            <a:pPr lvl="1"/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readonlyModel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NKBJobTypeModel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i="1" dirty="0" err="1">
                <a:solidFill>
                  <a:srgbClr val="7F007F"/>
                </a:solidFill>
                <a:latin typeface="Consolas"/>
              </a:rPr>
              <a:t>referenceProperty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"DESCRIPTION" </a:t>
            </a:r>
            <a:r>
              <a:rPr lang="en-US" i="1" dirty="0" err="1">
                <a:solidFill>
                  <a:srgbClr val="7F007F"/>
                </a:solidFill>
                <a:latin typeface="Consolas"/>
              </a:rPr>
              <a:t>cacheData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"global"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keyProperty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"JOB_TYPE_ID"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IN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/>
              </a:rPr>
              <a:t>readList</a:t>
            </a:r>
            <a:r>
              <a:rPr lang="en-IN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IN" dirty="0">
                <a:solidFill>
                  <a:srgbClr val="7F007F"/>
                </a:solidFill>
                <a:latin typeface="Consolas"/>
              </a:rPr>
              <a:t>command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/>
              </a:rPr>
              <a:t>"SCHEDULED_JOB_TYPE.READ" </a:t>
            </a:r>
            <a:r>
              <a:rPr lang="en-IN" i="1" dirty="0" err="1">
                <a:solidFill>
                  <a:srgbClr val="7F007F"/>
                </a:solidFill>
                <a:latin typeface="Consolas"/>
              </a:rPr>
              <a:t>listProperty</a:t>
            </a:r>
            <a:r>
              <a:rPr lang="en-IN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/>
              </a:rPr>
              <a:t>"JOB_TYPES"</a:t>
            </a:r>
            <a:r>
              <a:rPr lang="en-IN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readonlyModel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>
              <a:solidFill>
                <a:srgbClr val="58585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4385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96875" y="1844675"/>
            <a:ext cx="835183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</a:t>
            </a: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Access rights</a:t>
            </a:r>
            <a:endParaRPr lang="en-US" sz="2800" dirty="0" smtClean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7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</a:t>
            </a: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Access rights configuration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Two tables need to be populated with the configuration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MODULES</a:t>
            </a:r>
          </a:p>
          <a:p>
            <a:pPr marL="936625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  <a:latin typeface="+mn-lt"/>
              </a:rPr>
              <a:t>MODULES_HIERARCHY</a:t>
            </a:r>
          </a:p>
          <a:p>
            <a:pPr marL="369888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</a:rPr>
              <a:t>SYSADM.MODULES :: Contains the configuration for the Solution Unit and the </a:t>
            </a:r>
            <a:r>
              <a:rPr lang="en-US" sz="2400" dirty="0" err="1" smtClean="0">
                <a:solidFill>
                  <a:srgbClr val="58585A"/>
                </a:solidFill>
              </a:rPr>
              <a:t>jsp</a:t>
            </a:r>
            <a:r>
              <a:rPr lang="en-US" sz="2400" dirty="0" smtClean="0">
                <a:solidFill>
                  <a:srgbClr val="58585A"/>
                </a:solidFill>
              </a:rPr>
              <a:t> page</a:t>
            </a:r>
            <a:endParaRPr lang="en-US" sz="2400" dirty="0">
              <a:solidFill>
                <a:srgbClr val="58585A"/>
              </a:solidFill>
            </a:endParaRPr>
          </a:p>
          <a:p>
            <a:pPr marL="369888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58585A"/>
                </a:solidFill>
              </a:rPr>
              <a:t>SYSADM.MODULES_HIERARCHY :: Contains the hierarchical configuration for the Solution Unit.</a:t>
            </a:r>
          </a:p>
          <a:p>
            <a:pPr marL="369888" lvl="1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endParaRPr lang="en-US" sz="2400" dirty="0">
              <a:solidFill>
                <a:srgbClr val="58585A"/>
              </a:solidFill>
            </a:endParaRPr>
          </a:p>
          <a:p>
            <a:pPr marL="369888" indent="-3429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endParaRPr lang="en-US" sz="2400" dirty="0">
              <a:solidFill>
                <a:srgbClr val="58585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3287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Configuration for Solution-units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Insert into SYSADM.MODULES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(MODULENAME, MODULENUMBER, DESCRIPTION, ENTDATE, REC_VERSION, 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 PERM_CODE, MAX_USER_RIGHTS, ACTIVE_INDICATOR)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SELECT 'NKBAJSU', 0, '</a:t>
            </a:r>
            <a:r>
              <a:rPr lang="en-US" sz="1600" dirty="0" err="1">
                <a:solidFill>
                  <a:srgbClr val="58585A"/>
                </a:solidFill>
              </a:rPr>
              <a:t>NKBatchJobsSU</a:t>
            </a:r>
            <a:r>
              <a:rPr lang="en-US" sz="1600" dirty="0">
                <a:solidFill>
                  <a:srgbClr val="58585A"/>
                </a:solidFill>
              </a:rPr>
              <a:t>', </a:t>
            </a:r>
            <a:r>
              <a:rPr lang="en-US" sz="1600" dirty="0" err="1">
                <a:solidFill>
                  <a:srgbClr val="58585A"/>
                </a:solidFill>
              </a:rPr>
              <a:t>sysdate</a:t>
            </a:r>
            <a:r>
              <a:rPr lang="en-US" sz="1600" dirty="0">
                <a:solidFill>
                  <a:srgbClr val="58585A"/>
                </a:solidFill>
              </a:rPr>
              <a:t>, 0, '</a:t>
            </a:r>
            <a:r>
              <a:rPr lang="en-US" sz="1600" dirty="0" err="1">
                <a:solidFill>
                  <a:srgbClr val="58585A"/>
                </a:solidFill>
              </a:rPr>
              <a:t>NKBatchJobsSU</a:t>
            </a:r>
            <a:r>
              <a:rPr lang="en-US" sz="1600" dirty="0">
                <a:solidFill>
                  <a:srgbClr val="58585A"/>
                </a:solidFill>
              </a:rPr>
              <a:t>', 'W', 1 FROM DUAL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WHERE NOT EXISTS (SELECT 1 FROM SYSADM.MODULES WHERE MODULENAME = 'NKBAJSU');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 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Insert into SYSADM.MODULES_HIERARCHY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(PARENT, CHILD, GRPPERM)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SELECT 'BJSUP', 'NKBAJSU', 2147483647 FROM DUAL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WHERE NOT EXISTS (SELECT 1 FROM SYSADM.MODULES_HIERARCHY WHERE PARENT = 'BJSUP' AND CHILD='NKBAJSU</a:t>
            </a:r>
            <a:r>
              <a:rPr lang="en-US" sz="1600" dirty="0" smtClean="0">
                <a:solidFill>
                  <a:srgbClr val="58585A"/>
                </a:solidFill>
              </a:rPr>
              <a:t>');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endParaRPr lang="en-US" sz="1600" dirty="0">
              <a:solidFill>
                <a:srgbClr val="58585A"/>
              </a:solidFill>
            </a:endParaRP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b="1" dirty="0" smtClean="0">
                <a:solidFill>
                  <a:srgbClr val="58585A"/>
                </a:solidFill>
              </a:rPr>
              <a:t>NOTE :: The name '</a:t>
            </a:r>
            <a:r>
              <a:rPr lang="en-US" sz="1600" b="1" dirty="0" err="1" smtClean="0">
                <a:solidFill>
                  <a:srgbClr val="58585A"/>
                </a:solidFill>
              </a:rPr>
              <a:t>NKBatchJobsSU</a:t>
            </a:r>
            <a:r>
              <a:rPr lang="en-US" sz="1600" b="1" dirty="0" smtClean="0">
                <a:solidFill>
                  <a:srgbClr val="58585A"/>
                </a:solidFill>
              </a:rPr>
              <a:t>’ is the name of the Solution Unit as configured in the SolutionUnitConfiguration.xml</a:t>
            </a:r>
            <a:endParaRPr lang="en-US" sz="1600" b="1" dirty="0">
              <a:solidFill>
                <a:srgbClr val="58585A"/>
              </a:solidFill>
            </a:endParaRP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</a:t>
            </a:r>
            <a:endParaRPr lang="en-US" sz="1600" dirty="0" smtClean="0">
              <a:solidFill>
                <a:srgbClr val="58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636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Configuration for each page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921625" cy="467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 smtClean="0">
                <a:solidFill>
                  <a:srgbClr val="58585A"/>
                </a:solidFill>
              </a:rPr>
              <a:t>Insert </a:t>
            </a:r>
            <a:r>
              <a:rPr lang="en-US" sz="1600" dirty="0">
                <a:solidFill>
                  <a:srgbClr val="58585A"/>
                </a:solidFill>
              </a:rPr>
              <a:t>into SYSADM.MODULES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(MODULENAME, MODULENUMBER, DESCRIPTION, ENTDATE, REC_VERSION, 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 PERM_CODE, MAX_USER_RIGHTS, ACTIVE_INDICATOR)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SELECT 'NKBAJPG', 0, '</a:t>
            </a:r>
            <a:r>
              <a:rPr lang="en-US" sz="1600" dirty="0" err="1">
                <a:solidFill>
                  <a:srgbClr val="58585A"/>
                </a:solidFill>
              </a:rPr>
              <a:t>NkBatchJobs</a:t>
            </a:r>
            <a:r>
              <a:rPr lang="en-US" sz="1600" dirty="0">
                <a:solidFill>
                  <a:srgbClr val="58585A"/>
                </a:solidFill>
              </a:rPr>
              <a:t>', </a:t>
            </a:r>
            <a:r>
              <a:rPr lang="en-US" sz="1600" dirty="0" err="1">
                <a:solidFill>
                  <a:srgbClr val="58585A"/>
                </a:solidFill>
              </a:rPr>
              <a:t>sysdate</a:t>
            </a:r>
            <a:r>
              <a:rPr lang="en-US" sz="1600" dirty="0">
                <a:solidFill>
                  <a:srgbClr val="58585A"/>
                </a:solidFill>
              </a:rPr>
              <a:t>, 0, '</a:t>
            </a:r>
            <a:r>
              <a:rPr lang="en-US" sz="1600" dirty="0" err="1">
                <a:solidFill>
                  <a:srgbClr val="58585A"/>
                </a:solidFill>
              </a:rPr>
              <a:t>NkBatchJobs</a:t>
            </a:r>
            <a:r>
              <a:rPr lang="en-US" sz="1600" dirty="0">
                <a:solidFill>
                  <a:srgbClr val="58585A"/>
                </a:solidFill>
              </a:rPr>
              <a:t>', 'W', 1 FROM DUAL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WHERE NOT EXISTS (SELECT 1 FROM SYSADM.MODULES WHERE MODULENAME = 'NKBAJPG');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 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Insert into SYSADM.MODULES_HIERARCHY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   (PARENT, CHILD, GRPPERM)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SELECT 'NKBAJSU', 'NKBAJPG', 2147483647 FROM DUAL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dirty="0">
                <a:solidFill>
                  <a:srgbClr val="58585A"/>
                </a:solidFill>
              </a:rPr>
              <a:t>WHERE NOT EXISTS (SELECT 1 FROM SYSADM.MODULES_HIERARCHY WHERE PARENT = 'NKBAJSU' AND CHILD='NKBAJPG');</a:t>
            </a:r>
          </a:p>
          <a:p>
            <a:pPr marL="26988" lvl="1" indent="0">
              <a:spcBef>
                <a:spcPts val="550"/>
              </a:spcBef>
              <a:buClrTx/>
              <a:defRPr/>
            </a:pPr>
            <a:endParaRPr lang="en-US" sz="1600" dirty="0" smtClean="0">
              <a:solidFill>
                <a:srgbClr val="58585A"/>
              </a:solidFill>
            </a:endParaRPr>
          </a:p>
          <a:p>
            <a:pPr marL="26988" lvl="1" indent="0">
              <a:spcBef>
                <a:spcPts val="550"/>
              </a:spcBef>
              <a:buClrTx/>
              <a:defRPr/>
            </a:pPr>
            <a:r>
              <a:rPr lang="en-US" sz="1600" b="1" dirty="0">
                <a:solidFill>
                  <a:srgbClr val="58585A"/>
                </a:solidFill>
              </a:rPr>
              <a:t>NOTE :: The name '</a:t>
            </a:r>
            <a:r>
              <a:rPr lang="en-US" sz="1600" b="1" dirty="0" err="1">
                <a:solidFill>
                  <a:srgbClr val="58585A"/>
                </a:solidFill>
              </a:rPr>
              <a:t>NkBatchJobs</a:t>
            </a:r>
            <a:r>
              <a:rPr lang="en-US" sz="1600" b="1" dirty="0" smtClean="0">
                <a:solidFill>
                  <a:srgbClr val="58585A"/>
                </a:solidFill>
              </a:rPr>
              <a:t>’ </a:t>
            </a:r>
            <a:r>
              <a:rPr lang="en-US" sz="1600" b="1" dirty="0">
                <a:solidFill>
                  <a:srgbClr val="58585A"/>
                </a:solidFill>
              </a:rPr>
              <a:t>is the name of </a:t>
            </a:r>
            <a:r>
              <a:rPr lang="en-US" sz="1600" b="1" dirty="0" smtClean="0">
                <a:solidFill>
                  <a:srgbClr val="58585A"/>
                </a:solidFill>
              </a:rPr>
              <a:t>the JSP page, but without the extension, as </a:t>
            </a:r>
            <a:r>
              <a:rPr lang="en-US" sz="1600" b="1" dirty="0">
                <a:solidFill>
                  <a:srgbClr val="58585A"/>
                </a:solidFill>
              </a:rPr>
              <a:t>configured in the </a:t>
            </a:r>
            <a:r>
              <a:rPr lang="en-US" sz="1600" b="1" dirty="0" smtClean="0">
                <a:solidFill>
                  <a:srgbClr val="58585A"/>
                </a:solidFill>
              </a:rPr>
              <a:t>corresponding step in the workflow.xml</a:t>
            </a:r>
            <a:endParaRPr lang="en-US" sz="1600" b="1" dirty="0">
              <a:solidFill>
                <a:srgbClr val="58585A"/>
              </a:solidFill>
            </a:endParaRPr>
          </a:p>
          <a:p>
            <a:pPr marL="26988" lvl="1" indent="0">
              <a:spcBef>
                <a:spcPts val="550"/>
              </a:spcBef>
              <a:buClrTx/>
              <a:defRPr/>
            </a:pPr>
            <a:endParaRPr lang="en-US" sz="1600" dirty="0">
              <a:solidFill>
                <a:srgbClr val="58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509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376363"/>
            <a:ext cx="485775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What Are Solution Units ?</a:t>
            </a:r>
            <a:endParaRPr lang="en-US" sz="2800" dirty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4257836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Each web-application (Example CX) is broken up into a number of Solution Units</a:t>
            </a:r>
          </a:p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Each Solution Unit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Serves a Single Business Function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Example : Search Customer, Create Private Customer.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May have multiple pages to serve the function.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Page navigation is governed by an Workflow.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Accessible as links on the left on the home page.</a:t>
            </a:r>
            <a:endParaRPr lang="en-US" dirty="0" smtClean="0">
              <a:solidFill>
                <a:srgbClr val="58585A"/>
              </a:solidFill>
              <a:latin typeface="+mj-lt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9"/>
          <a:stretch/>
        </p:blipFill>
        <p:spPr bwMode="auto">
          <a:xfrm>
            <a:off x="4555786" y="1443950"/>
            <a:ext cx="3761605" cy="400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4788024" y="2636912"/>
            <a:ext cx="360040" cy="216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88024" y="3005336"/>
            <a:ext cx="936104" cy="216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HOW TO Configure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1800" dirty="0">
                <a:solidFill>
                  <a:srgbClr val="58585A"/>
                </a:solidFill>
                <a:latin typeface="+mn-lt"/>
              </a:rPr>
              <a:t>The </a:t>
            </a:r>
            <a:r>
              <a:rPr lang="en-US" sz="1800" dirty="0" smtClean="0">
                <a:solidFill>
                  <a:srgbClr val="58585A"/>
                </a:solidFill>
                <a:latin typeface="+mn-lt"/>
              </a:rPr>
              <a:t>three configuration </a:t>
            </a:r>
            <a:r>
              <a:rPr lang="en-US" sz="1800" dirty="0">
                <a:solidFill>
                  <a:srgbClr val="58585A"/>
                </a:solidFill>
                <a:latin typeface="+mn-lt"/>
              </a:rPr>
              <a:t>files of </a:t>
            </a:r>
            <a:r>
              <a:rPr lang="en-US" sz="1800" dirty="0" smtClean="0">
                <a:solidFill>
                  <a:srgbClr val="58585A"/>
                </a:solidFill>
                <a:latin typeface="+mn-lt"/>
              </a:rPr>
              <a:t>the web-application need to be created.</a:t>
            </a:r>
            <a:endParaRPr lang="en-US" sz="1800" dirty="0">
              <a:solidFill>
                <a:srgbClr val="58585A"/>
              </a:solidFill>
              <a:latin typeface="+mn-lt"/>
            </a:endParaRP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58585A"/>
                </a:solidFill>
                <a:latin typeface="+mn-lt"/>
              </a:rPr>
              <a:t>SolutionUnitConfiguration.xml :: Contains the configuration of the Solution Unit</a:t>
            </a:r>
            <a:endParaRPr lang="en-US" sz="1800" dirty="0">
              <a:solidFill>
                <a:srgbClr val="58585A"/>
              </a:solidFill>
              <a:latin typeface="+mn-lt"/>
            </a:endParaRP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58585A"/>
                </a:solidFill>
                <a:latin typeface="+mn-lt"/>
              </a:rPr>
              <a:t>SolutionUnitDirectory.xml :: Contains the grouping &amp; position of the link on the left pane.</a:t>
            </a:r>
            <a:endParaRPr lang="en-US" sz="1800" dirty="0">
              <a:solidFill>
                <a:srgbClr val="58585A"/>
              </a:solidFill>
              <a:latin typeface="+mn-lt"/>
            </a:endParaRP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58585A"/>
                </a:solidFill>
                <a:latin typeface="+mn-lt"/>
              </a:rPr>
              <a:t>SolutionGuiNavigationPageBundle.xml :: Contains the text that is to be displayed as the link-text.</a:t>
            </a:r>
            <a:endParaRPr lang="en-US" sz="1800" dirty="0">
              <a:solidFill>
                <a:srgbClr val="58585A"/>
              </a:solidFill>
              <a:latin typeface="+mn-lt"/>
            </a:endParaRPr>
          </a:p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sz="1800" dirty="0">
                <a:solidFill>
                  <a:srgbClr val="58585A"/>
                </a:solidFill>
                <a:latin typeface="+mn-lt"/>
              </a:rPr>
              <a:t>Path :: </a:t>
            </a:r>
            <a:r>
              <a:rPr lang="en-US" sz="1800" dirty="0" smtClean="0">
                <a:solidFill>
                  <a:srgbClr val="58585A"/>
                </a:solidFill>
                <a:latin typeface="+mn-lt"/>
              </a:rPr>
              <a:t>WEB-INF/classes/</a:t>
            </a:r>
            <a:r>
              <a:rPr lang="en-US" sz="1800" dirty="0" err="1" smtClean="0">
                <a:solidFill>
                  <a:srgbClr val="58585A"/>
                </a:solidFill>
                <a:latin typeface="+mn-lt"/>
              </a:rPr>
              <a:t>solutiongui</a:t>
            </a:r>
            <a:endParaRPr lang="en-US" sz="1800" dirty="0" smtClean="0">
              <a:solidFill>
                <a:srgbClr val="58585A"/>
              </a:solidFill>
              <a:latin typeface="+mn-lt"/>
            </a:endParaRPr>
          </a:p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Create java </a:t>
            </a:r>
            <a:r>
              <a:rPr lang="en-US" dirty="0" err="1" smtClean="0">
                <a:solidFill>
                  <a:srgbClr val="58585A"/>
                </a:solidFill>
                <a:latin typeface="+mn-lt"/>
              </a:rPr>
              <a:t>SolutionUnit</a:t>
            </a:r>
            <a:r>
              <a:rPr lang="en-US" dirty="0" smtClean="0">
                <a:solidFill>
                  <a:srgbClr val="58585A"/>
                </a:solidFill>
                <a:latin typeface="+mn-lt"/>
              </a:rPr>
              <a:t> class or spring bean as configured in the </a:t>
            </a:r>
            <a:r>
              <a:rPr lang="en-US" dirty="0">
                <a:solidFill>
                  <a:srgbClr val="58585A"/>
                </a:solidFill>
              </a:rPr>
              <a:t>SolutionUnitConfiguration.xml</a:t>
            </a:r>
            <a:endParaRPr lang="en-US" dirty="0">
              <a:solidFill>
                <a:srgbClr val="58585A"/>
              </a:solidFill>
              <a:latin typeface="+mn-lt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9144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3268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SolutionUnitConfiguration.xml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>
                <a:solidFill>
                  <a:srgbClr val="58585A"/>
                </a:solidFill>
                <a:latin typeface="+mn-lt"/>
              </a:rPr>
              <a:t>This is the central file where the solution unit is configured in the BSCS Web-Application.</a:t>
            </a:r>
          </a:p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IN" dirty="0">
                <a:solidFill>
                  <a:srgbClr val="58585A"/>
                </a:solidFill>
                <a:latin typeface="+mn-lt"/>
              </a:rPr>
              <a:t>The most important information mentioned here is 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§"/>
              <a:defRPr/>
            </a:pPr>
            <a:r>
              <a:rPr lang="en-IN" sz="1800" dirty="0">
                <a:solidFill>
                  <a:srgbClr val="58585A"/>
                </a:solidFill>
                <a:latin typeface="+mn-lt"/>
              </a:rPr>
              <a:t>Name Of Solution Unit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§"/>
              <a:defRPr/>
            </a:pPr>
            <a:r>
              <a:rPr lang="en-IN" sz="1800" dirty="0" smtClean="0">
                <a:solidFill>
                  <a:srgbClr val="58585A"/>
                </a:solidFill>
                <a:latin typeface="+mn-lt"/>
              </a:rPr>
              <a:t>Start-up URI</a:t>
            </a:r>
            <a:endParaRPr lang="en-IN" sz="1800" dirty="0">
              <a:solidFill>
                <a:srgbClr val="58585A"/>
              </a:solidFill>
              <a:latin typeface="+mn-lt"/>
            </a:endParaRPr>
          </a:p>
          <a:p>
            <a:pPr marL="1450975" lvl="2" indent="-457200">
              <a:spcBef>
                <a:spcPts val="550"/>
              </a:spcBef>
              <a:buClrTx/>
              <a:buFont typeface="Arial" pitchFamily="34" charset="0"/>
              <a:buChar char="•"/>
              <a:defRPr/>
            </a:pPr>
            <a:r>
              <a:rPr lang="en-IN" sz="1800" dirty="0">
                <a:solidFill>
                  <a:srgbClr val="58585A"/>
                </a:solidFill>
                <a:latin typeface="+mn-lt"/>
              </a:rPr>
              <a:t>This URI has the name of the Solution Unit Controller.</a:t>
            </a:r>
          </a:p>
          <a:p>
            <a:pPr marL="1450975" lvl="2" indent="-457200">
              <a:spcBef>
                <a:spcPts val="550"/>
              </a:spcBef>
              <a:buClrTx/>
              <a:buFont typeface="Arial" pitchFamily="34" charset="0"/>
              <a:buChar char="•"/>
              <a:defRPr/>
            </a:pPr>
            <a:r>
              <a:rPr lang="en-IN" sz="1800" dirty="0">
                <a:solidFill>
                  <a:srgbClr val="58585A"/>
                </a:solidFill>
                <a:latin typeface="+mn-lt"/>
              </a:rPr>
              <a:t>During the call to the Solution Unit, this controller is invoked.</a:t>
            </a:r>
          </a:p>
          <a:p>
            <a:pPr marL="1450975" lvl="2" indent="-457200">
              <a:spcBef>
                <a:spcPts val="550"/>
              </a:spcBef>
              <a:buClrTx/>
              <a:buFont typeface="Arial" pitchFamily="34" charset="0"/>
              <a:buChar char="•"/>
              <a:defRPr/>
            </a:pPr>
            <a:r>
              <a:rPr lang="en-IN" sz="1800" dirty="0">
                <a:solidFill>
                  <a:srgbClr val="58585A"/>
                </a:solidFill>
                <a:latin typeface="+mn-lt"/>
              </a:rPr>
              <a:t>This controller invokes the workflow mentioned in the Solution Unit Controller.</a:t>
            </a:r>
          </a:p>
          <a:p>
            <a:pPr marL="0" indent="0">
              <a:buNone/>
            </a:pPr>
            <a:endParaRPr lang="en-US" dirty="0" smtClean="0">
              <a:solidFill>
                <a:srgbClr val="58585A"/>
              </a:solidFill>
              <a:latin typeface="+mn-lt"/>
            </a:endParaRPr>
          </a:p>
          <a:p>
            <a:r>
              <a:rPr lang="en-US" dirty="0" smtClean="0">
                <a:solidFill>
                  <a:srgbClr val="58585A"/>
                </a:solidFill>
                <a:latin typeface="+mn-lt"/>
              </a:rPr>
              <a:t>Example ::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3F7F7F"/>
                </a:solidFill>
                <a:latin typeface="Consolas"/>
              </a:rPr>
              <a:t>solutionunitconfiguration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Consolas"/>
              </a:rPr>
              <a:t>NKBatchJobsSU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800" dirty="0" err="1" smtClean="0">
                <a:solidFill>
                  <a:srgbClr val="7F007F"/>
                </a:solidFill>
                <a:latin typeface="Consolas"/>
              </a:rPr>
              <a:t>solutionunitstartupuri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"/</a:t>
            </a:r>
            <a:r>
              <a:rPr lang="en-US" sz="1800" i="1" dirty="0" err="1">
                <a:solidFill>
                  <a:srgbClr val="2A00FF"/>
                </a:solidFill>
                <a:latin typeface="Consolas"/>
              </a:rPr>
              <a:t>SolutionUnitServlet?StartSu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=</a:t>
            </a:r>
            <a:r>
              <a:rPr lang="en-US" sz="1800" i="1" dirty="0" err="1">
                <a:solidFill>
                  <a:srgbClr val="2A00FF"/>
                </a:solidFill>
                <a:latin typeface="Consolas"/>
              </a:rPr>
              <a:t>true&amp;amp;SuControllerName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=com.ericsson.gpnk.admx.nkbjob.controller.NKBatchJobsSUController"</a:t>
            </a:r>
          </a:p>
          <a:p>
            <a:r>
              <a:rPr lang="en-US" sz="1800" dirty="0">
                <a:latin typeface="Consolas"/>
              </a:rPr>
              <a:t>    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description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"NK Batch Jobs"</a:t>
            </a:r>
            <a:r>
              <a:rPr lang="en-US" sz="1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/>
              </a:rPr>
              <a:t>solutionunitconfiguration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58585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9001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SolutionUnitDirectory.xml</a:t>
            </a:r>
            <a:endParaRPr lang="en-US" sz="2800" dirty="0" smtClean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82692" y="1268760"/>
            <a:ext cx="8351839" cy="385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This File mainly governs the hierarchy of the links on the left pane.</a:t>
            </a:r>
          </a:p>
          <a:p>
            <a:r>
              <a:rPr lang="en-US" dirty="0" smtClean="0"/>
              <a:t>In Some cases the links are grouped by the Group tag.</a:t>
            </a:r>
          </a:p>
          <a:p>
            <a:r>
              <a:rPr lang="en-US" dirty="0"/>
              <a:t>Example :: </a:t>
            </a:r>
            <a:r>
              <a:rPr lang="en-US" sz="20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solutionunit</a:t>
            </a:r>
            <a:r>
              <a:rPr lang="en-US" sz="2000" dirty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NKBatchJobsSU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</a:t>
            </a:r>
            <a:r>
              <a:rPr lang="en-US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id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NKBatchJobsSU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</a:t>
            </a:r>
            <a:r>
              <a:rPr lang="en-US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home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"false" </a:t>
            </a:r>
            <a:r>
              <a:rPr lang="en-US" sz="2000" i="1" dirty="0" err="1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displayasnavigationoption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"true"</a:t>
            </a:r>
            <a:r>
              <a:rPr lang="en-US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&gt;&lt;/</a:t>
            </a:r>
            <a:r>
              <a:rPr lang="en-US" sz="2000" i="1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solutionunit</a:t>
            </a:r>
            <a:r>
              <a:rPr lang="en-US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en-US" sz="24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36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dirty="0">
                <a:solidFill>
                  <a:srgbClr val="003A88"/>
                </a:solidFill>
                <a:latin typeface="Ericsson Capital TT" charset="0"/>
                <a:cs typeface="Arial" charset="0"/>
              </a:rPr>
              <a:t>SolutionGuiNavigationPageBundle.xml</a:t>
            </a:r>
            <a:endParaRPr lang="en-US" sz="2400" dirty="0" smtClean="0">
              <a:solidFill>
                <a:srgbClr val="003A88"/>
              </a:solidFill>
              <a:latin typeface="Ericsson Capital TT" charset="0"/>
              <a:cs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96875" y="1412776"/>
            <a:ext cx="8351839" cy="423922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the Bundle file for configuration of labels for each link and group configured in the “SolutionUnitDirectory.xml” </a:t>
            </a:r>
          </a:p>
          <a:p>
            <a:r>
              <a:rPr lang="en-US" dirty="0" smtClean="0"/>
              <a:t>Example</a:t>
            </a:r>
          </a:p>
          <a:p>
            <a:pPr marL="357187" lvl="1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label </a:t>
            </a:r>
            <a:r>
              <a:rPr lang="en-US" sz="1600" dirty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NKBatchJobsSU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marL="357187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NK Batch jobs</a:t>
            </a:r>
          </a:p>
          <a:p>
            <a:pPr marL="357187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label</a:t>
            </a:r>
            <a:r>
              <a:rPr lang="en-US" sz="16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60662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The Java class for Solution Unit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8747125" cy="423922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NKBatchJobsSUController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AbstractSolutionUnitController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7187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500" b="1" i="1" dirty="0">
                <a:solidFill>
                  <a:srgbClr val="0000C0"/>
                </a:solidFill>
                <a:latin typeface="Consolas"/>
              </a:rPr>
              <a:t>CONFIG_FILE_NAME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b="1" i="1" dirty="0">
                <a:solidFill>
                  <a:srgbClr val="2A00FF"/>
                </a:solidFill>
                <a:latin typeface="Consolas"/>
              </a:rPr>
              <a:t>"com/</a:t>
            </a:r>
            <a:r>
              <a:rPr lang="en-US" sz="1500" b="1" i="1" dirty="0" err="1">
                <a:solidFill>
                  <a:srgbClr val="2A00FF"/>
                </a:solidFill>
                <a:latin typeface="Consolas"/>
              </a:rPr>
              <a:t>ericsson</a:t>
            </a:r>
            <a:r>
              <a:rPr lang="en-US" sz="1500" b="1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500" b="1" i="1" dirty="0" err="1">
                <a:solidFill>
                  <a:srgbClr val="2A00FF"/>
                </a:solidFill>
                <a:latin typeface="Consolas"/>
              </a:rPr>
              <a:t>gpnk</a:t>
            </a:r>
            <a:r>
              <a:rPr lang="en-US" sz="1500" b="1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500" b="1" i="1" dirty="0" err="1">
                <a:solidFill>
                  <a:srgbClr val="2A00FF"/>
                </a:solidFill>
                <a:latin typeface="Consolas"/>
              </a:rPr>
              <a:t>admx</a:t>
            </a:r>
            <a:r>
              <a:rPr lang="en-US" sz="1500" b="1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500" b="1" i="1" dirty="0" err="1">
                <a:solidFill>
                  <a:srgbClr val="2A00FF"/>
                </a:solidFill>
                <a:latin typeface="Consolas"/>
              </a:rPr>
              <a:t>nkbjob</a:t>
            </a:r>
            <a:r>
              <a:rPr lang="en-US" sz="1500" b="1" i="1" dirty="0">
                <a:solidFill>
                  <a:srgbClr val="2A00FF"/>
                </a:solidFill>
                <a:latin typeface="Consolas"/>
              </a:rPr>
              <a:t>/resource/NKBatchJobsWorkflow.xml"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57187" lvl="1" indent="0">
              <a:buNone/>
            </a:pPr>
            <a:endParaRPr lang="en-US" sz="1500" dirty="0">
              <a:latin typeface="Consolas"/>
            </a:endParaRPr>
          </a:p>
          <a:p>
            <a:pPr marL="357187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Logger </a:t>
            </a:r>
            <a:r>
              <a:rPr lang="en-US" sz="1500" b="1" i="1" dirty="0">
                <a:solidFill>
                  <a:srgbClr val="0000C0"/>
                </a:solidFill>
                <a:latin typeface="Consolas"/>
              </a:rPr>
              <a:t>_log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500" b="1" i="1" dirty="0" err="1">
                <a:solidFill>
                  <a:srgbClr val="000000"/>
                </a:solidFill>
                <a:latin typeface="Consolas"/>
              </a:rPr>
              <a:t>Log.</a:t>
            </a:r>
            <a:r>
              <a:rPr lang="en-US" sz="1500" b="1" i="1" dirty="0" err="1">
                <a:solidFill>
                  <a:srgbClr val="0000C0"/>
                </a:solidFill>
                <a:latin typeface="Consolas"/>
              </a:rPr>
              <a:t>CFWLogger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57187" lvl="1" indent="0">
              <a:buNone/>
            </a:pPr>
            <a:endParaRPr lang="en-US" sz="1500" dirty="0">
              <a:latin typeface="Consolas"/>
            </a:endParaRPr>
          </a:p>
          <a:p>
            <a:pPr marL="357187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NKBatchJobsSUController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357187" lvl="1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	super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i="1" dirty="0" smtClean="0">
                <a:solidFill>
                  <a:srgbClr val="0000C0"/>
                </a:solidFill>
                <a:latin typeface="Consolas"/>
              </a:rPr>
              <a:t>CONFIG_FILE_NAME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57187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7187" lvl="1" indent="0">
              <a:buNone/>
            </a:pPr>
            <a:endParaRPr lang="en-US" sz="1500" dirty="0">
              <a:latin typeface="Consolas"/>
            </a:endParaRPr>
          </a:p>
          <a:p>
            <a:pPr marL="357187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WorkflowStepConfiguration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evaluateStartStep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715962" lvl="2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pRequest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WebValidationException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715962" lvl="2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.evaluateStartStep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57187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7187" lvl="1" indent="0">
              <a:buNone/>
            </a:pPr>
            <a:endParaRPr lang="en-US" sz="1500" dirty="0">
              <a:latin typeface="Consolas"/>
            </a:endParaRPr>
          </a:p>
          <a:p>
            <a:pPr marL="357187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processStartRequest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357187" lvl="1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httpservletrequest.setAttribute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"DISPLAY_STEP"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"ALL"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57187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93383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3700" y="442913"/>
            <a:ext cx="782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3A88"/>
                </a:solidFill>
                <a:latin typeface="Ericsson Capital TT" charset="0"/>
                <a:cs typeface="Arial" charset="0"/>
              </a:rPr>
              <a:t>Important Items in Java Class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341438"/>
            <a:ext cx="8515672" cy="5153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72000" bIns="0"/>
          <a:lstStyle>
            <a:lvl1pPr marL="176213" indent="-149225"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2000">
                <a:solidFill>
                  <a:srgbClr val="FFFFFF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>
                <a:solidFill>
                  <a:srgbClr val="58585A"/>
                </a:solidFill>
              </a:rPr>
              <a:t>This class needs to extend the framework’s “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AbstractSolutionUnitController</a:t>
            </a:r>
            <a:r>
              <a:rPr lang="en-US" dirty="0">
                <a:solidFill>
                  <a:srgbClr val="58585A"/>
                </a:solidFill>
              </a:rPr>
              <a:t>” </a:t>
            </a:r>
            <a:r>
              <a:rPr lang="en-US" dirty="0" smtClean="0">
                <a:solidFill>
                  <a:srgbClr val="58585A"/>
                </a:solidFill>
              </a:rPr>
              <a:t>class.</a:t>
            </a:r>
            <a:endParaRPr lang="en-US" dirty="0" smtClean="0">
              <a:solidFill>
                <a:srgbClr val="58585A"/>
              </a:solidFill>
              <a:latin typeface="+mn-lt"/>
            </a:endParaRPr>
          </a:p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The </a:t>
            </a:r>
            <a:r>
              <a:rPr lang="en-US" b="1" dirty="0" smtClean="0">
                <a:solidFill>
                  <a:srgbClr val="58585A"/>
                </a:solidFill>
                <a:latin typeface="+mn-lt"/>
              </a:rPr>
              <a:t>Workflow</a:t>
            </a:r>
            <a:r>
              <a:rPr lang="en-US" dirty="0" smtClean="0">
                <a:solidFill>
                  <a:srgbClr val="58585A"/>
                </a:solidFill>
                <a:latin typeface="+mn-lt"/>
              </a:rPr>
              <a:t> :: This is the workflow configuration by which the page sequence is determined by the solution unit.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The file path is to be passed to the constructor of the super class.</a:t>
            </a:r>
          </a:p>
          <a:p>
            <a:pPr marL="1050925" lvl="1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Example of workflow :: Is displayed in the next page.</a:t>
            </a:r>
          </a:p>
          <a:p>
            <a:pPr marL="484188" indent="-457200">
              <a:spcBef>
                <a:spcPts val="550"/>
              </a:spcBef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58585A"/>
                </a:solidFill>
                <a:latin typeface="+mn-lt"/>
              </a:rPr>
              <a:t>“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processStartRequest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58585A"/>
                </a:solidFill>
                <a:latin typeface="+mn-lt"/>
              </a:rPr>
              <a:t>” method should be </a:t>
            </a:r>
            <a:r>
              <a:rPr lang="en-US" dirty="0" err="1" smtClean="0">
                <a:solidFill>
                  <a:srgbClr val="58585A"/>
                </a:solidFill>
                <a:latin typeface="+mn-lt"/>
              </a:rPr>
              <a:t>overriden</a:t>
            </a:r>
            <a:r>
              <a:rPr lang="en-US" dirty="0" smtClean="0">
                <a:solidFill>
                  <a:srgbClr val="58585A"/>
                </a:solidFill>
                <a:latin typeface="+mn-lt"/>
              </a:rPr>
              <a:t> to implement workflow-level business logic necessary before start of the Workflow.</a:t>
            </a:r>
          </a:p>
        </p:txBody>
      </p:sp>
    </p:spTree>
    <p:extLst>
      <p:ext uri="{BB962C8B-B14F-4D97-AF65-F5344CB8AC3E}">
        <p14:creationId xmlns:p14="http://schemas.microsoft.com/office/powerpoint/2010/main" val="229293291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15799</TotalTime>
  <Words>2244</Words>
  <Application>Microsoft Office PowerPoint</Application>
  <PresentationFormat>On-screen Show (4:3)</PresentationFormat>
  <Paragraphs>455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PresentationTemplate2011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Training Improvement Strategy - 2015</dc:title>
  <dc:subject>Off-shoring CS 5.1 upgrades presentation</dc:subject>
  <dc:creator>Arnab Roy</dc:creator>
  <dc:description>Rev PA1</dc:description>
  <cp:lastModifiedBy>Administrator</cp:lastModifiedBy>
  <cp:revision>695</cp:revision>
  <cp:lastPrinted>1601-01-01T00:00:00Z</cp:lastPrinted>
  <dcterms:created xsi:type="dcterms:W3CDTF">2009-08-18T09:58:28Z</dcterms:created>
  <dcterms:modified xsi:type="dcterms:W3CDTF">2015-01-12T10:18:35Z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Ericsson Internal</vt:lpwstr>
  </property>
  <property fmtid="{D5CDD505-2E9C-101B-9397-08002B2CF9AE}" pid="3" name="ContentType">
    <vt:lpwstr>EriCOLL Document</vt:lpwstr>
  </property>
  <property fmtid="{D5CDD505-2E9C-101B-9397-08002B2CF9AE}" pid="4" name="Date">
    <vt:lpwstr>2014-12-08</vt:lpwstr>
  </property>
  <property fmtid="{D5CDD505-2E9C-101B-9397-08002B2CF9AE}" pid="5" name="DocName">
    <vt:lpwstr>PRESENTATION</vt:lpwstr>
  </property>
  <property fmtid="{D5CDD505-2E9C-101B-9397-08002B2CF9AE}" pid="6" name="Document number">
    <vt:lpwstr>1</vt:lpwstr>
  </property>
  <property fmtid="{D5CDD505-2E9C-101B-9397-08002B2CF9AE}" pid="7" name="DocumentType">
    <vt:lpwstr>Presentation2011</vt:lpwstr>
  </property>
  <property fmtid="{D5CDD505-2E9C-101B-9397-08002B2CF9AE}" pid="8" name="DocumentType2">
    <vt:lpwstr>Presentation2011</vt:lpwstr>
  </property>
  <property fmtid="{D5CDD505-2E9C-101B-9397-08002B2CF9AE}" pid="9" name="EmbeddedFonts">
    <vt:bool>true</vt:bool>
  </property>
  <property fmtid="{D5CDD505-2E9C-101B-9397-08002B2CF9AE}" pid="10" name="EricssonCategory">
    <vt:lpwstr>Service Delivery &amp; Deployment</vt:lpwstr>
  </property>
  <property fmtid="{D5CDD505-2E9C-101B-9397-08002B2CF9AE}" pid="11" name="EricssonOrganizationUnit">
    <vt:lpwstr>BUGS PA CONSULTING &amp; SI</vt:lpwstr>
  </property>
  <property fmtid="{D5CDD505-2E9C-101B-9397-08002B2CF9AE}" pid="12" name="FooterType">
    <vt:lpwstr>PresTemp</vt:lpwstr>
  </property>
  <property fmtid="{D5CDD505-2E9C-101B-9397-08002B2CF9AE}" pid="13" name="MiddleFooterField">
    <vt:lpwstr>Ericsson Internal</vt:lpwstr>
  </property>
  <property fmtid="{D5CDD505-2E9C-101B-9397-08002B2CF9AE}" pid="14" name="PackageNo">
    <vt:lpwstr>LXA 119 603</vt:lpwstr>
  </property>
  <property fmtid="{D5CDD505-2E9C-101B-9397-08002B2CF9AE}" pid="15" name="PackageVersion">
    <vt:lpwstr>R3A</vt:lpwstr>
  </property>
  <property fmtid="{D5CDD505-2E9C-101B-9397-08002B2CF9AE}" pid="16" name="Pages">
    <vt:bool>true</vt:bool>
  </property>
  <property fmtid="{D5CDD505-2E9C-101B-9397-08002B2CF9AE}" pid="17" name="Prepared">
    <vt:lpwstr>Arnab Roy</vt:lpwstr>
  </property>
  <property fmtid="{D5CDD505-2E9C-101B-9397-08002B2CF9AE}" pid="18" name="RightFooterField">
    <vt:lpwstr>GET Training Improvement Strategy - 2015</vt:lpwstr>
  </property>
  <property fmtid="{D5CDD505-2E9C-101B-9397-08002B2CF9AE}" pid="19" name="RightFooterField2">
    <vt:lpwstr>2014-12-08</vt:lpwstr>
  </property>
  <property fmtid="{D5CDD505-2E9C-101B-9397-08002B2CF9AE}" pid="20" name="SecurityClass">
    <vt:lpwstr>Ericsson Internal</vt:lpwstr>
  </property>
  <property fmtid="{D5CDD505-2E9C-101B-9397-08002B2CF9AE}" pid="21" name="TemplateName">
    <vt:lpwstr>CXC 173 2731/1</vt:lpwstr>
  </property>
  <property fmtid="{D5CDD505-2E9C-101B-9397-08002B2CF9AE}" pid="22" name="TemplateName2">
    <vt:lpwstr>CXC 173 2731/1</vt:lpwstr>
  </property>
  <property fmtid="{D5CDD505-2E9C-101B-9397-08002B2CF9AE}" pid="23" name="TemplateVersion">
    <vt:lpwstr>R1A</vt:lpwstr>
  </property>
  <property fmtid="{D5CDD505-2E9C-101B-9397-08002B2CF9AE}" pid="24" name="TemplateVersion2">
    <vt:lpwstr>R1A</vt:lpwstr>
  </property>
  <property fmtid="{D5CDD505-2E9C-101B-9397-08002B2CF9AE}" pid="25" name="Title">
    <vt:lpwstr>GET Training Improvement Strategy - 2015</vt:lpwstr>
  </property>
  <property fmtid="{D5CDD505-2E9C-101B-9397-08002B2CF9AE}" pid="26" name="TotalNumb">
    <vt:bool>true</vt:bool>
  </property>
  <property fmtid="{D5CDD505-2E9C-101B-9397-08002B2CF9AE}" pid="27" name="UsedFont">
    <vt:lpwstr>Ericsson Capital TT</vt:lpwstr>
  </property>
  <property fmtid="{D5CDD505-2E9C-101B-9397-08002B2CF9AE}" pid="28" name="White">
    <vt:bool>true</vt:bool>
  </property>
  <property fmtid="{D5CDD505-2E9C-101B-9397-08002B2CF9AE}" pid="29" name="chkMetaData">
    <vt:bool>false</vt:bool>
  </property>
  <property fmtid="{D5CDD505-2E9C-101B-9397-08002B2CF9AE}" pid="30" name="chkTaglines">
    <vt:bool>false</vt:bool>
  </property>
  <property fmtid="{D5CDD505-2E9C-101B-9397-08002B2CF9AE}" pid="31" name="optEnterText1">
    <vt:bool>false</vt:bool>
  </property>
  <property fmtid="{D5CDD505-2E9C-101B-9397-08002B2CF9AE}" pid="32" name="optEnterText2">
    <vt:bool>false</vt:bool>
  </property>
  <property fmtid="{D5CDD505-2E9C-101B-9397-08002B2CF9AE}" pid="33" name="optEnterText3">
    <vt:bool>false</vt:bool>
  </property>
  <property fmtid="{D5CDD505-2E9C-101B-9397-08002B2CF9AE}" pid="34" name="optEnterText4">
    <vt:bool>false</vt:bool>
  </property>
  <property fmtid="{D5CDD505-2E9C-101B-9397-08002B2CF9AE}" pid="35" name="optFooterCVLConfLabel">
    <vt:bool>true</vt:bool>
  </property>
  <property fmtid="{D5CDD505-2E9C-101B-9397-08002B2CF9AE}" pid="36" name="optFooterCVLCopyright">
    <vt:bool>false</vt:bool>
  </property>
  <property fmtid="{D5CDD505-2E9C-101B-9397-08002B2CF9AE}" pid="37" name="optFooterCVLDate">
    <vt:bool>true</vt:bool>
  </property>
  <property fmtid="{D5CDD505-2E9C-101B-9397-08002B2CF9AE}" pid="38" name="optFooterCVLDocNo">
    <vt:bool>true</vt:bool>
  </property>
  <property fmtid="{D5CDD505-2E9C-101B-9397-08002B2CF9AE}" pid="39" name="optFooterCVLPrep">
    <vt:bool>false</vt:bool>
  </property>
  <property fmtid="{D5CDD505-2E9C-101B-9397-08002B2CF9AE}" pid="40" name="optFooterCVLTitle">
    <vt:bool>true</vt:bool>
  </property>
  <property fmtid="{D5CDD505-2E9C-101B-9397-08002B2CF9AE}" pid="41" name="optUseConfClass">
    <vt:bool>true</vt:bool>
  </property>
  <property fmtid="{D5CDD505-2E9C-101B-9397-08002B2CF9AE}" pid="42" name="optUseConfLabel">
    <vt:bool>false</vt:bool>
  </property>
  <property fmtid="{D5CDD505-2E9C-101B-9397-08002B2CF9AE}" pid="43" name="UpdateProcess">
    <vt:lpwstr>End</vt:lpwstr>
  </property>
  <property fmtid="{D5CDD505-2E9C-101B-9397-08002B2CF9AE}" pid="44" name="x">
    <vt:lpwstr>1</vt:lpwstr>
  </property>
  <property fmtid="{D5CDD505-2E9C-101B-9397-08002B2CF9AE}" pid="45" name="ApprovedBy">
    <vt:lpwstr/>
  </property>
  <property fmtid="{D5CDD505-2E9C-101B-9397-08002B2CF9AE}" pid="46" name="DocNo">
    <vt:lpwstr/>
  </property>
  <property fmtid="{D5CDD505-2E9C-101B-9397-08002B2CF9AE}" pid="47" name="Checked">
    <vt:lpwstr/>
  </property>
  <property fmtid="{D5CDD505-2E9C-101B-9397-08002B2CF9AE}" pid="48" name="Revision">
    <vt:lpwstr>PA1</vt:lpwstr>
  </property>
  <property fmtid="{D5CDD505-2E9C-101B-9397-08002B2CF9AE}" pid="49" name="txtConfLabel">
    <vt:lpwstr>Ericsson Internal</vt:lpwstr>
  </property>
  <property fmtid="{D5CDD505-2E9C-101B-9397-08002B2CF9AE}" pid="50" name="Reference">
    <vt:lpwstr/>
  </property>
  <property fmtid="{D5CDD505-2E9C-101B-9397-08002B2CF9AE}" pid="51" name="Keyword">
    <vt:lpwstr/>
  </property>
  <property fmtid="{D5CDD505-2E9C-101B-9397-08002B2CF9AE}" pid="52" name="LeftFooterField">
    <vt:lpwstr/>
  </property>
</Properties>
</file>