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8751E2A-7F9F-4D21-A767-01401F432C5B}">
          <p14:sldIdLst>
            <p14:sldId id="256"/>
            <p14:sldId id="257"/>
            <p14:sldId id="276"/>
            <p14:sldId id="261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2CMMhgwvJeTS+bHmxg6K3oml8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FFC7"/>
    <a:srgbClr val="A0E060"/>
    <a:srgbClr val="2C73D2"/>
    <a:srgbClr val="00E88F"/>
    <a:srgbClr val="002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9E63317-7506-430C-5A05-5FBA99E1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>
            <a:extLst>
              <a:ext uri="{FF2B5EF4-FFF2-40B4-BE49-F238E27FC236}">
                <a16:creationId xmlns:a16="http://schemas.microsoft.com/office/drawing/2014/main" id="{307D610A-2130-4C5C-2F6D-DD7C28730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>
            <a:extLst>
              <a:ext uri="{FF2B5EF4-FFF2-40B4-BE49-F238E27FC236}">
                <a16:creationId xmlns:a16="http://schemas.microsoft.com/office/drawing/2014/main" id="{54088A2D-0C07-5BE7-72CC-FDB76DE0D2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2C73D2"/>
            </a:gs>
            <a:gs pos="100000">
              <a:srgbClr val="6DFFC7"/>
            </a:gs>
          </a:gsLst>
          <a:lin ang="27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docs.spring.io/spring-framework/docs/current/reference/html/web-reactiv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it-IT" sz="4400" dirty="0">
                <a:solidFill>
                  <a:schemeClr val="tx1"/>
                </a:solidFill>
              </a:rPr>
              <a:t>Vendify – Platforma eCommerce pentru Crearea și Administrarea Magazinelor Online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1226107" y="4002625"/>
            <a:ext cx="689348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>
              <a:buSzPct val="117647"/>
            </a:pPr>
            <a:r>
              <a:rPr lang="en-GB" dirty="0">
                <a:solidFill>
                  <a:schemeClr val="tx1"/>
                </a:solidFill>
              </a:rPr>
              <a:t>Student:           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Robert </a:t>
            </a:r>
            <a:r>
              <a:rPr lang="ro-RO" dirty="0">
                <a:solidFill>
                  <a:schemeClr val="tx1"/>
                </a:solidFill>
              </a:rPr>
              <a:t>ERNST</a:t>
            </a:r>
            <a:endParaRPr dirty="0">
              <a:solidFill>
                <a:schemeClr val="tx1"/>
              </a:solidFill>
            </a:endParaRPr>
          </a:p>
          <a:p>
            <a:pPr marL="0" lvl="0" indent="0" algn="l">
              <a:buSzPct val="117647"/>
            </a:pPr>
            <a:r>
              <a:rPr lang="en-GB" dirty="0">
                <a:solidFill>
                  <a:schemeClr val="tx1"/>
                </a:solidFill>
              </a:rPr>
              <a:t>Coord</a:t>
            </a:r>
            <a:r>
              <a:rPr lang="ro-RO" dirty="0">
                <a:solidFill>
                  <a:schemeClr val="tx1"/>
                </a:solidFill>
              </a:rPr>
              <a:t>onator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   </a:t>
            </a:r>
            <a:r>
              <a:rPr lang="es-ES" dirty="0">
                <a:solidFill>
                  <a:schemeClr val="tx1"/>
                </a:solidFill>
              </a:rPr>
              <a:t>S.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L. Dr. Ing. </a:t>
            </a:r>
            <a:r>
              <a:rPr lang="es-ES" dirty="0" err="1">
                <a:solidFill>
                  <a:schemeClr val="tx1"/>
                </a:solidFill>
              </a:rPr>
              <a:t>Raluca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PORTASE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8C2459-4149-FBF9-4D1D-F2F9A41D4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708" y="394172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Concluzii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8520600" cy="213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Soluția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oferă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platformă</a:t>
            </a:r>
            <a:r>
              <a:rPr lang="en-US" dirty="0">
                <a:solidFill>
                  <a:schemeClr val="tx1"/>
                </a:solidFill>
              </a:rPr>
              <a:t> eCommerce </a:t>
            </a:r>
            <a:r>
              <a:rPr lang="en-US" dirty="0" err="1">
                <a:solidFill>
                  <a:schemeClr val="tx1"/>
                </a:solidFill>
              </a:rPr>
              <a:t>complet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funcțională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accesibilă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utilizatorilor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fără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experiență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tehnică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modulară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microservicii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scalabilitate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extindere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facilă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Platforma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integrează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personalizare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reduceri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analiză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într</a:t>
            </a:r>
            <a:r>
              <a:rPr lang="en-US" dirty="0">
                <a:solidFill>
                  <a:schemeClr val="tx1"/>
                </a:solidFill>
              </a:rPr>
              <a:t>-o </a:t>
            </a:r>
            <a:r>
              <a:rPr lang="en-US" dirty="0" err="1">
                <a:solidFill>
                  <a:schemeClr val="tx1"/>
                </a:solidFill>
              </a:rPr>
              <a:t>interfață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intuitivă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Soluția</a:t>
            </a:r>
            <a:r>
              <a:rPr lang="en-US" dirty="0">
                <a:solidFill>
                  <a:schemeClr val="tx1"/>
                </a:solidFill>
              </a:rPr>
              <a:t> reduce </a:t>
            </a:r>
            <a:r>
              <a:rPr lang="en-US" dirty="0" err="1">
                <a:solidFill>
                  <a:schemeClr val="tx1"/>
                </a:solidFill>
              </a:rPr>
              <a:t>barierele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tehnice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sprijină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digitalizarea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afacerilor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mici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16AB01-D837-2D67-C358-31E96917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Contribuții</a:t>
            </a:r>
            <a:r>
              <a:rPr lang="en-US" dirty="0"/>
              <a:t> </a:t>
            </a:r>
            <a:r>
              <a:rPr lang="en-US" dirty="0" err="1"/>
              <a:t>Personale</a:t>
            </a: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9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Proiectarea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arhitecturi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distribuite</a:t>
            </a:r>
            <a:r>
              <a:rPr lang="en-US" dirty="0">
                <a:solidFill>
                  <a:schemeClr val="tx1"/>
                </a:solidFill>
              </a:rPr>
              <a:t> cu 4 </a:t>
            </a:r>
            <a:r>
              <a:rPr lang="en-US" dirty="0" err="1">
                <a:solidFill>
                  <a:schemeClr val="tx1"/>
                </a:solidFill>
              </a:rPr>
              <a:t>microservicii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independente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Implementarea unui sistem</a:t>
            </a:r>
            <a:r>
              <a:rPr lang="ro-RO" dirty="0">
                <a:solidFill>
                  <a:schemeClr val="tx1"/>
                </a:solidFill>
              </a:rPr>
              <a:t> de magazine multiple,</a:t>
            </a:r>
            <a:r>
              <a:rPr lang="it-IT" dirty="0">
                <a:solidFill>
                  <a:schemeClr val="tx1"/>
                </a:solidFill>
              </a:rPr>
              <a:t> complet izolat și personalizabil.</a:t>
            </a:r>
          </a:p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Dezvoltarea unei interfețe unificate, intuitivă și adaptabilă fiecărui magazin.</a:t>
            </a: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Integrarea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reducerilor</a:t>
            </a:r>
            <a:r>
              <a:rPr lang="en-US" dirty="0">
                <a:solidFill>
                  <a:schemeClr val="tx1"/>
                </a:solidFill>
              </a:rPr>
              <a:t> automate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analizei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comportamentului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utilizatorului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Validarea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platformei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testare</a:t>
            </a:r>
            <a:r>
              <a:rPr lang="en-US" dirty="0">
                <a:solidFill>
                  <a:schemeClr val="tx1"/>
                </a:solidFill>
              </a:rPr>
              <a:t> end-to-end, cu </a:t>
            </a:r>
            <a:r>
              <a:rPr lang="en-US" dirty="0" err="1">
                <a:solidFill>
                  <a:schemeClr val="tx1"/>
                </a:solidFill>
              </a:rPr>
              <a:t>scenarii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realiste</a:t>
            </a:r>
            <a:r>
              <a:rPr lang="ro-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091726-5499-3723-C134-70D57E8AC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Dezvoltări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21460" cy="189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Publicarea</a:t>
            </a:r>
            <a:r>
              <a:rPr lang="en-US" dirty="0">
                <a:solidFill>
                  <a:schemeClr val="tx1"/>
                </a:solidFill>
              </a:rPr>
              <a:t> online pentru </a:t>
            </a:r>
            <a:r>
              <a:rPr lang="ro-RO" dirty="0">
                <a:solidFill>
                  <a:schemeClr val="tx1"/>
                </a:solidFill>
              </a:rPr>
              <a:t>vizualizare</a:t>
            </a:r>
            <a:r>
              <a:rPr lang="en-US" dirty="0">
                <a:solidFill>
                  <a:schemeClr val="tx1"/>
                </a:solidFill>
              </a:rPr>
              <a:t> (ex: </a:t>
            </a:r>
            <a:r>
              <a:rPr lang="ro-RO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endify.ro)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Integrarea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plăți online (ex. </a:t>
            </a:r>
            <a:r>
              <a:rPr lang="en-US" dirty="0">
                <a:solidFill>
                  <a:schemeClr val="tx1"/>
                </a:solidFill>
              </a:rPr>
              <a:t>Stripe</a:t>
            </a:r>
            <a:r>
              <a:rPr lang="ro-RO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PayPal</a:t>
            </a:r>
            <a:r>
              <a:rPr lang="ro-RO" dirty="0">
                <a:solidFill>
                  <a:schemeClr val="tx1"/>
                </a:solidFill>
              </a:rPr>
              <a:t>)</a:t>
            </a: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R</a:t>
            </a:r>
            <a:r>
              <a:rPr lang="en-US" dirty="0" err="1">
                <a:solidFill>
                  <a:schemeClr val="tx1"/>
                </a:solidFill>
              </a:rPr>
              <a:t>ecomandări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produse</a:t>
            </a:r>
            <a:r>
              <a:rPr lang="en-US" dirty="0">
                <a:solidFill>
                  <a:schemeClr val="tx1"/>
                </a:solidFill>
              </a:rPr>
              <a:t> (machine </a:t>
            </a:r>
            <a:r>
              <a:rPr lang="en-US" dirty="0" err="1">
                <a:solidFill>
                  <a:schemeClr val="tx1"/>
                </a:solidFill>
              </a:rPr>
              <a:t>learni</a:t>
            </a:r>
            <a:r>
              <a:rPr lang="ro-RO" dirty="0">
                <a:solidFill>
                  <a:schemeClr val="tx1"/>
                </a:solidFill>
              </a:rPr>
              <a:t>ng)</a:t>
            </a: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aching </a:t>
            </a:r>
            <a:r>
              <a:rPr lang="ro-RO" dirty="0">
                <a:solidFill>
                  <a:schemeClr val="tx1"/>
                </a:solidFill>
              </a:rPr>
              <a:t>pentru performanță ridicată</a:t>
            </a: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SEO</a:t>
            </a:r>
            <a:r>
              <a:rPr lang="ro-RO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chemeClr val="tx1"/>
                </a:solidFill>
              </a:rPr>
              <a:t>marketing </a:t>
            </a:r>
            <a:r>
              <a:rPr lang="en-US" dirty="0" err="1">
                <a:solidFill>
                  <a:schemeClr val="tx1"/>
                </a:solidFill>
              </a:rPr>
              <a:t>personalizabil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451E0E3-D8E3-19E8-ECED-57E4B1F11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Bibliografie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Newman, S. (2015). </a:t>
            </a:r>
            <a:r>
              <a:rPr lang="en-US" i="1" dirty="0">
                <a:solidFill>
                  <a:schemeClr val="tx1"/>
                </a:solidFill>
              </a:rPr>
              <a:t>Building Microservices: Designing Fine-Grained Systems</a:t>
            </a:r>
            <a:r>
              <a:rPr lang="en-US" dirty="0">
                <a:solidFill>
                  <a:schemeClr val="tx1"/>
                </a:solidFill>
              </a:rPr>
              <a:t>. O’Reilly Media.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Pautasso</a:t>
            </a:r>
            <a:r>
              <a:rPr lang="en-US" dirty="0">
                <a:solidFill>
                  <a:schemeClr val="tx1"/>
                </a:solidFill>
              </a:rPr>
              <a:t>, C., Zimmermann, O., &amp; </a:t>
            </a:r>
            <a:r>
              <a:rPr lang="en-US" dirty="0" err="1">
                <a:solidFill>
                  <a:schemeClr val="tx1"/>
                </a:solidFill>
              </a:rPr>
              <a:t>Leymann</a:t>
            </a:r>
            <a:r>
              <a:rPr lang="en-US" dirty="0">
                <a:solidFill>
                  <a:schemeClr val="tx1"/>
                </a:solidFill>
              </a:rPr>
              <a:t>, F. (2017). </a:t>
            </a:r>
            <a:r>
              <a:rPr lang="en-US" i="1" dirty="0">
                <a:solidFill>
                  <a:schemeClr val="tx1"/>
                </a:solidFill>
              </a:rPr>
              <a:t>RESTful Web Services vs. “Big” Web Services: Making the Right Architectural Decision</a:t>
            </a:r>
            <a:r>
              <a:rPr lang="en-US" dirty="0">
                <a:solidFill>
                  <a:schemeClr val="tx1"/>
                </a:solidFill>
              </a:rPr>
              <a:t>. IEEE Software.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Fielding, R. T. (2000). </a:t>
            </a:r>
            <a:r>
              <a:rPr lang="en-US" i="1" dirty="0">
                <a:solidFill>
                  <a:schemeClr val="tx1"/>
                </a:solidFill>
              </a:rPr>
              <a:t>Architectural Styles and the Design of Network-based Software Architectures</a:t>
            </a:r>
            <a:r>
              <a:rPr lang="en-US" dirty="0">
                <a:solidFill>
                  <a:schemeClr val="tx1"/>
                </a:solidFill>
              </a:rPr>
              <a:t> (Doctoral dissertation, University of California).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React Official Documentation. </a:t>
            </a:r>
            <a:r>
              <a:rPr lang="en-US" i="1" dirty="0">
                <a:solidFill>
                  <a:schemeClr val="tx1"/>
                </a:solidFill>
              </a:rPr>
              <a:t>Component-Based UI Development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Spring Boot Documentation – </a:t>
            </a:r>
            <a:r>
              <a:rPr lang="en-US" i="1" dirty="0">
                <a:solidFill>
                  <a:schemeClr val="tx1"/>
                </a:solidFill>
              </a:rPr>
              <a:t>Reactive Programming with </a:t>
            </a:r>
            <a:r>
              <a:rPr lang="en-US" i="1" dirty="0" err="1">
                <a:solidFill>
                  <a:schemeClr val="tx1"/>
                </a:solidFill>
              </a:rPr>
              <a:t>WebFlux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https://docs.spring.io/spring-framework/docs/current/reference/html/web-reactive.html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15F17A-2A51-4D21-4A16-09005B068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Documentation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Google Cloud. https://firebase.google.com/docs/storage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2DD9FB3-BCB8-6934-7468-96FB755489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ctrTitle"/>
          </p:nvPr>
        </p:nvSpPr>
        <p:spPr>
          <a:xfrm>
            <a:off x="311700" y="2133283"/>
            <a:ext cx="8520600" cy="87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-RO" sz="4400" dirty="0"/>
              <a:t>Vă mulțumesc!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66556" cy="51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ct val="111111"/>
            </a:pPr>
            <a:r>
              <a:rPr lang="en-US" sz="2500" dirty="0"/>
              <a:t>Context </a:t>
            </a:r>
            <a:r>
              <a:rPr lang="en-US" sz="2500" dirty="0" err="1"/>
              <a:t>și</a:t>
            </a:r>
            <a:r>
              <a:rPr lang="en-US" sz="2500" dirty="0"/>
              <a:t> </a:t>
            </a:r>
            <a:r>
              <a:rPr lang="en-US" sz="2500" dirty="0" err="1"/>
              <a:t>Motivație</a:t>
            </a:r>
            <a:endParaRPr sz="2500"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8520600" cy="190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  <a:buSzPct val="108108"/>
            </a:pPr>
            <a:r>
              <a:rPr lang="en-US" dirty="0" err="1">
                <a:solidFill>
                  <a:schemeClr val="tx1"/>
                </a:solidFill>
              </a:rPr>
              <a:t>Micii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antreprenori</a:t>
            </a:r>
            <a:r>
              <a:rPr lang="en-US" dirty="0">
                <a:solidFill>
                  <a:schemeClr val="tx1"/>
                </a:solidFill>
              </a:rPr>
              <a:t> au </a:t>
            </a:r>
            <a:r>
              <a:rPr lang="en-US" dirty="0" err="1">
                <a:solidFill>
                  <a:schemeClr val="tx1"/>
                </a:solidFill>
              </a:rPr>
              <a:t>nevoie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soluții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accesibile</a:t>
            </a:r>
            <a:r>
              <a:rPr lang="en-US" dirty="0">
                <a:solidFill>
                  <a:schemeClr val="tx1"/>
                </a:solidFill>
              </a:rPr>
              <a:t> pentru a intra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eCommerce.</a:t>
            </a:r>
          </a:p>
          <a:p>
            <a:pPr>
              <a:buClr>
                <a:schemeClr val="tx1"/>
              </a:buClr>
              <a:buSzPct val="108108"/>
            </a:pPr>
            <a:r>
              <a:rPr lang="en-US" dirty="0" err="1">
                <a:solidFill>
                  <a:schemeClr val="tx1"/>
                </a:solidFill>
              </a:rPr>
              <a:t>Platformele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existente</a:t>
            </a:r>
            <a:r>
              <a:rPr lang="en-US" dirty="0">
                <a:solidFill>
                  <a:schemeClr val="tx1"/>
                </a:solidFill>
              </a:rPr>
              <a:t> (Shopify, Wix, WooCommerce)</a:t>
            </a:r>
            <a:r>
              <a:rPr lang="en-GB" dirty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ct val="108108"/>
            </a:pPr>
            <a:r>
              <a:rPr lang="en-US" sz="1800" dirty="0">
                <a:solidFill>
                  <a:schemeClr val="tx1"/>
                </a:solidFill>
              </a:rPr>
              <a:t>Sunt </a:t>
            </a:r>
            <a:r>
              <a:rPr lang="en-US" sz="1800" dirty="0" err="1">
                <a:solidFill>
                  <a:schemeClr val="tx1"/>
                </a:solidFill>
              </a:rPr>
              <a:t>ușor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folosit</a:t>
            </a:r>
            <a:endParaRPr sz="1800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  <a:buSzPct val="108108"/>
            </a:pPr>
            <a:r>
              <a:rPr lang="en-US" sz="1800" dirty="0">
                <a:solidFill>
                  <a:schemeClr val="tx1"/>
                </a:solidFill>
              </a:rPr>
              <a:t>Dar sunt </a:t>
            </a:r>
            <a:r>
              <a:rPr lang="en-US" sz="1800" dirty="0" err="1">
                <a:solidFill>
                  <a:schemeClr val="tx1"/>
                </a:solidFill>
              </a:rPr>
              <a:t>costisitoare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limitate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o-RO" sz="1800" dirty="0">
                <a:solidFill>
                  <a:schemeClr val="tx1"/>
                </a:solidFill>
              </a:rPr>
              <a:t>și </a:t>
            </a:r>
            <a:r>
              <a:rPr lang="en-US" sz="1800" dirty="0">
                <a:solidFill>
                  <a:schemeClr val="tx1"/>
                </a:solidFill>
              </a:rPr>
              <a:t>greu de </a:t>
            </a:r>
            <a:r>
              <a:rPr lang="en-US" sz="1800" dirty="0" err="1">
                <a:solidFill>
                  <a:schemeClr val="tx1"/>
                </a:solidFill>
              </a:rPr>
              <a:t>personalizat</a:t>
            </a:r>
            <a:endParaRPr sz="1800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  <a:buSzPct val="108108"/>
            </a:pPr>
            <a:r>
              <a:rPr lang="en-US" dirty="0" err="1">
                <a:solidFill>
                  <a:schemeClr val="tx1"/>
                </a:solidFill>
              </a:rPr>
              <a:t>Vendify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rezolvă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probleme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simplu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scalabil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fără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cunoștințe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tehnice</a:t>
            </a:r>
            <a:r>
              <a:rPr lang="ro-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FD7BF3-9717-0CEB-E382-E7F032398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1AB45B6-FF3D-9257-9700-A331D649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>
            <a:extLst>
              <a:ext uri="{FF2B5EF4-FFF2-40B4-BE49-F238E27FC236}">
                <a16:creationId xmlns:a16="http://schemas.microsoft.com/office/drawing/2014/main" id="{147E8F2C-11D5-81F1-BC64-E9FF78F06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Analiză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Fundamentare</a:t>
            </a:r>
            <a:endParaRPr dirty="0"/>
          </a:p>
        </p:txBody>
      </p:sp>
      <p:sp>
        <p:nvSpPr>
          <p:cNvPr id="81" name="Google Shape;81;p5">
            <a:extLst>
              <a:ext uri="{FF2B5EF4-FFF2-40B4-BE49-F238E27FC236}">
                <a16:creationId xmlns:a16="http://schemas.microsoft.com/office/drawing/2014/main" id="{8D33C40D-C06B-E9BC-F765-A02119F2C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8520600" cy="301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Soluții analizate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o-RO" dirty="0">
                <a:solidFill>
                  <a:schemeClr val="tx1"/>
                </a:solidFill>
              </a:rPr>
              <a:t>Shopify, WooCommerce, Wix</a:t>
            </a: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Problemele identificate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Costuri lunare ridicate pentru utilizatori mici</a:t>
            </a: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Lipsa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controlului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asupra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logicii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personalizării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avansate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Funcționalități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analiză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statisticilor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limitate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greu de </a:t>
            </a:r>
            <a:r>
              <a:rPr lang="en-US" dirty="0" err="1">
                <a:solidFill>
                  <a:schemeClr val="tx1"/>
                </a:solidFill>
              </a:rPr>
              <a:t>extins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Justificarea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solu</a:t>
            </a:r>
            <a:r>
              <a:rPr lang="ro-RO" dirty="0">
                <a:solidFill>
                  <a:schemeClr val="tx1"/>
                </a:solidFill>
              </a:rPr>
              <a:t>ției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Arhitectur</a:t>
            </a:r>
            <a:r>
              <a:rPr lang="ro-RO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modular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mentenanță</a:t>
            </a:r>
            <a:r>
              <a:rPr lang="ro-RO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extindere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ușoară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Separare clară a datelor pe magazin</a:t>
            </a:r>
            <a:r>
              <a:rPr lang="ro-RO" dirty="0">
                <a:solidFill>
                  <a:schemeClr val="tx1"/>
                </a:solidFill>
              </a:rPr>
              <a:t> oferă</a:t>
            </a:r>
            <a:r>
              <a:rPr lang="it-IT" dirty="0">
                <a:solidFill>
                  <a:schemeClr val="tx1"/>
                </a:solidFill>
              </a:rPr>
              <a:t> izolare și personalizare completă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Interfaț</a:t>
            </a:r>
            <a:r>
              <a:rPr lang="ro-RO" dirty="0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este </a:t>
            </a:r>
            <a:r>
              <a:rPr lang="it-IT" dirty="0">
                <a:solidFill>
                  <a:schemeClr val="tx1"/>
                </a:solidFill>
              </a:rPr>
              <a:t>unificată și intuitivă</a:t>
            </a:r>
            <a:r>
              <a:rPr lang="ro-RO" dirty="0">
                <a:solidFill>
                  <a:schemeClr val="tx1"/>
                </a:solidFill>
              </a:rPr>
              <a:t>, fiind</a:t>
            </a:r>
            <a:r>
              <a:rPr lang="it-IT" dirty="0">
                <a:solidFill>
                  <a:schemeClr val="tx1"/>
                </a:solidFill>
              </a:rPr>
              <a:t> accesibilă pentru utilizatori non-tehnici</a:t>
            </a: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Integrare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servicii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moderne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ro-RO" dirty="0">
                <a:solidFill>
                  <a:schemeClr val="tx1"/>
                </a:solidFill>
              </a:rPr>
              <a:t>de exemplu</a:t>
            </a:r>
            <a:r>
              <a:rPr lang="en-US" dirty="0">
                <a:solidFill>
                  <a:schemeClr val="tx1"/>
                </a:solidFill>
              </a:rPr>
              <a:t> Firebase, JWT, REST)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0449A0-D58B-FF33-54D6-AAF672B39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1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o-RO" dirty="0"/>
              <a:t>Obiectivele Proiectului</a:t>
            </a:r>
            <a:endParaRPr dirty="0"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Acces </a:t>
            </a:r>
            <a:r>
              <a:rPr lang="ro-RO" dirty="0">
                <a:solidFill>
                  <a:schemeClr val="tx1"/>
                </a:solidFill>
              </a:rPr>
              <a:t>simplu</a:t>
            </a:r>
            <a:r>
              <a:rPr lang="it-IT" dirty="0">
                <a:solidFill>
                  <a:schemeClr val="tx1"/>
                </a:solidFill>
              </a:rPr>
              <a:t> pentru utilizatori non-tehnici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Administrare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multiplă</a:t>
            </a:r>
            <a:r>
              <a:rPr lang="en-US" dirty="0">
                <a:solidFill>
                  <a:schemeClr val="tx1"/>
                </a:solidFill>
              </a:rPr>
              <a:t> de magazine per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Personalizare tematică fără scriere de cod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Gestionare completă: produse, comenzi, </a:t>
            </a:r>
            <a:r>
              <a:rPr lang="ro-RO" dirty="0">
                <a:solidFill>
                  <a:schemeClr val="tx1"/>
                </a:solidFill>
              </a:rPr>
              <a:t>reduceri, sesiuni.</a:t>
            </a: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Analize </a:t>
            </a:r>
            <a:r>
              <a:rPr lang="ro-RO" dirty="0">
                <a:solidFill>
                  <a:schemeClr val="tx1"/>
                </a:solidFill>
              </a:rPr>
              <a:t>analitice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err="1">
                <a:solidFill>
                  <a:schemeClr val="tx1"/>
                </a:solidFill>
              </a:rPr>
              <a:t>performanță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comportament</a:t>
            </a:r>
            <a:r>
              <a:rPr lang="ro-RO" dirty="0">
                <a:solidFill>
                  <a:schemeClr val="tx1"/>
                </a:solidFill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fr-FR" dirty="0" err="1">
                <a:solidFill>
                  <a:schemeClr val="tx1"/>
                </a:solidFill>
              </a:rPr>
              <a:t>Acces</a:t>
            </a:r>
            <a:r>
              <a:rPr lang="fr-FR" dirty="0">
                <a:solidFill>
                  <a:schemeClr val="tx1"/>
                </a:solidFill>
              </a:rPr>
              <a:t> public </a:t>
            </a:r>
            <a:r>
              <a:rPr lang="fr-FR" dirty="0" err="1">
                <a:solidFill>
                  <a:schemeClr val="tx1"/>
                </a:solidFill>
              </a:rPr>
              <a:t>prin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link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dedicat</a:t>
            </a:r>
            <a:r>
              <a:rPr lang="ro-RO" dirty="0">
                <a:solidFill>
                  <a:schemeClr val="tx1"/>
                </a:solidFill>
              </a:rPr>
              <a:t> creat de către administrator.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ACCCDC6-9AA2-BE52-6DB7-1681A02E5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11700" y="448056"/>
            <a:ext cx="46315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ro-RO" dirty="0"/>
              <a:t>ă</a:t>
            </a:r>
            <a:endParaRPr lang="en-US"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311700" y="1137243"/>
            <a:ext cx="4133079" cy="338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Arhitectură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distribuit</a:t>
            </a:r>
            <a:r>
              <a:rPr lang="ro-RO" dirty="0">
                <a:solidFill>
                  <a:schemeClr val="tx1"/>
                </a:solidFill>
              </a:rPr>
              <a:t>ă </a:t>
            </a:r>
            <a:r>
              <a:rPr lang="en-US" dirty="0" err="1">
                <a:solidFill>
                  <a:schemeClr val="tx1"/>
                </a:solidFill>
              </a:rPr>
              <a:t>bazată</a:t>
            </a:r>
            <a:r>
              <a:rPr lang="en-US" dirty="0">
                <a:solidFill>
                  <a:schemeClr val="tx1"/>
                </a:solidFill>
              </a:rPr>
              <a:t> pe </a:t>
            </a:r>
            <a:r>
              <a:rPr lang="en-US" dirty="0" err="1">
                <a:solidFill>
                  <a:schemeClr val="tx1"/>
                </a:solidFill>
              </a:rPr>
              <a:t>microservicii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Backend: Spring Boot + PostgreSQL/MongoDB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Frontend: React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Google </a:t>
            </a:r>
            <a:r>
              <a:rPr lang="en-US" dirty="0">
                <a:solidFill>
                  <a:schemeClr val="tx1"/>
                </a:solidFill>
              </a:rPr>
              <a:t>Firebase </a:t>
            </a:r>
            <a:r>
              <a:rPr lang="ro-RO" dirty="0">
                <a:solidFill>
                  <a:schemeClr val="tx1"/>
                </a:solidFill>
              </a:rPr>
              <a:t>Cloud </a:t>
            </a:r>
            <a:r>
              <a:rPr lang="en-US" dirty="0">
                <a:solidFill>
                  <a:schemeClr val="tx1"/>
                </a:solidFill>
              </a:rPr>
              <a:t>pentru </a:t>
            </a:r>
            <a:r>
              <a:rPr lang="ro-RO" dirty="0">
                <a:solidFill>
                  <a:schemeClr val="tx1"/>
                </a:solidFill>
              </a:rPr>
              <a:t>stocarea </a:t>
            </a:r>
            <a:r>
              <a:rPr lang="en-US" dirty="0" err="1">
                <a:solidFill>
                  <a:schemeClr val="tx1"/>
                </a:solidFill>
              </a:rPr>
              <a:t>fișiere</a:t>
            </a:r>
            <a:r>
              <a:rPr lang="ro-RO" dirty="0">
                <a:solidFill>
                  <a:schemeClr val="tx1"/>
                </a:solidFill>
              </a:rPr>
              <a:t>lor</a:t>
            </a:r>
            <a:r>
              <a:rPr lang="en-US" dirty="0">
                <a:solidFill>
                  <a:schemeClr val="tx1"/>
                </a:solidFill>
              </a:rPr>
              <a:t> media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J</a:t>
            </a:r>
            <a:r>
              <a:rPr lang="ro-RO" dirty="0">
                <a:solidFill>
                  <a:schemeClr val="tx1"/>
                </a:solidFill>
              </a:rPr>
              <a:t>son </a:t>
            </a:r>
            <a:r>
              <a:rPr lang="it-IT" dirty="0">
                <a:solidFill>
                  <a:schemeClr val="tx1"/>
                </a:solidFill>
              </a:rPr>
              <a:t>W</a:t>
            </a:r>
            <a:r>
              <a:rPr lang="ro-RO" dirty="0">
                <a:solidFill>
                  <a:schemeClr val="tx1"/>
                </a:solidFill>
              </a:rPr>
              <a:t>eb </a:t>
            </a:r>
            <a:r>
              <a:rPr lang="it-IT" dirty="0">
                <a:solidFill>
                  <a:schemeClr val="tx1"/>
                </a:solidFill>
              </a:rPr>
              <a:t>T</a:t>
            </a:r>
            <a:r>
              <a:rPr lang="ro-RO" dirty="0">
                <a:solidFill>
                  <a:schemeClr val="tx1"/>
                </a:solidFill>
              </a:rPr>
              <a:t>oken</a:t>
            </a:r>
            <a:r>
              <a:rPr lang="it-IT" dirty="0">
                <a:solidFill>
                  <a:schemeClr val="tx1"/>
                </a:solidFill>
              </a:rPr>
              <a:t> pentru autentificare + </a:t>
            </a:r>
            <a:r>
              <a:rPr lang="ro-RO" dirty="0">
                <a:solidFill>
                  <a:schemeClr val="tx1"/>
                </a:solidFill>
              </a:rPr>
              <a:t>Cookie-uri pentru </a:t>
            </a:r>
            <a:r>
              <a:rPr lang="it-IT" dirty="0">
                <a:solidFill>
                  <a:schemeClr val="tx1"/>
                </a:solidFill>
              </a:rPr>
              <a:t>sesiuni urmărite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8" name="Picture 7" descr="A diagram of a database&#10;&#10;AI-generated content may be incorrect.">
            <a:extLst>
              <a:ext uri="{FF2B5EF4-FFF2-40B4-BE49-F238E27FC236}">
                <a16:creationId xmlns:a16="http://schemas.microsoft.com/office/drawing/2014/main" id="{0EFC05AF-E24F-9C9A-9220-D219EAE7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716744"/>
            <a:ext cx="4884420" cy="280445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E5B9B5-E5F6-AE8A-5040-5E9682EB1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dirty="0"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8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ro-RO" dirty="0">
                <a:solidFill>
                  <a:schemeClr val="tx1"/>
                </a:solidFill>
              </a:rPr>
              <a:t>Microserviciul de Conturi</a:t>
            </a:r>
            <a:endParaRPr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Gestionare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utilizatori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sesiuni</a:t>
            </a:r>
            <a:endParaRPr lang="ro-RO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Autentificare</a:t>
            </a:r>
            <a:r>
              <a:rPr lang="ro-RO" dirty="0">
                <a:solidFill>
                  <a:schemeClr val="tx1"/>
                </a:solidFill>
              </a:rPr>
              <a:t>, înregistrare si interogări analitice despre comportament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Char char="●"/>
            </a:pPr>
            <a:r>
              <a:rPr lang="ro-RO" dirty="0">
                <a:solidFill>
                  <a:schemeClr val="tx1"/>
                </a:solidFill>
              </a:rPr>
              <a:t>Microserviciul de Magazine</a:t>
            </a:r>
          </a:p>
          <a:p>
            <a:pPr lvl="1">
              <a:buClrTx/>
            </a:pPr>
            <a:r>
              <a:rPr lang="it-IT" dirty="0">
                <a:solidFill>
                  <a:schemeClr val="tx1"/>
                </a:solidFill>
              </a:rPr>
              <a:t>Creare magazin, configurare temă, logo/</a:t>
            </a:r>
            <a:r>
              <a:rPr lang="ro-RO" dirty="0">
                <a:solidFill>
                  <a:schemeClr val="tx1"/>
                </a:solidFill>
              </a:rPr>
              <a:t>poster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●"/>
            </a:pPr>
            <a:r>
              <a:rPr lang="ro-RO" dirty="0">
                <a:solidFill>
                  <a:schemeClr val="tx1"/>
                </a:solidFill>
              </a:rPr>
              <a:t>Microserviciul de Produse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Gestionare p</a:t>
            </a:r>
            <a:r>
              <a:rPr lang="en-US" dirty="0" err="1">
                <a:solidFill>
                  <a:schemeClr val="tx1"/>
                </a:solidFill>
              </a:rPr>
              <a:t>roduse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categorii</a:t>
            </a:r>
            <a:r>
              <a:rPr lang="ro-RO" dirty="0">
                <a:solidFill>
                  <a:schemeClr val="tx1"/>
                </a:solidFill>
              </a:rPr>
              <a:t> 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prețur</a:t>
            </a:r>
            <a:r>
              <a:rPr lang="ro-RO" dirty="0">
                <a:solidFill>
                  <a:schemeClr val="tx1"/>
                </a:solidFill>
              </a:rPr>
              <a:t>i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Administrarea reducerilor si cupoanelor</a:t>
            </a:r>
          </a:p>
          <a:p>
            <a:pPr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Microserviciul de Comenzi</a:t>
            </a:r>
          </a:p>
          <a:p>
            <a:pPr lvl="1">
              <a:buClrTx/>
            </a:pPr>
            <a:r>
              <a:rPr lang="ro-RO" dirty="0">
                <a:solidFill>
                  <a:schemeClr val="tx1"/>
                </a:solidFill>
              </a:rPr>
              <a:t>Gestionarea comenzilor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o-RO" dirty="0">
                <a:solidFill>
                  <a:schemeClr val="tx1"/>
                </a:solidFill>
              </a:rPr>
              <a:t>coșurilor 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dorințelor</a:t>
            </a:r>
          </a:p>
          <a:p>
            <a:pPr lvl="1">
              <a:buClrTx/>
            </a:pPr>
            <a:r>
              <a:rPr lang="ro-RO" dirty="0">
                <a:solidFill>
                  <a:schemeClr val="tx1"/>
                </a:solidFill>
              </a:rPr>
              <a:t>Interogări analitice despre produse</a:t>
            </a:r>
          </a:p>
          <a:p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61495C2-263C-B812-2A2C-00993A73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Vizuală</a:t>
            </a:r>
            <a:endParaRPr dirty="0"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311700" y="1056525"/>
            <a:ext cx="5906220" cy="14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React + </a:t>
            </a:r>
            <a:r>
              <a:rPr lang="ro-RO" dirty="0">
                <a:solidFill>
                  <a:schemeClr val="tx1"/>
                </a:solidFill>
              </a:rPr>
              <a:t>TypeScript</a:t>
            </a:r>
            <a:r>
              <a:rPr lang="en-US" dirty="0">
                <a:solidFill>
                  <a:schemeClr val="tx1"/>
                </a:solidFill>
              </a:rPr>
              <a:t> pentru </a:t>
            </a:r>
            <a:r>
              <a:rPr lang="en-US" dirty="0" err="1">
                <a:solidFill>
                  <a:schemeClr val="tx1"/>
                </a:solidFill>
              </a:rPr>
              <a:t>viteză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responsivitate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Teme: fonturi, culori, iconuri, colțuri, blur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Design responsive: </a:t>
            </a:r>
            <a:r>
              <a:rPr lang="en-US" dirty="0" err="1">
                <a:solidFill>
                  <a:schemeClr val="tx1"/>
                </a:solidFill>
              </a:rPr>
              <a:t>mobil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tabletă</a:t>
            </a:r>
            <a:r>
              <a:rPr lang="en-US" dirty="0">
                <a:solidFill>
                  <a:schemeClr val="tx1"/>
                </a:solidFill>
              </a:rPr>
              <a:t> / desktop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fr-FR" dirty="0" err="1">
                <a:solidFill>
                  <a:schemeClr val="tx1"/>
                </a:solidFill>
              </a:rPr>
              <a:t>Experiență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simplă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pentru</a:t>
            </a:r>
            <a:r>
              <a:rPr lang="fr-FR" dirty="0">
                <a:solidFill>
                  <a:schemeClr val="tx1"/>
                </a:solidFill>
              </a:rPr>
              <a:t> client </a:t>
            </a:r>
            <a:r>
              <a:rPr lang="fr-FR" dirty="0" err="1">
                <a:solidFill>
                  <a:schemeClr val="tx1"/>
                </a:solidFill>
              </a:rPr>
              <a:t>și</a:t>
            </a:r>
            <a:r>
              <a:rPr lang="fr-FR" dirty="0">
                <a:solidFill>
                  <a:schemeClr val="tx1"/>
                </a:solidFill>
              </a:rPr>
              <a:t> admin</a:t>
            </a:r>
            <a:r>
              <a:rPr lang="ro-RO" dirty="0">
                <a:solidFill>
                  <a:schemeClr val="tx1"/>
                </a:solidFill>
              </a:rPr>
              <a:t>istrator</a:t>
            </a:r>
            <a:endParaRPr i="1" dirty="0">
              <a:solidFill>
                <a:schemeClr val="tx1"/>
              </a:solidFill>
            </a:endParaRPr>
          </a:p>
        </p:txBody>
      </p:sp>
      <p:pic>
        <p:nvPicPr>
          <p:cNvPr id="17" name="Picture 16" descr="A screenshot of a shoe&#10;&#10;AI-generated content may be incorrect.">
            <a:extLst>
              <a:ext uri="{FF2B5EF4-FFF2-40B4-BE49-F238E27FC236}">
                <a16:creationId xmlns:a16="http://schemas.microsoft.com/office/drawing/2014/main" id="{9B7003F2-6CE3-1408-C571-45447229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64" y="445024"/>
            <a:ext cx="1144123" cy="234405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D454479-6F43-AFBB-AC86-7C8A19EBE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C6D355-AFB5-43D9-19AA-EC7C5A32D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700" y="2571750"/>
            <a:ext cx="4400891" cy="2449829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B6A53F-BEED-925E-A3A4-38D30C3E9D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790" y="2789081"/>
            <a:ext cx="3561510" cy="2232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Cheie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7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Creare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autentificare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Creare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magazin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temă</a:t>
            </a:r>
            <a:r>
              <a:rPr lang="en-US" dirty="0">
                <a:solidFill>
                  <a:schemeClr val="tx1"/>
                </a:solidFill>
              </a:rPr>
              <a:t> + logo</a:t>
            </a:r>
            <a:r>
              <a:rPr lang="ro-RO" dirty="0">
                <a:solidFill>
                  <a:schemeClr val="tx1"/>
                </a:solidFill>
              </a:rPr>
              <a:t>/poster</a:t>
            </a:r>
          </a:p>
          <a:p>
            <a:pPr lvl="0">
              <a:buClr>
                <a:schemeClr val="tx1"/>
              </a:buClr>
            </a:pPr>
            <a:r>
              <a:rPr lang="it-IT" dirty="0">
                <a:solidFill>
                  <a:schemeClr val="tx1"/>
                </a:solidFill>
              </a:rPr>
              <a:t>Adăugare </a:t>
            </a:r>
            <a:r>
              <a:rPr lang="ro-RO" dirty="0">
                <a:solidFill>
                  <a:schemeClr val="tx1"/>
                </a:solidFill>
              </a:rPr>
              <a:t>si gestionare </a:t>
            </a:r>
            <a:r>
              <a:rPr lang="it-IT" dirty="0">
                <a:solidFill>
                  <a:schemeClr val="tx1"/>
                </a:solidFill>
              </a:rPr>
              <a:t>produse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Adăugare si gestionare</a:t>
            </a:r>
            <a:r>
              <a:rPr lang="it-IT" dirty="0">
                <a:solidFill>
                  <a:schemeClr val="tx1"/>
                </a:solidFill>
              </a:rPr>
              <a:t> reducer</a:t>
            </a:r>
            <a:r>
              <a:rPr lang="ro-RO" dirty="0">
                <a:solidFill>
                  <a:schemeClr val="tx1"/>
                </a:solidFill>
              </a:rPr>
              <a:t>i</a:t>
            </a: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Vizualizare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procesare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comenzi</a:t>
            </a:r>
            <a:endParaRPr lang="ro-RO" dirty="0">
              <a:solidFill>
                <a:schemeClr val="tx1"/>
              </a:solidFill>
            </a:endParaRP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Statistici de comportament (cei mai activi utilizatori, timpul mediu, etc.)</a:t>
            </a:r>
          </a:p>
          <a:p>
            <a:pPr lvl="0"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Statistici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financiare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o-RO" dirty="0">
                <a:solidFill>
                  <a:schemeClr val="tx1"/>
                </a:solidFill>
              </a:rPr>
              <a:t>cele mai profitabile produse</a:t>
            </a:r>
            <a:r>
              <a:rPr lang="en-US" dirty="0">
                <a:solidFill>
                  <a:schemeClr val="tx1"/>
                </a:solidFill>
              </a:rPr>
              <a:t>, rate de </a:t>
            </a:r>
            <a:r>
              <a:rPr lang="en-US" dirty="0" err="1">
                <a:solidFill>
                  <a:schemeClr val="tx1"/>
                </a:solidFill>
              </a:rPr>
              <a:t>conversie</a:t>
            </a:r>
            <a:r>
              <a:rPr lang="ro-RO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etc.)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5881884-543C-83E8-7B39-A8A5FDA2D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>
              <a:buSzPct val="111111"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Validare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2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Instrumente utilizate</a:t>
            </a:r>
            <a:r>
              <a:rPr lang="en-US" dirty="0">
                <a:solidFill>
                  <a:schemeClr val="tx1"/>
                </a:solidFill>
              </a:rPr>
              <a:t>: Postman, Redux </a:t>
            </a:r>
            <a:r>
              <a:rPr lang="en-US" dirty="0" err="1">
                <a:solidFill>
                  <a:schemeClr val="tx1"/>
                </a:solidFill>
              </a:rPr>
              <a:t>DevTools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o-RO" dirty="0">
                <a:solidFill>
                  <a:schemeClr val="tx1"/>
                </a:solidFill>
              </a:rPr>
              <a:t>console browser, loguri</a:t>
            </a:r>
          </a:p>
          <a:p>
            <a:pPr lvl="0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Pentru testare, am adăugat date prestabilite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o-RO" dirty="0">
              <a:solidFill>
                <a:schemeClr val="tx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3 utilizatori (1 admin + 2 clienți)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2 magazine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18 produse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30 de comenzi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2 reduceri</a:t>
            </a:r>
          </a:p>
          <a:p>
            <a:pPr lvl="1">
              <a:buClr>
                <a:schemeClr val="tx1"/>
              </a:buClr>
            </a:pPr>
            <a:r>
              <a:rPr lang="ro-RO" dirty="0">
                <a:solidFill>
                  <a:schemeClr val="tx1"/>
                </a:solidFill>
              </a:rPr>
              <a:t>30 de sesiuni anonime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Am </a:t>
            </a:r>
            <a:r>
              <a:rPr lang="en-US" dirty="0" err="1">
                <a:solidFill>
                  <a:schemeClr val="tx1"/>
                </a:solidFill>
              </a:rPr>
              <a:t>validat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funcționalitatea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platformei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loguri</a:t>
            </a:r>
            <a:r>
              <a:rPr lang="ro-RO" dirty="0">
                <a:solidFill>
                  <a:schemeClr val="tx1"/>
                </a:solidFill>
              </a:rPr>
              <a:t>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din </a:t>
            </a:r>
            <a:r>
              <a:rPr lang="en-US" dirty="0">
                <a:solidFill>
                  <a:schemeClr val="tx1"/>
                </a:solidFill>
              </a:rPr>
              <a:t>backend, </a:t>
            </a:r>
            <a:r>
              <a:rPr lang="en-US" dirty="0" err="1">
                <a:solidFill>
                  <a:schemeClr val="tx1"/>
                </a:solidFill>
              </a:rPr>
              <a:t>verificări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vizuale</a:t>
            </a:r>
            <a:r>
              <a:rPr lang="en-US" dirty="0">
                <a:solidFill>
                  <a:schemeClr val="tx1"/>
                </a:solidFill>
              </a:rPr>
              <a:t> ale </a:t>
            </a:r>
            <a:r>
              <a:rPr lang="en-US" dirty="0" err="1">
                <a:solidFill>
                  <a:schemeClr val="tx1"/>
                </a:solidFill>
              </a:rPr>
              <a:t>performanței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verificarea cap-coadă a fluxurilor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972DC4-FBA2-D1AA-8358-75295ECF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7900" y="44502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755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Vendify – Platforma eCommerce pentru Crearea și Administrarea Magazinelor Online</vt:lpstr>
      <vt:lpstr>Context și Motivație</vt:lpstr>
      <vt:lpstr>Analiză și Fundamentare</vt:lpstr>
      <vt:lpstr>Obiectivele Proiectului</vt:lpstr>
      <vt:lpstr>Arhitectura Generală Proiectată</vt:lpstr>
      <vt:lpstr>Componentele Principale</vt:lpstr>
      <vt:lpstr>Interfața Vizuală</vt:lpstr>
      <vt:lpstr>Funcționalități Cheie</vt:lpstr>
      <vt:lpstr>Rezultate și Validare</vt:lpstr>
      <vt:lpstr>Concluzii</vt:lpstr>
      <vt:lpstr>Contribuții Personale</vt:lpstr>
      <vt:lpstr>Dezvoltări Viitoare</vt:lpstr>
      <vt:lpstr>Bibliografie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Robert Ernst</cp:lastModifiedBy>
  <cp:revision>54</cp:revision>
  <dcterms:modified xsi:type="dcterms:W3CDTF">2025-07-14T15:44:11Z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2025-07-12T12:20:07Z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5884b270-2b70-4e76-9dc2-8c822a535f84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