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28" r:id="rId1"/>
  </p:sldMasterIdLst>
  <p:notesMasterIdLst>
    <p:notesMasterId r:id="rId23"/>
  </p:notesMasterIdLst>
  <p:sldIdLst>
    <p:sldId id="266" r:id="rId2"/>
    <p:sldId id="256" r:id="rId3"/>
    <p:sldId id="259" r:id="rId4"/>
    <p:sldId id="260" r:id="rId5"/>
    <p:sldId id="261" r:id="rId6"/>
    <p:sldId id="262" r:id="rId7"/>
    <p:sldId id="263" r:id="rId8"/>
    <p:sldId id="278" r:id="rId9"/>
    <p:sldId id="277" r:id="rId10"/>
    <p:sldId id="264" r:id="rId11"/>
    <p:sldId id="265" r:id="rId12"/>
    <p:sldId id="272" r:id="rId13"/>
    <p:sldId id="267" r:id="rId14"/>
    <p:sldId id="273" r:id="rId15"/>
    <p:sldId id="274" r:id="rId16"/>
    <p:sldId id="275" r:id="rId17"/>
    <p:sldId id="276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7ECB-B5A7-452E-919A-BC9A9F0B779D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F234B-AE92-46B6-A9F3-37319F48AE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24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 userDrawn="1"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C71D387-BB66-49D8-AA6F-924E1CDB709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4357" y="5416705"/>
            <a:ext cx="4943259" cy="89969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800" b="0" i="0" cap="all" baseline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mtClean="0"/>
              <a:t>Gesche Wegener, 27. Mai 2020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901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23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039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15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28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82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3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585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38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0"/>
            </a:lvl1pPr>
          </a:lstStyle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2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t" anchorCtr="0"/>
          <a:lstStyle>
            <a:lvl1pPr algn="l">
              <a:defRPr sz="40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0"/>
            </a:lvl1pPr>
          </a:lstStyle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39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49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82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71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2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65" y="838708"/>
            <a:ext cx="3484025" cy="159715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86265" y="2560320"/>
            <a:ext cx="3484025" cy="3464559"/>
          </a:xfrm>
        </p:spPr>
        <p:txBody>
          <a:bodyPr/>
          <a:lstStyle>
            <a:lvl1pPr marL="285750" indent="-285750">
              <a:spcBef>
                <a:spcPts val="1000"/>
              </a:spcBef>
              <a:buSzPct val="100000"/>
              <a:buFont typeface="Century Gothic" panose="020B0502020202020204" pitchFamily="34" charset="0"/>
              <a:buChar char="►"/>
              <a:defRPr sz="1800" baseline="0">
                <a:solidFill>
                  <a:schemeClr val="bg2"/>
                </a:solidFill>
              </a:defRPr>
            </a:lvl1pPr>
            <a:lvl2pPr marL="504000" indent="-216000">
              <a:spcBef>
                <a:spcPts val="600"/>
              </a:spcBef>
              <a:buSzPct val="100000"/>
              <a:buFont typeface="Century Gothic" panose="020B0502020202020204" pitchFamily="34" charset="0"/>
              <a:buChar char="►"/>
              <a:defRPr sz="1600">
                <a:solidFill>
                  <a:schemeClr val="bg2"/>
                </a:solidFill>
              </a:defRPr>
            </a:lvl2pPr>
            <a:lvl3pPr marL="684000" indent="-180000">
              <a:spcBef>
                <a:spcPts val="600"/>
              </a:spcBef>
              <a:buSzPct val="100000"/>
              <a:buFont typeface="Century Gothic" panose="020B0502020202020204" pitchFamily="34" charset="0"/>
              <a:buChar char="►"/>
              <a:defRPr sz="1400">
                <a:solidFill>
                  <a:schemeClr val="bg2"/>
                </a:solidFill>
              </a:defRPr>
            </a:lvl3pPr>
            <a:lvl4pPr marL="1543050" indent="-171450">
              <a:buSzPct val="100000"/>
              <a:buFont typeface="Century Gothic" panose="020B0502020202020204" pitchFamily="34" charset="0"/>
              <a:buChar char="►"/>
              <a:defRPr sz="1100">
                <a:solidFill>
                  <a:schemeClr val="bg2"/>
                </a:solidFill>
              </a:defRPr>
            </a:lvl4pPr>
            <a:lvl5pPr marL="2000250" indent="-171450">
              <a:buSzPct val="100000"/>
              <a:buFont typeface="Century Gothic" panose="020B0502020202020204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</a:t>
            </a:r>
            <a:r>
              <a:rPr lang="de-DE" dirty="0" err="1" smtClean="0"/>
              <a:t>Ebenehndhdndhdndhdnd</a:t>
            </a:r>
            <a:endParaRPr lang="de-DE" dirty="0" smtClean="0"/>
          </a:p>
          <a:p>
            <a:pPr lvl="2"/>
            <a:r>
              <a:rPr lang="de-DE" dirty="0" smtClean="0"/>
              <a:t>Dritte </a:t>
            </a:r>
            <a:r>
              <a:rPr lang="de-DE" dirty="0" err="1" smtClean="0"/>
              <a:t>Ebenejdnhdndhdndhdndhdnd</a:t>
            </a:r>
            <a:endParaRPr lang="de-DE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5779008" y="1160735"/>
            <a:ext cx="5863423" cy="5224824"/>
          </a:xfrm>
        </p:spPr>
        <p:txBody>
          <a:bodyPr anchor="ctr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86265" y="838708"/>
            <a:ext cx="4426408" cy="159715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86265" y="2560320"/>
            <a:ext cx="4426408" cy="3464559"/>
          </a:xfrm>
        </p:spPr>
        <p:txBody>
          <a:bodyPr/>
          <a:lstStyle>
            <a:lvl1pPr marL="285750" indent="-285750">
              <a:spcBef>
                <a:spcPts val="1000"/>
              </a:spcBef>
              <a:buSzPct val="100000"/>
              <a:buFont typeface="Century Gothic" panose="020B0502020202020204" pitchFamily="34" charset="0"/>
              <a:buChar char="►"/>
              <a:defRPr sz="1800" baseline="0">
                <a:solidFill>
                  <a:schemeClr val="bg2"/>
                </a:solidFill>
              </a:defRPr>
            </a:lvl1pPr>
            <a:lvl2pPr marL="504000" indent="-216000">
              <a:spcBef>
                <a:spcPts val="600"/>
              </a:spcBef>
              <a:buSzPct val="100000"/>
              <a:buFont typeface="Century Gothic" panose="020B0502020202020204" pitchFamily="34" charset="0"/>
              <a:buChar char="►"/>
              <a:defRPr sz="1600">
                <a:solidFill>
                  <a:schemeClr val="bg2"/>
                </a:solidFill>
              </a:defRPr>
            </a:lvl2pPr>
            <a:lvl3pPr marL="684000" indent="-180000">
              <a:spcBef>
                <a:spcPts val="600"/>
              </a:spcBef>
              <a:buSzPct val="100000"/>
              <a:buFont typeface="Century Gothic" panose="020B0502020202020204" pitchFamily="34" charset="0"/>
              <a:buChar char="►"/>
              <a:defRPr sz="1400">
                <a:solidFill>
                  <a:schemeClr val="bg2"/>
                </a:solidFill>
              </a:defRPr>
            </a:lvl3pPr>
            <a:lvl4pPr marL="1543050" indent="-171450">
              <a:buSzPct val="100000"/>
              <a:buFont typeface="Century Gothic" panose="020B0502020202020204" pitchFamily="34" charset="0"/>
              <a:buChar char="►"/>
              <a:defRPr sz="1100">
                <a:solidFill>
                  <a:schemeClr val="bg2"/>
                </a:solidFill>
              </a:defRPr>
            </a:lvl4pPr>
            <a:lvl5pPr marL="2000250" indent="-171450">
              <a:buSzPct val="100000"/>
              <a:buFont typeface="Century Gothic" panose="020B0502020202020204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</a:t>
            </a:r>
            <a:r>
              <a:rPr lang="de-DE" dirty="0" err="1" smtClean="0"/>
              <a:t>Ebenehndhdndhdndhdnd</a:t>
            </a:r>
            <a:endParaRPr lang="de-DE" dirty="0" smtClean="0"/>
          </a:p>
          <a:p>
            <a:pPr lvl="2"/>
            <a:r>
              <a:rPr lang="de-DE" dirty="0" smtClean="0"/>
              <a:t>Dritte </a:t>
            </a:r>
            <a:r>
              <a:rPr lang="de-DE" dirty="0" err="1" smtClean="0"/>
              <a:t>Ebenejdnhdndhdndhdndhdnd</a:t>
            </a:r>
            <a:endParaRPr lang="de-DE" dirty="0" smtClean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172200" y="1160735"/>
            <a:ext cx="5470231" cy="5224824"/>
          </a:xfrm>
        </p:spPr>
        <p:txBody>
          <a:bodyPr anchor="ctr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441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 b="0" i="0" cap="all" baseline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C71D387-BB66-49D8-AA6F-924E1CDB70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0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9" r:id="rId1"/>
    <p:sldLayoutId id="2147484830" r:id="rId2"/>
    <p:sldLayoutId id="2147484831" r:id="rId3"/>
    <p:sldLayoutId id="2147484832" r:id="rId4"/>
    <p:sldLayoutId id="2147484833" r:id="rId5"/>
    <p:sldLayoutId id="2147484834" r:id="rId6"/>
    <p:sldLayoutId id="2147484835" r:id="rId7"/>
    <p:sldLayoutId id="2147484836" r:id="rId8"/>
    <p:sldLayoutId id="2147484837" r:id="rId9"/>
    <p:sldLayoutId id="2147484838" r:id="rId10"/>
    <p:sldLayoutId id="2147484839" r:id="rId11"/>
    <p:sldLayoutId id="2147484840" r:id="rId12"/>
    <p:sldLayoutId id="2147484841" r:id="rId13"/>
    <p:sldLayoutId id="2147484842" r:id="rId14"/>
    <p:sldLayoutId id="2147484843" r:id="rId15"/>
    <p:sldLayoutId id="2147484844" r:id="rId16"/>
    <p:sldLayoutId id="214748484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2" b="12282"/>
          <a:stretch/>
        </p:blipFill>
        <p:spPr>
          <a:xfrm>
            <a:off x="474378" y="2403567"/>
            <a:ext cx="11269130" cy="3801291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520506" y="1124012"/>
            <a:ext cx="11135994" cy="704088"/>
          </a:xfrm>
        </p:spPr>
        <p:txBody>
          <a:bodyPr anchor="b"/>
          <a:lstStyle/>
          <a:p>
            <a:pPr algn="ctr"/>
            <a:r>
              <a:rPr lang="de-DE" dirty="0"/>
              <a:t>Network </a:t>
            </a:r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62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1.7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station in your network would you consider the most important one?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78" y="1203384"/>
            <a:ext cx="5606680" cy="518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1.8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could set up the network from scratch with the existing drones, what would you change? 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Trade-off</a:t>
            </a:r>
          </a:p>
          <a:p>
            <a:pPr lvl="1"/>
            <a:r>
              <a:rPr lang="en-GB" dirty="0" smtClean="0"/>
              <a:t>efficiency?</a:t>
            </a:r>
          </a:p>
          <a:p>
            <a:pPr lvl="2"/>
            <a:r>
              <a:rPr lang="en-GB" dirty="0" smtClean="0"/>
              <a:t>fastest regional connections</a:t>
            </a:r>
          </a:p>
          <a:p>
            <a:pPr lvl="2"/>
            <a:r>
              <a:rPr lang="en-GB" dirty="0" smtClean="0"/>
              <a:t>fastest global connections</a:t>
            </a:r>
          </a:p>
          <a:p>
            <a:pPr lvl="2"/>
            <a:r>
              <a:rPr lang="en-GB" dirty="0" smtClean="0"/>
              <a:t>centralized network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capacity?</a:t>
            </a:r>
          </a:p>
          <a:p>
            <a:pPr lvl="2"/>
            <a:r>
              <a:rPr lang="en-GB" dirty="0" smtClean="0"/>
              <a:t>decentralized network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reliability?</a:t>
            </a:r>
          </a:p>
          <a:p>
            <a:pPr lvl="2"/>
            <a:r>
              <a:rPr lang="en-GB" dirty="0" smtClean="0"/>
              <a:t>decentralized network</a:t>
            </a:r>
          </a:p>
          <a:p>
            <a:pPr lvl="1"/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include isolated networks</a:t>
            </a:r>
          </a:p>
          <a:p>
            <a:r>
              <a:rPr lang="en-GB" dirty="0" smtClean="0"/>
              <a:t>connect all stations in a country to regional network</a:t>
            </a:r>
          </a:p>
          <a:p>
            <a:r>
              <a:rPr lang="en-GB" dirty="0" smtClean="0"/>
              <a:t>determine 1 to 2 regional hub</a:t>
            </a:r>
          </a:p>
          <a:p>
            <a:pPr lvl="1"/>
            <a:r>
              <a:rPr lang="en-GB" dirty="0" smtClean="0"/>
              <a:t>connect them to global network</a:t>
            </a:r>
          </a:p>
          <a:p>
            <a:pPr lvl="1"/>
            <a:r>
              <a:rPr lang="en-GB" dirty="0" smtClean="0"/>
              <a:t>assumes unlimited capacity</a:t>
            </a:r>
          </a:p>
          <a:p>
            <a:pPr lvl="1"/>
            <a:r>
              <a:rPr lang="en-GB" dirty="0" smtClean="0"/>
              <a:t>but reduces changes at stations and time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3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520506" y="1124012"/>
            <a:ext cx="11135994" cy="704088"/>
          </a:xfrm>
        </p:spPr>
        <p:txBody>
          <a:bodyPr anchor="b"/>
          <a:lstStyle/>
          <a:p>
            <a:pPr algn="ctr"/>
            <a:r>
              <a:rPr lang="en-US" dirty="0" smtClean="0"/>
              <a:t>Predicting on-time Arrivals 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2" name="Ellipse 1"/>
          <p:cNvSpPr/>
          <p:nvPr/>
        </p:nvSpPr>
        <p:spPr>
          <a:xfrm>
            <a:off x="5008503" y="3323995"/>
            <a:ext cx="2160000" cy="2160000"/>
          </a:xfrm>
          <a:prstGeom prst="ellipse">
            <a:avLst/>
          </a:prstGeom>
          <a:noFill/>
          <a:ln w="190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Gerader Verbinder 12"/>
          <p:cNvCxnSpPr/>
          <p:nvPr/>
        </p:nvCxnSpPr>
        <p:spPr>
          <a:xfrm>
            <a:off x="5870454" y="3010486"/>
            <a:ext cx="432000" cy="0"/>
          </a:xfrm>
          <a:prstGeom prst="line">
            <a:avLst/>
          </a:prstGeom>
          <a:ln w="254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6088503" y="3080826"/>
            <a:ext cx="0" cy="144000"/>
          </a:xfrm>
          <a:prstGeom prst="line">
            <a:avLst/>
          </a:prstGeom>
          <a:ln w="317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5186454" y="3503995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Kreis 17"/>
          <p:cNvSpPr/>
          <p:nvPr/>
        </p:nvSpPr>
        <p:spPr>
          <a:xfrm>
            <a:off x="5186454" y="3496130"/>
            <a:ext cx="1800000" cy="1800000"/>
          </a:xfrm>
          <a:prstGeom prst="pi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Before starting the analysis, you ask your colleagues about their opinion on what influences the on-time arrival of a service. Which statement is correct</a:t>
            </a:r>
            <a:r>
              <a:rPr lang="en-US" sz="1800" dirty="0" smtClean="0"/>
              <a:t>?</a:t>
            </a:r>
            <a:endParaRPr lang="de-DE" sz="18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US" i="1" dirty="0"/>
              <a:t>“From my former experience as a pilot I can say that drones from 'Barber LLC', 'Sharp Ltd', and 'Freeman-Garrison' are very difficult to get to the destination on time.” </a:t>
            </a:r>
            <a:endParaRPr lang="en-US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2.1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3"/>
          </p:nvPr>
        </p:nvSpPr>
        <p:spPr/>
        <p:txBody>
          <a:bodyPr anchor="t"/>
          <a:lstStyle/>
          <a:p>
            <a:endParaRPr lang="en-GB" dirty="0" smtClean="0"/>
          </a:p>
          <a:p>
            <a:r>
              <a:rPr lang="en-GB" dirty="0" smtClean="0"/>
              <a:t>This is correct for Freeman-Garrison and Sharp Ltd., but not for Barber LLC.</a:t>
            </a:r>
          </a:p>
          <a:p>
            <a:pPr lvl="1"/>
            <a:r>
              <a:rPr lang="en-GB" dirty="0" smtClean="0"/>
              <a:t>controlled for other factors it is also correct for Barber LLC. (see question 2.2)</a:t>
            </a:r>
            <a:endParaRPr lang="en-GB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858" y="3215077"/>
            <a:ext cx="6708573" cy="29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Before starting the analysis, you ask your colleagues about their opinion on what influences the on-time arrival of a service. Which statement is correct</a:t>
            </a:r>
            <a:r>
              <a:rPr lang="en-US" sz="1800" dirty="0" smtClean="0"/>
              <a:t>?</a:t>
            </a:r>
            <a:endParaRPr lang="de-DE" sz="18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  <a:p>
            <a:r>
              <a:rPr lang="en-US" i="1" dirty="0"/>
              <a:t>“The technology of drones is already so sophisticated that wind has no impact on the arrival time</a:t>
            </a:r>
            <a:r>
              <a:rPr lang="en-US" i="1" dirty="0" smtClean="0"/>
              <a:t>.“  </a:t>
            </a:r>
            <a:endParaRPr lang="en-US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2.1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/>
              <a:t>This is almost correct, there exists a positive but low correlation. </a:t>
            </a:r>
          </a:p>
          <a:p>
            <a:pPr lvl="1"/>
            <a:r>
              <a:rPr lang="en-GB" dirty="0" smtClean="0"/>
              <a:t>controlled for other factors, the statement is not correct (see question 2.2)</a:t>
            </a:r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6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Before starting the analysis, you ask your colleagues about their opinion on what influences the on-time arrival of a service. Which statement is correct</a:t>
            </a:r>
            <a:r>
              <a:rPr lang="en-US" sz="1800" dirty="0" smtClean="0"/>
              <a:t>?</a:t>
            </a:r>
            <a:endParaRPr lang="de-DE" sz="18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US" i="1" dirty="0" smtClean="0"/>
              <a:t>“Services </a:t>
            </a:r>
            <a:r>
              <a:rPr lang="en-US" i="1" dirty="0"/>
              <a:t>in Colombia are almost never on time because of the difficult climate close to the </a:t>
            </a:r>
            <a:r>
              <a:rPr lang="en-US" i="1" dirty="0" smtClean="0"/>
              <a:t>equator.“  </a:t>
            </a:r>
            <a:endParaRPr lang="en-US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2.1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 anchor="t"/>
          <a:lstStyle/>
          <a:p>
            <a:endParaRPr lang="en-GB" dirty="0"/>
          </a:p>
          <a:p>
            <a:r>
              <a:rPr lang="en-GB" dirty="0" smtClean="0"/>
              <a:t>This is not correct. Services in Colombia are almost always on time.</a:t>
            </a:r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2391555"/>
            <a:ext cx="5411731" cy="38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Before starting the analysis, you ask your colleagues about their opinion on what influences the on-time arrival of a service. Which statement is correct</a:t>
            </a:r>
            <a:r>
              <a:rPr lang="en-US" sz="1800" dirty="0" smtClean="0"/>
              <a:t>?</a:t>
            </a:r>
            <a:endParaRPr lang="de-DE" sz="18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US" i="1" dirty="0"/>
              <a:t>“Customers pay much more for the global services. So I assume that these services have less delays.” </a:t>
            </a:r>
            <a:r>
              <a:rPr lang="en-US" i="1" dirty="0" smtClean="0"/>
              <a:t>  </a:t>
            </a:r>
            <a:endParaRPr lang="en-US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2.1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 anchor="t"/>
          <a:lstStyle/>
          <a:p>
            <a:endParaRPr lang="en-GB" dirty="0" smtClean="0"/>
          </a:p>
          <a:p>
            <a:r>
              <a:rPr lang="en-GB" dirty="0" smtClean="0"/>
              <a:t>This is not correct. On average delays in global services are larger and more frequent. </a:t>
            </a:r>
          </a:p>
          <a:p>
            <a:pPr lvl="1"/>
            <a:r>
              <a:rPr lang="en-GB" dirty="0" smtClean="0"/>
              <a:t>mean and median</a:t>
            </a:r>
          </a:p>
          <a:p>
            <a:pPr lvl="1"/>
            <a:r>
              <a:rPr lang="en-GB" dirty="0" smtClean="0"/>
              <a:t>percentage of delayed flights</a:t>
            </a:r>
          </a:p>
          <a:p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3199760"/>
            <a:ext cx="5411731" cy="318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Before starting the analysis, you ask your colleagues about their opinion on what influences the on-time arrival of a service. Which statement is correct</a:t>
            </a:r>
            <a:r>
              <a:rPr lang="en-US" sz="1800" dirty="0" smtClean="0"/>
              <a:t>?</a:t>
            </a:r>
            <a:endParaRPr lang="de-DE" sz="18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  <a:p>
            <a:r>
              <a:rPr lang="en-US" i="1" dirty="0" smtClean="0"/>
              <a:t>“The </a:t>
            </a:r>
            <a:r>
              <a:rPr lang="en-US" i="1" dirty="0"/>
              <a:t>heavier the drone, the more expensive it is to do a speed up in order to catch up delays. Therefore the bigger drones will have more </a:t>
            </a:r>
            <a:r>
              <a:rPr lang="en-US" i="1" dirty="0" smtClean="0"/>
              <a:t>delays.“  </a:t>
            </a:r>
            <a:endParaRPr lang="en-US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2.1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/>
              <a:t>There are no delayed departure, therefore it is not necessary to catch up a delay from the previous connection.</a:t>
            </a:r>
          </a:p>
          <a:p>
            <a:r>
              <a:rPr lang="en-GB" dirty="0" smtClean="0"/>
              <a:t>But, if delayed during the flight, it is true. The more passengers a drone can carry the more likely that the flight is delayed (positive correlation).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1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2.2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biggest driver of the arrival delay? 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Approach</a:t>
            </a:r>
          </a:p>
          <a:p>
            <a:pPr lvl="1"/>
            <a:r>
              <a:rPr lang="en-GB" dirty="0" smtClean="0"/>
              <a:t>find possible drivers</a:t>
            </a:r>
          </a:p>
          <a:p>
            <a:pPr lvl="2"/>
            <a:r>
              <a:rPr lang="en-GB" dirty="0" smtClean="0"/>
              <a:t>correlated with delays</a:t>
            </a:r>
          </a:p>
          <a:p>
            <a:pPr lvl="2"/>
            <a:r>
              <a:rPr lang="en-GB" dirty="0" smtClean="0"/>
              <a:t>not correlated with each other</a:t>
            </a:r>
          </a:p>
          <a:p>
            <a:pPr lvl="1"/>
            <a:r>
              <a:rPr lang="en-GB" dirty="0" smtClean="0"/>
              <a:t>scale variables</a:t>
            </a:r>
          </a:p>
          <a:p>
            <a:pPr lvl="1"/>
            <a:r>
              <a:rPr lang="en-GB" dirty="0" smtClean="0"/>
              <a:t>execute linear regression</a:t>
            </a:r>
          </a:p>
          <a:p>
            <a:r>
              <a:rPr lang="en-GB" dirty="0" smtClean="0"/>
              <a:t>Assumption</a:t>
            </a:r>
          </a:p>
          <a:p>
            <a:pPr lvl="1"/>
            <a:r>
              <a:rPr lang="en-GB" dirty="0" smtClean="0"/>
              <a:t>observations are independent of each other (no delayed departures)</a:t>
            </a:r>
          </a:p>
          <a:p>
            <a:pPr lvl="1"/>
            <a:r>
              <a:rPr lang="en-GB" dirty="0" smtClean="0"/>
              <a:t>linear relationship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TOP 3</a:t>
            </a:r>
          </a:p>
          <a:p>
            <a:r>
              <a:rPr lang="en-GB" dirty="0" smtClean="0"/>
              <a:t>travel distance in km</a:t>
            </a:r>
          </a:p>
          <a:p>
            <a:pPr lvl="1"/>
            <a:r>
              <a:rPr lang="en-GB" dirty="0" smtClean="0"/>
              <a:t>somehow intuitive, the longer the distance, the longer the travel time and the larger the delay</a:t>
            </a:r>
          </a:p>
          <a:p>
            <a:pPr lvl="1"/>
            <a:r>
              <a:rPr lang="en-GB" dirty="0" smtClean="0"/>
              <a:t>alternatively arrival delay in seconds per km as the dependent variable</a:t>
            </a:r>
          </a:p>
          <a:p>
            <a:r>
              <a:rPr lang="en-GB" dirty="0" smtClean="0"/>
              <a:t>passenger capacity</a:t>
            </a:r>
          </a:p>
          <a:p>
            <a:pPr lvl="1"/>
            <a:r>
              <a:rPr lang="en-GB" dirty="0" smtClean="0"/>
              <a:t>indicates drone size</a:t>
            </a:r>
          </a:p>
          <a:p>
            <a:pPr lvl="1"/>
            <a:r>
              <a:rPr lang="en-GB" dirty="0" smtClean="0"/>
              <a:t>no information about actual number of passengers</a:t>
            </a:r>
          </a:p>
          <a:p>
            <a:r>
              <a:rPr lang="en-GB" dirty="0" smtClean="0"/>
              <a:t>wind speed in </a:t>
            </a:r>
            <a:r>
              <a:rPr lang="en-GB" dirty="0" err="1" smtClean="0"/>
              <a:t>knt.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592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2.3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your only goal is to bring your passengers to the destination on time, which drones would you replace with new ones? 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Approach</a:t>
            </a:r>
          </a:p>
          <a:p>
            <a:pPr lvl="1"/>
            <a:r>
              <a:rPr lang="en-GB" dirty="0" smtClean="0"/>
              <a:t>define </a:t>
            </a:r>
            <a:r>
              <a:rPr lang="en-GB" dirty="0"/>
              <a:t>delays (&gt; 15 min according to FAA standard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scale variables</a:t>
            </a:r>
            <a:endParaRPr lang="en-GB" dirty="0"/>
          </a:p>
          <a:p>
            <a:pPr lvl="1"/>
            <a:r>
              <a:rPr lang="en-GB" dirty="0"/>
              <a:t>execute logistic </a:t>
            </a:r>
            <a:r>
              <a:rPr lang="en-GB" dirty="0" smtClean="0"/>
              <a:t>regression</a:t>
            </a:r>
          </a:p>
          <a:p>
            <a:pPr lvl="1"/>
            <a:r>
              <a:rPr lang="en-GB" dirty="0" smtClean="0"/>
              <a:t>construct dataset with drone characteristics and average values for flight attributes (e.g. wind speed)</a:t>
            </a:r>
          </a:p>
          <a:p>
            <a:pPr lvl="1"/>
            <a:r>
              <a:rPr lang="en-GB" dirty="0" smtClean="0"/>
              <a:t>predict delay probability</a:t>
            </a:r>
          </a:p>
          <a:p>
            <a:r>
              <a:rPr lang="en-GB" dirty="0" smtClean="0"/>
              <a:t>Assumption</a:t>
            </a:r>
          </a:p>
          <a:p>
            <a:pPr lvl="1"/>
            <a:r>
              <a:rPr lang="en-GB" dirty="0" smtClean="0"/>
              <a:t>like 2.3 </a:t>
            </a:r>
            <a:endParaRPr lang="en-GB" dirty="0"/>
          </a:p>
          <a:p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drone operating the service World_2, has by far the highest probability of a delay irrespective of wind speed, travel distance and latitude, followed by the drones of </a:t>
            </a:r>
            <a:r>
              <a:rPr lang="en-GB" dirty="0"/>
              <a:t>World_0 and </a:t>
            </a:r>
            <a:r>
              <a:rPr lang="en-GB" dirty="0" smtClean="0"/>
              <a:t>In_0.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22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1.1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drones are deployed in regional services in Europe? 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check number of drones per service</a:t>
            </a:r>
          </a:p>
          <a:p>
            <a:pPr lvl="1"/>
            <a:r>
              <a:rPr lang="en-US" dirty="0" smtClean="0"/>
              <a:t>check number of regional services in Europe</a:t>
            </a:r>
          </a:p>
          <a:p>
            <a:pPr lvl="1"/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Nine drones are deployed in nine regional services in Europe.</a:t>
            </a:r>
          </a:p>
          <a:p>
            <a:endParaRPr lang="de-DE" dirty="0"/>
          </a:p>
          <a:p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" r="2019"/>
          <a:stretch/>
        </p:blipFill>
        <p:spPr>
          <a:xfrm>
            <a:off x="6061166" y="2797575"/>
            <a:ext cx="5581265" cy="35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2.4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predict the delays of all station arrivals in the last days of July? 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Approach</a:t>
            </a:r>
          </a:p>
          <a:p>
            <a:pPr lvl="1"/>
            <a:r>
              <a:rPr lang="en-GB" dirty="0" smtClean="0"/>
              <a:t>predict delay in sec. </a:t>
            </a:r>
            <a:r>
              <a:rPr lang="en-GB" dirty="0" smtClean="0">
                <a:sym typeface="Wingdings" panose="05000000000000000000" pitchFamily="2" charset="2"/>
              </a:rPr>
              <a:t>→ regression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start model: Random Forest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metric: R-squared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calculate model and metric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improve model with respect to metric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alternative approach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use time series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if observations are independent time series are not necessary</a:t>
            </a:r>
          </a:p>
          <a:p>
            <a:pPr lvl="1"/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Yes.</a:t>
            </a:r>
          </a:p>
          <a:p>
            <a:r>
              <a:rPr lang="en-GB" dirty="0" smtClean="0"/>
              <a:t>With Random Forrest the R-squared is 0.98.</a:t>
            </a:r>
          </a:p>
          <a:p>
            <a:pPr lvl="1"/>
            <a:r>
              <a:rPr lang="en-GB" dirty="0" smtClean="0"/>
              <a:t>Actually this is too his, but usual for this data type. The goal is not to predict changes in delays or influencing factors.</a:t>
            </a:r>
          </a:p>
          <a:p>
            <a:r>
              <a:rPr lang="en-GB" dirty="0" smtClean="0"/>
              <a:t>No further improvement.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952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2.5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service will have the least delays in the last days of July? 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Approach</a:t>
            </a:r>
          </a:p>
          <a:p>
            <a:pPr lvl="1"/>
            <a:r>
              <a:rPr lang="en-GB" dirty="0" smtClean="0"/>
              <a:t>drop August schedule</a:t>
            </a:r>
          </a:p>
          <a:p>
            <a:pPr lvl="1"/>
            <a:r>
              <a:rPr lang="en-GB" dirty="0" smtClean="0"/>
              <a:t>categorize if predicted delay is larger than 15 min</a:t>
            </a:r>
          </a:p>
          <a:p>
            <a:pPr lvl="1"/>
            <a:r>
              <a:rPr lang="en-GB" dirty="0" smtClean="0"/>
              <a:t>sum by service</a:t>
            </a:r>
          </a:p>
          <a:p>
            <a:r>
              <a:rPr lang="en-GB" dirty="0" smtClean="0"/>
              <a:t>alternative approach</a:t>
            </a:r>
          </a:p>
          <a:p>
            <a:pPr lvl="1"/>
            <a:r>
              <a:rPr lang="en-GB" dirty="0" smtClean="0"/>
              <a:t>predict if service is delayed (0,1)</a:t>
            </a:r>
          </a:p>
          <a:p>
            <a:pPr lvl="2"/>
            <a:r>
              <a:rPr lang="en-GB" dirty="0" smtClean="0"/>
              <a:t>classification</a:t>
            </a:r>
          </a:p>
          <a:p>
            <a:pPr lvl="2"/>
            <a:r>
              <a:rPr lang="en-GB" dirty="0" smtClean="0"/>
              <a:t>Random Forrest Classifier</a:t>
            </a:r>
          </a:p>
          <a:p>
            <a:pPr lvl="2"/>
            <a:r>
              <a:rPr lang="en-GB" dirty="0" smtClean="0"/>
              <a:t>Support Vector Machine</a:t>
            </a:r>
          </a:p>
          <a:p>
            <a:pPr lvl="2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TR_1 has only 3 predicted arrivals that are more than 15 minutes delayed.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23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1.2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station pairs are directly connected in the </a:t>
            </a:r>
            <a:r>
              <a:rPr lang="en-US" dirty="0" smtClean="0"/>
              <a:t>network?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Approach (by service connected stations)</a:t>
            </a:r>
          </a:p>
          <a:p>
            <a:pPr lvl="1"/>
            <a:r>
              <a:rPr lang="en-GB" dirty="0" smtClean="0"/>
              <a:t>find unique combinations of all stations in service (first) and overall (second)</a:t>
            </a:r>
          </a:p>
          <a:p>
            <a:r>
              <a:rPr lang="en-GB" dirty="0" smtClean="0"/>
              <a:t>Approach (directly connected stations)</a:t>
            </a:r>
          </a:p>
          <a:p>
            <a:pPr lvl="1"/>
            <a:r>
              <a:rPr lang="en-GB" dirty="0" smtClean="0"/>
              <a:t>change directed to undirected network</a:t>
            </a:r>
          </a:p>
          <a:p>
            <a:pPr lvl="1"/>
            <a:r>
              <a:rPr lang="en-GB" dirty="0" smtClean="0"/>
              <a:t>count edges</a:t>
            </a:r>
          </a:p>
          <a:p>
            <a:r>
              <a:rPr lang="en-GB" dirty="0" smtClean="0"/>
              <a:t>Assumption</a:t>
            </a:r>
          </a:p>
          <a:p>
            <a:pPr lvl="1"/>
            <a:r>
              <a:rPr lang="en-GB" dirty="0" smtClean="0"/>
              <a:t>direction of connection is not relevant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418 stations are connected without changing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171 </a:t>
            </a:r>
            <a:r>
              <a:rPr lang="en-US" dirty="0"/>
              <a:t>stations are directly connected without changing or waiting at a different </a:t>
            </a:r>
            <a:r>
              <a:rPr lang="en-US" dirty="0" smtClean="0"/>
              <a:t>station.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17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1.3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countries cannot be reached from </a:t>
            </a:r>
            <a:r>
              <a:rPr lang="en-US" dirty="0" smtClean="0"/>
              <a:t>Germany?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determine stations and respective countries that have a path from Germany</a:t>
            </a:r>
          </a:p>
          <a:p>
            <a:pPr lvl="1"/>
            <a:r>
              <a:rPr lang="en-US" dirty="0" smtClean="0"/>
              <a:t>subtract all possible countries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GB" dirty="0" smtClean="0"/>
          </a:p>
          <a:p>
            <a:r>
              <a:rPr lang="en-GB" dirty="0" smtClean="0"/>
              <a:t>India and the Netherlands cannot be reached from Germany.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he services in the Netherlands and in India are isolated.</a:t>
            </a:r>
          </a:p>
          <a:p>
            <a:pPr lvl="1"/>
            <a:r>
              <a:rPr lang="en-GB" dirty="0"/>
              <a:t>O</a:t>
            </a:r>
            <a:r>
              <a:rPr lang="en-GB" dirty="0" smtClean="0"/>
              <a:t>ther countries with isolated services (China, Philippines) still have connected stations.</a:t>
            </a:r>
          </a:p>
          <a:p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"/>
          <a:stretch/>
        </p:blipFill>
        <p:spPr>
          <a:xfrm>
            <a:off x="6518367" y="3553097"/>
            <a:ext cx="5124064" cy="283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1.4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the fastest route from Utica in the US to </a:t>
            </a:r>
            <a:r>
              <a:rPr lang="en-US" dirty="0" err="1"/>
              <a:t>Boumerdas</a:t>
            </a:r>
            <a:r>
              <a:rPr lang="en-US" dirty="0"/>
              <a:t> in Algeria in the current network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Approach</a:t>
            </a:r>
          </a:p>
          <a:p>
            <a:pPr lvl="1"/>
            <a:r>
              <a:rPr lang="en-GB" dirty="0" smtClean="0"/>
              <a:t>weight edges with flight time</a:t>
            </a:r>
          </a:p>
          <a:p>
            <a:pPr lvl="1"/>
            <a:r>
              <a:rPr lang="en-GB" dirty="0" smtClean="0"/>
              <a:t>calculate shortest weighted  (=fastest) path</a:t>
            </a:r>
          </a:p>
          <a:p>
            <a:r>
              <a:rPr lang="en-GB" dirty="0" smtClean="0"/>
              <a:t>Assumption</a:t>
            </a:r>
          </a:p>
          <a:p>
            <a:pPr lvl="1"/>
            <a:r>
              <a:rPr lang="en-GB" dirty="0" smtClean="0"/>
              <a:t>‘fast’ in respect of flight time only</a:t>
            </a:r>
          </a:p>
          <a:p>
            <a:pPr lvl="1"/>
            <a:r>
              <a:rPr lang="en-GB" dirty="0" smtClean="0"/>
              <a:t>waiting or transfer time is not included</a:t>
            </a:r>
          </a:p>
          <a:p>
            <a:r>
              <a:rPr lang="en-GB" dirty="0" smtClean="0"/>
              <a:t>alternative approaches regarding travel time are attached in the Notebook</a:t>
            </a:r>
          </a:p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Utica</a:t>
            </a:r>
            <a:r>
              <a:rPr lang="de-DE" dirty="0" smtClean="0"/>
              <a:t> </a:t>
            </a:r>
            <a:r>
              <a:rPr lang="de-DE" dirty="0">
                <a:solidFill>
                  <a:schemeClr val="accent1"/>
                </a:solidFill>
              </a:rPr>
              <a:t>→</a:t>
            </a:r>
            <a:r>
              <a:rPr lang="de-DE" dirty="0"/>
              <a:t> Keene </a:t>
            </a:r>
            <a:r>
              <a:rPr lang="de-DE" dirty="0">
                <a:solidFill>
                  <a:schemeClr val="accent1"/>
                </a:solidFill>
              </a:rPr>
              <a:t>→</a:t>
            </a:r>
            <a:r>
              <a:rPr lang="de-DE" dirty="0"/>
              <a:t> Lutz </a:t>
            </a:r>
            <a:r>
              <a:rPr lang="de-DE" dirty="0">
                <a:solidFill>
                  <a:schemeClr val="accent1"/>
                </a:solidFill>
              </a:rPr>
              <a:t>→</a:t>
            </a:r>
            <a:r>
              <a:rPr lang="de-DE" dirty="0"/>
              <a:t> </a:t>
            </a:r>
            <a:r>
              <a:rPr lang="de-DE" dirty="0" err="1"/>
              <a:t>Searcy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solidFill>
                  <a:schemeClr val="accent1"/>
                </a:solidFill>
              </a:rPr>
              <a:t>→</a:t>
            </a:r>
            <a:r>
              <a:rPr lang="de-DE" dirty="0"/>
              <a:t> </a:t>
            </a:r>
            <a:r>
              <a:rPr lang="de-DE" dirty="0" err="1"/>
              <a:t>Haicheng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→</a:t>
            </a:r>
            <a:r>
              <a:rPr lang="de-DE" dirty="0"/>
              <a:t> </a:t>
            </a:r>
            <a:r>
              <a:rPr lang="de-DE" dirty="0" err="1"/>
              <a:t>Shimotoda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→</a:t>
            </a:r>
            <a:r>
              <a:rPr lang="de-DE" dirty="0"/>
              <a:t> Oschatz </a:t>
            </a:r>
            <a:br>
              <a:rPr lang="de-DE" dirty="0"/>
            </a:br>
            <a:r>
              <a:rPr lang="de-DE" dirty="0">
                <a:solidFill>
                  <a:schemeClr val="accent1"/>
                </a:solidFill>
              </a:rPr>
              <a:t>→</a:t>
            </a:r>
            <a:r>
              <a:rPr lang="de-DE" dirty="0"/>
              <a:t> </a:t>
            </a:r>
            <a:r>
              <a:rPr lang="de-DE" dirty="0" err="1"/>
              <a:t>Losheim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→</a:t>
            </a:r>
            <a:r>
              <a:rPr lang="de-DE" dirty="0"/>
              <a:t> </a:t>
            </a:r>
            <a:r>
              <a:rPr lang="de-DE" dirty="0" err="1"/>
              <a:t>Messaad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→</a:t>
            </a:r>
            <a:r>
              <a:rPr lang="de-DE" dirty="0"/>
              <a:t> </a:t>
            </a:r>
            <a:r>
              <a:rPr lang="de-DE" dirty="0" err="1"/>
              <a:t>Thenia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solidFill>
                  <a:schemeClr val="accent1"/>
                </a:solidFill>
              </a:rPr>
              <a:t>→</a:t>
            </a:r>
            <a:r>
              <a:rPr lang="de-DE" dirty="0"/>
              <a:t> </a:t>
            </a:r>
            <a:r>
              <a:rPr lang="de-DE" dirty="0" err="1"/>
              <a:t>Boumerdas</a:t>
            </a:r>
            <a:r>
              <a:rPr lang="de-DE" dirty="0"/>
              <a:t> </a:t>
            </a:r>
          </a:p>
          <a:p>
            <a:r>
              <a:rPr lang="en-US" dirty="0"/>
              <a:t>1 day and 46 </a:t>
            </a:r>
            <a:r>
              <a:rPr lang="en-US" dirty="0" smtClean="0"/>
              <a:t>minutes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" b="4717"/>
          <a:stretch/>
        </p:blipFill>
        <p:spPr>
          <a:xfrm>
            <a:off x="6014014" y="3472542"/>
            <a:ext cx="5628417" cy="29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1.5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the average time it takes to get from a random station to another random station?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compute fastest paths for all connections like in 1.4</a:t>
            </a:r>
          </a:p>
          <a:p>
            <a:pPr lvl="1"/>
            <a:r>
              <a:rPr lang="en-US" dirty="0" smtClean="0"/>
              <a:t>average paths</a:t>
            </a:r>
          </a:p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in respect to flight time (not travel time)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average flying from a random station to another connected random station takes 19 hours and 40 minutes.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1.6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would you improve this average time if you could set up an additional service?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compare distance and flight time between two stations</a:t>
            </a:r>
          </a:p>
          <a:p>
            <a:pPr lvl="1"/>
            <a:r>
              <a:rPr lang="en-US" dirty="0" smtClean="0"/>
              <a:t>connect stations with a low km/hour</a:t>
            </a:r>
          </a:p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new connections, not additional scheduled service</a:t>
            </a:r>
          </a:p>
          <a:p>
            <a:pPr lvl="1"/>
            <a:r>
              <a:rPr lang="en-US" dirty="0" smtClean="0"/>
              <a:t>only already (indirectly) connected stations can be part of the service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The largest reduction in average flight time would be a service </a:t>
            </a:r>
            <a:r>
              <a:rPr lang="en-GB" dirty="0"/>
              <a:t>that links </a:t>
            </a:r>
            <a:r>
              <a:rPr lang="en-GB" dirty="0" err="1" smtClean="0"/>
              <a:t>Shimotoda</a:t>
            </a:r>
            <a:r>
              <a:rPr lang="en-GB" dirty="0" smtClean="0"/>
              <a:t> in Japan to the Japanese regional network. The same, but to a smaller extent </a:t>
            </a:r>
            <a:r>
              <a:rPr lang="en-GB" dirty="0"/>
              <a:t>applies for </a:t>
            </a:r>
            <a:r>
              <a:rPr lang="en-GB" dirty="0" smtClean="0"/>
              <a:t>Hakodate in northern Japan.</a:t>
            </a:r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37" y="2731613"/>
            <a:ext cx="3888602" cy="365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1.6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would you improve this average time if you could set up an additional service? 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Fastest connection from </a:t>
            </a:r>
            <a:r>
              <a:rPr lang="en-GB" dirty="0" err="1" smtClean="0"/>
              <a:t>Shimotoda</a:t>
            </a:r>
            <a:r>
              <a:rPr lang="en-GB" dirty="0" smtClean="0"/>
              <a:t> to </a:t>
            </a:r>
            <a:r>
              <a:rPr lang="en-GB" dirty="0" err="1" smtClean="0"/>
              <a:t>Annaka</a:t>
            </a:r>
            <a:r>
              <a:rPr lang="en-GB" dirty="0" smtClean="0"/>
              <a:t> in current network</a:t>
            </a:r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2" r="10337"/>
          <a:stretch/>
        </p:blipFill>
        <p:spPr>
          <a:xfrm>
            <a:off x="6172200" y="2791314"/>
            <a:ext cx="5470231" cy="35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Gesche Wegener, 27. Mai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1.7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station in your network would you consider the most important one?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compute centrality </a:t>
            </a:r>
            <a:r>
              <a:rPr lang="en-US" dirty="0" err="1" smtClean="0"/>
              <a:t>algorthms</a:t>
            </a:r>
            <a:endParaRPr lang="en-US" dirty="0" smtClean="0"/>
          </a:p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regarding flight time instead of travel time</a:t>
            </a:r>
          </a:p>
          <a:p>
            <a:pPr lvl="1"/>
            <a:r>
              <a:rPr lang="en-US" dirty="0" smtClean="0"/>
              <a:t>direct connections don‘t include a stop at another station</a:t>
            </a:r>
          </a:p>
          <a:p>
            <a:pPr lvl="1"/>
            <a:r>
              <a:rPr lang="en-US" dirty="0" smtClean="0"/>
              <a:t> ‘short‘  refers to the number of changes at stations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smtClean="0"/>
              <a:t>Searcy (US) is the most important station in the network.</a:t>
            </a:r>
          </a:p>
          <a:p>
            <a:pPr lvl="1"/>
            <a:r>
              <a:rPr lang="en-GB" dirty="0" smtClean="0"/>
              <a:t>highest number of directly connected stations</a:t>
            </a:r>
          </a:p>
          <a:p>
            <a:pPr lvl="1"/>
            <a:r>
              <a:rPr lang="en-GB" dirty="0" smtClean="0"/>
              <a:t>highest probability that it is part of the shortest and fastest trips between two random stations </a:t>
            </a:r>
          </a:p>
          <a:p>
            <a:pPr lvl="1"/>
            <a:r>
              <a:rPr lang="en-GB" dirty="0" smtClean="0"/>
              <a:t>shortest and fastest connection to all other stations</a:t>
            </a:r>
          </a:p>
          <a:p>
            <a:r>
              <a:rPr lang="en-GB" dirty="0" err="1" smtClean="0"/>
              <a:t>Losheim</a:t>
            </a:r>
            <a:r>
              <a:rPr lang="en-GB" dirty="0" smtClean="0"/>
              <a:t> has outgoing direct connections.</a:t>
            </a:r>
          </a:p>
          <a:p>
            <a:r>
              <a:rPr lang="en-GB" dirty="0" err="1" smtClean="0"/>
              <a:t>Messaad</a:t>
            </a:r>
            <a:r>
              <a:rPr lang="en-GB" dirty="0" smtClean="0"/>
              <a:t> has more flights.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9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Benutzerdefiniert 1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EA6312"/>
      </a:accent1>
      <a:accent2>
        <a:srgbClr val="B01513"/>
      </a:accent2>
      <a:accent3>
        <a:srgbClr val="E6B729"/>
      </a:accent3>
      <a:accent4>
        <a:srgbClr val="69B574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1547</Words>
  <Application>Microsoft Office PowerPoint</Application>
  <PresentationFormat>Breitbild</PresentationFormat>
  <Paragraphs>214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Wingdings 3</vt:lpstr>
      <vt:lpstr>Ion-Sitzungssaal</vt:lpstr>
      <vt:lpstr>Network Analysis</vt:lpstr>
      <vt:lpstr>How many drones are deployed in regional services in Europe? </vt:lpstr>
      <vt:lpstr>How many station pairs are directly connected in the network?</vt:lpstr>
      <vt:lpstr>Which countries cannot be reached from Germany?</vt:lpstr>
      <vt:lpstr>What's the fastest route from Utica in the US to Boumerdas in Algeria in the current network?</vt:lpstr>
      <vt:lpstr>What's the average time it takes to get from a random station to another random station? </vt:lpstr>
      <vt:lpstr>How would you improve this average time if you could set up an additional service? </vt:lpstr>
      <vt:lpstr>How would you improve this average time if you could set up an additional service? </vt:lpstr>
      <vt:lpstr>Which station in your network would you consider the most important one? </vt:lpstr>
      <vt:lpstr>Which station in your network would you consider the most important one? </vt:lpstr>
      <vt:lpstr>If you could set up the network from scratch with the existing drones, what would you change? </vt:lpstr>
      <vt:lpstr>Predicting on-time Arrivals </vt:lpstr>
      <vt:lpstr>Before starting the analysis, you ask your colleagues about their opinion on what influences the on-time arrival of a service. Which statement is correct?</vt:lpstr>
      <vt:lpstr>Before starting the analysis, you ask your colleagues about their opinion on what influences the on-time arrival of a service. Which statement is correct?</vt:lpstr>
      <vt:lpstr>Before starting the analysis, you ask your colleagues about their opinion on what influences the on-time arrival of a service. Which statement is correct?</vt:lpstr>
      <vt:lpstr>Before starting the analysis, you ask your colleagues about their opinion on what influences the on-time arrival of a service. Which statement is correct?</vt:lpstr>
      <vt:lpstr>Before starting the analysis, you ask your colleagues about their opinion on what influences the on-time arrival of a service. Which statement is correct?</vt:lpstr>
      <vt:lpstr>What is the biggest driver of the arrival delay? </vt:lpstr>
      <vt:lpstr>If your only goal is to bring your passengers to the destination on time, which drones would you replace with new ones? </vt:lpstr>
      <vt:lpstr>Can you predict the delays of all station arrivals in the last days of July? </vt:lpstr>
      <vt:lpstr>Which service will have the least delays in the last days of July? </vt:lpstr>
    </vt:vector>
  </TitlesOfParts>
  <Company>Universitaet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Wegener, Gesche</dc:creator>
  <cp:lastModifiedBy>Wegener, Gesche</cp:lastModifiedBy>
  <cp:revision>62</cp:revision>
  <dcterms:created xsi:type="dcterms:W3CDTF">2020-05-26T16:11:21Z</dcterms:created>
  <dcterms:modified xsi:type="dcterms:W3CDTF">2020-07-21T12:59:21Z</dcterms:modified>
</cp:coreProperties>
</file>