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72" r:id="rId12"/>
    <p:sldId id="264" r:id="rId13"/>
    <p:sldId id="273" r:id="rId14"/>
    <p:sldId id="274" r:id="rId15"/>
    <p:sldId id="275" r:id="rId16"/>
    <p:sldId id="265" r:id="rId17"/>
    <p:sldId id="276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4B4-9139-4215-B25F-A32CC33F031E}" type="datetimeFigureOut">
              <a:rPr lang="en-US" smtClean="0"/>
              <a:t>29-Jun-15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2074-EB02-4C0B-A8A5-0207DEAC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rseu/Reflec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728662" y="914400"/>
            <a:ext cx="65103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err="1" smtClean="0"/>
              <a:t>Reflecta</a:t>
            </a:r>
            <a:endParaRPr lang="en-US" sz="40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239000" y="354365"/>
            <a:ext cx="1735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 err="1"/>
              <a:t>Marinescu</a:t>
            </a:r>
            <a:r>
              <a:rPr lang="en-US" sz="1400" dirty="0"/>
              <a:t> </a:t>
            </a:r>
            <a:r>
              <a:rPr lang="en-US" sz="1400" dirty="0" err="1" smtClean="0"/>
              <a:t>Alexandru</a:t>
            </a:r>
            <a:endParaRPr lang="en-US" sz="14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74638" y="6105525"/>
            <a:ext cx="4297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dirty="0"/>
              <a:t>Keywords: Kinect, body joints, facial expressions, animation, avatars, noise reduction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2362200"/>
            <a:ext cx="6385573" cy="3233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867400" y="6320968"/>
            <a:ext cx="2823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github.com/Zerseu/Reflecta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07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048000" y="381000"/>
            <a:ext cx="306071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Bone mapper…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Kinect: 25 bones</a:t>
            </a:r>
          </a:p>
          <a:p>
            <a:pPr algn="ctr"/>
            <a:r>
              <a:rPr lang="en-US" sz="2800" dirty="0" err="1" smtClean="0"/>
              <a:t>Mecanim</a:t>
            </a:r>
            <a:r>
              <a:rPr lang="en-US" sz="2800" dirty="0" smtClean="0"/>
              <a:t>: 54 bones</a:t>
            </a:r>
            <a:endParaRPr lang="en-US" sz="2800" dirty="0"/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2424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700547" y="381000"/>
            <a:ext cx="1755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Mapping…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6200" y="1066800"/>
            <a:ext cx="6934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Kinect.SpineBase</a:t>
            </a:r>
            <a:r>
              <a:rPr lang="en-US" sz="1400" dirty="0"/>
              <a:t>] = </a:t>
            </a:r>
            <a:r>
              <a:rPr lang="en-US" sz="1400" dirty="0" err="1"/>
              <a:t>Mecanim.Hips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Kinect.SpineMid</a:t>
            </a:r>
            <a:r>
              <a:rPr lang="en-US" sz="1400" dirty="0"/>
              <a:t>] = </a:t>
            </a:r>
            <a:r>
              <a:rPr lang="en-US" sz="1400" dirty="0" err="1"/>
              <a:t>Mecanim.Spine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Kinect.SpineShoulder</a:t>
            </a:r>
            <a:r>
              <a:rPr lang="en-US" sz="1400" dirty="0"/>
              <a:t>] = </a:t>
            </a:r>
            <a:r>
              <a:rPr lang="en-US" sz="1400" dirty="0" err="1"/>
              <a:t>Mecanim.Chest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Kinect.Neck</a:t>
            </a:r>
            <a:r>
              <a:rPr lang="en-US" sz="1400" dirty="0"/>
              <a:t>] = </a:t>
            </a:r>
            <a:r>
              <a:rPr lang="en-US" sz="1400" dirty="0" err="1"/>
              <a:t>Mecanim.Neck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Kinect.Head</a:t>
            </a:r>
            <a:r>
              <a:rPr lang="en-US" sz="1400" dirty="0"/>
              <a:t>] = </a:t>
            </a:r>
            <a:r>
              <a:rPr lang="en-US" sz="1400" dirty="0" err="1"/>
              <a:t>Mecanim.Head</a:t>
            </a:r>
            <a:r>
              <a:rPr lang="en-US" sz="1400" dirty="0" smtClean="0"/>
              <a:t>;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Kinect.ShoulderLeft</a:t>
            </a:r>
            <a:r>
              <a:rPr lang="en-US" sz="1400" dirty="0"/>
              <a:t>] = </a:t>
            </a:r>
            <a:r>
              <a:rPr lang="en-US" sz="1400" dirty="0" err="1"/>
              <a:t>Mecanim.RightShoulder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Kinect.ElbowLeft</a:t>
            </a:r>
            <a:r>
              <a:rPr lang="en-US" sz="1400" dirty="0"/>
              <a:t>] = </a:t>
            </a:r>
            <a:r>
              <a:rPr lang="en-US" sz="1400" dirty="0" err="1"/>
              <a:t>Mecanim.RightUpperArm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Kinect.WristLeft</a:t>
            </a:r>
            <a:r>
              <a:rPr lang="en-US" sz="1400" dirty="0"/>
              <a:t>] = </a:t>
            </a:r>
            <a:r>
              <a:rPr lang="en-US" sz="1400" dirty="0" err="1"/>
              <a:t>Mecanim.RightLowerArm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Kinect.HandLeft</a:t>
            </a:r>
            <a:r>
              <a:rPr lang="en-US" sz="1400" dirty="0"/>
              <a:t>] = </a:t>
            </a:r>
            <a:r>
              <a:rPr lang="en-US" sz="1400" dirty="0" err="1"/>
              <a:t>Mecanim.RightHand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Kinect.ThumbLeft</a:t>
            </a:r>
            <a:r>
              <a:rPr lang="en-US" sz="1400" dirty="0"/>
              <a:t>] = </a:t>
            </a:r>
            <a:r>
              <a:rPr lang="en-US" sz="1400" dirty="0" err="1"/>
              <a:t>Mecanim.RightThumbDistal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Kinect.HandTipLeft</a:t>
            </a:r>
            <a:r>
              <a:rPr lang="en-US" sz="1400" dirty="0"/>
              <a:t>] = </a:t>
            </a:r>
            <a:r>
              <a:rPr lang="en-US" sz="1400" dirty="0" err="1"/>
              <a:t>Mecanim.RightMiddleDistal</a:t>
            </a:r>
            <a:r>
              <a:rPr lang="en-US" sz="1400" dirty="0" smtClean="0"/>
              <a:t>;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Kinect.ShoulderRight</a:t>
            </a:r>
            <a:r>
              <a:rPr lang="en-US" sz="1400" dirty="0"/>
              <a:t>] = </a:t>
            </a:r>
            <a:r>
              <a:rPr lang="en-US" sz="1400" dirty="0" err="1"/>
              <a:t>Mecanim.LeftShoulder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Kinect.ElbowRight</a:t>
            </a:r>
            <a:r>
              <a:rPr lang="en-US" sz="1400" dirty="0"/>
              <a:t>] = </a:t>
            </a:r>
            <a:r>
              <a:rPr lang="en-US" sz="1400" dirty="0" err="1"/>
              <a:t>Mecanim.LeftUpperArm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Kinect.WristRight</a:t>
            </a:r>
            <a:r>
              <a:rPr lang="en-US" sz="1400" dirty="0"/>
              <a:t>] = </a:t>
            </a:r>
            <a:r>
              <a:rPr lang="en-US" sz="1400" dirty="0" err="1"/>
              <a:t>Mecanim.LeftLowerArm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Kinect.HandRight</a:t>
            </a:r>
            <a:r>
              <a:rPr lang="en-US" sz="1400" dirty="0"/>
              <a:t>] = </a:t>
            </a:r>
            <a:r>
              <a:rPr lang="en-US" sz="1400" dirty="0" err="1"/>
              <a:t>Mecanim.LeftHand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Kinect.ThumbRight</a:t>
            </a:r>
            <a:r>
              <a:rPr lang="en-US" sz="1400" dirty="0"/>
              <a:t>] = </a:t>
            </a:r>
            <a:r>
              <a:rPr lang="en-US" sz="1400" dirty="0" err="1"/>
              <a:t>Mecanim.LeftThumbDistal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Kinect.HandTipRight</a:t>
            </a:r>
            <a:r>
              <a:rPr lang="en-US" sz="1400" dirty="0"/>
              <a:t>] = </a:t>
            </a:r>
            <a:r>
              <a:rPr lang="en-US" sz="1400" dirty="0" err="1"/>
              <a:t>Mecanim.LeftMiddleDistal</a:t>
            </a:r>
            <a:r>
              <a:rPr lang="en-US" sz="1400" dirty="0" smtClean="0"/>
              <a:t>;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Kinect.HipLeft</a:t>
            </a:r>
            <a:r>
              <a:rPr lang="en-US" sz="1400" dirty="0"/>
              <a:t>] = </a:t>
            </a:r>
            <a:r>
              <a:rPr lang="en-US" sz="1400" dirty="0" err="1"/>
              <a:t>Mecanim.Unknown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Kinect.KneeLeft</a:t>
            </a:r>
            <a:r>
              <a:rPr lang="en-US" sz="1400" dirty="0"/>
              <a:t>] = </a:t>
            </a:r>
            <a:r>
              <a:rPr lang="en-US" sz="1400" dirty="0" err="1"/>
              <a:t>Mecanim.RightUpperLeg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Kinect.AnkleLeft</a:t>
            </a:r>
            <a:r>
              <a:rPr lang="en-US" sz="1400" dirty="0"/>
              <a:t>] = </a:t>
            </a:r>
            <a:r>
              <a:rPr lang="en-US" sz="1400" dirty="0" err="1"/>
              <a:t>Mecanim.RightLowerLeg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Kinect.FootLeft</a:t>
            </a:r>
            <a:r>
              <a:rPr lang="en-US" sz="1400" dirty="0"/>
              <a:t>] = </a:t>
            </a:r>
            <a:r>
              <a:rPr lang="en-US" sz="1400" dirty="0" err="1"/>
              <a:t>Mecanim.RightFoot</a:t>
            </a:r>
            <a:r>
              <a:rPr lang="en-US" sz="1400" dirty="0" smtClean="0"/>
              <a:t>;</a:t>
            </a:r>
            <a:endParaRPr lang="en-US" sz="14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Kinect.HipRight</a:t>
            </a:r>
            <a:r>
              <a:rPr lang="en-US" sz="1400" dirty="0"/>
              <a:t>] = </a:t>
            </a:r>
            <a:r>
              <a:rPr lang="en-US" sz="1400" dirty="0" err="1"/>
              <a:t>Mecanim.Unknown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Kinect.KneeRight</a:t>
            </a:r>
            <a:r>
              <a:rPr lang="en-US" sz="1400" dirty="0"/>
              <a:t>] = </a:t>
            </a:r>
            <a:r>
              <a:rPr lang="en-US" sz="1400" dirty="0" err="1"/>
              <a:t>Mecanim.LeftUpperLeg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Kinect.AnkleRight</a:t>
            </a:r>
            <a:r>
              <a:rPr lang="en-US" sz="1400" dirty="0"/>
              <a:t>] = </a:t>
            </a:r>
            <a:r>
              <a:rPr lang="en-US" sz="1400" dirty="0" err="1"/>
              <a:t>Mecanim.LeftLowerLeg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Map[</a:t>
            </a:r>
            <a:r>
              <a:rPr lang="en-US" sz="1400" dirty="0" err="1"/>
              <a:t>Kinect.FootRight</a:t>
            </a:r>
            <a:r>
              <a:rPr lang="en-US" sz="1400" dirty="0"/>
              <a:t>] = </a:t>
            </a:r>
            <a:r>
              <a:rPr lang="en-US" sz="1400" dirty="0" err="1"/>
              <a:t>Mecanim.LeftFoot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77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409472" y="431495"/>
            <a:ext cx="2157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To be noted…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8317" y="2514600"/>
            <a:ext cx="5486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Implemented our own custom </a:t>
            </a:r>
            <a:r>
              <a:rPr lang="en-US" b="1" dirty="0" smtClean="0"/>
              <a:t>mapper entity</a:t>
            </a:r>
            <a:r>
              <a:rPr lang="en-US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/>
              <a:t>The Kinect bone orientations are </a:t>
            </a:r>
            <a:r>
              <a:rPr lang="en-US" b="1" dirty="0"/>
              <a:t>not</a:t>
            </a:r>
            <a:r>
              <a:rPr lang="en-US" dirty="0"/>
              <a:t> readily usable in </a:t>
            </a:r>
            <a:r>
              <a:rPr lang="en-US" dirty="0" smtClean="0"/>
              <a:t>Unity;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/>
              <a:t>C</a:t>
            </a:r>
            <a:r>
              <a:rPr lang="en-US" b="1" dirty="0" smtClean="0"/>
              <a:t>ompensation </a:t>
            </a:r>
            <a:r>
              <a:rPr lang="en-US" b="1" dirty="0"/>
              <a:t>factors </a:t>
            </a:r>
            <a:r>
              <a:rPr lang="en-US" dirty="0"/>
              <a:t>need to be applied when extrapolating the local </a:t>
            </a:r>
            <a:r>
              <a:rPr lang="en-US" dirty="0" smtClean="0"/>
              <a:t>rotation (Unity) </a:t>
            </a:r>
            <a:r>
              <a:rPr lang="en-US" dirty="0"/>
              <a:t>from the absolute </a:t>
            </a:r>
            <a:r>
              <a:rPr lang="en-US" dirty="0" smtClean="0"/>
              <a:t>rotation (Kinect);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Remark </a:t>
            </a:r>
            <a:r>
              <a:rPr lang="en-US" dirty="0"/>
              <a:t>that we have </a:t>
            </a:r>
            <a:r>
              <a:rPr lang="en-US" b="1" dirty="0"/>
              <a:t>swapped</a:t>
            </a:r>
            <a:r>
              <a:rPr lang="en-US" dirty="0"/>
              <a:t> left joints for right joints and </a:t>
            </a:r>
            <a:r>
              <a:rPr lang="en-US" dirty="0" smtClean="0"/>
              <a:t>vice-versa;</a:t>
            </a: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7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4114800" y="76200"/>
            <a:ext cx="410824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Facial expression mapper…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Kinect: 17 expressions</a:t>
            </a:r>
          </a:p>
          <a:p>
            <a:pPr algn="ctr"/>
            <a:r>
              <a:rPr lang="en-US" sz="2800" dirty="0" err="1" smtClean="0"/>
              <a:t>Mixamo</a:t>
            </a:r>
            <a:r>
              <a:rPr lang="en-US" sz="2800" dirty="0" smtClean="0"/>
              <a:t>: 50 expressions</a:t>
            </a:r>
            <a:endParaRPr lang="en-US" sz="2800" dirty="0"/>
          </a:p>
        </p:txBody>
      </p:sp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" y="0"/>
            <a:ext cx="3239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700547" y="381000"/>
            <a:ext cx="1755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Mapping…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6200" y="1066800"/>
            <a:ext cx="69342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JawOpen</a:t>
            </a:r>
            <a:r>
              <a:rPr lang="en-US" sz="1400" dirty="0"/>
              <a:t> =&gt; </a:t>
            </a:r>
            <a:r>
              <a:rPr lang="en-US" sz="1400" dirty="0" err="1"/>
              <a:t>Jaw_Down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LipPucker</a:t>
            </a:r>
            <a:r>
              <a:rPr lang="en-US" sz="1400" dirty="0"/>
              <a:t> =&gt;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JawSlideRight</a:t>
            </a:r>
            <a:r>
              <a:rPr lang="en-US" sz="1400" dirty="0"/>
              <a:t> =&gt; </a:t>
            </a:r>
            <a:r>
              <a:rPr lang="en-US" sz="1400" dirty="0" err="1"/>
              <a:t>Jaw_Right</a:t>
            </a:r>
            <a:r>
              <a:rPr lang="en-US" sz="1400" dirty="0"/>
              <a:t>/</a:t>
            </a:r>
            <a:r>
              <a:rPr lang="en-US" sz="1400" dirty="0" err="1"/>
              <a:t>Jaw_Left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LipStretcherRight</a:t>
            </a:r>
            <a:r>
              <a:rPr lang="en-US" sz="1400" dirty="0"/>
              <a:t> =&gt;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LipStretcherLeft</a:t>
            </a:r>
            <a:r>
              <a:rPr lang="en-US" sz="1400" dirty="0"/>
              <a:t> =&gt;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LipCornerPullerLeft</a:t>
            </a:r>
            <a:r>
              <a:rPr lang="en-US" sz="1400" dirty="0"/>
              <a:t> =&gt; </a:t>
            </a:r>
            <a:r>
              <a:rPr lang="en-US" sz="1400" dirty="0" err="1"/>
              <a:t>Smile_Left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LipCornerPullerRight</a:t>
            </a:r>
            <a:r>
              <a:rPr lang="en-US" sz="1400" dirty="0"/>
              <a:t> =&gt; </a:t>
            </a:r>
            <a:r>
              <a:rPr lang="en-US" sz="1400" dirty="0" err="1"/>
              <a:t>Smile_Right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LipCornerDepressorLeft</a:t>
            </a:r>
            <a:r>
              <a:rPr lang="en-US" sz="1400" dirty="0"/>
              <a:t> =&gt; </a:t>
            </a:r>
            <a:r>
              <a:rPr lang="en-US" sz="1400" dirty="0" err="1"/>
              <a:t>Frown_Left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LipCornerDepressorRight</a:t>
            </a:r>
            <a:r>
              <a:rPr lang="en-US" sz="1400" dirty="0"/>
              <a:t> =&gt; </a:t>
            </a:r>
            <a:r>
              <a:rPr lang="en-US" sz="1400" dirty="0" err="1"/>
              <a:t>Frown_Right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LeftcheekPuff</a:t>
            </a:r>
            <a:r>
              <a:rPr lang="en-US" sz="1400" dirty="0"/>
              <a:t> =&gt; </a:t>
            </a:r>
            <a:r>
              <a:rPr lang="en-US" sz="1400" dirty="0" err="1"/>
              <a:t>CheekPuff_Left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RightcheekPuff</a:t>
            </a:r>
            <a:r>
              <a:rPr lang="en-US" sz="1400" dirty="0"/>
              <a:t> =&gt; </a:t>
            </a:r>
            <a:r>
              <a:rPr lang="en-US" sz="1400" dirty="0" err="1"/>
              <a:t>CheekPuff_Right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LefteyeClosed</a:t>
            </a:r>
            <a:r>
              <a:rPr lang="en-US" sz="1400" dirty="0"/>
              <a:t> =&gt; </a:t>
            </a:r>
            <a:r>
              <a:rPr lang="en-US" sz="1400" dirty="0" err="1"/>
              <a:t>Blink_Left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RighteyeClosed</a:t>
            </a:r>
            <a:r>
              <a:rPr lang="en-US" sz="1400" dirty="0"/>
              <a:t> =&gt; </a:t>
            </a:r>
            <a:r>
              <a:rPr lang="en-US" sz="1400" dirty="0" err="1"/>
              <a:t>Blink_Right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RighteyebrowLowerer</a:t>
            </a:r>
            <a:r>
              <a:rPr lang="en-US" sz="1400" dirty="0"/>
              <a:t> =&gt; </a:t>
            </a:r>
            <a:r>
              <a:rPr lang="en-US" sz="1400" dirty="0" err="1"/>
              <a:t>BrowsDown_Right</a:t>
            </a:r>
            <a:r>
              <a:rPr lang="en-US" sz="1400" dirty="0"/>
              <a:t>/</a:t>
            </a:r>
            <a:r>
              <a:rPr lang="en-US" sz="1400" dirty="0" err="1"/>
              <a:t>BrowsUp_Right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LefteyebrowLowerer</a:t>
            </a:r>
            <a:r>
              <a:rPr lang="en-US" sz="1400" dirty="0"/>
              <a:t> =&gt; </a:t>
            </a:r>
            <a:r>
              <a:rPr lang="en-US" sz="1400" dirty="0" err="1"/>
              <a:t>BrowsDown_Left</a:t>
            </a:r>
            <a:r>
              <a:rPr lang="en-US" sz="1400" dirty="0"/>
              <a:t>/</a:t>
            </a:r>
            <a:r>
              <a:rPr lang="en-US" sz="1400" dirty="0" err="1"/>
              <a:t>BrowsUp_Left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LowerlipDepressorLeft</a:t>
            </a:r>
            <a:r>
              <a:rPr lang="en-US" sz="1400" dirty="0"/>
              <a:t> =&gt; </a:t>
            </a:r>
            <a:r>
              <a:rPr lang="en-US" sz="1400" dirty="0" err="1"/>
              <a:t>LowerLipDown_Left</a:t>
            </a:r>
            <a:r>
              <a:rPr lang="en-US" sz="1400" dirty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/>
              <a:t>LowerlipDepressorRight</a:t>
            </a:r>
            <a:r>
              <a:rPr lang="en-US" sz="1400" dirty="0"/>
              <a:t> =&gt; </a:t>
            </a:r>
            <a:r>
              <a:rPr lang="en-US" sz="1400" dirty="0" err="1"/>
              <a:t>LowerLipDown_Right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6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409472" y="431495"/>
            <a:ext cx="2157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To be noted…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8317" y="2514600"/>
            <a:ext cx="5486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Implemented our own custom </a:t>
            </a:r>
            <a:r>
              <a:rPr lang="en-US" b="1" dirty="0" smtClean="0"/>
              <a:t>mapper entity</a:t>
            </a:r>
            <a:r>
              <a:rPr lang="en-US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/>
              <a:t>The Kinect input follows the </a:t>
            </a:r>
            <a:r>
              <a:rPr lang="en-US" b="1" dirty="0"/>
              <a:t>Candide-3</a:t>
            </a:r>
            <a:r>
              <a:rPr lang="en-US" dirty="0"/>
              <a:t> </a:t>
            </a:r>
            <a:r>
              <a:rPr lang="en-US" dirty="0" smtClean="0"/>
              <a:t>model, whilst </a:t>
            </a:r>
            <a:r>
              <a:rPr lang="en-US" dirty="0" err="1" smtClean="0"/>
              <a:t>Mixamo</a:t>
            </a:r>
            <a:r>
              <a:rPr lang="en-US" dirty="0" smtClean="0"/>
              <a:t> </a:t>
            </a:r>
            <a:r>
              <a:rPr lang="en-US" dirty="0"/>
              <a:t>uses its own </a:t>
            </a:r>
            <a:r>
              <a:rPr lang="en-US" b="1" dirty="0"/>
              <a:t>proprietary system </a:t>
            </a:r>
            <a:r>
              <a:rPr lang="en-US" dirty="0"/>
              <a:t>for facial expression </a:t>
            </a:r>
            <a:r>
              <a:rPr lang="en-US" dirty="0" smtClean="0"/>
              <a:t>morphs;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The documentation </a:t>
            </a:r>
            <a:r>
              <a:rPr lang="en-US" dirty="0"/>
              <a:t>for the Kinect v2 sensor states that expression weights are in the </a:t>
            </a:r>
            <a:r>
              <a:rPr lang="en-US" b="1" dirty="0"/>
              <a:t>range [-1, </a:t>
            </a:r>
            <a:r>
              <a:rPr lang="en-US" b="1" dirty="0" smtClean="0"/>
              <a:t>1]</a:t>
            </a:r>
            <a:r>
              <a:rPr lang="en-US" dirty="0" smtClean="0"/>
              <a:t>; in practice, this </a:t>
            </a:r>
            <a:r>
              <a:rPr lang="en-US" b="1" dirty="0"/>
              <a:t>differs</a:t>
            </a:r>
            <a:r>
              <a:rPr lang="en-US" dirty="0"/>
              <a:t> from action unit to action </a:t>
            </a:r>
            <a:r>
              <a:rPr lang="en-US" dirty="0" smtClean="0"/>
              <a:t>unit;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One </a:t>
            </a:r>
            <a:r>
              <a:rPr lang="en-US" dirty="0"/>
              <a:t>expression from the Kinect can have </a:t>
            </a:r>
            <a:r>
              <a:rPr lang="en-US" b="1" dirty="0"/>
              <a:t>multiple</a:t>
            </a:r>
            <a:r>
              <a:rPr lang="en-US" dirty="0"/>
              <a:t> mappings (usually at most </a:t>
            </a:r>
            <a:r>
              <a:rPr lang="en-US" b="1" dirty="0"/>
              <a:t>two</a:t>
            </a:r>
            <a:r>
              <a:rPr lang="en-US" dirty="0"/>
              <a:t>) in the </a:t>
            </a:r>
            <a:r>
              <a:rPr lang="en-US" dirty="0" err="1"/>
              <a:t>Mixamo</a:t>
            </a:r>
            <a:r>
              <a:rPr lang="en-US" dirty="0"/>
              <a:t> </a:t>
            </a:r>
            <a:r>
              <a:rPr lang="en-US" dirty="0" smtClean="0"/>
              <a:t>system;</a:t>
            </a: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6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744996" y="169885"/>
            <a:ext cx="12811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Noise…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1998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is </a:t>
            </a:r>
            <a:r>
              <a:rPr lang="en-US" b="1" dirty="0" smtClean="0"/>
              <a:t>everywhere</a:t>
            </a:r>
            <a:r>
              <a:rPr lang="en-US" dirty="0" smtClean="0"/>
              <a:t>…</a:t>
            </a: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3" name="I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5" y="3615915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46887" y="228600"/>
            <a:ext cx="37135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Our proposed solution…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4495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b="1" dirty="0" smtClean="0"/>
              <a:t>combined</a:t>
            </a:r>
            <a:r>
              <a:rPr lang="en-US" dirty="0" smtClean="0"/>
              <a:t> approach consisting of: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/>
              <a:t>a</a:t>
            </a:r>
            <a:r>
              <a:rPr lang="en-US" dirty="0" smtClean="0"/>
              <a:t> simple </a:t>
            </a:r>
            <a:r>
              <a:rPr lang="en-US" b="1" dirty="0" smtClean="0"/>
              <a:t>average</a:t>
            </a:r>
            <a:r>
              <a:rPr lang="en-US" dirty="0" smtClean="0"/>
              <a:t> scheme over a given number of frames;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/>
              <a:t>s</a:t>
            </a:r>
            <a:r>
              <a:rPr lang="en-US" dirty="0" smtClean="0"/>
              <a:t>pecially designed and tuned double-exponential smoothing predictors (</a:t>
            </a:r>
            <a:r>
              <a:rPr lang="en-US" b="1" dirty="0" smtClean="0"/>
              <a:t>DESP</a:t>
            </a:r>
            <a:r>
              <a:rPr lang="en-US" dirty="0" smtClean="0"/>
              <a:t>) for </a:t>
            </a:r>
            <a:r>
              <a:rPr lang="en-US" b="1" dirty="0" smtClean="0"/>
              <a:t>float</a:t>
            </a:r>
            <a:r>
              <a:rPr lang="en-US" dirty="0" smtClean="0"/>
              <a:t>, </a:t>
            </a:r>
            <a:r>
              <a:rPr lang="en-US" b="1" dirty="0" smtClean="0"/>
              <a:t>Vector3</a:t>
            </a:r>
            <a:r>
              <a:rPr lang="en-US" dirty="0" smtClean="0"/>
              <a:t> and </a:t>
            </a:r>
            <a:r>
              <a:rPr lang="en-US" b="1" dirty="0" smtClean="0"/>
              <a:t>Quaternion</a:t>
            </a:r>
            <a:r>
              <a:rPr lang="en-US" dirty="0" smtClean="0"/>
              <a:t> types;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raising the expression weights (given their [-1, 1] range) to an odd integer </a:t>
            </a:r>
            <a:r>
              <a:rPr lang="en-US" b="1" dirty="0" smtClean="0"/>
              <a:t>power</a:t>
            </a:r>
            <a:r>
              <a:rPr lang="en-US" dirty="0" smtClean="0"/>
              <a:t> (in order to conserve the sign) – usually </a:t>
            </a:r>
            <a:r>
              <a:rPr lang="en-US" b="1" dirty="0" smtClean="0"/>
              <a:t>3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01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23563" y="169885"/>
            <a:ext cx="19239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End result…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" y="1156088"/>
            <a:ext cx="64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an </a:t>
            </a:r>
            <a:r>
              <a:rPr lang="en-US" b="1" dirty="0" smtClean="0"/>
              <a:t>animation clip</a:t>
            </a:r>
            <a:r>
              <a:rPr lang="en-US" dirty="0" smtClean="0"/>
              <a:t> for designers to drag on a rigged model.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a </a:t>
            </a:r>
            <a:r>
              <a:rPr lang="en-US" b="1" dirty="0" smtClean="0"/>
              <a:t>BVH</a:t>
            </a:r>
            <a:r>
              <a:rPr lang="en-US" dirty="0" smtClean="0"/>
              <a:t> file to be imported in other 3D modelers.</a:t>
            </a: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0600" y="2819400"/>
            <a:ext cx="2187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Extensibility…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886200"/>
            <a:ext cx="640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any rig which is </a:t>
            </a:r>
            <a:r>
              <a:rPr lang="en-US" b="1" dirty="0" err="1" smtClean="0"/>
              <a:t>Mecanim</a:t>
            </a:r>
            <a:r>
              <a:rPr lang="en-US" dirty="0" smtClean="0"/>
              <a:t> compatible (for body) and at least </a:t>
            </a:r>
            <a:r>
              <a:rPr lang="en-US" b="1" dirty="0" smtClean="0"/>
              <a:t>Candide-3</a:t>
            </a:r>
            <a:r>
              <a:rPr lang="en-US" dirty="0" smtClean="0"/>
              <a:t> compatible (for face).</a:t>
            </a: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90625"/>
            <a:ext cx="3810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4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28600" y="169885"/>
            <a:ext cx="28866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 dirty="0" smtClean="0"/>
              <a:t>Tech Demo…</a:t>
            </a:r>
            <a:endParaRPr lang="en-US" sz="400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352800" y="5638800"/>
            <a:ext cx="16722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6000" dirty="0" smtClean="0"/>
              <a:t>Q&amp;A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37338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09800"/>
            <a:ext cx="2419522" cy="421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3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371600" y="533400"/>
            <a:ext cx="27067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What is </a:t>
            </a:r>
            <a:r>
              <a:rPr lang="en-US" sz="2800" dirty="0" err="1" smtClean="0"/>
              <a:t>Reflecta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86551" y="3438435"/>
            <a:ext cx="487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a small framework for motion capture acquisition using the </a:t>
            </a:r>
            <a:r>
              <a:rPr lang="en-US" b="1" dirty="0" err="1" smtClean="0"/>
              <a:t>Kinect</a:t>
            </a:r>
            <a:r>
              <a:rPr lang="en-US" b="1" dirty="0" smtClean="0"/>
              <a:t> for Windows v2</a:t>
            </a:r>
            <a:r>
              <a:rPr lang="en-US" dirty="0" smtClean="0"/>
              <a:t> sensor targeting </a:t>
            </a:r>
            <a:r>
              <a:rPr lang="en-US" b="1" dirty="0" smtClean="0"/>
              <a:t>Unity</a:t>
            </a:r>
            <a:r>
              <a:rPr lang="en-US" dirty="0" smtClean="0"/>
              <a:t> game developers.</a:t>
            </a: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3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219200" y="914400"/>
            <a:ext cx="22689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Why </a:t>
            </a:r>
            <a:r>
              <a:rPr lang="en-US" sz="2800" dirty="0" err="1" smtClean="0"/>
              <a:t>Reflecta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19400"/>
            <a:ext cx="4876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because it </a:t>
            </a:r>
            <a:r>
              <a:rPr lang="en-US" b="1" dirty="0" smtClean="0"/>
              <a:t>frees</a:t>
            </a:r>
            <a:r>
              <a:rPr lang="en-US" dirty="0" smtClean="0"/>
              <a:t> artists from the burden of creating animation clips for 3D models and allows them to </a:t>
            </a:r>
            <a:r>
              <a:rPr lang="en-US" b="1" dirty="0" smtClean="0"/>
              <a:t>focus</a:t>
            </a:r>
            <a:r>
              <a:rPr lang="en-US" dirty="0" smtClean="0"/>
              <a:t> on more important tasks.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because it opens up virtually </a:t>
            </a:r>
            <a:r>
              <a:rPr lang="en-US" b="1" dirty="0" smtClean="0"/>
              <a:t>limitless</a:t>
            </a:r>
            <a:r>
              <a:rPr lang="en-US" dirty="0" smtClean="0"/>
              <a:t> possibilities for </a:t>
            </a:r>
            <a:r>
              <a:rPr lang="en-US" b="1" dirty="0" smtClean="0"/>
              <a:t>NUI</a:t>
            </a:r>
            <a:r>
              <a:rPr lang="en-US" dirty="0" smtClean="0"/>
              <a:t> driven applications.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because it integrates into the </a:t>
            </a:r>
            <a:r>
              <a:rPr lang="en-US" b="1" dirty="0" smtClean="0"/>
              <a:t>workflow</a:t>
            </a:r>
            <a:r>
              <a:rPr lang="en-US" dirty="0" smtClean="0"/>
              <a:t> of the most widely used 3D modelling tools (</a:t>
            </a:r>
            <a:r>
              <a:rPr lang="en-US" b="1" dirty="0" smtClean="0"/>
              <a:t>BVH </a:t>
            </a:r>
            <a:r>
              <a:rPr lang="en-US" dirty="0" smtClean="0"/>
              <a:t>exporter).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 because it is </a:t>
            </a:r>
            <a:r>
              <a:rPr lang="en-US" b="1" dirty="0" smtClean="0"/>
              <a:t>open-source</a:t>
            </a:r>
            <a:r>
              <a:rPr lang="en-US" dirty="0" smtClean="0"/>
              <a:t>.</a:t>
            </a: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6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348790" y="457200"/>
            <a:ext cx="1990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Architecture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7555555" cy="3453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2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28600" y="685800"/>
            <a:ext cx="47023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Advantages of loose coupling…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8317" y="2819400"/>
            <a:ext cx="5486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Provides access to </a:t>
            </a:r>
            <a:r>
              <a:rPr lang="en-US" dirty="0" err="1" smtClean="0"/>
              <a:t>mocap</a:t>
            </a:r>
            <a:r>
              <a:rPr lang="en-US" dirty="0" smtClean="0"/>
              <a:t> data in a uniform way through </a:t>
            </a:r>
            <a:r>
              <a:rPr lang="en-US" b="1" dirty="0" smtClean="0"/>
              <a:t>protocol buffers </a:t>
            </a:r>
            <a:r>
              <a:rPr lang="en-US" dirty="0" smtClean="0"/>
              <a:t>– a lightweight and compact serialization protocol;</a:t>
            </a:r>
            <a:endParaRPr lang="en-US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Clear </a:t>
            </a:r>
            <a:r>
              <a:rPr lang="en-US" b="1" dirty="0" smtClean="0"/>
              <a:t>separation of responsibility </a:t>
            </a:r>
            <a:r>
              <a:rPr lang="en-US" dirty="0" smtClean="0"/>
              <a:t>between server (acquires raw data from sensor) and client (processes raw data and renders 3D avatar);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us to swap the two components with other, </a:t>
            </a:r>
            <a:r>
              <a:rPr lang="en-US" b="1" dirty="0"/>
              <a:t>custom</a:t>
            </a:r>
            <a:r>
              <a:rPr lang="en-US" dirty="0"/>
              <a:t> made </a:t>
            </a:r>
            <a:r>
              <a:rPr lang="en-US" dirty="0" smtClean="0"/>
              <a:t>implementations;</a:t>
            </a:r>
          </a:p>
        </p:txBody>
      </p:sp>
    </p:spTree>
    <p:extLst>
      <p:ext uri="{BB962C8B-B14F-4D97-AF65-F5344CB8AC3E}">
        <p14:creationId xmlns:p14="http://schemas.microsoft.com/office/powerpoint/2010/main" val="25418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93747" y="685800"/>
            <a:ext cx="4572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Drawbacks of loose coupling…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8317" y="2819400"/>
            <a:ext cx="5486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/>
              <a:t>Have to provide an </a:t>
            </a:r>
            <a:r>
              <a:rPr lang="en-US" b="1" dirty="0"/>
              <a:t>extra layer </a:t>
            </a:r>
            <a:r>
              <a:rPr lang="en-US" dirty="0"/>
              <a:t>of abstraction situated above the Kinect and Unity animation systems</a:t>
            </a:r>
            <a:r>
              <a:rPr lang="en-US" dirty="0" smtClean="0"/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/>
              <a:t>Need to define the Kinect body skeleton, the </a:t>
            </a:r>
            <a:r>
              <a:rPr lang="en-US" dirty="0" err="1"/>
              <a:t>Mecanim</a:t>
            </a:r>
            <a:r>
              <a:rPr lang="en-US" dirty="0"/>
              <a:t> avatar body joints and </a:t>
            </a:r>
            <a:r>
              <a:rPr lang="en-US" b="1" dirty="0"/>
              <a:t>map</a:t>
            </a:r>
            <a:r>
              <a:rPr lang="en-US" dirty="0"/>
              <a:t> between them</a:t>
            </a:r>
            <a:r>
              <a:rPr lang="en-US" dirty="0" smtClean="0"/>
              <a:t>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/>
              <a:t>Need to define the Kinect facial expression system, which is based on the Candide-3 model, the </a:t>
            </a:r>
            <a:r>
              <a:rPr lang="en-US" dirty="0" err="1"/>
              <a:t>Mixamo</a:t>
            </a:r>
            <a:r>
              <a:rPr lang="en-US" dirty="0"/>
              <a:t> rig facial blends and </a:t>
            </a:r>
            <a:r>
              <a:rPr lang="en-US" b="1" dirty="0"/>
              <a:t>map</a:t>
            </a:r>
            <a:r>
              <a:rPr lang="en-US" dirty="0"/>
              <a:t> between </a:t>
            </a:r>
            <a:r>
              <a:rPr lang="en-US" dirty="0" smtClean="0"/>
              <a:t>them;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/>
              <a:t>Must implement our own mathematical computation library since we can not include </a:t>
            </a:r>
            <a:r>
              <a:rPr lang="en-US" b="1" dirty="0"/>
              <a:t>dependencies</a:t>
            </a:r>
            <a:r>
              <a:rPr lang="en-US" dirty="0"/>
              <a:t> to Unity's math structures and operations;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3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048000" y="1066800"/>
            <a:ext cx="203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Core entities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33600"/>
            <a:ext cx="548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Reflecta</a:t>
            </a:r>
            <a:r>
              <a:rPr lang="en-US" dirty="0" smtClean="0"/>
              <a:t> is based upon a </a:t>
            </a:r>
            <a:r>
              <a:rPr lang="en-US" b="1" dirty="0" smtClean="0"/>
              <a:t>hierarchy of entities </a:t>
            </a:r>
            <a:r>
              <a:rPr lang="en-US" dirty="0" smtClean="0"/>
              <a:t>which grow progressively more complex based on a “</a:t>
            </a:r>
            <a:r>
              <a:rPr lang="en-US" b="1" dirty="0" smtClean="0"/>
              <a:t>has-a</a:t>
            </a:r>
            <a:r>
              <a:rPr lang="en-US" dirty="0" smtClean="0"/>
              <a:t>” relationship…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09600" y="3810000"/>
            <a:ext cx="6934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Position (</a:t>
            </a:r>
            <a:r>
              <a:rPr lang="en-US" b="1" dirty="0" smtClean="0"/>
              <a:t>Vector3</a:t>
            </a:r>
            <a:r>
              <a:rPr lang="en-US" dirty="0" smtClean="0"/>
              <a:t>) &amp; Rotation (</a:t>
            </a:r>
            <a:r>
              <a:rPr lang="en-US" b="1" dirty="0" smtClean="0"/>
              <a:t>Quaternion</a:t>
            </a:r>
            <a:r>
              <a:rPr lang="en-US" dirty="0" smtClean="0"/>
              <a:t>) &amp; Scale (</a:t>
            </a:r>
            <a:r>
              <a:rPr lang="en-US" b="1" dirty="0" smtClean="0"/>
              <a:t>Vector3</a:t>
            </a:r>
            <a:r>
              <a:rPr lang="en-US" dirty="0" smtClean="0"/>
              <a:t>) &amp; Time (</a:t>
            </a:r>
            <a:r>
              <a:rPr lang="en-US" b="1" dirty="0" smtClean="0"/>
              <a:t>float</a:t>
            </a:r>
            <a:r>
              <a:rPr lang="en-US" dirty="0" smtClean="0"/>
              <a:t>) =&gt; </a:t>
            </a:r>
            <a:r>
              <a:rPr lang="en-US" dirty="0" err="1" smtClean="0"/>
              <a:t>TransformTime</a:t>
            </a: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 err="1" smtClean="0"/>
              <a:t>SkeletonTransforms</a:t>
            </a:r>
            <a:r>
              <a:rPr lang="en-US" dirty="0" smtClean="0"/>
              <a:t> (</a:t>
            </a:r>
            <a:r>
              <a:rPr lang="en-US" b="1" dirty="0" err="1" smtClean="0"/>
              <a:t>TransformTime</a:t>
            </a:r>
            <a:r>
              <a:rPr lang="en-US" b="1" dirty="0" smtClean="0"/>
              <a:t>[]</a:t>
            </a:r>
            <a:r>
              <a:rPr lang="en-US" dirty="0" smtClean="0"/>
              <a:t>) =&gt; </a:t>
            </a:r>
            <a:r>
              <a:rPr lang="en-US" dirty="0" err="1" smtClean="0"/>
              <a:t>MoCapBodyFrame</a:t>
            </a: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 err="1" smtClean="0"/>
              <a:t>ExpressionWeights</a:t>
            </a:r>
            <a:r>
              <a:rPr lang="en-US" dirty="0" smtClean="0"/>
              <a:t> (</a:t>
            </a:r>
            <a:r>
              <a:rPr lang="en-US" b="1" dirty="0" smtClean="0"/>
              <a:t>float[]</a:t>
            </a:r>
            <a:r>
              <a:rPr lang="en-US" dirty="0" smtClean="0"/>
              <a:t>) &amp; </a:t>
            </a:r>
            <a:r>
              <a:rPr lang="en-US" dirty="0" err="1" smtClean="0"/>
              <a:t>FaceTransform</a:t>
            </a:r>
            <a:r>
              <a:rPr lang="en-US" dirty="0" smtClean="0"/>
              <a:t> (</a:t>
            </a:r>
            <a:r>
              <a:rPr lang="en-US" b="1" dirty="0" err="1" smtClean="0"/>
              <a:t>TransformTime</a:t>
            </a:r>
            <a:r>
              <a:rPr lang="en-US" dirty="0" smtClean="0"/>
              <a:t>) =&gt; </a:t>
            </a:r>
            <a:r>
              <a:rPr lang="en-US" dirty="0" err="1" smtClean="0"/>
              <a:t>MoCapFaceFrame</a:t>
            </a: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 err="1" smtClean="0"/>
              <a:t>BodyFrames</a:t>
            </a:r>
            <a:r>
              <a:rPr lang="en-US" dirty="0" smtClean="0"/>
              <a:t> (</a:t>
            </a:r>
            <a:r>
              <a:rPr lang="en-US" b="1" dirty="0" err="1" smtClean="0"/>
              <a:t>MoCapBodyFrame</a:t>
            </a:r>
            <a:r>
              <a:rPr lang="en-US" b="1" dirty="0" smtClean="0"/>
              <a:t>[]</a:t>
            </a:r>
            <a:r>
              <a:rPr lang="en-US" dirty="0" smtClean="0"/>
              <a:t>) &amp; </a:t>
            </a:r>
            <a:r>
              <a:rPr lang="en-US" dirty="0" err="1" smtClean="0"/>
              <a:t>FaceFrames</a:t>
            </a:r>
            <a:r>
              <a:rPr lang="en-US" dirty="0" smtClean="0"/>
              <a:t> (</a:t>
            </a:r>
            <a:r>
              <a:rPr lang="en-US" b="1" dirty="0" err="1" smtClean="0"/>
              <a:t>MoCapFaceFrame</a:t>
            </a:r>
            <a:r>
              <a:rPr lang="en-US" b="1" dirty="0" smtClean="0"/>
              <a:t>[]</a:t>
            </a:r>
            <a:r>
              <a:rPr lang="en-US" dirty="0" smtClean="0"/>
              <a:t>) =&gt; </a:t>
            </a:r>
            <a:r>
              <a:rPr lang="en-US" b="1" dirty="0" err="1" smtClean="0"/>
              <a:t>MoCapData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15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" y="0"/>
            <a:ext cx="5656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72171"/>
            <a:ext cx="5085714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824</Words>
  <Application>Microsoft Office PowerPoint</Application>
  <PresentationFormat>Expunere pe ecran (4:3)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Alexandru-Ion Marinescu</dc:creator>
  <cp:lastModifiedBy>Alexandru-Ion Marinescu</cp:lastModifiedBy>
  <cp:revision>74</cp:revision>
  <dcterms:created xsi:type="dcterms:W3CDTF">2014-12-09T16:10:50Z</dcterms:created>
  <dcterms:modified xsi:type="dcterms:W3CDTF">2015-06-29T15:22:30Z</dcterms:modified>
</cp:coreProperties>
</file>