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919" r:id="rId2"/>
    <p:sldId id="1062" r:id="rId3"/>
    <p:sldId id="1067" r:id="rId4"/>
    <p:sldId id="1064" r:id="rId5"/>
    <p:sldId id="1065" r:id="rId6"/>
    <p:sldId id="1068" r:id="rId7"/>
    <p:sldId id="1066" r:id="rId8"/>
    <p:sldId id="1063" r:id="rId9"/>
    <p:sldId id="1069" r:id="rId10"/>
    <p:sldId id="1038" r:id="rId11"/>
    <p:sldId id="1043" r:id="rId12"/>
    <p:sldId id="1039" r:id="rId13"/>
    <p:sldId id="1040" r:id="rId14"/>
    <p:sldId id="1041" r:id="rId15"/>
    <p:sldId id="1042" r:id="rId16"/>
    <p:sldId id="1044" r:id="rId17"/>
    <p:sldId id="1047" r:id="rId18"/>
    <p:sldId id="1048" r:id="rId19"/>
    <p:sldId id="1045" r:id="rId20"/>
    <p:sldId id="1046" r:id="rId21"/>
    <p:sldId id="1049" r:id="rId22"/>
    <p:sldId id="1050" r:id="rId23"/>
    <p:sldId id="1051" r:id="rId24"/>
    <p:sldId id="1054" r:id="rId25"/>
    <p:sldId id="1052" r:id="rId26"/>
    <p:sldId id="1053" r:id="rId27"/>
    <p:sldId id="1055" r:id="rId28"/>
    <p:sldId id="1056" r:id="rId29"/>
    <p:sldId id="1057" r:id="rId30"/>
    <p:sldId id="1058" r:id="rId31"/>
    <p:sldId id="1031" r:id="rId32"/>
    <p:sldId id="1033" r:id="rId33"/>
    <p:sldId id="1059" r:id="rId34"/>
    <p:sldId id="1061" r:id="rId35"/>
    <p:sldId id="1060" r:id="rId36"/>
    <p:sldId id="1034" r:id="rId37"/>
    <p:sldId id="1036" r:id="rId38"/>
    <p:sldId id="1035" r:id="rId39"/>
    <p:sldId id="1037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FF"/>
    <a:srgbClr val="FF00FF"/>
    <a:srgbClr val="0000FF"/>
    <a:srgbClr val="FE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8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E45A-7D04-4D07-9AC0-267D59F92CC6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F708-3D4C-402C-A65C-941592F09F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EF708-3D4C-402C-A65C-941592F09FB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>
            <a:lvl1pPr>
              <a:lnSpc>
                <a:spcPct val="150000"/>
              </a:lnSpc>
              <a:defRPr lang="ko-KR" altLang="en-US" sz="25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ko-KR" altLang="en-US" sz="21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50000"/>
              </a:lnSpc>
              <a:defRPr sz="1700" b="1">
                <a:solidFill>
                  <a:schemeClr val="accent3"/>
                </a:solidFill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rgbClr val="92D05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lang="ko-KR" altLang="en-US"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sql-comparison/" TargetMode="External"/><Relationship Id="rId2" Type="http://schemas.openxmlformats.org/officeDocument/2006/relationships/hyperlink" Target="https://docs.mongodb.com/manual/cru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노드제이에</a:t>
            </a:r>
            <a:r>
              <a:rPr lang="ko-KR" altLang="en-US"/>
              <a:t>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4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t="11392" r="15845" b="15424"/>
          <a:stretch/>
        </p:blipFill>
        <p:spPr bwMode="auto">
          <a:xfrm>
            <a:off x="1187624" y="1340768"/>
            <a:ext cx="702402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19672" y="2780928"/>
            <a:ext cx="3888432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3968" y="4653136"/>
            <a:ext cx="41566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>
                <a:hlinkClick r:id="rId2"/>
              </a:rPr>
              <a:t>https://docs.mongodb.com/manual/crud</a:t>
            </a:r>
            <a:r>
              <a:rPr lang="en-US" altLang="ko-KR" smtClean="0">
                <a:hlinkClick r:id="rId2"/>
              </a:rPr>
              <a:t>/</a:t>
            </a:r>
            <a:endParaRPr lang="en-US" altLang="ko-KR" smtClean="0"/>
          </a:p>
          <a:p>
            <a:r>
              <a:rPr lang="en-US" altLang="ko-KR">
                <a:hlinkClick r:id="rId3"/>
              </a:rPr>
              <a:t>https://docs.mongodb.com/manual/reference/sql-comparison</a:t>
            </a:r>
            <a:r>
              <a:rPr lang="en-US" altLang="ko-KR" smtClean="0">
                <a:hlinkClick r:id="rId3"/>
              </a:rPr>
              <a:t>/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CRUD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smtClean="0"/>
              <a:t>INERT INTO </a:t>
            </a:r>
            <a:r>
              <a:rPr lang="en-US" altLang="ko-KR" smtClean="0">
                <a:solidFill>
                  <a:schemeClr val="accent6"/>
                </a:solidFill>
              </a:rPr>
              <a:t>users</a:t>
            </a:r>
            <a:r>
              <a:rPr lang="en-US" altLang="ko-KR" smtClean="0"/>
              <a:t>(</a:t>
            </a:r>
            <a:r>
              <a:rPr lang="en-US" altLang="ko-KR" smtClean="0">
                <a:solidFill>
                  <a:schemeClr val="accent4"/>
                </a:solidFill>
              </a:rPr>
              <a:t>name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chemeClr val="accent4"/>
                </a:solidFill>
              </a:rPr>
              <a:t>age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chemeClr val="accent4"/>
                </a:solidFill>
              </a:rPr>
              <a:t>status</a:t>
            </a:r>
            <a:r>
              <a:rPr lang="en-US" altLang="ko-KR" smtClean="0"/>
              <a:t>) </a:t>
            </a:r>
            <a:br>
              <a:rPr lang="en-US" altLang="ko-KR" smtClean="0"/>
            </a:br>
            <a:r>
              <a:rPr lang="en-US" altLang="ko-KR" smtClean="0"/>
              <a:t>VALUES(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“sue”</a:t>
            </a:r>
            <a:r>
              <a:rPr lang="en-US" altLang="ko-KR" smtClean="0"/>
              <a:t>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en-US" altLang="ko-KR" smtClean="0"/>
              <a:t>,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“pending”</a:t>
            </a:r>
            <a:r>
              <a:rPr lang="en-US" altLang="ko-KR" smtClean="0"/>
              <a:t>);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몽고쉘 </a:t>
            </a:r>
            <a:r>
              <a:rPr lang="en-US" altLang="ko-KR" smtClean="0"/>
              <a:t>INSERT</a:t>
            </a:r>
            <a:endParaRPr lang="ko-KR" altLang="en-US"/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60483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0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smtClean="0"/>
              <a:t>SELECT </a:t>
            </a:r>
            <a:r>
              <a:rPr lang="en-US" altLang="ko-KR" smtClean="0">
                <a:solidFill>
                  <a:schemeClr val="accent4"/>
                </a:solidFill>
              </a:rPr>
              <a:t>name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chemeClr val="accent4"/>
                </a:solidFill>
              </a:rPr>
              <a:t>age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FROM</a:t>
            </a:r>
            <a:r>
              <a:rPr lang="en-US" altLang="ko-KR" smtClean="0">
                <a:solidFill>
                  <a:schemeClr val="accent6"/>
                </a:solidFill>
              </a:rPr>
              <a:t> users</a:t>
            </a:r>
            <a:br>
              <a:rPr lang="en-US" altLang="ko-KR" smtClean="0">
                <a:solidFill>
                  <a:schemeClr val="accent6"/>
                </a:solidFill>
              </a:rPr>
            </a:br>
            <a:r>
              <a:rPr lang="en-US" altLang="ko-KR" smtClean="0"/>
              <a:t>WHERE </a:t>
            </a:r>
            <a:r>
              <a:rPr lang="en-US" altLang="ko-KR" smtClean="0">
                <a:solidFill>
                  <a:schemeClr val="accent4"/>
                </a:solidFill>
              </a:rPr>
              <a:t>age</a:t>
            </a:r>
            <a:r>
              <a:rPr lang="en-US" altLang="ko-KR" smtClean="0"/>
              <a:t> &gt;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LIMIT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mtClean="0"/>
              <a:t>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몽고쉘 </a:t>
            </a:r>
            <a:r>
              <a:rPr lang="en-US" altLang="ko-KR" smtClean="0"/>
              <a:t>SELECT</a:t>
            </a:r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60198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93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몽고쉘 </a:t>
            </a:r>
            <a:r>
              <a:rPr lang="en-US" altLang="ko-KR" smtClean="0"/>
              <a:t>UPDATE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33056"/>
            <a:ext cx="61531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smtClean="0"/>
              <a:t>UPDATE </a:t>
            </a:r>
            <a:r>
              <a:rPr lang="en-US" altLang="ko-KR" smtClean="0">
                <a:solidFill>
                  <a:schemeClr val="accent6"/>
                </a:solidFill>
              </a:rPr>
              <a:t>users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SET </a:t>
            </a:r>
            <a:r>
              <a:rPr lang="en-US" altLang="ko-KR" smtClean="0">
                <a:solidFill>
                  <a:schemeClr val="accent4"/>
                </a:solidFill>
              </a:rPr>
              <a:t>status</a:t>
            </a:r>
            <a:r>
              <a:rPr lang="en-US" altLang="ko-KR" smtClean="0"/>
              <a:t> =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“reject”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 smtClean="0">
                <a:solidFill>
                  <a:schemeClr val="accent4"/>
                </a:solidFill>
              </a:rPr>
              <a:t>age</a:t>
            </a:r>
            <a:r>
              <a:rPr lang="en-US" altLang="ko-KR" smtClean="0"/>
              <a:t> &lt;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r>
              <a:rPr lang="en-US" altLang="ko-KR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3308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몽고쉘 </a:t>
            </a:r>
            <a:r>
              <a:rPr lang="en-US" altLang="ko-KR" smtClean="0"/>
              <a:t>DELETE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5543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smtClean="0"/>
              <a:t>DELETE FROM </a:t>
            </a:r>
            <a:r>
              <a:rPr lang="en-US" altLang="ko-KR" smtClean="0">
                <a:solidFill>
                  <a:schemeClr val="accent6"/>
                </a:solidFill>
              </a:rPr>
              <a:t>users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 smtClean="0">
                <a:solidFill>
                  <a:schemeClr val="accent4"/>
                </a:solidFill>
              </a:rPr>
              <a:t>status</a:t>
            </a:r>
            <a:r>
              <a:rPr lang="en-US" altLang="ko-KR" smtClean="0"/>
              <a:t> =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“reject”</a:t>
            </a:r>
            <a:r>
              <a:rPr lang="en-US" altLang="ko-KR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9655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12391"/>
            <a:ext cx="7058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" y="2996952"/>
            <a:ext cx="19145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mtClean="0"/>
              <a:t>연결 </a:t>
            </a:r>
            <a:r>
              <a:rPr lang="en-US" altLang="ko-KR" sz="2000" smtClean="0">
                <a:solidFill>
                  <a:schemeClr val="accent4"/>
                </a:solidFill>
              </a:rPr>
              <a:t>1.</a:t>
            </a:r>
            <a:r>
              <a:rPr lang="ko-KR" altLang="en-US" sz="2000" smtClean="0">
                <a:solidFill>
                  <a:schemeClr val="accent4"/>
                </a:solidFill>
              </a:rPr>
              <a:t>초기환경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337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12391"/>
            <a:ext cx="7058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morgan </a:t>
            </a:r>
            <a:r>
              <a:rPr lang="en-US" altLang="ko-KR" sz="2000">
                <a:solidFill>
                  <a:schemeClr val="accent4"/>
                </a:solidFill>
              </a:rPr>
              <a:t>1.</a:t>
            </a:r>
            <a:r>
              <a:rPr lang="ko-KR" altLang="en-US" sz="2000">
                <a:solidFill>
                  <a:schemeClr val="accent4"/>
                </a:solidFill>
              </a:rPr>
              <a:t>초기환경</a:t>
            </a:r>
            <a:endParaRPr lang="ko-KR" altLang="en-US" sz="2000"/>
          </a:p>
        </p:txBody>
      </p:sp>
      <p:sp>
        <p:nvSpPr>
          <p:cNvPr id="2" name="직사각형 1"/>
          <p:cNvSpPr/>
          <p:nvPr/>
        </p:nvSpPr>
        <p:spPr>
          <a:xfrm>
            <a:off x="3995936" y="2132856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8796" y="4005064"/>
            <a:ext cx="3003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39752" y="1143417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 request logger middleware for node.js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7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12391"/>
            <a:ext cx="7058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/>
              <a:t>morgan </a:t>
            </a:r>
            <a:r>
              <a:rPr lang="en-US" altLang="ko-KR" sz="2000">
                <a:solidFill>
                  <a:schemeClr val="accent4"/>
                </a:solidFill>
              </a:rPr>
              <a:t>1.</a:t>
            </a:r>
            <a:r>
              <a:rPr lang="ko-KR" altLang="en-US" sz="2000">
                <a:solidFill>
                  <a:schemeClr val="accent4"/>
                </a:solidFill>
              </a:rPr>
              <a:t>초기환경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95936" y="2132856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8796" y="4005064"/>
            <a:ext cx="3003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97852"/>
            <a:ext cx="3228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25283" y="3356992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콘솔창에서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46474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12391"/>
            <a:ext cx="7058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" y="2996952"/>
            <a:ext cx="19145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.env </a:t>
            </a:r>
            <a:r>
              <a:rPr lang="en-US" altLang="ko-KR" sz="2000">
                <a:solidFill>
                  <a:schemeClr val="accent4"/>
                </a:solidFill>
              </a:rPr>
              <a:t>1.</a:t>
            </a:r>
            <a:r>
              <a:rPr lang="ko-KR" altLang="en-US" sz="2000">
                <a:solidFill>
                  <a:schemeClr val="accent4"/>
                </a:solidFill>
              </a:rPr>
              <a:t>초기환경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4292514" y="5229200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2780928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299695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dirty="0"/>
              <a:t>MongoDB is a </a:t>
            </a:r>
            <a:r>
              <a:rPr lang="en-US" altLang="ko-KR" dirty="0">
                <a:solidFill>
                  <a:schemeClr val="accent6"/>
                </a:solidFill>
              </a:rPr>
              <a:t>document database</a:t>
            </a:r>
            <a:r>
              <a:rPr lang="en-US" altLang="ko-KR" dirty="0"/>
              <a:t> with </a:t>
            </a:r>
            <a:r>
              <a:rPr lang="en-US" altLang="ko-KR"/>
              <a:t>the </a:t>
            </a:r>
            <a:r>
              <a:rPr lang="en-US" altLang="ko-KR" smtClean="0">
                <a:solidFill>
                  <a:schemeClr val="accent6"/>
                </a:solidFill>
              </a:rPr>
              <a:t>scalability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확장성</a:t>
            </a:r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/>
              <a:t>and </a:t>
            </a:r>
            <a:r>
              <a:rPr lang="en-US" altLang="ko-KR" smtClean="0">
                <a:solidFill>
                  <a:schemeClr val="accent6"/>
                </a:solidFill>
              </a:rPr>
              <a:t>flexibility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유연성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 dirty="0"/>
              <a:t>that you want with the querying and indexing that </a:t>
            </a:r>
            <a:r>
              <a:rPr lang="en-US" altLang="ko-KR"/>
              <a:t>you </a:t>
            </a:r>
            <a:r>
              <a:rPr lang="en-US" altLang="ko-KR" smtClean="0"/>
              <a:t>need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94303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12391"/>
            <a:ext cx="7058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" y="2996952"/>
            <a:ext cx="19145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/>
              <a:t>.env </a:t>
            </a:r>
            <a:r>
              <a:rPr lang="en-US" altLang="ko-KR" sz="2000">
                <a:solidFill>
                  <a:schemeClr val="accent4"/>
                </a:solidFill>
              </a:rPr>
              <a:t>1.</a:t>
            </a:r>
            <a:r>
              <a:rPr lang="ko-KR" altLang="en-US" sz="2000">
                <a:solidFill>
                  <a:schemeClr val="accent4"/>
                </a:solidFill>
              </a:rPr>
              <a:t>초기환경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4292514" y="5229200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2780928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2996952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95" y="4581128"/>
            <a:ext cx="7839075" cy="561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4598" y="5229200"/>
            <a:ext cx="143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계정정보 숨김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.gitignore </a:t>
            </a:r>
            <a:r>
              <a:rPr lang="ko-KR" altLang="en-US" sz="1400" b="1" smtClean="0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68243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스키마 모델링 </a:t>
            </a:r>
            <a:r>
              <a:rPr lang="en-US" altLang="ko-KR" sz="2000" smtClean="0">
                <a:solidFill>
                  <a:srgbClr val="FF0000"/>
                </a:solidFill>
              </a:rPr>
              <a:t>2.Create/Read</a:t>
            </a:r>
            <a:endParaRPr lang="ko-KR" altLang="en-US" sz="200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8" y="1247438"/>
            <a:ext cx="8979371" cy="534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810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스키마 모델링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8" y="1247438"/>
            <a:ext cx="8979371" cy="534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1326" y="2221956"/>
            <a:ext cx="1584176" cy="27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80312" y="6021288"/>
            <a:ext cx="1584176" cy="27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185454" y="6309320"/>
            <a:ext cx="100811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6751" y="5781879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4"/>
                </a:solidFill>
              </a:rPr>
              <a:t>collection(</a:t>
            </a:r>
            <a:r>
              <a:rPr lang="ko-KR" altLang="en-US" sz="1400" b="1" smtClean="0">
                <a:solidFill>
                  <a:schemeClr val="accent4"/>
                </a:solidFill>
              </a:rPr>
              <a:t>테이블</a:t>
            </a:r>
            <a:r>
              <a:rPr lang="en-US" altLang="ko-KR" sz="1400" b="1" smtClean="0">
                <a:solidFill>
                  <a:schemeClr val="accent4"/>
                </a:solidFill>
              </a:rPr>
              <a:t>) </a:t>
            </a:r>
            <a:r>
              <a:rPr lang="ko-KR" altLang="en-US" sz="1400" b="1" smtClean="0">
                <a:solidFill>
                  <a:schemeClr val="accent4"/>
                </a:solidFill>
              </a:rPr>
              <a:t>이름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18170" y="6309320"/>
            <a:ext cx="2736304" cy="296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7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335064" cy="46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26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335064" cy="46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9872" y="1628800"/>
            <a:ext cx="5310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436358" y="1897087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collection(</a:t>
            </a:r>
            <a:r>
              <a:rPr lang="ko-KR" altLang="en-US" sz="1400" b="1" smtClean="0">
                <a:solidFill>
                  <a:srgbClr val="FF0000"/>
                </a:solidFill>
              </a:rPr>
              <a:t>테이블</a:t>
            </a:r>
            <a:r>
              <a:rPr lang="en-US" altLang="ko-KR" sz="1400" b="1" smtClean="0">
                <a:solidFill>
                  <a:srgbClr val="FF0000"/>
                </a:solidFill>
              </a:rPr>
              <a:t>) </a:t>
            </a:r>
            <a:r>
              <a:rPr lang="ko-KR" altLang="en-US" sz="1400" b="1" smtClean="0">
                <a:solidFill>
                  <a:srgbClr val="FF0000"/>
                </a:solidFill>
              </a:rPr>
              <a:t>가져오기</a:t>
            </a:r>
          </a:p>
        </p:txBody>
      </p:sp>
    </p:spTree>
    <p:extLst>
      <p:ext uri="{BB962C8B-B14F-4D97-AF65-F5344CB8AC3E}">
        <p14:creationId xmlns:p14="http://schemas.microsoft.com/office/powerpoint/2010/main" val="3772061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5"/>
            <a:ext cx="8335064" cy="46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44008" y="270892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52577" y="27502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전체 검색</a:t>
            </a:r>
          </a:p>
        </p:txBody>
      </p:sp>
    </p:spTree>
    <p:extLst>
      <p:ext uri="{BB962C8B-B14F-4D97-AF65-F5344CB8AC3E}">
        <p14:creationId xmlns:p14="http://schemas.microsoft.com/office/powerpoint/2010/main" val="2081826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07" y="1484784"/>
            <a:ext cx="47434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4499992" y="2509988"/>
            <a:ext cx="16561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2257127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요청받은 </a:t>
            </a:r>
            <a:r>
              <a:rPr lang="en-US" altLang="ko-KR" sz="1400" b="1" smtClean="0">
                <a:solidFill>
                  <a:srgbClr val="FF0000"/>
                </a:solidFill>
              </a:rPr>
              <a:t>id</a:t>
            </a:r>
            <a:r>
              <a:rPr lang="ko-KR" altLang="en-US" sz="1400" b="1" smtClean="0">
                <a:solidFill>
                  <a:srgbClr val="FF0000"/>
                </a:solidFill>
              </a:rPr>
              <a:t>를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563888" y="2827298"/>
            <a:ext cx="25202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2545159"/>
            <a:ext cx="270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이용하여 </a:t>
            </a:r>
            <a:r>
              <a:rPr lang="en-US" altLang="ko-KR" sz="1400" b="1" smtClean="0">
                <a:solidFill>
                  <a:srgbClr val="FF0000"/>
                </a:solidFill>
              </a:rPr>
              <a:t>row(document) </a:t>
            </a:r>
            <a:r>
              <a:rPr lang="ko-KR" altLang="en-US" sz="1400" b="1" smtClean="0">
                <a:solidFill>
                  <a:srgbClr val="FF0000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96099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96387"/>
            <a:ext cx="4320480" cy="551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032636"/>
            <a:ext cx="2520280" cy="9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833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Router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74" y="2420888"/>
            <a:ext cx="9180512" cy="359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96" y="3803804"/>
            <a:ext cx="23812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576" y="2716882"/>
            <a:ext cx="33123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10874" y="3886102"/>
            <a:ext cx="1486530" cy="91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39952" y="271688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라우팅 기능을 모듈화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466200"/>
            <a:ext cx="72378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express.Router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/>
                <a:ea typeface="Open Sans"/>
                <a:cs typeface="굴림" pitchFamily="50" charset="-127"/>
              </a:rPr>
              <a:t> </a:t>
            </a: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클래스를 사용하면 모듈식 마운팅 가능한 핸들러를 작성할 수 있습니다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.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/>
                <a:ea typeface="Open Sans"/>
                <a:cs typeface="굴림" pitchFamily="50" charset="-127"/>
              </a:rPr>
              <a:t> 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rgbClr val="555555"/>
              </a:solidFill>
              <a:effectLst/>
              <a:latin typeface="Arial"/>
              <a:ea typeface="Open Sans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Router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/>
                <a:ea typeface="Open Sans"/>
                <a:cs typeface="굴림" pitchFamily="50" charset="-127"/>
              </a:rPr>
              <a:t> </a:t>
            </a: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인스턴스는 완전한 미들웨어이자 라우팅 시스템이며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, 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rgbClr val="555555"/>
              </a:solidFill>
              <a:effectLst/>
              <a:latin typeface="굴림" pitchFamily="50" charset="-127"/>
              <a:ea typeface="Open Sans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따라서 </a:t>
            </a: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/>
                <a:ea typeface="Open Sans"/>
                <a:cs typeface="굴림" pitchFamily="50" charset="-127"/>
              </a:rPr>
              <a:t>“</a:t>
            </a: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미니 앱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(mini-</a:t>
            </a:r>
            <a:r>
              <a:rPr kumimoji="1" lang="ko-KR" altLang="ko-KR" sz="1400" b="1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app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)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/>
                <a:ea typeface="Open Sans"/>
                <a:cs typeface="굴림" pitchFamily="50" charset="-127"/>
              </a:rPr>
              <a:t>”</a:t>
            </a: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이라고 불리는 경우가 많습니다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굴림" pitchFamily="50" charset="-127"/>
                <a:ea typeface="Open Sans"/>
                <a:cs typeface="굴림" pitchFamily="50" charset="-127"/>
              </a:rPr>
              <a:t>.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861211"/>
            <a:ext cx="6516216" cy="61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12" y="5741802"/>
            <a:ext cx="30585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7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Router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" y="1268760"/>
            <a:ext cx="8488263" cy="549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76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memory map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파일엔진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</a:p>
          <a:p>
            <a:r>
              <a:rPr lang="en-US" altLang="ko-KR" dirty="0" err="1" smtClean="0"/>
              <a:t>sharding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시스템에 데이터를 분산</a:t>
            </a:r>
            <a:endParaRPr lang="en-US" altLang="ko-KR" dirty="0" smtClean="0"/>
          </a:p>
          <a:p>
            <a:r>
              <a:rPr lang="ko-KR" altLang="en-US" dirty="0" smtClean="0"/>
              <a:t>쌓아놓고 삭제가 없는 경우가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참여 내역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</a:t>
            </a:r>
            <a:endParaRPr lang="en-US" altLang="ko-KR" dirty="0" smtClean="0"/>
          </a:p>
          <a:p>
            <a:r>
              <a:rPr lang="ko-KR" altLang="en-US" dirty="0" smtClean="0"/>
              <a:t>실시간 데이터 처리에 적합</a:t>
            </a:r>
            <a:endParaRPr lang="en-US" altLang="ko-KR" dirty="0" smtClean="0"/>
          </a:p>
          <a:p>
            <a:r>
              <a:rPr lang="ko-KR" altLang="en-US" dirty="0" smtClean="0"/>
              <a:t>트랜잭션이 필요한</a:t>
            </a:r>
            <a:r>
              <a:rPr lang="en-US" altLang="ko-KR" dirty="0"/>
              <a:t> </a:t>
            </a:r>
            <a:r>
              <a:rPr lang="ko-KR" altLang="en-US" dirty="0" smtClean="0"/>
              <a:t>금융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, </a:t>
            </a:r>
            <a:r>
              <a:rPr lang="ko-KR" altLang="en-US" smtClean="0"/>
              <a:t>회원정보등에 </a:t>
            </a:r>
            <a:r>
              <a:rPr lang="ko-KR" altLang="en-US" smtClean="0"/>
              <a:t>부적합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z="2000" smtClean="0">
                <a:solidFill>
                  <a:schemeClr val="accent4"/>
                </a:solidFill>
              </a:rPr>
              <a:t>특징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15873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Router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9" y="1268760"/>
            <a:ext cx="8488263" cy="549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53838" y="2950582"/>
            <a:ext cx="5256584" cy="296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840" y="5741802"/>
            <a:ext cx="4176464" cy="296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4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" y="1484784"/>
            <a:ext cx="908655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CREATE </a:t>
            </a:r>
            <a:r>
              <a:rPr lang="ko-KR" altLang="en-US" smtClean="0"/>
              <a:t>확인 </a:t>
            </a:r>
            <a:r>
              <a:rPr lang="en-US" altLang="ko-KR" sz="200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8083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51413"/>
            <a:ext cx="8985498" cy="485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READ </a:t>
            </a:r>
            <a:r>
              <a:rPr lang="ko-KR" altLang="en-US" smtClean="0"/>
              <a:t>확인 </a:t>
            </a:r>
            <a:r>
              <a:rPr lang="en-US" altLang="ko-KR" sz="2000">
                <a:solidFill>
                  <a:schemeClr val="accent4"/>
                </a:solidFill>
              </a:rPr>
              <a:t>2.Create/Read</a:t>
            </a:r>
            <a:endParaRPr lang="ko-KR" altLang="en-US" sz="20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708920"/>
            <a:ext cx="2664296" cy="22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6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rgbClr val="FF0000"/>
                </a:solidFill>
              </a:rPr>
              <a:t>3.Update/Delete</a:t>
            </a:r>
            <a:endParaRPr lang="ko-KR" altLang="en-US" sz="200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4539"/>
            <a:ext cx="5976664" cy="577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24635"/>
            <a:ext cx="2209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3608" y="4077072"/>
            <a:ext cx="57606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2120" y="4437112"/>
            <a:ext cx="268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특정</a:t>
            </a:r>
            <a:r>
              <a:rPr lang="en-US" altLang="ko-KR" sz="1400" b="1" smtClean="0">
                <a:solidFill>
                  <a:srgbClr val="FF0000"/>
                </a:solidFill>
              </a:rPr>
              <a:t>id</a:t>
            </a:r>
            <a:r>
              <a:rPr lang="ko-KR" altLang="en-US" sz="1400" b="1" smtClean="0">
                <a:solidFill>
                  <a:srgbClr val="FF0000"/>
                </a:solidFill>
              </a:rPr>
              <a:t>의 </a:t>
            </a:r>
            <a:r>
              <a:rPr lang="en-US" altLang="ko-KR" sz="1400" b="1" smtClean="0">
                <a:solidFill>
                  <a:srgbClr val="FF0000"/>
                </a:solidFill>
              </a:rPr>
              <a:t>row(document) </a:t>
            </a:r>
            <a:r>
              <a:rPr lang="ko-KR" altLang="en-US" sz="1400" b="1" smtClean="0">
                <a:solidFill>
                  <a:srgbClr val="FF000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52058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Controller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3.Update/Delete</a:t>
            </a:r>
            <a:endParaRPr lang="ko-KR" altLang="en-US" sz="200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83237" cy="541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38684" y="2285418"/>
            <a:ext cx="41764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2120" y="2636912"/>
            <a:ext cx="268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특정</a:t>
            </a:r>
            <a:r>
              <a:rPr lang="en-US" altLang="ko-KR" sz="1400" b="1" smtClean="0">
                <a:solidFill>
                  <a:srgbClr val="FF0000"/>
                </a:solidFill>
              </a:rPr>
              <a:t>id</a:t>
            </a:r>
            <a:r>
              <a:rPr lang="ko-KR" altLang="en-US" sz="1400" b="1" smtClean="0">
                <a:solidFill>
                  <a:srgbClr val="FF0000"/>
                </a:solidFill>
              </a:rPr>
              <a:t>의 </a:t>
            </a:r>
            <a:r>
              <a:rPr lang="en-US" altLang="ko-KR" sz="1400" b="1" smtClean="0">
                <a:solidFill>
                  <a:srgbClr val="FF0000"/>
                </a:solidFill>
              </a:rPr>
              <a:t>row(document) </a:t>
            </a:r>
            <a:r>
              <a:rPr lang="ko-KR" altLang="en-US" sz="1400" b="1" smtClean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98924" y="6050566"/>
            <a:ext cx="1728192" cy="2880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56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Router</a:t>
            </a:r>
            <a:r>
              <a:rPr lang="ko-KR" altLang="en-US" smtClean="0"/>
              <a:t> </a:t>
            </a:r>
            <a:r>
              <a:rPr lang="en-US" altLang="ko-KR" sz="2000" smtClean="0">
                <a:solidFill>
                  <a:schemeClr val="accent4"/>
                </a:solidFill>
              </a:rPr>
              <a:t>3.Update/Delete</a:t>
            </a:r>
            <a:endParaRPr lang="ko-KR" altLang="en-US" sz="20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74" y="2420888"/>
            <a:ext cx="9180512" cy="359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96" y="3803804"/>
            <a:ext cx="23812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10874" y="4818480"/>
            <a:ext cx="6527090" cy="67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41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UPDATE </a:t>
            </a:r>
            <a:r>
              <a:rPr lang="ko-KR" altLang="en-US" smtClean="0"/>
              <a:t>확인 </a:t>
            </a:r>
            <a:r>
              <a:rPr lang="en-US" altLang="ko-KR" sz="2000" smtClean="0">
                <a:solidFill>
                  <a:schemeClr val="accent4"/>
                </a:solidFill>
              </a:rPr>
              <a:t>3.Update/Delete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4867"/>
            <a:ext cx="661691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981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/>
              <a:t>UPDATE </a:t>
            </a:r>
            <a:r>
              <a:rPr lang="ko-KR" altLang="en-US"/>
              <a:t>확인 </a:t>
            </a:r>
            <a:r>
              <a:rPr lang="en-US" altLang="ko-KR" sz="2000">
                <a:solidFill>
                  <a:schemeClr val="accent4"/>
                </a:solidFill>
              </a:rPr>
              <a:t>3.Update/Delete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4867"/>
            <a:ext cx="661691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16270"/>
            <a:ext cx="3933825" cy="443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796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56" y="1268760"/>
            <a:ext cx="651303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DELETE </a:t>
            </a:r>
            <a:r>
              <a:rPr lang="ko-KR" altLang="en-US"/>
              <a:t>확인 </a:t>
            </a:r>
            <a:r>
              <a:rPr lang="en-US" altLang="ko-KR" sz="2000">
                <a:solidFill>
                  <a:schemeClr val="accent4"/>
                </a:solidFill>
              </a:rPr>
              <a:t>3.Update/Delete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98721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56" y="1268760"/>
            <a:ext cx="651303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92" y="3115500"/>
            <a:ext cx="4496301" cy="35970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smtClean="0"/>
              <a:t>DELETE </a:t>
            </a:r>
            <a:r>
              <a:rPr lang="ko-KR" altLang="en-US"/>
              <a:t>확인 </a:t>
            </a:r>
            <a:r>
              <a:rPr lang="en-US" altLang="ko-KR" sz="2000">
                <a:solidFill>
                  <a:schemeClr val="accent4"/>
                </a:solidFill>
              </a:rPr>
              <a:t>3.Update/Delete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0690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ko-KR" altLang="en-US"/>
              <a:t>속도</a:t>
            </a:r>
            <a:endParaRPr lang="en-US" altLang="ko-KR"/>
          </a:p>
          <a:p>
            <a:r>
              <a:rPr lang="ko-KR" altLang="en-US" smtClean="0"/>
              <a:t>빅데이터 처리 특화</a:t>
            </a:r>
            <a:endParaRPr lang="en-US" altLang="ko-KR" smtClean="0"/>
          </a:p>
          <a:p>
            <a:r>
              <a:rPr lang="en-US" altLang="ko-KR"/>
              <a:t>Document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ko-KR" altLang="en-US"/>
              <a:t>다양한 </a:t>
            </a:r>
            <a:r>
              <a:rPr lang="en-US" altLang="ko-KR"/>
              <a:t>Query Language</a:t>
            </a:r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z="2000" smtClean="0">
                <a:solidFill>
                  <a:schemeClr val="accent4"/>
                </a:solidFill>
              </a:rPr>
              <a:t>장점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1628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ko-KR" altLang="en-US" smtClean="0"/>
              <a:t>속도</a:t>
            </a:r>
            <a:endParaRPr lang="en-US" altLang="ko-KR" smtClean="0"/>
          </a:p>
          <a:p>
            <a:pPr lvl="1"/>
            <a:r>
              <a:rPr lang="en-US" altLang="ko-KR" smtClean="0"/>
              <a:t>RDBMS</a:t>
            </a:r>
            <a:r>
              <a:rPr lang="ko-KR" altLang="en-US" smtClean="0"/>
              <a:t>과 동일한 데이터를 가지고 </a:t>
            </a:r>
            <a:r>
              <a:rPr lang="en-US" altLang="ko-KR" smtClean="0"/>
              <a:t>CRUD</a:t>
            </a:r>
            <a:r>
              <a:rPr lang="ko-KR" altLang="en-US" smtClean="0"/>
              <a:t>를 수행할 때 대부분 </a:t>
            </a:r>
            <a:r>
              <a:rPr lang="en-US" altLang="ko-KR" smtClean="0"/>
              <a:t>MongoDB</a:t>
            </a:r>
            <a:r>
              <a:rPr lang="ko-KR" altLang="en-US" smtClean="0"/>
              <a:t>가 빠름</a:t>
            </a:r>
            <a:endParaRPr lang="en-US" altLang="ko-KR" smtClean="0"/>
          </a:p>
          <a:p>
            <a:pPr lvl="1"/>
            <a:r>
              <a:rPr lang="ko-KR" altLang="en-US" smtClean="0"/>
              <a:t>분산을 목적으로 하는 경우 </a:t>
            </a:r>
            <a:r>
              <a:rPr lang="en-US" altLang="ko-KR"/>
              <a:t>RDBMS </a:t>
            </a:r>
            <a:r>
              <a:rPr lang="ko-KR" altLang="en-US" smtClean="0"/>
              <a:t>보다 비용절감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z="2000" smtClean="0">
                <a:solidFill>
                  <a:schemeClr val="accent4"/>
                </a:solidFill>
              </a:rPr>
              <a:t>장점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10411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ko-KR" altLang="en-US" smtClean="0"/>
              <a:t>빅데이터 처리 특화</a:t>
            </a:r>
            <a:endParaRPr lang="en-US" altLang="ko-KR" smtClean="0"/>
          </a:p>
          <a:p>
            <a:pPr lvl="1"/>
            <a:r>
              <a:rPr lang="en-US" altLang="ko-KR" smtClean="0"/>
              <a:t>Memory Mapped</a:t>
            </a:r>
          </a:p>
          <a:p>
            <a:pPr lvl="2"/>
            <a:r>
              <a:rPr lang="ko-KR" altLang="en-US" smtClean="0"/>
              <a:t>데이터를 </a:t>
            </a:r>
            <a:r>
              <a:rPr lang="en-US" altLang="ko-KR" smtClean="0"/>
              <a:t>write</a:t>
            </a:r>
            <a:r>
              <a:rPr lang="ko-KR" altLang="en-US" smtClean="0"/>
              <a:t>할 때</a:t>
            </a:r>
            <a:r>
              <a:rPr lang="en-US" altLang="ko-KR" smtClean="0"/>
              <a:t>, OS</a:t>
            </a:r>
            <a:r>
              <a:rPr lang="ko-KR" altLang="en-US" smtClean="0"/>
              <a:t>의 가상메모리에 데이터를 넣은 후 비동기로 </a:t>
            </a:r>
            <a:r>
              <a:rPr lang="en-US" altLang="ko-KR" smtClean="0"/>
              <a:t>disk</a:t>
            </a:r>
            <a:r>
              <a:rPr lang="ko-KR" altLang="en-US" smtClean="0"/>
              <a:t>에 기록하는 방식</a:t>
            </a:r>
            <a:endParaRPr lang="en-US" altLang="ko-KR" smtClean="0"/>
          </a:p>
          <a:p>
            <a:pPr lvl="1"/>
            <a:r>
              <a:rPr lang="ko-KR" altLang="en-US" smtClean="0"/>
              <a:t>방대한 데이터를 빠르게 처리</a:t>
            </a:r>
            <a:endParaRPr lang="en-US" altLang="ko-KR" smtClean="0"/>
          </a:p>
          <a:p>
            <a:pPr lvl="1"/>
            <a:r>
              <a:rPr lang="ko-KR" altLang="en-US" smtClean="0"/>
              <a:t>메모리 부족시 가상메모리</a:t>
            </a:r>
            <a:r>
              <a:rPr lang="en-US" altLang="ko-KR" smtClean="0"/>
              <a:t>(disk)</a:t>
            </a:r>
            <a:r>
              <a:rPr lang="ko-KR" altLang="en-US" smtClean="0"/>
              <a:t>로 데이터 처리하여 속도↓</a:t>
            </a:r>
            <a:endParaRPr lang="en-US" altLang="ko-KR" smtClean="0"/>
          </a:p>
          <a:p>
            <a:pPr lvl="1"/>
            <a:r>
              <a:rPr lang="ko-KR" altLang="en-US" smtClean="0"/>
              <a:t>하드웨어적 측면의 투자가 필요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z="2000" smtClean="0">
                <a:solidFill>
                  <a:schemeClr val="accent4"/>
                </a:solidFill>
              </a:rPr>
              <a:t>장점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04155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en-US" altLang="ko-KR" smtClean="0"/>
              <a:t>Document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en-US" altLang="ko-KR" smtClean="0"/>
              <a:t>field/value</a:t>
            </a:r>
            <a:r>
              <a:rPr lang="ko-KR" altLang="en-US" smtClean="0"/>
              <a:t>의 조합</a:t>
            </a:r>
            <a:endParaRPr lang="en-US" altLang="ko-KR" smtClean="0"/>
          </a:p>
          <a:p>
            <a:pPr lvl="1"/>
            <a:r>
              <a:rPr lang="ko-KR" altLang="en-US" smtClean="0"/>
              <a:t>많은 </a:t>
            </a:r>
            <a:r>
              <a:rPr lang="en-US" altLang="ko-KR" smtClean="0"/>
              <a:t>PL</a:t>
            </a:r>
            <a:r>
              <a:rPr lang="ko-KR" altLang="en-US" smtClean="0"/>
              <a:t>의 </a:t>
            </a:r>
            <a:r>
              <a:rPr lang="en-US" altLang="ko-KR" smtClean="0"/>
              <a:t>native data types</a:t>
            </a:r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의 사용을 줄임</a:t>
            </a:r>
            <a:endParaRPr lang="en-US" altLang="ko-KR" smtClean="0"/>
          </a:p>
          <a:p>
            <a:pPr lvl="1"/>
            <a:r>
              <a:rPr lang="ko-KR" altLang="en-US" smtClean="0"/>
              <a:t>동적 스키마를 통해 유연한 다형성</a:t>
            </a:r>
            <a:r>
              <a:rPr lang="en-US" altLang="ko-KR" smtClean="0"/>
              <a:t>(polymorphism) </a:t>
            </a:r>
            <a:r>
              <a:rPr lang="ko-KR" altLang="en-US" smtClean="0"/>
              <a:t>제공</a:t>
            </a:r>
            <a:endParaRPr lang="en-US" altLang="ko-KR" smtClean="0"/>
          </a:p>
          <a:p>
            <a:r>
              <a:rPr lang="ko-KR" altLang="en-US" smtClean="0"/>
              <a:t>다양한 </a:t>
            </a:r>
            <a:r>
              <a:rPr lang="en-US" altLang="ko-KR" smtClean="0"/>
              <a:t>Query Language</a:t>
            </a:r>
          </a:p>
          <a:p>
            <a:pPr lvl="1"/>
            <a:r>
              <a:rPr lang="ko-KR" altLang="en-US" smtClean="0"/>
              <a:t>집계함수</a:t>
            </a:r>
            <a:r>
              <a:rPr lang="en-US" altLang="ko-KR" smtClean="0"/>
              <a:t>, text </a:t>
            </a:r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지리공간</a:t>
            </a:r>
            <a:r>
              <a:rPr lang="en-US" altLang="ko-KR" smtClean="0"/>
              <a:t>(Geospatial)</a:t>
            </a:r>
            <a:r>
              <a:rPr lang="ko-KR" altLang="en-US" smtClean="0"/>
              <a:t> 검색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z="2000" smtClean="0">
                <a:solidFill>
                  <a:schemeClr val="accent4"/>
                </a:solidFill>
              </a:rPr>
              <a:t>장점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709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 idx="1"/>
          </p:nvPr>
        </p:nvSpPr>
        <p:spPr>
          <a:xfrm>
            <a:off x="467544" y="1767173"/>
            <a:ext cx="8229600" cy="4525963"/>
          </a:xfrm>
        </p:spPr>
        <p:txBody>
          <a:bodyPr/>
          <a:lstStyle/>
          <a:p>
            <a:r>
              <a:rPr lang="ko-KR" altLang="en-US" smtClean="0"/>
              <a:t>장애 발생시</a:t>
            </a:r>
            <a:r>
              <a:rPr lang="en-US" altLang="ko-KR" smtClean="0"/>
              <a:t>, </a:t>
            </a:r>
            <a:r>
              <a:rPr lang="ko-KR" altLang="en-US" smtClean="0"/>
              <a:t>데이터 손실 가능</a:t>
            </a:r>
            <a:endParaRPr lang="en-US" altLang="ko-KR" smtClean="0"/>
          </a:p>
          <a:p>
            <a:pPr lvl="1"/>
            <a:r>
              <a:rPr lang="en-US" altLang="ko-KR" smtClean="0"/>
              <a:t>transaction </a:t>
            </a:r>
            <a:r>
              <a:rPr lang="ko-KR" altLang="en-US" smtClean="0"/>
              <a:t>지원이 </a:t>
            </a:r>
            <a:r>
              <a:rPr lang="en-US" altLang="ko-KR" smtClean="0"/>
              <a:t>RDBMS</a:t>
            </a:r>
            <a:r>
              <a:rPr lang="ko-KR" altLang="en-US" smtClean="0"/>
              <a:t>에 비해 미약</a:t>
            </a:r>
            <a:endParaRPr lang="en-US" altLang="ko-KR" smtClean="0"/>
          </a:p>
          <a:p>
            <a:pPr lvl="1"/>
            <a:r>
              <a:rPr lang="en-US" altLang="ko-KR" smtClean="0"/>
              <a:t>replica</a:t>
            </a:r>
            <a:r>
              <a:rPr lang="ko-KR" altLang="en-US" smtClean="0"/>
              <a:t>로 보완</a:t>
            </a:r>
            <a:endParaRPr lang="en-US" altLang="ko-KR" smtClean="0"/>
          </a:p>
          <a:p>
            <a:r>
              <a:rPr lang="ko-KR" altLang="en-US" smtClean="0"/>
              <a:t>많은 </a:t>
            </a:r>
            <a:r>
              <a:rPr lang="en-US" altLang="ko-KR" smtClean="0"/>
              <a:t>idx </a:t>
            </a:r>
            <a:r>
              <a:rPr lang="ko-KR" altLang="en-US" smtClean="0"/>
              <a:t>사용시</a:t>
            </a:r>
            <a:r>
              <a:rPr lang="en-US" altLang="ko-KR" smtClean="0"/>
              <a:t>, </a:t>
            </a:r>
            <a:r>
              <a:rPr lang="ko-KR" altLang="en-US" smtClean="0"/>
              <a:t>충분한 메모리 확보 필요</a:t>
            </a:r>
            <a:endParaRPr lang="en-US" altLang="ko-KR" smtClean="0"/>
          </a:p>
          <a:p>
            <a:r>
              <a:rPr lang="ko-KR" altLang="en-US" smtClean="0"/>
              <a:t>데이터 공간 소모</a:t>
            </a:r>
            <a:r>
              <a:rPr lang="en-US" altLang="ko-KR" smtClean="0"/>
              <a:t>(key </a:t>
            </a:r>
            <a:r>
              <a:rPr lang="ko-KR" altLang="en-US" smtClean="0"/>
              <a:t>중복 입력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복잡한 </a:t>
            </a:r>
            <a:r>
              <a:rPr lang="en-US" altLang="ko-KR" smtClean="0"/>
              <a:t>JOIN </a:t>
            </a:r>
            <a:r>
              <a:rPr lang="ko-KR" altLang="en-US" smtClean="0"/>
              <a:t>사용시 성능 제약</a:t>
            </a:r>
            <a:endParaRPr lang="en-US" altLang="ko-KR" smtClean="0"/>
          </a:p>
          <a:p>
            <a:r>
              <a:rPr lang="en-US" altLang="ko-K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</a:t>
            </a:r>
            <a:r>
              <a:rPr lang="ko-KR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작업이 </a:t>
            </a:r>
            <a:r>
              <a:rPr lang="en-US" altLang="ko-KR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Hadoop</a:t>
            </a:r>
            <a:r>
              <a:rPr lang="ko-KR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 비해 성능↓</a:t>
            </a:r>
            <a:endParaRPr lang="en-US" altLang="ko-KR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 </a:t>
            </a:r>
            <a:r>
              <a:rPr lang="ko-KR" altLang="en-US" sz="2000" smtClean="0">
                <a:solidFill>
                  <a:schemeClr val="accent4"/>
                </a:solidFill>
              </a:rPr>
              <a:t>단점</a:t>
            </a:r>
            <a:endParaRPr lang="ko-KR" altLang="en-US" sz="2000"/>
          </a:p>
        </p:txBody>
      </p:sp>
      <p:sp>
        <p:nvSpPr>
          <p:cNvPr id="2" name="직사각형 1"/>
          <p:cNvSpPr/>
          <p:nvPr/>
        </p:nvSpPr>
        <p:spPr>
          <a:xfrm>
            <a:off x="323528" y="6021288"/>
            <a:ext cx="792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b="1">
                <a:solidFill>
                  <a:srgbClr val="FF0000"/>
                </a:solidFill>
              </a:rPr>
              <a:t>대용량 데이터를 병렬컴퓨팅에서 분산처리하기 위한 </a:t>
            </a:r>
            <a:r>
              <a:rPr lang="ko-KR" altLang="en-US" sz="1400" b="1" smtClean="0">
                <a:solidFill>
                  <a:srgbClr val="FF0000"/>
                </a:solidFill>
              </a:rPr>
              <a:t>목적으로 제작된 </a:t>
            </a:r>
            <a:r>
              <a:rPr lang="en-US" altLang="ko-KR" sz="1400" b="1" smtClean="0">
                <a:solidFill>
                  <a:srgbClr val="FF0000"/>
                </a:solidFill>
              </a:rPr>
              <a:t>framework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99592" y="6022275"/>
            <a:ext cx="17281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MongoDB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2500"/>
            <a:ext cx="3973396" cy="342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384376" cy="364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5435351"/>
            <a:ext cx="1475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Sharding : </a:t>
            </a:r>
            <a:r>
              <a:rPr lang="ko-KR" altLang="en-US" sz="1400" b="1" smtClean="0">
                <a:solidFill>
                  <a:srgbClr val="FF0000"/>
                </a:solidFill>
              </a:rPr>
              <a:t>분산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803" y="5435351"/>
            <a:ext cx="132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Replica : </a:t>
            </a:r>
            <a:r>
              <a:rPr lang="ko-KR" altLang="en-US" sz="1400" b="1" smtClean="0">
                <a:solidFill>
                  <a:srgbClr val="FF0000"/>
                </a:solidFill>
              </a:rPr>
              <a:t>복제</a:t>
            </a:r>
          </a:p>
        </p:txBody>
      </p:sp>
    </p:spTree>
    <p:extLst>
      <p:ext uri="{BB962C8B-B14F-4D97-AF65-F5344CB8AC3E}">
        <p14:creationId xmlns:p14="http://schemas.microsoft.com/office/powerpoint/2010/main" val="294961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19838</TotalTime>
  <Words>472</Words>
  <Application>Microsoft Office PowerPoint</Application>
  <PresentationFormat>화면 슬라이드 쇼(4:3)</PresentationFormat>
  <Paragraphs>100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 Unicode MS</vt:lpstr>
      <vt:lpstr>Open Sans</vt:lpstr>
      <vt:lpstr>굴림</vt:lpstr>
      <vt:lpstr>맑은 고딕</vt:lpstr>
      <vt:lpstr>Arial</vt:lpstr>
      <vt:lpstr>Office 테마</vt:lpstr>
      <vt:lpstr>노드제이에스</vt:lpstr>
      <vt:lpstr>MongoDB</vt:lpstr>
      <vt:lpstr>MongoDB 특징</vt:lpstr>
      <vt:lpstr>MongoDB 장점</vt:lpstr>
      <vt:lpstr>MongoDB 장점</vt:lpstr>
      <vt:lpstr>MongoDB 장점</vt:lpstr>
      <vt:lpstr>MongoDB 장점</vt:lpstr>
      <vt:lpstr>MongoDB 단점</vt:lpstr>
      <vt:lpstr>MongoDB</vt:lpstr>
      <vt:lpstr>MongoDB</vt:lpstr>
      <vt:lpstr>MongoDB CRUD</vt:lpstr>
      <vt:lpstr>몽고쉘 INSERT</vt:lpstr>
      <vt:lpstr>몽고쉘 SELECT</vt:lpstr>
      <vt:lpstr>몽고쉘 UPDATE</vt:lpstr>
      <vt:lpstr>몽고쉘 DELETE</vt:lpstr>
      <vt:lpstr>MongoDB 연결 1.초기환경</vt:lpstr>
      <vt:lpstr>morgan 1.초기환경</vt:lpstr>
      <vt:lpstr>morgan 1.초기환경</vt:lpstr>
      <vt:lpstr>.env 1.초기환경</vt:lpstr>
      <vt:lpstr>.env 1.초기환경</vt:lpstr>
      <vt:lpstr>스키마 모델링 2.Create/Read</vt:lpstr>
      <vt:lpstr>스키마 모델링 2.Create/Read</vt:lpstr>
      <vt:lpstr>Controller 2.Create/Read</vt:lpstr>
      <vt:lpstr>Controller 2.Create/Read</vt:lpstr>
      <vt:lpstr>Controller 2.Create/Read</vt:lpstr>
      <vt:lpstr>Controller 2.Create/Read</vt:lpstr>
      <vt:lpstr>Controller 2.Create/Read</vt:lpstr>
      <vt:lpstr>Router 2.Create/Read</vt:lpstr>
      <vt:lpstr>Router 2.Create/Read</vt:lpstr>
      <vt:lpstr>Router 2.Create/Read</vt:lpstr>
      <vt:lpstr>CREATE 확인 2.Create/Read</vt:lpstr>
      <vt:lpstr>READ 확인 2.Create/Read</vt:lpstr>
      <vt:lpstr>Controller 3.Update/Delete</vt:lpstr>
      <vt:lpstr>Controller 3.Update/Delete</vt:lpstr>
      <vt:lpstr>Router 3.Update/Delete</vt:lpstr>
      <vt:lpstr>UPDATE 확인 3.Update/Delete</vt:lpstr>
      <vt:lpstr>UPDATE 확인 3.Update/Delete</vt:lpstr>
      <vt:lpstr>DELETE 확인 3.Update/Delete</vt:lpstr>
      <vt:lpstr>DELETE 확인 3.Update/Delete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silkRoad</cp:lastModifiedBy>
  <cp:revision>2348</cp:revision>
  <dcterms:created xsi:type="dcterms:W3CDTF">2006-10-05T04:04:58Z</dcterms:created>
  <dcterms:modified xsi:type="dcterms:W3CDTF">2021-06-08T23:05:28Z</dcterms:modified>
</cp:coreProperties>
</file>