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919" r:id="rId2"/>
    <p:sldId id="944" r:id="rId3"/>
    <p:sldId id="1029" r:id="rId4"/>
    <p:sldId id="1000" r:id="rId5"/>
    <p:sldId id="996" r:id="rId6"/>
    <p:sldId id="1017" r:id="rId7"/>
    <p:sldId id="1018" r:id="rId8"/>
    <p:sldId id="1024" r:id="rId9"/>
    <p:sldId id="1016" r:id="rId10"/>
    <p:sldId id="999" r:id="rId11"/>
    <p:sldId id="1025" r:id="rId12"/>
    <p:sldId id="998" r:id="rId13"/>
    <p:sldId id="1026" r:id="rId14"/>
    <p:sldId id="1010" r:id="rId15"/>
    <p:sldId id="1013" r:id="rId16"/>
    <p:sldId id="1011" r:id="rId17"/>
    <p:sldId id="1015" r:id="rId18"/>
    <p:sldId id="1014" r:id="rId19"/>
    <p:sldId id="1012" r:id="rId20"/>
    <p:sldId id="1030" r:id="rId21"/>
    <p:sldId id="1031" r:id="rId22"/>
    <p:sldId id="1032" r:id="rId23"/>
    <p:sldId id="1004" r:id="rId24"/>
    <p:sldId id="1005" r:id="rId25"/>
    <p:sldId id="1006" r:id="rId26"/>
    <p:sldId id="1001" r:id="rId27"/>
    <p:sldId id="1002" r:id="rId28"/>
    <p:sldId id="1003" r:id="rId29"/>
    <p:sldId id="1008" r:id="rId30"/>
    <p:sldId id="1027" r:id="rId31"/>
    <p:sldId id="1028" r:id="rId32"/>
    <p:sldId id="1009" r:id="rId33"/>
    <p:sldId id="1033" r:id="rId34"/>
    <p:sldId id="1034" r:id="rId35"/>
    <p:sldId id="1035" r:id="rId36"/>
    <p:sldId id="1036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E4C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8" autoAdjust="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E45A-7D04-4D07-9AC0-267D59F92CC6}" type="datetimeFigureOut">
              <a:rPr lang="ko-KR" altLang="en-US" smtClean="0"/>
              <a:pPr/>
              <a:t>2021-03-03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EF708-3D4C-402C-A65C-941592F09F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1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7056" y="1767173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>
            <a:lvl1pPr>
              <a:lnSpc>
                <a:spcPct val="150000"/>
              </a:lnSpc>
              <a:defRPr lang="ko-KR" altLang="en-US" sz="25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ko-KR" altLang="en-US" sz="21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50000"/>
              </a:lnSpc>
              <a:defRPr sz="1700" b="1">
                <a:solidFill>
                  <a:schemeClr val="accent3"/>
                </a:solidFill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idx="4294967295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ㄴ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824234/what-is-a-callback-function/7549753#754975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JavaScript/Reference/Strict_mod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노드제이에</a:t>
            </a:r>
            <a:r>
              <a:rPr lang="ko-KR" altLang="en-US"/>
              <a:t>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304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object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2400" smtClean="0"/>
              <a:t>속성</a:t>
            </a:r>
            <a:r>
              <a:rPr lang="ko-KR" altLang="en-US" sz="2400" smtClean="0">
                <a:solidFill>
                  <a:schemeClr val="accent2"/>
                </a:solidFill>
              </a:rPr>
              <a:t>추가</a:t>
            </a:r>
            <a:r>
              <a:rPr lang="ko-KR" altLang="en-US" sz="2400" smtClean="0"/>
              <a:t> 및 </a:t>
            </a:r>
            <a:r>
              <a:rPr lang="ko-KR" altLang="en-US" sz="2400" smtClean="0">
                <a:solidFill>
                  <a:schemeClr val="accent4"/>
                </a:solidFill>
              </a:rPr>
              <a:t>제거</a:t>
            </a:r>
            <a:endParaRPr lang="en-US" altLang="ko-KR" sz="2400" b="1" dirty="0" smtClean="0">
              <a:solidFill>
                <a:schemeClr val="accent4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8293779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7554872" y="2844390"/>
            <a:ext cx="11863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0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JSON </a:t>
            </a:r>
            <a:r>
              <a:rPr lang="en-US" altLang="ko-KR" sz="2000" b="1">
                <a:solidFill>
                  <a:schemeClr val="accent4"/>
                </a:solidFill>
              </a:rPr>
              <a:t>ES5.1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2400" smtClean="0"/>
              <a:t>J</a:t>
            </a:r>
            <a:r>
              <a:rPr lang="en-US" altLang="ko-KR" sz="2000" smtClean="0">
                <a:solidFill>
                  <a:schemeClr val="accent6"/>
                </a:solidFill>
              </a:rPr>
              <a:t>ava</a:t>
            </a:r>
            <a:r>
              <a:rPr lang="en-US" altLang="ko-KR" sz="2400" smtClean="0"/>
              <a:t>S</a:t>
            </a:r>
            <a:r>
              <a:rPr lang="en-US" altLang="ko-KR" sz="2000" dirty="0">
                <a:solidFill>
                  <a:schemeClr val="accent6"/>
                </a:solidFill>
              </a:rPr>
              <a:t>cript</a:t>
            </a:r>
            <a:r>
              <a:rPr lang="en-US" altLang="ko-KR" sz="2400" smtClean="0"/>
              <a:t>O</a:t>
            </a:r>
            <a:r>
              <a:rPr lang="en-US" altLang="ko-KR" sz="2000" dirty="0">
                <a:solidFill>
                  <a:schemeClr val="accent6"/>
                </a:solidFill>
              </a:rPr>
              <a:t>bject</a:t>
            </a:r>
            <a:r>
              <a:rPr lang="en-US" altLang="ko-KR" sz="2400" smtClean="0"/>
              <a:t>N</a:t>
            </a:r>
            <a:r>
              <a:rPr lang="en-US" altLang="ko-KR" sz="2000" dirty="0">
                <a:solidFill>
                  <a:schemeClr val="accent6"/>
                </a:solidFill>
              </a:rPr>
              <a:t>otation</a:t>
            </a:r>
          </a:p>
          <a:p>
            <a:r>
              <a:rPr lang="en-US" altLang="ko-KR" sz="2400" smtClean="0"/>
              <a:t>key/value</a:t>
            </a:r>
            <a:r>
              <a:rPr lang="ko-KR" altLang="en-US" sz="2400" smtClean="0"/>
              <a:t>로 데이터 저장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key</a:t>
            </a:r>
            <a:r>
              <a:rPr lang="ko-KR" altLang="en-US" sz="2000" smtClean="0"/>
              <a:t>는 무조건 </a:t>
            </a:r>
            <a:r>
              <a:rPr lang="ko-KR" altLang="en-US" sz="2000" u="sng" smtClean="0"/>
              <a:t>문자열</a:t>
            </a:r>
            <a:endParaRPr lang="en-US" altLang="ko-KR" sz="2000" u="sng" smtClean="0"/>
          </a:p>
          <a:p>
            <a:r>
              <a:rPr lang="ko-KR" altLang="en-US" sz="2400" smtClean="0"/>
              <a:t>요즘 대세인 </a:t>
            </a:r>
            <a:r>
              <a:rPr lang="en-US" altLang="ko-KR" sz="2400" smtClean="0"/>
              <a:t>data format</a:t>
            </a:r>
          </a:p>
          <a:p>
            <a:r>
              <a:rPr lang="ko-KR" altLang="en-US" sz="2400" smtClean="0"/>
              <a:t>플랫</a:t>
            </a:r>
            <a:r>
              <a:rPr lang="ko-KR" altLang="en-US" sz="2400"/>
              <a:t>폼</a:t>
            </a:r>
            <a:r>
              <a:rPr lang="ko-KR" altLang="en-US" sz="2400" smtClean="0"/>
              <a:t>에 독립적</a:t>
            </a:r>
            <a:endParaRPr lang="en-US" altLang="ko-KR" sz="2400" smtClean="0"/>
          </a:p>
          <a:p>
            <a:r>
              <a:rPr lang="ko-KR" altLang="en-US" sz="2400" b="1" smtClean="0"/>
              <a:t>읽기 쉬움</a:t>
            </a:r>
            <a:endParaRPr lang="en-US" altLang="ko-KR" sz="2400" b="1" smtClean="0"/>
          </a:p>
          <a:p>
            <a:r>
              <a:rPr lang="ko-KR" altLang="en-US" sz="2400" smtClean="0"/>
              <a:t>처리하기 쉬움</a:t>
            </a:r>
            <a:endParaRPr lang="en-US" altLang="ko-KR" sz="2400" b="1" smtClean="0"/>
          </a:p>
          <a:p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047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JSON </a:t>
            </a:r>
            <a:r>
              <a:rPr lang="en-US" altLang="ko-KR" sz="2000" b="1" smtClean="0">
                <a:solidFill>
                  <a:schemeClr val="accent4"/>
                </a:solidFill>
              </a:rPr>
              <a:t>ES5.1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259588" cy="445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9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JSON </a:t>
            </a:r>
            <a:r>
              <a:rPr lang="en-US" altLang="ko-KR" sz="2000" b="1">
                <a:solidFill>
                  <a:schemeClr val="accent4"/>
                </a:solidFill>
              </a:rPr>
              <a:t>ES5.1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2400" smtClean="0"/>
              <a:t>JSON.parse(</a:t>
            </a:r>
            <a:r>
              <a:rPr lang="ko-KR" altLang="en-US" sz="2400" smtClean="0">
                <a:solidFill>
                  <a:schemeClr val="accent6"/>
                </a:solidFill>
              </a:rPr>
              <a:t>문자열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000" smtClean="0"/>
              <a:t>문자열을 </a:t>
            </a:r>
            <a:r>
              <a:rPr lang="en-US" altLang="ko-KR" sz="2000" smtClean="0">
                <a:solidFill>
                  <a:schemeClr val="accent4"/>
                </a:solidFill>
              </a:rPr>
              <a:t>JSON</a:t>
            </a:r>
            <a:r>
              <a:rPr lang="ko-KR" altLang="en-US" sz="2000" smtClean="0"/>
              <a:t>으로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endParaRPr lang="en-US" altLang="ko-KR" sz="2400" smtClean="0"/>
          </a:p>
          <a:p>
            <a:r>
              <a:rPr lang="en-US" altLang="ko-KR" sz="2400" smtClean="0"/>
              <a:t>JSON.stringify(</a:t>
            </a:r>
            <a:r>
              <a:rPr lang="ko-KR" altLang="en-US" sz="2400" smtClean="0">
                <a:solidFill>
                  <a:schemeClr val="accent6"/>
                </a:solidFill>
              </a:rPr>
              <a:t>값 혹은 객체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000" b="1" smtClean="0"/>
              <a:t>값 혹은 객체를 </a:t>
            </a:r>
            <a:r>
              <a:rPr lang="en-US" altLang="ko-KR" sz="2000" b="1" smtClean="0"/>
              <a:t>JSON</a:t>
            </a:r>
            <a:r>
              <a:rPr lang="ko-KR" altLang="en-US" sz="2000" b="1" smtClean="0"/>
              <a:t>형태의 </a:t>
            </a:r>
            <a:r>
              <a:rPr lang="ko-KR" altLang="en-US" sz="2000" b="1" smtClean="0">
                <a:solidFill>
                  <a:schemeClr val="accent4"/>
                </a:solidFill>
              </a:rPr>
              <a:t>문자열</a:t>
            </a:r>
            <a:r>
              <a:rPr lang="ko-KR" altLang="en-US" sz="2000" b="1" smtClean="0"/>
              <a:t>로</a:t>
            </a:r>
            <a:endParaRPr lang="en-US" altLang="ko-KR" sz="2000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951" y="2204864"/>
            <a:ext cx="454988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86" y="5229200"/>
            <a:ext cx="4968552" cy="63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12160" y="5504859"/>
            <a:ext cx="1440160" cy="3183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4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class </a:t>
            </a:r>
            <a:r>
              <a:rPr lang="en-US" altLang="ko-KR" sz="2000" b="1" smtClean="0">
                <a:solidFill>
                  <a:schemeClr val="accent4"/>
                </a:solidFill>
              </a:rPr>
              <a:t>ES6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1508"/>
            <a:ext cx="3528392" cy="467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738484" y="1951016"/>
            <a:ext cx="28803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38484" y="4123442"/>
            <a:ext cx="21053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331640" y="5445224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932040" y="2780928"/>
            <a:ext cx="3600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4088" y="256140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생성</a:t>
            </a:r>
            <a:r>
              <a:rPr lang="ko-KR" altLang="en-US" sz="1400">
                <a:solidFill>
                  <a:srgbClr val="FF0000"/>
                </a:solidFill>
              </a:rPr>
              <a:t>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07704" y="3573016"/>
            <a:ext cx="1800200" cy="2880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02569" y="2996952"/>
            <a:ext cx="461519" cy="2880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64088" y="29772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accent5"/>
                </a:solidFill>
              </a:rPr>
              <a:t>상속</a:t>
            </a:r>
            <a:endParaRPr lang="ko-KR" altLang="en-US" sz="14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callback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argument</a:t>
            </a:r>
            <a:r>
              <a:rPr lang="ko-KR" altLang="en-US" sz="2400" smtClean="0"/>
              <a:t>로 넘겨받는 함수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accent6"/>
                </a:solidFill>
              </a:rPr>
              <a:t>외부함수에 의해서 호출</a:t>
            </a:r>
            <a:r>
              <a:rPr lang="ko-KR" altLang="en-US" sz="2400" smtClean="0"/>
              <a:t>되는 함수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accent6"/>
                </a:solidFill>
              </a:rPr>
              <a:t>비동기 처리</a:t>
            </a:r>
            <a:r>
              <a:rPr lang="ko-KR" altLang="en-US" sz="2400" smtClean="0"/>
              <a:t>에 유용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참고</a:t>
            </a:r>
            <a:endParaRPr lang="en-US" altLang="ko-KR" sz="2400" smtClean="0"/>
          </a:p>
          <a:p>
            <a:pPr lvl="1"/>
            <a:r>
              <a:rPr lang="en-US" altLang="ko-KR" sz="2000" smtClean="0">
                <a:hlinkClick r:id="rId3"/>
              </a:rPr>
              <a:t>https</a:t>
            </a:r>
            <a:r>
              <a:rPr lang="en-US" altLang="ko-KR" sz="2000">
                <a:hlinkClick r:id="rId3"/>
              </a:rPr>
              <a:t>://</a:t>
            </a:r>
            <a:r>
              <a:rPr lang="en-US" altLang="ko-KR" sz="2000" smtClean="0">
                <a:hlinkClick r:id="rId3"/>
              </a:rPr>
              <a:t>stackoverflow.com/questions/824234/what-is-a-callback-function/7549753#7549753</a:t>
            </a:r>
            <a:endParaRPr lang="en-US" altLang="ko-KR" sz="2000" smtClean="0"/>
          </a:p>
          <a:p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7559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callback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05862"/>
            <a:ext cx="40005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4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callback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05862"/>
            <a:ext cx="40005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28852" y="4733690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97366" y="4921423"/>
            <a:ext cx="2174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argument</a:t>
            </a:r>
            <a:r>
              <a:rPr lang="ko-KR" altLang="en-US" sz="1400" smtClean="0">
                <a:solidFill>
                  <a:srgbClr val="FF0000"/>
                </a:solidFill>
              </a:rPr>
              <a:t>로 함수를 넘김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31640" y="3754856"/>
            <a:ext cx="13852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57882"/>
            <a:ext cx="18383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128" y="40806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3124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callback </a:t>
            </a:r>
            <a:r>
              <a:rPr lang="ko-KR" altLang="en-US" sz="2000" b="1" smtClean="0">
                <a:solidFill>
                  <a:schemeClr val="accent4"/>
                </a:solidFill>
              </a:rPr>
              <a:t>비동기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83247"/>
            <a:ext cx="3438525" cy="283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83247"/>
            <a:ext cx="2286000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937122" y="4437112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JavaScript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825614" y="3812097"/>
            <a:ext cx="91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Python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callback </a:t>
            </a:r>
            <a:r>
              <a:rPr lang="ko-KR" altLang="en-US" sz="2000" b="1">
                <a:solidFill>
                  <a:schemeClr val="accent4"/>
                </a:solidFill>
              </a:rPr>
              <a:t>비동기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83247"/>
            <a:ext cx="3438525" cy="283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83247"/>
            <a:ext cx="2286000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5364248" y="5228482"/>
            <a:ext cx="1440000" cy="62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32998" y="5312241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5</a:t>
            </a:r>
            <a:r>
              <a:rPr lang="ko-KR" altLang="en-US" sz="1000" smtClean="0"/>
              <a:t>초경과</a:t>
            </a:r>
            <a:endParaRPr lang="ko-KR" altLang="en-US" sz="100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804248" y="5236593"/>
            <a:ext cx="576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20272" y="5303695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2</a:t>
            </a:r>
            <a:r>
              <a:rPr lang="ko-KR" altLang="en-US" sz="1000" smtClean="0"/>
              <a:t>초경과</a:t>
            </a:r>
            <a:endParaRPr lang="ko-KR" altLang="en-US" sz="100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83568" y="5171927"/>
            <a:ext cx="1440000" cy="62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63688" y="524023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5</a:t>
            </a:r>
            <a:r>
              <a:rPr lang="ko-KR" altLang="en-US" sz="1000" smtClean="0"/>
              <a:t>초경과</a:t>
            </a:r>
            <a:endParaRPr lang="ko-KR" altLang="en-US" sz="100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83568" y="5517232"/>
            <a:ext cx="576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8382" y="560027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2</a:t>
            </a:r>
            <a:r>
              <a:rPr lang="ko-KR" altLang="en-US" sz="1000" smtClean="0"/>
              <a:t>초경과</a:t>
            </a:r>
            <a:endParaRPr lang="ko-KR" altLang="en-US" sz="1000"/>
          </a:p>
        </p:txBody>
      </p:sp>
      <p:sp>
        <p:nvSpPr>
          <p:cNvPr id="14" name="직사각형 13"/>
          <p:cNvSpPr/>
          <p:nvPr/>
        </p:nvSpPr>
        <p:spPr>
          <a:xfrm>
            <a:off x="683568" y="5482166"/>
            <a:ext cx="72008" cy="69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55992" y="5142858"/>
            <a:ext cx="72008" cy="69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37122" y="4437112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JavaScript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825614" y="3812097"/>
            <a:ext cx="91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Python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78610" y="5206320"/>
            <a:ext cx="72008" cy="69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123568" y="1887554"/>
            <a:ext cx="122429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123568" y="3140968"/>
            <a:ext cx="93626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23757" y="1052736"/>
            <a:ext cx="991859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1358" y="853804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7030A0"/>
                </a:solidFill>
              </a:rPr>
              <a:t>콜백함</a:t>
            </a:r>
            <a:r>
              <a:rPr lang="ko-KR" altLang="en-US" sz="1200">
                <a:solidFill>
                  <a:srgbClr val="7030A0"/>
                </a:solidFill>
              </a:rPr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7395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Data Types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기본 자료형</a:t>
            </a:r>
            <a:r>
              <a:rPr lang="en-US" altLang="ko-KR" sz="2400" smtClean="0"/>
              <a:t>(Primitive)</a:t>
            </a:r>
          </a:p>
          <a:p>
            <a:pPr lvl="1"/>
            <a:r>
              <a:rPr lang="en-US" altLang="ko-KR" sz="2000" smtClean="0"/>
              <a:t>boolean</a:t>
            </a:r>
          </a:p>
          <a:p>
            <a:pPr lvl="1"/>
            <a:r>
              <a:rPr lang="en-US" altLang="ko-KR" sz="2000" smtClean="0"/>
              <a:t>null</a:t>
            </a:r>
          </a:p>
          <a:p>
            <a:pPr lvl="1"/>
            <a:r>
              <a:rPr lang="en-US" altLang="ko-KR" sz="2000" smtClean="0"/>
              <a:t>undefined</a:t>
            </a:r>
          </a:p>
          <a:p>
            <a:pPr lvl="1"/>
            <a:r>
              <a:rPr lang="en-US" altLang="ko-KR" sz="2000" smtClean="0"/>
              <a:t>number</a:t>
            </a:r>
          </a:p>
          <a:p>
            <a:pPr lvl="1"/>
            <a:r>
              <a:rPr lang="en-US" altLang="ko-KR" sz="2000" smtClean="0"/>
              <a:t>string</a:t>
            </a:r>
          </a:p>
          <a:p>
            <a:pPr lvl="1"/>
            <a:r>
              <a:rPr lang="en-US" altLang="ko-KR" sz="2000" smtClean="0"/>
              <a:t>symbol </a:t>
            </a:r>
            <a:r>
              <a:rPr lang="en-US" altLang="ko-KR" sz="1400" smtClean="0">
                <a:solidFill>
                  <a:schemeClr val="accent4"/>
                </a:solidFill>
              </a:rPr>
              <a:t>// ES6</a:t>
            </a:r>
            <a:endParaRPr lang="en-US" altLang="ko-KR" sz="200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/>
              <a:t>사용자 정의형</a:t>
            </a:r>
            <a:r>
              <a:rPr lang="en-US" altLang="ko-KR" sz="2400"/>
              <a:t>(User-Defined)</a:t>
            </a:r>
            <a:endParaRPr lang="en-US" altLang="ko-KR" sz="2400" dirty="0"/>
          </a:p>
          <a:p>
            <a:pPr lvl="1"/>
            <a:r>
              <a:rPr lang="en-US" altLang="ko-KR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9739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Promise </a:t>
            </a:r>
            <a:r>
              <a:rPr lang="en-US" altLang="ko-KR" sz="2000" b="1" smtClean="0">
                <a:solidFill>
                  <a:schemeClr val="accent4"/>
                </a:solidFill>
              </a:rPr>
              <a:t>ES6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callback </a:t>
            </a:r>
            <a:r>
              <a:rPr lang="ko-KR" altLang="en-US" sz="2400" smtClean="0"/>
              <a:t>패턴의 단점 해결</a:t>
            </a:r>
            <a:endParaRPr lang="en-US" altLang="ko-KR" sz="2400" smtClean="0"/>
          </a:p>
          <a:p>
            <a:pPr lvl="1"/>
            <a:r>
              <a:rPr lang="en-US" altLang="ko-KR" sz="2000" smtClean="0">
                <a:solidFill>
                  <a:srgbClr val="FF0000"/>
                </a:solidFill>
              </a:rPr>
              <a:t>callback </a:t>
            </a:r>
            <a:r>
              <a:rPr lang="ko-KR" altLang="en-US" sz="2000" smtClean="0">
                <a:solidFill>
                  <a:srgbClr val="FF0000"/>
                </a:solidFill>
              </a:rPr>
              <a:t>지옥</a:t>
            </a:r>
            <a:endParaRPr lang="en-US" altLang="ko-KR" sz="2000" smtClean="0">
              <a:solidFill>
                <a:srgbClr val="FF0000"/>
              </a:solidFill>
            </a:endParaRPr>
          </a:p>
          <a:p>
            <a:pPr lvl="1"/>
            <a:r>
              <a:rPr lang="ko-KR" altLang="en-US" sz="2000" smtClean="0"/>
              <a:t>에러처</a:t>
            </a:r>
            <a:r>
              <a:rPr lang="ko-KR" altLang="en-US" sz="2000"/>
              <a:t>리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400" smtClean="0"/>
              <a:t>chaining</a:t>
            </a:r>
          </a:p>
          <a:p>
            <a:pPr lvl="1"/>
            <a:r>
              <a:rPr lang="en-US" altLang="ko-KR" sz="2000" smtClean="0"/>
              <a:t>new Promise(</a:t>
            </a:r>
            <a:r>
              <a:rPr lang="ko-KR" altLang="en-US" sz="2000" smtClean="0"/>
              <a:t>함수</a:t>
            </a:r>
            <a:r>
              <a:rPr lang="en-US" altLang="ko-KR" sz="2000" smtClean="0"/>
              <a:t>).then(</a:t>
            </a:r>
            <a:r>
              <a:rPr lang="ko-KR" altLang="en-US" sz="2000" smtClean="0"/>
              <a:t>함수</a:t>
            </a:r>
            <a:r>
              <a:rPr lang="en-US" altLang="ko-KR" sz="2000" smtClean="0"/>
              <a:t>).then(</a:t>
            </a:r>
            <a:r>
              <a:rPr lang="ko-KR" altLang="en-US" sz="2000" smtClean="0"/>
              <a:t>함수</a:t>
            </a:r>
            <a:r>
              <a:rPr lang="en-US" altLang="ko-KR" sz="200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상태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pending : </a:t>
            </a:r>
            <a:r>
              <a:rPr lang="ko-KR" altLang="en-US" sz="2000" smtClean="0"/>
              <a:t>이행되거나 거부되지 않은 초기상태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fullfilled</a:t>
            </a:r>
            <a:r>
              <a:rPr lang="en-US" altLang="ko-KR" sz="1600" smtClean="0">
                <a:solidFill>
                  <a:schemeClr val="accent4"/>
                </a:solidFill>
              </a:rPr>
              <a:t>(resolve)</a:t>
            </a:r>
            <a:r>
              <a:rPr lang="en-US" altLang="ko-KR" sz="2000" smtClean="0"/>
              <a:t> : </a:t>
            </a:r>
            <a:r>
              <a:rPr lang="ko-KR" altLang="en-US" sz="2000" smtClean="0"/>
              <a:t>연산이 성공적으로 완료됨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rejected</a:t>
            </a:r>
            <a:r>
              <a:rPr lang="en-US" altLang="ko-KR" sz="1600" smtClean="0">
                <a:solidFill>
                  <a:schemeClr val="accent4"/>
                </a:solidFill>
              </a:rPr>
              <a:t>(reject)</a:t>
            </a:r>
            <a:r>
              <a:rPr lang="en-US" altLang="ko-KR" sz="2000" smtClean="0"/>
              <a:t> : </a:t>
            </a:r>
            <a:r>
              <a:rPr lang="ko-KR" altLang="en-US" sz="2000" smtClean="0"/>
              <a:t>연산이 실패함</a:t>
            </a:r>
            <a:endParaRPr lang="en-US" altLang="ko-KR" sz="2000" smtClean="0"/>
          </a:p>
          <a:p>
            <a:r>
              <a:rPr lang="ko-KR" altLang="en-US" sz="2400" smtClean="0"/>
              <a:t>주의 </a:t>
            </a:r>
            <a:r>
              <a:rPr lang="en-US" altLang="ko-KR" sz="2400" smtClean="0"/>
              <a:t>: </a:t>
            </a:r>
            <a:r>
              <a:rPr lang="ko-KR" altLang="en-US" sz="2400" smtClean="0"/>
              <a:t>다른언어</a:t>
            </a:r>
            <a:r>
              <a:rPr lang="en-US" altLang="ko-KR" sz="2400" smtClean="0"/>
              <a:t>(e.g. Scheme)</a:t>
            </a:r>
            <a:r>
              <a:rPr lang="ko-KR" altLang="en-US" sz="2400" smtClean="0"/>
              <a:t>의 </a:t>
            </a:r>
            <a:r>
              <a:rPr lang="en-US" altLang="ko-KR" sz="2400" smtClean="0"/>
              <a:t>lazy evaluation</a:t>
            </a:r>
            <a:r>
              <a:rPr lang="ko-KR" altLang="en-US" sz="2400" smtClean="0"/>
              <a:t>이 아님</a:t>
            </a:r>
            <a:endParaRPr lang="en-US" altLang="ko-KR" sz="240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43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Promise </a:t>
            </a:r>
            <a:r>
              <a:rPr lang="en-US" altLang="ko-KR" sz="2000" b="1" smtClean="0">
                <a:solidFill>
                  <a:schemeClr val="accent4"/>
                </a:solidFill>
              </a:rPr>
              <a:t>ES6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7"/>
            <a:ext cx="33586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610" y="1755692"/>
            <a:ext cx="4517908" cy="363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6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Promise </a:t>
            </a:r>
            <a:r>
              <a:rPr lang="en-US" altLang="ko-KR" sz="2000" b="1" smtClean="0">
                <a:solidFill>
                  <a:schemeClr val="accent4"/>
                </a:solidFill>
              </a:rPr>
              <a:t>ES6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7"/>
            <a:ext cx="33586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610" y="1755692"/>
            <a:ext cx="4517908" cy="363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4716016" y="4860614"/>
            <a:ext cx="201622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716016" y="5085184"/>
            <a:ext cx="115212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14080" y="4762968"/>
            <a:ext cx="13484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동일한 코드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609" y="5517232"/>
            <a:ext cx="1709407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8531" y="5877272"/>
            <a:ext cx="191430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예시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로그인 인증 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logic</a:t>
            </a:r>
            <a:endPara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4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동등비교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== (</a:t>
            </a:r>
            <a:r>
              <a:rPr lang="ko-KR" altLang="en-US" sz="1800" b="1" smtClean="0"/>
              <a:t>동등연산자</a:t>
            </a:r>
            <a:r>
              <a:rPr lang="en-US" altLang="ko-KR" sz="2400" b="1" smtClean="0"/>
              <a:t>, abstract equility)</a:t>
            </a:r>
          </a:p>
          <a:p>
            <a:pPr lvl="1"/>
            <a:r>
              <a:rPr lang="ko-KR" altLang="en-US" sz="2000" b="1" smtClean="0">
                <a:solidFill>
                  <a:schemeClr val="accent6"/>
                </a:solidFill>
              </a:rPr>
              <a:t>단순한 값만</a:t>
            </a:r>
            <a:r>
              <a:rPr lang="ko-KR" altLang="en-US" sz="2000" b="1" smtClean="0"/>
              <a:t> 비교</a:t>
            </a:r>
            <a:endParaRPr lang="en-US" altLang="ko-KR" sz="2000" b="1" smtClean="0"/>
          </a:p>
          <a:p>
            <a:pPr lvl="1"/>
            <a:r>
              <a:rPr lang="ko-KR" altLang="en-US" sz="2000" b="1" smtClean="0"/>
              <a:t>자료형이 같아지도록 변환한 후 비교</a:t>
            </a:r>
            <a:endParaRPr lang="en-US" altLang="ko-KR" sz="2000" b="1" smtClean="0"/>
          </a:p>
          <a:p>
            <a:pPr>
              <a:lnSpc>
                <a:spcPct val="150000"/>
              </a:lnSpc>
            </a:pPr>
            <a:r>
              <a:rPr lang="en-US" altLang="ko-KR" sz="2400" smtClean="0"/>
              <a:t>=== (</a:t>
            </a:r>
            <a:r>
              <a:rPr lang="ko-KR" altLang="en-US" sz="1800" smtClean="0"/>
              <a:t>일치연산자</a:t>
            </a:r>
            <a:r>
              <a:rPr lang="en-US" altLang="ko-KR" sz="2400" smtClean="0"/>
              <a:t>, strict equility)</a:t>
            </a:r>
          </a:p>
          <a:p>
            <a:pPr lvl="1"/>
            <a:r>
              <a:rPr lang="ko-KR" altLang="en-US" sz="2000" smtClean="0">
                <a:solidFill>
                  <a:schemeClr val="accent6"/>
                </a:solidFill>
              </a:rPr>
              <a:t>자료형까지</a:t>
            </a:r>
            <a:r>
              <a:rPr lang="ko-KR" altLang="en-US" sz="2000" smtClean="0"/>
              <a:t> 엄격하게 비교</a:t>
            </a: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23968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동등비교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== (</a:t>
            </a:r>
            <a:r>
              <a:rPr lang="ko-KR" altLang="en-US" sz="1800" b="1" smtClean="0"/>
              <a:t>동등연산자</a:t>
            </a:r>
            <a:r>
              <a:rPr lang="en-US" altLang="ko-KR" sz="2400" b="1" smtClean="0"/>
              <a:t>, abstract equility)</a:t>
            </a:r>
          </a:p>
          <a:p>
            <a:pPr lvl="1"/>
            <a:r>
              <a:rPr lang="ko-KR" altLang="en-US" sz="2000" b="1" smtClean="0"/>
              <a:t>단순한 값만 비교</a:t>
            </a:r>
            <a:endParaRPr lang="en-US" altLang="ko-KR" sz="2000" b="1" smtClean="0"/>
          </a:p>
          <a:p>
            <a:pPr lvl="1"/>
            <a:r>
              <a:rPr lang="ko-KR" altLang="en-US" sz="2000" b="1" smtClean="0"/>
              <a:t>자료형이 같아지도록 변환한 후 비교</a:t>
            </a:r>
            <a:endParaRPr lang="en-US" altLang="ko-KR" sz="2000" b="1" smtClean="0"/>
          </a:p>
          <a:p>
            <a:pPr lvl="1"/>
            <a:endParaRPr lang="en-US" altLang="ko-KR" sz="20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01006"/>
            <a:ext cx="37338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950148"/>
            <a:ext cx="1728192" cy="906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47664" y="6151893"/>
            <a:ext cx="23042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01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동등비교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=== (</a:t>
            </a:r>
            <a:r>
              <a:rPr lang="ko-KR" altLang="en-US" sz="1800" smtClean="0"/>
              <a:t>일치연산자</a:t>
            </a:r>
            <a:r>
              <a:rPr lang="en-US" altLang="ko-KR" sz="2400" smtClean="0"/>
              <a:t>, strict equility)</a:t>
            </a:r>
          </a:p>
          <a:p>
            <a:pPr lvl="1"/>
            <a:r>
              <a:rPr lang="ko-KR" altLang="en-US" sz="2000" smtClean="0"/>
              <a:t>자료형까지 엄격하게 비교</a:t>
            </a:r>
            <a:r>
              <a:rPr lang="en-US" altLang="ko-KR" sz="2000" smtClean="0"/>
              <a:t>(</a:t>
            </a:r>
            <a:r>
              <a:rPr lang="ko-KR" altLang="en-US" sz="2000" smtClean="0"/>
              <a:t>권장</a:t>
            </a:r>
            <a:r>
              <a:rPr lang="en-US" altLang="ko-KR" sz="2000" smtClean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53689"/>
            <a:ext cx="3744416" cy="294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9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null </a:t>
            </a:r>
            <a:r>
              <a:rPr lang="en-US" altLang="ko-KR" b="1" smtClean="0">
                <a:solidFill>
                  <a:schemeClr val="accent4"/>
                </a:solidFill>
              </a:rPr>
              <a:t>vs</a:t>
            </a:r>
            <a:r>
              <a:rPr lang="en-US" altLang="ko-KR" b="1" smtClean="0">
                <a:solidFill>
                  <a:schemeClr val="accent2"/>
                </a:solidFill>
              </a:rPr>
              <a:t> undefined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null</a:t>
            </a:r>
          </a:p>
          <a:p>
            <a:pPr lvl="1"/>
            <a:r>
              <a:rPr lang="ko-KR" altLang="en-US" sz="2000" smtClean="0"/>
              <a:t>존재하지 않거나 유효하지 않은 </a:t>
            </a:r>
            <a:r>
              <a:rPr lang="en-US" altLang="ko-KR" sz="2000" smtClean="0"/>
              <a:t>object </a:t>
            </a:r>
            <a:r>
              <a:rPr lang="ko-KR" altLang="en-US" sz="2000" smtClean="0"/>
              <a:t>혹은 주소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의도적으로 </a:t>
            </a:r>
            <a:r>
              <a:rPr lang="ko-KR" altLang="en-US" sz="2000" smtClean="0">
                <a:solidFill>
                  <a:schemeClr val="accent6"/>
                </a:solidFill>
              </a:rPr>
              <a:t>비어있음을 표현</a:t>
            </a:r>
            <a:r>
              <a:rPr lang="ko-KR" altLang="en-US" sz="2000" smtClean="0"/>
              <a:t>할 때 사용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400" smtClean="0"/>
              <a:t>undefined</a:t>
            </a:r>
          </a:p>
          <a:p>
            <a:pPr lvl="1"/>
            <a:r>
              <a:rPr lang="ko-KR" altLang="en-US" sz="2000" b="1" smtClean="0"/>
              <a:t>값이 대입되지 않은 변수</a:t>
            </a:r>
            <a:endParaRPr lang="en-US" altLang="ko-KR" sz="2000" b="1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45024"/>
            <a:ext cx="4464496" cy="2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null </a:t>
            </a:r>
            <a:r>
              <a:rPr lang="en-US" altLang="ko-KR" b="1" smtClean="0">
                <a:solidFill>
                  <a:schemeClr val="accent4"/>
                </a:solidFill>
              </a:rPr>
              <a:t>vs</a:t>
            </a:r>
            <a:r>
              <a:rPr lang="en-US" altLang="ko-KR" b="1" smtClean="0">
                <a:solidFill>
                  <a:schemeClr val="accent2"/>
                </a:solidFill>
              </a:rPr>
              <a:t> undefined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43100"/>
            <a:ext cx="6400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71600" y="2666190"/>
            <a:ext cx="576064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478862" y="2328148"/>
            <a:ext cx="43924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8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null </a:t>
            </a:r>
            <a:r>
              <a:rPr lang="en-US" altLang="ko-KR" b="1" smtClean="0">
                <a:solidFill>
                  <a:schemeClr val="accent4"/>
                </a:solidFill>
              </a:rPr>
              <a:t>vs</a:t>
            </a:r>
            <a:r>
              <a:rPr lang="en-US" altLang="ko-KR" b="1" smtClean="0">
                <a:solidFill>
                  <a:schemeClr val="accent2"/>
                </a:solidFill>
              </a:rPr>
              <a:t> undefined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같은 의미</a:t>
            </a:r>
            <a:endParaRPr lang="en-US" altLang="ko-KR" sz="24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589597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339752" y="4627498"/>
            <a:ext cx="360040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547664" y="4877706"/>
            <a:ext cx="1872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73302" y="3051868"/>
            <a:ext cx="48245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85570" y="4598220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“”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은 해당사항이 아님</a:t>
            </a:r>
          </a:p>
        </p:txBody>
      </p:sp>
    </p:spTree>
    <p:extLst>
      <p:ext uri="{BB962C8B-B14F-4D97-AF65-F5344CB8AC3E}">
        <p14:creationId xmlns:p14="http://schemas.microsoft.com/office/powerpoint/2010/main" val="1727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Template Literal </a:t>
            </a:r>
            <a:r>
              <a:rPr lang="en-US" altLang="ko-KR" sz="2000" b="1">
                <a:solidFill>
                  <a:schemeClr val="accent4"/>
                </a:solidFill>
              </a:rPr>
              <a:t>ES6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` (back tick)</a:t>
            </a:r>
          </a:p>
          <a:p>
            <a:pPr lvl="1"/>
            <a:r>
              <a:rPr lang="ko-KR" altLang="en-US" sz="2000" smtClean="0"/>
              <a:t>키보드 </a:t>
            </a:r>
            <a:r>
              <a:rPr lang="en-US" altLang="ko-KR" sz="2000" smtClean="0"/>
              <a:t>‘1’ </a:t>
            </a:r>
            <a:r>
              <a:rPr lang="ko-KR" altLang="en-US" sz="2000" smtClean="0"/>
              <a:t>왼쪽에 위치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400" smtClean="0"/>
              <a:t>${</a:t>
            </a:r>
            <a:r>
              <a:rPr lang="ko-KR" altLang="en-US" sz="2400" smtClean="0">
                <a:solidFill>
                  <a:schemeClr val="accent6"/>
                </a:solidFill>
              </a:rPr>
              <a:t>변수명</a:t>
            </a:r>
            <a:r>
              <a:rPr lang="en-US" altLang="ko-KR" sz="2400" smtClean="0"/>
              <a:t>} </a:t>
            </a:r>
            <a:endParaRPr lang="en-US" altLang="ko-KR" sz="2400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840"/>
            <a:ext cx="35052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6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Data Types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기본 자료형</a:t>
            </a:r>
            <a:r>
              <a:rPr lang="en-US" altLang="ko-KR" sz="2400" smtClean="0"/>
              <a:t>(Primitive)</a:t>
            </a:r>
          </a:p>
          <a:p>
            <a:pPr lvl="1"/>
            <a:r>
              <a:rPr lang="en-US" altLang="ko-KR" sz="2000" smtClean="0"/>
              <a:t>boolean</a:t>
            </a:r>
          </a:p>
          <a:p>
            <a:pPr lvl="1"/>
            <a:r>
              <a:rPr lang="en-US" altLang="ko-KR" sz="2000" smtClean="0"/>
              <a:t>null</a:t>
            </a:r>
          </a:p>
          <a:p>
            <a:pPr lvl="1"/>
            <a:r>
              <a:rPr lang="en-US" altLang="ko-KR" sz="2000" smtClean="0"/>
              <a:t>undefined</a:t>
            </a:r>
          </a:p>
          <a:p>
            <a:pPr lvl="1"/>
            <a:r>
              <a:rPr lang="en-US" altLang="ko-KR" sz="2000" smtClean="0"/>
              <a:t>number</a:t>
            </a:r>
          </a:p>
          <a:p>
            <a:pPr lvl="1"/>
            <a:r>
              <a:rPr lang="en-US" altLang="ko-KR" sz="2000" smtClean="0"/>
              <a:t>string</a:t>
            </a:r>
          </a:p>
          <a:p>
            <a:pPr lvl="1"/>
            <a:r>
              <a:rPr lang="en-US" altLang="ko-KR" sz="2000" smtClean="0"/>
              <a:t>symbol </a:t>
            </a:r>
            <a:r>
              <a:rPr lang="en-US" altLang="ko-KR" sz="1400" smtClean="0">
                <a:solidFill>
                  <a:schemeClr val="accent4"/>
                </a:solidFill>
              </a:rPr>
              <a:t>// ES6</a:t>
            </a:r>
            <a:endParaRPr lang="en-US" altLang="ko-KR" sz="200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/>
              <a:t>사용자 정의형</a:t>
            </a:r>
            <a:r>
              <a:rPr lang="en-US" altLang="ko-KR" sz="2400"/>
              <a:t>(User-Defined)</a:t>
            </a:r>
            <a:endParaRPr lang="en-US" altLang="ko-KR" sz="2400" dirty="0"/>
          </a:p>
          <a:p>
            <a:pPr lvl="1"/>
            <a:r>
              <a:rPr lang="en-US" altLang="ko-KR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69" y="2061722"/>
            <a:ext cx="3038475" cy="2124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403648" y="2708920"/>
            <a:ext cx="9361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0792" y="422182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false</a:t>
            </a:r>
            <a:endParaRPr lang="ko-KR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000" b="1" smtClean="0">
                <a:solidFill>
                  <a:schemeClr val="accent2"/>
                </a:solidFill>
              </a:rPr>
              <a:t>Nullish coalescing operator </a:t>
            </a:r>
            <a:r>
              <a:rPr lang="en-US" altLang="ko-KR" sz="2000" b="1" smtClean="0">
                <a:solidFill>
                  <a:schemeClr val="accent4"/>
                </a:solidFill>
              </a:rPr>
              <a:t>ES11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왼쪽 피연산자가 </a:t>
            </a:r>
            <a:r>
              <a:rPr lang="en-US" altLang="ko-KR" sz="2400" smtClean="0"/>
              <a:t>null </a:t>
            </a:r>
            <a:r>
              <a:rPr lang="ko-KR" altLang="en-US" sz="2400" smtClean="0"/>
              <a:t>또는 </a:t>
            </a:r>
            <a:r>
              <a:rPr lang="en-US" altLang="ko-KR" sz="2400" smtClean="0"/>
              <a:t>undefined</a:t>
            </a:r>
            <a:r>
              <a:rPr lang="ko-KR" altLang="en-US" sz="2400" smtClean="0"/>
              <a:t>일 때 오른쪽 반환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왼쪽 </a:t>
            </a:r>
            <a:r>
              <a:rPr lang="en-US" altLang="ko-KR" sz="2000" smtClean="0">
                <a:solidFill>
                  <a:srgbClr val="FF0000"/>
                </a:solidFill>
              </a:rPr>
              <a:t>??</a:t>
            </a:r>
            <a:r>
              <a:rPr lang="en-US" altLang="ko-KR" sz="2000" smtClean="0"/>
              <a:t> </a:t>
            </a:r>
            <a:r>
              <a:rPr lang="ko-KR" altLang="en-US" sz="2000" smtClean="0"/>
              <a:t>오른쪽</a:t>
            </a:r>
            <a:endParaRPr lang="en-US" altLang="ko-KR" sz="200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38100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1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000" b="1" smtClean="0">
                <a:solidFill>
                  <a:schemeClr val="accent2"/>
                </a:solidFill>
              </a:rPr>
              <a:t>Nullish coalescing operator </a:t>
            </a:r>
            <a:r>
              <a:rPr lang="en-US" altLang="ko-KR" sz="2000" b="1" smtClean="0">
                <a:solidFill>
                  <a:schemeClr val="accent4"/>
                </a:solidFill>
              </a:rPr>
              <a:t>ES11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왼쪽 </a:t>
            </a:r>
            <a:r>
              <a:rPr lang="en-US" altLang="ko-KR" sz="2400" smtClean="0"/>
              <a:t>|| </a:t>
            </a:r>
            <a:r>
              <a:rPr lang="ko-KR" altLang="en-US" sz="2400" smtClean="0"/>
              <a:t>오른쪽</a:t>
            </a:r>
            <a:r>
              <a:rPr lang="en-US" altLang="ko-KR" sz="2400" smtClean="0"/>
              <a:t>(</a:t>
            </a:r>
            <a:r>
              <a:rPr lang="ko-KR" altLang="en-US" sz="2400" smtClean="0"/>
              <a:t>기존 논리 연산자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000" smtClean="0"/>
              <a:t>왼쪽이 </a:t>
            </a:r>
            <a:r>
              <a:rPr lang="en-US" altLang="ko-KR" sz="2000" smtClean="0">
                <a:solidFill>
                  <a:srgbClr val="FF0000"/>
                </a:solidFill>
              </a:rPr>
              <a:t>false</a:t>
            </a:r>
            <a:r>
              <a:rPr lang="ko-KR" altLang="en-US" sz="2000" smtClean="0"/>
              <a:t>이면 오른쪽값으로</a:t>
            </a:r>
            <a:endParaRPr lang="en-US" altLang="ko-KR" sz="2000" smtClean="0"/>
          </a:p>
          <a:p>
            <a:r>
              <a:rPr lang="ko-KR" altLang="en-US" sz="2400"/>
              <a:t>왼쪽 </a:t>
            </a:r>
            <a:r>
              <a:rPr lang="en-US" altLang="ko-KR" sz="2400" smtClean="0"/>
              <a:t>?? </a:t>
            </a:r>
            <a:r>
              <a:rPr lang="ko-KR" altLang="en-US" sz="2400" smtClean="0"/>
              <a:t>오른쪽</a:t>
            </a:r>
            <a:r>
              <a:rPr lang="en-US" altLang="ko-KR" sz="2400" smtClean="0"/>
              <a:t>(null </a:t>
            </a:r>
            <a:r>
              <a:rPr lang="ko-KR" altLang="en-US" sz="2400" smtClean="0"/>
              <a:t>병합 연산자</a:t>
            </a:r>
            <a:r>
              <a:rPr lang="en-US" altLang="ko-KR" sz="2400" smtClean="0"/>
              <a:t>)</a:t>
            </a:r>
            <a:endParaRPr lang="en-US" altLang="ko-KR" sz="2400"/>
          </a:p>
          <a:p>
            <a:pPr lvl="1"/>
            <a:r>
              <a:rPr lang="ko-KR" altLang="en-US" sz="2000" smtClean="0"/>
              <a:t>왼쪽이 </a:t>
            </a:r>
            <a:r>
              <a:rPr lang="en-US" altLang="ko-KR" sz="2000" smtClean="0">
                <a:solidFill>
                  <a:srgbClr val="FF0000"/>
                </a:solidFill>
              </a:rPr>
              <a:t>null</a:t>
            </a:r>
            <a:r>
              <a:rPr lang="ko-KR" altLang="en-US" sz="2000" smtClean="0"/>
              <a:t>이나 </a:t>
            </a:r>
            <a:r>
              <a:rPr lang="en-US" altLang="ko-KR" sz="2000" smtClean="0">
                <a:solidFill>
                  <a:srgbClr val="FF0000"/>
                </a:solidFill>
              </a:rPr>
              <a:t>undefined</a:t>
            </a:r>
            <a:r>
              <a:rPr lang="ko-KR" altLang="en-US" sz="2000" smtClean="0"/>
              <a:t>일 때만 </a:t>
            </a:r>
            <a:endParaRPr lang="en-US" altLang="ko-KR" sz="200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24" y="1916832"/>
            <a:ext cx="31527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1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Strict Mode </a:t>
            </a:r>
            <a:r>
              <a:rPr lang="en-US" altLang="ko-KR" sz="2000" b="1" smtClean="0">
                <a:solidFill>
                  <a:schemeClr val="accent4"/>
                </a:solidFill>
              </a:rPr>
              <a:t>ES5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“use strict”;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실수로 전역변수를 생성하는 것을 방지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그밖의 여러 실수들</a:t>
            </a:r>
            <a:endParaRPr lang="en-US" altLang="ko-KR" sz="2400" smtClean="0"/>
          </a:p>
          <a:p>
            <a:pPr lvl="1"/>
            <a:r>
              <a:rPr lang="en-US" altLang="ko-KR" sz="2000">
                <a:hlinkClick r:id="rId3"/>
              </a:rPr>
              <a:t>https://</a:t>
            </a:r>
            <a:r>
              <a:rPr lang="en-US" altLang="ko-KR" sz="2000" smtClean="0">
                <a:hlinkClick r:id="rId3"/>
              </a:rPr>
              <a:t>developer.mozilla.org/ko/docs/Web/JavaScript/Reference/Strict_mode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>
              <a:lnSpc>
                <a:spcPct val="150000"/>
              </a:lnSpc>
            </a:pP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 sz="240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6" y="2996952"/>
            <a:ext cx="8640960" cy="84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9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Closure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trike="sngStrik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strike="sngStrike" smtClean="0"/>
              <a:t>함수</a:t>
            </a:r>
            <a:r>
              <a:rPr lang="en-US" altLang="ko-KR" sz="2400" strike="sngStrik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2400" strike="sngStrike" smtClean="0"/>
              <a:t>와 </a:t>
            </a:r>
            <a:r>
              <a:rPr lang="en-US" altLang="ko-KR" sz="2400" strike="sngStrik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strike="sngStrike" smtClean="0"/>
              <a:t>함수가 선언된 어휘적</a:t>
            </a:r>
            <a:r>
              <a:rPr lang="en-US" altLang="ko-KR" sz="2400" strike="sngStrike" smtClean="0"/>
              <a:t>(lexical)</a:t>
            </a:r>
            <a:r>
              <a:rPr lang="ko-KR" altLang="en-US" sz="2400" strike="sngStrike" smtClean="0"/>
              <a:t> 환경</a:t>
            </a:r>
            <a:r>
              <a:rPr lang="en-US" altLang="ko-KR" sz="2400" strike="sngStrik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2400" strike="sngStrike" smtClean="0"/>
              <a:t>의 조합</a:t>
            </a:r>
            <a:endParaRPr lang="en-US" altLang="ko-KR" sz="2400" strike="sngStrike" smtClean="0"/>
          </a:p>
          <a:p>
            <a:pPr>
              <a:lnSpc>
                <a:spcPct val="150000"/>
              </a:lnSpc>
            </a:pPr>
            <a:r>
              <a:rPr lang="ko-KR" altLang="en-US" sz="2400" strike="sngStrike" smtClean="0"/>
              <a:t>상위 함수가 반환된 뒤에도 상위 범위에 접근할 수 있는 </a:t>
            </a:r>
            <a:r>
              <a:rPr lang="ko-KR" altLang="en-US" sz="2400" strike="sngStrike" smtClean="0"/>
              <a:t>함수</a:t>
            </a:r>
            <a:endParaRPr lang="en-US" altLang="ko-KR" sz="2400" strike="sngStrike" smtClean="0"/>
          </a:p>
          <a:p>
            <a:pPr>
              <a:lnSpc>
                <a:spcPct val="150000"/>
              </a:lnSpc>
            </a:pP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accent6"/>
                </a:solidFill>
              </a:rPr>
              <a:t>내부함수와 </a:t>
            </a:r>
            <a:r>
              <a:rPr lang="en-US" altLang="ko-KR" sz="2400" smtClean="0">
                <a:solidFill>
                  <a:schemeClr val="accent6"/>
                </a:solidFill>
              </a:rPr>
              <a:t>return</a:t>
            </a:r>
            <a:r>
              <a:rPr lang="ko-KR" altLang="en-US" sz="2400" smtClean="0">
                <a:solidFill>
                  <a:schemeClr val="accent6"/>
                </a:solidFill>
              </a:rPr>
              <a:t>을 유심히 보세요</a:t>
            </a:r>
            <a:endParaRPr lang="en-US" altLang="ko-KR" sz="240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smtClean="0"/>
              <a:t>참고</a:t>
            </a:r>
            <a:endParaRPr lang="en-US" altLang="ko-KR" sz="2400" smtClean="0"/>
          </a:p>
          <a:p>
            <a:pPr lvl="1"/>
            <a:r>
              <a:rPr lang="en-US" altLang="ko-KR" sz="2000"/>
              <a:t>http://www.crockford.com/javascript/private.html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23728" y="2996952"/>
            <a:ext cx="639045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The abstract closure specification type is used to refer to algorithm steps together with a collection of values. </a:t>
            </a:r>
            <a:r>
              <a:rPr lang="en-US" altLang="ko-KR">
                <a:solidFill>
                  <a:srgbClr val="FF0000"/>
                </a:solidFill>
              </a:rPr>
              <a:t>Abstract closures are meta-values </a:t>
            </a:r>
            <a:r>
              <a:rPr lang="en-US" altLang="ko-KR"/>
              <a:t>and are invoked using function application style such as closure(arg1</a:t>
            </a:r>
            <a:r>
              <a:rPr lang="en-US" altLang="ko-KR"/>
              <a:t>, </a:t>
            </a:r>
            <a:r>
              <a:rPr lang="en-US" altLang="ko-KR" smtClean="0"/>
              <a:t>arg2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44208" y="4221668"/>
            <a:ext cx="21675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by ECMAscript2020 language specification</a:t>
            </a:r>
            <a:endParaRPr lang="ko-KR" altLang="en-US" sz="80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7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Closure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64" y="1771360"/>
            <a:ext cx="5774060" cy="444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2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Closure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64" y="1771360"/>
            <a:ext cx="5774060" cy="444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971600" y="3573016"/>
            <a:ext cx="23042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71600" y="2420888"/>
            <a:ext cx="2952328" cy="86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85213" y="27809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00B050"/>
                </a:solidFill>
              </a:rPr>
              <a:t>내부함수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1800" y="3573016"/>
            <a:ext cx="1637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내부함수를 </a:t>
            </a:r>
            <a:r>
              <a:rPr lang="en-US" altLang="ko-KR" sz="1400" smtClean="0">
                <a:solidFill>
                  <a:srgbClr val="FF0000"/>
                </a:solidFill>
              </a:rPr>
              <a:t>return</a:t>
            </a:r>
            <a:endParaRPr lang="ko-KR" altLang="en-US" sz="1400" smtClean="0">
              <a:solidFill>
                <a:srgbClr val="FF0000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9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Closure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26979"/>
            <a:ext cx="6749234" cy="455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3419872" y="4512760"/>
            <a:ext cx="2160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94956" y="4834976"/>
            <a:ext cx="2160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941454" y="1844824"/>
            <a:ext cx="2160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805984" y="2437980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691246" y="5716164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809462" y="6012742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0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let </a:t>
            </a:r>
            <a:r>
              <a:rPr lang="en-US" altLang="ko-KR" sz="2000" b="1" smtClean="0">
                <a:solidFill>
                  <a:schemeClr val="accent4"/>
                </a:solidFill>
              </a:rPr>
              <a:t>ES6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block </a:t>
            </a:r>
            <a:r>
              <a:rPr lang="ko-KR" altLang="en-US" sz="2400" b="1" smtClean="0"/>
              <a:t>범위의 지역변수</a:t>
            </a:r>
            <a:endParaRPr lang="en-US" altLang="ko-K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322251" cy="4402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732240" y="335699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732240" y="569543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2664296" cy="58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8937" y="2853516"/>
            <a:ext cx="21675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by ECMAscript2020 language specification</a:t>
            </a:r>
            <a:endParaRPr lang="ko-KR" altLang="en-US" sz="800" smtClean="0"/>
          </a:p>
        </p:txBody>
      </p:sp>
    </p:spTree>
    <p:extLst>
      <p:ext uri="{BB962C8B-B14F-4D97-AF65-F5344CB8AC3E}">
        <p14:creationId xmlns:p14="http://schemas.microsoft.com/office/powerpoint/2010/main" val="22213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const </a:t>
            </a:r>
            <a:r>
              <a:rPr lang="en-US" altLang="ko-KR" sz="2000" b="1" smtClean="0">
                <a:solidFill>
                  <a:schemeClr val="accent4"/>
                </a:solidFill>
              </a:rPr>
              <a:t>ES6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block </a:t>
            </a:r>
            <a:r>
              <a:rPr lang="ko-KR" altLang="en-US" sz="2400" b="1" smtClean="0"/>
              <a:t>범위의 </a:t>
            </a:r>
            <a:r>
              <a:rPr lang="ko-KR" altLang="en-US" sz="2400" smtClean="0">
                <a:solidFill>
                  <a:schemeClr val="accent6"/>
                </a:solidFill>
              </a:rPr>
              <a:t>상</a:t>
            </a:r>
            <a:r>
              <a:rPr lang="ko-KR" altLang="en-US" sz="2400">
                <a:solidFill>
                  <a:schemeClr val="accent6"/>
                </a:solidFill>
              </a:rPr>
              <a:t>수</a:t>
            </a:r>
            <a:endParaRPr lang="en-US" altLang="ko-KR" sz="2400" b="1" dirty="0" smtClean="0">
              <a:solidFill>
                <a:schemeClr val="accent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09" y="2564904"/>
            <a:ext cx="61245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187624" y="3789040"/>
            <a:ext cx="15841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9792" y="361368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수정시</a:t>
            </a:r>
            <a:r>
              <a:rPr lang="ko-KR" altLang="en-US" sz="1400">
                <a:solidFill>
                  <a:srgbClr val="FF0000"/>
                </a:solidFill>
              </a:rPr>
              <a:t>도</a:t>
            </a:r>
          </a:p>
        </p:txBody>
      </p:sp>
    </p:spTree>
    <p:extLst>
      <p:ext uri="{BB962C8B-B14F-4D97-AF65-F5344CB8AC3E}">
        <p14:creationId xmlns:p14="http://schemas.microsoft.com/office/powerpoint/2010/main" val="3486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함수</a:t>
            </a:r>
            <a:r>
              <a:rPr lang="en-US" altLang="ko-KR" b="1" smtClean="0">
                <a:solidFill>
                  <a:schemeClr val="accent2"/>
                </a:solidFill>
              </a:rPr>
              <a:t>(function)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일반적인 형태</a:t>
            </a:r>
            <a:endParaRPr lang="en-US" altLang="ko-KR" sz="24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smtClean="0"/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r>
              <a:rPr lang="ko-KR" altLang="en-US" sz="2400" smtClean="0"/>
              <a:t>함수명을 변수처럼</a:t>
            </a:r>
            <a:r>
              <a:rPr lang="en-US" altLang="ko-KR" sz="2400"/>
              <a:t> </a:t>
            </a:r>
            <a:r>
              <a:rPr lang="ko-KR" altLang="en-US" sz="2400" smtClean="0"/>
              <a:t>사용</a:t>
            </a:r>
            <a:r>
              <a:rPr lang="en-US" altLang="ko-KR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함수의 주소를 넣은 </a:t>
            </a:r>
            <a:r>
              <a:rPr lang="ko-KR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형태</a:t>
            </a:r>
            <a:r>
              <a:rPr lang="en-US" altLang="ko-KR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24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smtClean="0"/>
          </a:p>
          <a:p>
            <a:pPr>
              <a:lnSpc>
                <a:spcPct val="150000"/>
              </a:lnSpc>
            </a:pPr>
            <a:r>
              <a:rPr lang="ko-KR" altLang="en-US" sz="2400" b="1" smtClean="0"/>
              <a:t>익명함수 대입</a:t>
            </a:r>
            <a:endParaRPr lang="en-US" altLang="ko-KR" sz="24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3960441" cy="108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94" y="3920794"/>
            <a:ext cx="3974716" cy="62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36" y="5157192"/>
            <a:ext cx="3528392" cy="1101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555776" y="5445224"/>
            <a:ext cx="13681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29286" y="5724893"/>
            <a:ext cx="144016" cy="241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31699" y="3933056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()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안씀</a:t>
            </a:r>
          </a:p>
        </p:txBody>
      </p:sp>
    </p:spTree>
    <p:extLst>
      <p:ext uri="{BB962C8B-B14F-4D97-AF65-F5344CB8AC3E}">
        <p14:creationId xmlns:p14="http://schemas.microsoft.com/office/powerpoint/2010/main" val="27696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arrow function </a:t>
            </a:r>
            <a:r>
              <a:rPr lang="en-US" altLang="ko-KR" sz="2000" b="1" smtClean="0">
                <a:solidFill>
                  <a:schemeClr val="accent4"/>
                </a:solidFill>
              </a:rPr>
              <a:t>ES6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화살표로 함수의 축약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b="1" smtClean="0"/>
              <a:t>항상 익명함수</a:t>
            </a:r>
            <a:endParaRPr lang="en-US" altLang="ko-KR" sz="2400" b="1" smtClean="0"/>
          </a:p>
          <a:p>
            <a:pPr marL="457200" lvl="1" indent="0">
              <a:buNone/>
            </a:pPr>
            <a:r>
              <a:rPr lang="en-US" altLang="ko-KR" sz="2000" smtClean="0">
                <a:solidFill>
                  <a:srgbClr val="FFC000"/>
                </a:solidFill>
              </a:rPr>
              <a:t>(</a:t>
            </a:r>
            <a:r>
              <a:rPr lang="ko-KR" altLang="en-US" sz="2000" smtClean="0">
                <a:solidFill>
                  <a:schemeClr val="accent6"/>
                </a:solidFill>
              </a:rPr>
              <a:t>매개변수</a:t>
            </a:r>
            <a:r>
              <a:rPr lang="en-US" altLang="ko-KR" sz="2000" smtClean="0">
                <a:solidFill>
                  <a:srgbClr val="FFC000"/>
                </a:solidFill>
              </a:rPr>
              <a:t>)</a:t>
            </a:r>
            <a:r>
              <a:rPr lang="en-US" altLang="ko-KR" sz="2000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=&gt;</a:t>
            </a:r>
            <a:r>
              <a:rPr lang="en-US" altLang="ko-KR" sz="2000" smtClean="0"/>
              <a:t> </a:t>
            </a:r>
            <a:r>
              <a:rPr lang="en-US" altLang="ko-KR" sz="2000" smtClean="0">
                <a:solidFill>
                  <a:srgbClr val="FFC000"/>
                </a:solidFill>
              </a:rPr>
              <a:t>{</a:t>
            </a:r>
            <a:r>
              <a:rPr lang="en-US" altLang="ko-KR" sz="2000" smtClean="0"/>
              <a:t> 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함수코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드</a:t>
            </a:r>
            <a:r>
              <a:rPr lang="en-US" altLang="ko-KR" sz="2000" smtClean="0"/>
              <a:t> </a:t>
            </a:r>
            <a:r>
              <a:rPr lang="en-US" altLang="ko-KR" sz="2000" smtClean="0">
                <a:solidFill>
                  <a:srgbClr val="FFC000"/>
                </a:solidFill>
              </a:rPr>
              <a:t>}</a:t>
            </a:r>
            <a:endParaRPr lang="en-US" altLang="ko-KR" sz="2000" b="1" smtClean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3016"/>
            <a:ext cx="49149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4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arrow function </a:t>
            </a:r>
            <a:r>
              <a:rPr lang="en-US" altLang="ko-KR" sz="2000" b="1" smtClean="0">
                <a:solidFill>
                  <a:schemeClr val="accent4"/>
                </a:solidFill>
              </a:rPr>
              <a:t>ES6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일반형</a:t>
            </a:r>
            <a:endParaRPr lang="en-US" altLang="ko-KR" sz="2400" b="1" dirty="0" smtClean="0"/>
          </a:p>
          <a:p>
            <a:pPr marL="457200" lvl="1" indent="0">
              <a:buNone/>
            </a:pPr>
            <a:r>
              <a:rPr lang="en-US" altLang="ko-KR" sz="2000" dirty="0" smtClean="0">
                <a:solidFill>
                  <a:srgbClr val="FFC000"/>
                </a:solidFill>
              </a:rPr>
              <a:t>(</a:t>
            </a:r>
            <a:r>
              <a:rPr lang="ko-KR" altLang="en-US" sz="2000" dirty="0" smtClean="0">
                <a:solidFill>
                  <a:schemeClr val="accent6"/>
                </a:solidFill>
              </a:rPr>
              <a:t>매개변수</a:t>
            </a:r>
            <a:r>
              <a:rPr lang="en-US" altLang="ko-KR" sz="2000" dirty="0" smtClean="0">
                <a:solidFill>
                  <a:srgbClr val="FFC000"/>
                </a:solidFill>
              </a:rPr>
              <a:t>)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chemeClr val="accent4"/>
                </a:solidFill>
              </a:rPr>
              <a:t>=&gt;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{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함수코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드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}</a:t>
            </a:r>
          </a:p>
          <a:p>
            <a:r>
              <a:rPr lang="ko-KR" altLang="en-US" sz="2400" dirty="0" smtClean="0"/>
              <a:t>매개변수가 하나일 때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ko-KR" altLang="en-US" sz="2000" dirty="0" smtClean="0">
                <a:solidFill>
                  <a:schemeClr val="accent6"/>
                </a:solidFill>
              </a:rPr>
              <a:t>매개변수</a:t>
            </a:r>
            <a:r>
              <a:rPr lang="en-US" altLang="ko-KR" sz="2000" dirty="0" smtClean="0"/>
              <a:t> </a:t>
            </a:r>
            <a:r>
              <a:rPr lang="en-US" altLang="ko-KR" sz="2000" dirty="0">
                <a:solidFill>
                  <a:schemeClr val="accent4"/>
                </a:solidFill>
              </a:rPr>
              <a:t>=&gt;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C000"/>
                </a:solidFill>
              </a:rPr>
              <a:t>{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함수코드</a:t>
            </a:r>
            <a:r>
              <a:rPr lang="en-US" altLang="ko-KR" sz="2000" dirty="0"/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}</a:t>
            </a:r>
          </a:p>
          <a:p>
            <a:r>
              <a:rPr lang="ko-KR" altLang="en-US" sz="2400" dirty="0" err="1" smtClean="0"/>
              <a:t>함수코드가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return</a:t>
            </a:r>
            <a:r>
              <a:rPr lang="ko-KR" altLang="en-US" sz="2400" dirty="0" smtClean="0"/>
              <a:t>문 </a:t>
            </a:r>
            <a:r>
              <a:rPr lang="ko-KR" altLang="en-US" sz="2400" dirty="0" err="1" smtClean="0"/>
              <a:t>하나일때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ko-KR" altLang="en-US" sz="2000" dirty="0" smtClean="0">
                <a:solidFill>
                  <a:schemeClr val="accent6"/>
                </a:solidFill>
              </a:rPr>
              <a:t>매개변수</a:t>
            </a:r>
            <a:r>
              <a:rPr lang="en-US" altLang="ko-KR" sz="2000" dirty="0" smtClean="0"/>
              <a:t> </a:t>
            </a:r>
            <a:r>
              <a:rPr lang="en-US" altLang="ko-KR" sz="2000" dirty="0">
                <a:solidFill>
                  <a:schemeClr val="accent4"/>
                </a:solidFill>
              </a:rPr>
              <a:t>=&gt;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함수코드</a:t>
            </a:r>
            <a:endParaRPr lang="en-US" altLang="ko-KR" sz="2000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US" altLang="ko-KR" sz="2000" b="1" dirty="0" smtClean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US" altLang="ko-KR" sz="2000" b="1" dirty="0" smtClean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82114"/>
            <a:ext cx="3425851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6948264" y="4915530"/>
            <a:ext cx="12961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5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object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2400" b="1" smtClean="0">
                <a:solidFill>
                  <a:srgbClr val="00B050"/>
                </a:solidFill>
              </a:rPr>
              <a:t>property(key) : value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4" y="2479444"/>
            <a:ext cx="7562540" cy="274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1124162" y="2959128"/>
            <a:ext cx="194421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15616" y="3221522"/>
            <a:ext cx="122413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43608" y="3501008"/>
            <a:ext cx="108012" cy="2880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115616" y="3480276"/>
            <a:ext cx="468052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17267</TotalTime>
  <Words>572</Words>
  <Application>Microsoft Office PowerPoint</Application>
  <PresentationFormat>화면 슬라이드 쇼(4:3)</PresentationFormat>
  <Paragraphs>201</Paragraphs>
  <Slides>36</Slides>
  <Notes>36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노드제이에스</vt:lpstr>
      <vt:lpstr>Data Types</vt:lpstr>
      <vt:lpstr>Data Types</vt:lpstr>
      <vt:lpstr>let ES6</vt:lpstr>
      <vt:lpstr>const ES6</vt:lpstr>
      <vt:lpstr>함수(function)</vt:lpstr>
      <vt:lpstr>arrow function ES6</vt:lpstr>
      <vt:lpstr>arrow function ES6</vt:lpstr>
      <vt:lpstr>object</vt:lpstr>
      <vt:lpstr>object</vt:lpstr>
      <vt:lpstr>JSON ES5.1</vt:lpstr>
      <vt:lpstr>JSON ES5.1</vt:lpstr>
      <vt:lpstr>JSON ES5.1</vt:lpstr>
      <vt:lpstr>class ES6</vt:lpstr>
      <vt:lpstr>callback</vt:lpstr>
      <vt:lpstr>callback</vt:lpstr>
      <vt:lpstr>callback</vt:lpstr>
      <vt:lpstr>callback 비동기</vt:lpstr>
      <vt:lpstr>callback 비동기</vt:lpstr>
      <vt:lpstr>Promise ES6</vt:lpstr>
      <vt:lpstr>Promise ES6</vt:lpstr>
      <vt:lpstr>Promise ES6</vt:lpstr>
      <vt:lpstr>동등비교</vt:lpstr>
      <vt:lpstr>동등비교</vt:lpstr>
      <vt:lpstr>동등비교</vt:lpstr>
      <vt:lpstr>null vs undefined</vt:lpstr>
      <vt:lpstr>null vs undefined</vt:lpstr>
      <vt:lpstr>null vs undefined</vt:lpstr>
      <vt:lpstr>Template Literal ES6</vt:lpstr>
      <vt:lpstr>Nullish coalescing operator ES11</vt:lpstr>
      <vt:lpstr>Nullish coalescing operator ES11</vt:lpstr>
      <vt:lpstr>Strict Mode ES5</vt:lpstr>
      <vt:lpstr>Closure</vt:lpstr>
      <vt:lpstr>Closure</vt:lpstr>
      <vt:lpstr>Closure</vt:lpstr>
      <vt:lpstr>Closure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xeon</cp:lastModifiedBy>
  <cp:revision>2295</cp:revision>
  <dcterms:created xsi:type="dcterms:W3CDTF">2006-10-05T04:04:58Z</dcterms:created>
  <dcterms:modified xsi:type="dcterms:W3CDTF">2021-03-03T14:58:31Z</dcterms:modified>
</cp:coreProperties>
</file>