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919" r:id="rId2"/>
    <p:sldId id="944" r:id="rId3"/>
    <p:sldId id="1000" r:id="rId4"/>
    <p:sldId id="1002" r:id="rId5"/>
    <p:sldId id="1001" r:id="rId6"/>
    <p:sldId id="1006" r:id="rId7"/>
    <p:sldId id="1007" r:id="rId8"/>
    <p:sldId id="1008" r:id="rId9"/>
    <p:sldId id="1004" r:id="rId10"/>
    <p:sldId id="1009" r:id="rId11"/>
    <p:sldId id="1010" r:id="rId12"/>
    <p:sldId id="1011" r:id="rId13"/>
    <p:sldId id="1012" r:id="rId14"/>
    <p:sldId id="1003" r:id="rId15"/>
    <p:sldId id="1005" r:id="rId16"/>
    <p:sldId id="1013" r:id="rId17"/>
    <p:sldId id="1014" r:id="rId18"/>
    <p:sldId id="101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8" autoAdjust="0"/>
  </p:normalViewPr>
  <p:slideViewPr>
    <p:cSldViewPr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056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idx="4294967295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ㄴ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ource.com/blog/understanding-streams-in-nodejs/" TargetMode="External"/><Relationship Id="rId2" Type="http://schemas.openxmlformats.org/officeDocument/2006/relationships/hyperlink" Target="https://www.nextree.co.kr/p857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ckback.tistory.com/27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단점</a:t>
            </a:r>
            <a:r>
              <a:rPr lang="en-US" altLang="ko-KR" b="1" smtClean="0">
                <a:solidFill>
                  <a:schemeClr val="accent2"/>
                </a:solidFill>
              </a:rPr>
              <a:t>(cons)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복잡한 계산작업에 약함</a:t>
            </a:r>
            <a:r>
              <a:rPr lang="en-US" altLang="ko-KR" sz="2400" smtClean="0"/>
              <a:t>	</a:t>
            </a:r>
          </a:p>
          <a:p>
            <a:pPr lvl="1"/>
            <a:r>
              <a:rPr lang="en-US" altLang="ko-KR" sz="2000" smtClean="0"/>
              <a:t>I/O</a:t>
            </a:r>
            <a:r>
              <a:rPr lang="ko-KR" altLang="en-US" sz="2000" smtClean="0"/>
              <a:t>가 아닌 </a:t>
            </a:r>
            <a:r>
              <a:rPr lang="en-US" altLang="ko-KR" sz="2000" smtClean="0"/>
              <a:t>CPU </a:t>
            </a:r>
            <a:r>
              <a:rPr lang="ko-KR" altLang="en-US" sz="2000" smtClean="0"/>
              <a:t>위주의 작업인 경우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event loop</a:t>
            </a:r>
            <a:r>
              <a:rPr lang="ko-KR" altLang="en-US" sz="2000" smtClean="0"/>
              <a:t>에서 병목현상</a:t>
            </a:r>
            <a:endParaRPr lang="en-US" altLang="ko-KR" sz="2000" smtClean="0"/>
          </a:p>
          <a:p>
            <a:pPr lvl="1"/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31440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단점</a:t>
            </a:r>
            <a:r>
              <a:rPr lang="en-US" altLang="ko-KR" b="1" smtClean="0">
                <a:solidFill>
                  <a:schemeClr val="accent2"/>
                </a:solidFill>
              </a:rPr>
              <a:t>(cons)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Callback </a:t>
            </a:r>
            <a:r>
              <a:rPr lang="ko-KR" altLang="en-US" sz="2400" smtClean="0"/>
              <a:t>지옥</a:t>
            </a:r>
            <a:endParaRPr lang="en-US" altLang="ko-KR" sz="2400" smtClean="0"/>
          </a:p>
        </p:txBody>
      </p:sp>
      <p:pic>
        <p:nvPicPr>
          <p:cNvPr id="4" name="Picture 2" descr="콜백 지옥이있는 소스 코드의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6" y="2420888"/>
            <a:ext cx="7992888" cy="413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87624" y="2780928"/>
            <a:ext cx="6480720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75656" y="3374084"/>
            <a:ext cx="6192688" cy="25202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81896" y="4462750"/>
            <a:ext cx="5886448" cy="12961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9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단점</a:t>
            </a:r>
            <a:r>
              <a:rPr lang="en-US" altLang="ko-KR" b="1" smtClean="0">
                <a:solidFill>
                  <a:schemeClr val="accent2"/>
                </a:solidFill>
              </a:rPr>
              <a:t>(cons)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2400" smtClean="0"/>
              <a:t>미성숙한 </a:t>
            </a:r>
            <a:r>
              <a:rPr lang="en-US" altLang="ko-KR" sz="2400" smtClean="0"/>
              <a:t>tooling</a:t>
            </a:r>
          </a:p>
          <a:p>
            <a:pPr lvl="1"/>
            <a:r>
              <a:rPr lang="ko-KR" altLang="en-US" sz="2000" smtClean="0"/>
              <a:t>과도하게 남발되는 </a:t>
            </a:r>
            <a:r>
              <a:rPr lang="en-US" altLang="ko-KR" sz="2000" smtClean="0"/>
              <a:t>npm</a:t>
            </a:r>
          </a:p>
          <a:p>
            <a:pPr lvl="1"/>
            <a:r>
              <a:rPr lang="ko-KR" altLang="en-US" sz="2000" smtClean="0"/>
              <a:t>제대로 문서화</a:t>
            </a:r>
            <a:r>
              <a:rPr lang="en-US" altLang="ko-KR" sz="2000" smtClean="0"/>
              <a:t>, </a:t>
            </a:r>
            <a:r>
              <a:rPr lang="ko-KR" altLang="en-US" sz="2000" smtClean="0"/>
              <a:t>테스트 되지 않은 도구들이 넘침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품질보장 </a:t>
            </a:r>
            <a:r>
              <a:rPr lang="en-US" altLang="ko-KR" sz="2000"/>
              <a:t>X</a:t>
            </a:r>
            <a:endParaRPr lang="en-US" altLang="ko-KR" sz="200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3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단점</a:t>
            </a:r>
            <a:r>
              <a:rPr lang="en-US" altLang="ko-KR" b="1" smtClean="0">
                <a:solidFill>
                  <a:schemeClr val="accent2"/>
                </a:solidFill>
              </a:rPr>
              <a:t>(cons)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Deno???</a:t>
            </a:r>
          </a:p>
          <a:p>
            <a:pPr lvl="1"/>
            <a:r>
              <a:rPr lang="en-US" altLang="ko-KR" sz="2000" smtClean="0"/>
              <a:t>Ryan Dahl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2018</a:t>
            </a:r>
            <a:r>
              <a:rPr lang="ko-KR" altLang="en-US" sz="2000" smtClean="0"/>
              <a:t>년에 발표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promise(callback </a:t>
            </a:r>
            <a:r>
              <a:rPr lang="ko-KR" altLang="en-US" sz="2000" smtClean="0"/>
              <a:t>해결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보안문제</a:t>
            </a:r>
            <a:r>
              <a:rPr lang="en-US" altLang="ko-KR" sz="2000" smtClean="0"/>
              <a:t>(</a:t>
            </a:r>
            <a:r>
              <a:rPr lang="ko-KR" altLang="en-US" sz="2000" smtClean="0"/>
              <a:t>애플리케이션 외부 접근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GN</a:t>
            </a:r>
            <a:r>
              <a:rPr lang="ko-KR" altLang="en-US" sz="2000" smtClean="0"/>
              <a:t>으로 변경하여 빌드속도 향상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module </a:t>
            </a:r>
            <a:r>
              <a:rPr lang="ko-KR" altLang="en-US" sz="2000" smtClean="0"/>
              <a:t>시스템 개선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Type Script</a:t>
            </a:r>
            <a:r>
              <a:rPr lang="ko-KR" altLang="en-US" sz="2000" smtClean="0"/>
              <a:t>개발에 용이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400">
                <a:solidFill>
                  <a:srgbClr val="00B050"/>
                </a:solidFill>
              </a:rPr>
              <a:t>https://</a:t>
            </a:r>
            <a:r>
              <a:rPr lang="en-US" altLang="ko-KR" sz="2400" smtClean="0">
                <a:solidFill>
                  <a:srgbClr val="00B050"/>
                </a:solidFill>
              </a:rPr>
              <a:t>www.youtube.com/watch?v=M3BM9TB-8yA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Node.js </a:t>
            </a:r>
            <a:r>
              <a:rPr lang="ko-KR" altLang="en-US" b="1" smtClean="0">
                <a:solidFill>
                  <a:schemeClr val="accent2"/>
                </a:solidFill>
              </a:rPr>
              <a:t>권장분야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>
                <a:solidFill>
                  <a:srgbClr val="FF0000"/>
                </a:solidFill>
              </a:rPr>
              <a:t>실시간</a:t>
            </a:r>
            <a:r>
              <a:rPr lang="ko-KR" altLang="en-US" sz="2400" b="1" smtClean="0"/>
              <a:t> </a:t>
            </a:r>
            <a:r>
              <a:rPr lang="en-US" altLang="ko-KR" sz="2400" smtClean="0"/>
              <a:t>P2P </a:t>
            </a:r>
            <a:r>
              <a:rPr lang="ko-KR" altLang="en-US" sz="2400" smtClean="0"/>
              <a:t>어플리케이션</a:t>
            </a:r>
            <a:endParaRPr lang="en-US" altLang="ko-KR" sz="2400" smtClean="0"/>
          </a:p>
          <a:p>
            <a:pPr lvl="1"/>
            <a:r>
              <a:rPr lang="ko-KR" altLang="en-US" sz="2000" b="1" smtClean="0"/>
              <a:t>다중 사용자 채팅</a:t>
            </a:r>
            <a:r>
              <a:rPr lang="en-US" altLang="ko-KR" sz="2000" b="1" smtClean="0"/>
              <a:t>, SNS, </a:t>
            </a:r>
            <a:r>
              <a:rPr lang="ko-KR" altLang="en-US" sz="2000" b="1" smtClean="0"/>
              <a:t>온라인게임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협업도구</a:t>
            </a:r>
            <a:endParaRPr lang="en-US" altLang="ko-KR" sz="2000" b="1" smtClean="0"/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FF0000"/>
                </a:solidFill>
              </a:rPr>
              <a:t>데이터 중심</a:t>
            </a:r>
            <a:r>
              <a:rPr lang="ko-KR" altLang="en-US" sz="2400" smtClean="0"/>
              <a:t>의 서비스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en-US" altLang="ko-KR" sz="2400" b="1" smtClean="0">
                <a:solidFill>
                  <a:srgbClr val="FF0000"/>
                </a:solidFill>
              </a:rPr>
              <a:t>IoT</a:t>
            </a:r>
            <a:r>
              <a:rPr lang="en-US" altLang="ko-KR" sz="2400" b="1" smtClean="0"/>
              <a:t> </a:t>
            </a:r>
            <a:r>
              <a:rPr lang="ko-KR" altLang="en-US" sz="2400" b="1" smtClean="0"/>
              <a:t>기기 연동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FF0000"/>
                </a:solidFill>
              </a:rPr>
              <a:t>MVP</a:t>
            </a:r>
            <a:r>
              <a:rPr lang="en-US" altLang="ko-KR" sz="2400" smtClean="0"/>
              <a:t>(Minimum Viable Product)</a:t>
            </a:r>
          </a:p>
          <a:p>
            <a:pPr lvl="1"/>
            <a:r>
              <a:rPr lang="ko-KR" altLang="en-US" sz="2000" smtClean="0"/>
              <a:t>제품 초기버전</a:t>
            </a:r>
            <a:endParaRPr lang="en-US" altLang="ko-KR" sz="2000" b="1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전자상거래 </a:t>
            </a:r>
            <a:r>
              <a:rPr lang="en-US" altLang="ko-KR" sz="2400" smtClean="0"/>
              <a:t>solution</a:t>
            </a:r>
            <a:endParaRPr lang="en-US" altLang="ko-KR" sz="2400" b="1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6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참고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 smtClean="0"/>
          </a:p>
        </p:txBody>
      </p:sp>
      <p:pic>
        <p:nvPicPr>
          <p:cNvPr id="4098" name="Picture 2" descr="mean stack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47712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1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4392612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Groupon</a:t>
            </a:r>
            <a:endParaRPr lang="en-US" altLang="ko-KR" sz="180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Rails</a:t>
            </a:r>
            <a:r>
              <a:rPr lang="ko-KR" altLang="ko-KR" sz="1800" b="0" dirty="0"/>
              <a:t>로 개발된 서버를 노드로 전환</a:t>
            </a:r>
            <a:endParaRPr lang="en-US" altLang="ko-KR" sz="1800" b="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en-US" sz="1800" b="0" dirty="0"/>
              <a:t>더 적은 수의 서버로 읽기 속도는 </a:t>
            </a:r>
            <a:r>
              <a:rPr lang="en-US" altLang="ko-KR" sz="1800" b="0" dirty="0"/>
              <a:t>50% </a:t>
            </a:r>
            <a:r>
              <a:rPr lang="ko-KR" altLang="en-US" sz="1800" b="0" dirty="0" err="1"/>
              <a:t>빨라짐</a:t>
            </a:r>
            <a:endParaRPr lang="en-US" altLang="ko-KR" sz="1800" b="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 dirty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 dirty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Walmart</a:t>
            </a:r>
            <a:endParaRPr lang="en-US" altLang="ko-KR" sz="180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ko-KR" sz="1800" b="0" dirty="0"/>
              <a:t>블랙 </a:t>
            </a:r>
            <a:r>
              <a:rPr lang="ko-KR" altLang="ko-KR" sz="1800" b="0" dirty="0" err="1"/>
              <a:t>프라이데이</a:t>
            </a:r>
            <a:r>
              <a:rPr lang="ko-KR" altLang="ko-KR" sz="1800" b="0" dirty="0"/>
              <a:t> </a:t>
            </a:r>
            <a:r>
              <a:rPr lang="ko-KR" altLang="ko-KR" sz="1800" b="0" dirty="0" err="1"/>
              <a:t>기간동안</a:t>
            </a:r>
            <a:r>
              <a:rPr lang="ko-KR" altLang="ko-KR" sz="1800" b="0" dirty="0"/>
              <a:t> 노드 서버로 온라인 트래픽의</a:t>
            </a:r>
            <a:r>
              <a:rPr lang="en-US" altLang="ko-KR" sz="1800" b="0" dirty="0"/>
              <a:t> 55%</a:t>
            </a:r>
            <a:r>
              <a:rPr lang="ko-KR" altLang="ko-KR" sz="1800" b="0" dirty="0"/>
              <a:t>를 처리</a:t>
            </a:r>
            <a:endParaRPr lang="en-US" altLang="ko-KR" sz="1800" b="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ko-KR" sz="1800" b="0" dirty="0"/>
              <a:t>서버의</a:t>
            </a:r>
            <a:r>
              <a:rPr lang="en-US" altLang="ko-KR" sz="1800" b="0" dirty="0"/>
              <a:t> CPU </a:t>
            </a:r>
            <a:r>
              <a:rPr lang="ko-KR" altLang="ko-KR" sz="1800" b="0" dirty="0"/>
              <a:t>이용률은</a:t>
            </a:r>
            <a:r>
              <a:rPr lang="en-US" altLang="ko-KR" sz="1800" b="0" dirty="0"/>
              <a:t> 1% </a:t>
            </a:r>
            <a:r>
              <a:rPr lang="ko-KR" altLang="ko-KR" sz="1800" b="0" dirty="0"/>
              <a:t>전후</a:t>
            </a:r>
            <a:endParaRPr lang="en-US" altLang="ko-KR" sz="1800" b="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ko-KR" sz="1800" b="0" dirty="0"/>
              <a:t>단 한대의 서버도 다운되지 않음</a:t>
            </a:r>
            <a:endParaRPr lang="en-US" altLang="ko-KR" sz="1800" b="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 dirty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 dirty="0"/>
              <a:t> PayPal</a:t>
            </a:r>
            <a:endParaRPr lang="en-US" altLang="ko-KR" sz="180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ko-KR" sz="1800" b="0" dirty="0"/>
              <a:t>자바로 개발된 서버를 노드로 전환</a:t>
            </a:r>
            <a:endParaRPr lang="en-US" altLang="ko-KR" sz="1800" b="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ko-KR" sz="1800" b="0" dirty="0"/>
              <a:t>초당 </a:t>
            </a:r>
            <a:r>
              <a:rPr lang="ko-KR" altLang="ko-KR" sz="1800" b="0" dirty="0" err="1"/>
              <a:t>처리건수</a:t>
            </a:r>
            <a:r>
              <a:rPr lang="ko-KR" altLang="ko-KR" sz="1800" b="0" dirty="0"/>
              <a:t> 두배 증가</a:t>
            </a:r>
            <a:endParaRPr lang="en-US" altLang="ko-KR" sz="1800" b="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ko-KR" sz="1800" b="0" dirty="0"/>
              <a:t>응답시간</a:t>
            </a:r>
            <a:r>
              <a:rPr lang="en-US" altLang="ko-KR" sz="1800" b="0" dirty="0"/>
              <a:t> 35% </a:t>
            </a:r>
            <a:r>
              <a:rPr lang="ko-KR" altLang="ko-KR" sz="1800" b="0" dirty="0"/>
              <a:t>단축</a:t>
            </a:r>
            <a:endParaRPr lang="en-US" altLang="ko-KR" sz="1800" b="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</a:t>
            </a:r>
            <a:r>
              <a:rPr lang="ko-KR" altLang="ko-KR" sz="1800" b="0" dirty="0" err="1"/>
              <a:t>코드양</a:t>
            </a:r>
            <a:r>
              <a:rPr lang="en-US" altLang="ko-KR" sz="1800" b="0" dirty="0"/>
              <a:t> 33% </a:t>
            </a:r>
            <a:r>
              <a:rPr lang="ko-KR" altLang="en-US" sz="1800" b="0" dirty="0"/>
              <a:t>감소</a:t>
            </a:r>
            <a:endParaRPr lang="en-US" altLang="ko-KR" sz="1800" b="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 dirty="0"/>
              <a:t> 2014</a:t>
            </a:r>
            <a:r>
              <a:rPr lang="ko-KR" altLang="ko-KR" sz="1800" b="0" dirty="0"/>
              <a:t>년 노드 개발을 위해 자바스크립트 개발자</a:t>
            </a:r>
            <a:r>
              <a:rPr lang="en-US" altLang="ko-KR" sz="1800" b="0" dirty="0"/>
              <a:t> 400</a:t>
            </a:r>
            <a:r>
              <a:rPr lang="ko-KR" altLang="ko-KR" sz="1800" b="0" dirty="0"/>
              <a:t>명 채용</a:t>
            </a:r>
            <a:endParaRPr lang="en-US" altLang="ko-KR" sz="1800" b="0" dirty="0"/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573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글로벌 기업의 </a:t>
            </a:r>
            <a:r>
              <a:rPr lang="en-US" altLang="ko-KR" sz="2800">
                <a:solidFill>
                  <a:schemeClr val="bg1"/>
                </a:solidFill>
              </a:rPr>
              <a:t>Node.js </a:t>
            </a:r>
            <a:r>
              <a:rPr lang="ko-KR" altLang="en-US" sz="2800">
                <a:solidFill>
                  <a:schemeClr val="bg1"/>
                </a:solidFill>
              </a:rPr>
              <a:t>구축 사례</a:t>
            </a:r>
            <a:endParaRPr lang="en-US" altLang="ko-KR" sz="2800">
              <a:solidFill>
                <a:schemeClr val="bg1"/>
              </a:solidFill>
            </a:endParaRP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765175"/>
            <a:ext cx="216058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81300"/>
            <a:ext cx="2160587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797425"/>
            <a:ext cx="215900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397A20-AFCF-477D-B968-BF947CF6570C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581025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8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4392612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Yahoo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분당</a:t>
            </a:r>
            <a:r>
              <a:rPr lang="en-US" altLang="ko-KR" sz="1800" b="0"/>
              <a:t> 168</a:t>
            </a:r>
            <a:r>
              <a:rPr lang="ko-KR" altLang="ko-KR" sz="1800" b="0"/>
              <a:t>만</a:t>
            </a:r>
            <a:r>
              <a:rPr lang="en-US" altLang="ko-KR" sz="1800" b="0"/>
              <a:t> ~ 200</a:t>
            </a:r>
            <a:r>
              <a:rPr lang="ko-KR" altLang="ko-KR" sz="1800" b="0"/>
              <a:t>만건의 요청 처리에 노드 서버</a:t>
            </a:r>
            <a:r>
              <a:rPr lang="en-US" altLang="ko-KR" sz="1800" b="0"/>
              <a:t> </a:t>
            </a:r>
            <a:r>
              <a:rPr lang="ko-KR" altLang="en-US" sz="1800" b="0"/>
              <a:t>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200</a:t>
            </a:r>
            <a:r>
              <a:rPr lang="ko-KR" altLang="ko-KR" sz="1800" b="0"/>
              <a:t>여명의 개발자가 노드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500</a:t>
            </a:r>
            <a:r>
              <a:rPr lang="ko-KR" altLang="ko-KR" sz="1800" b="0"/>
              <a:t>개의 내부 모듈과</a:t>
            </a:r>
            <a:r>
              <a:rPr lang="en-US" altLang="ko-KR" sz="1800" b="0"/>
              <a:t> 800</a:t>
            </a:r>
            <a:r>
              <a:rPr lang="ko-KR" altLang="ko-KR" sz="1800" b="0"/>
              <a:t>개의 외부 모듈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LinkedIn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Ruby on Rails</a:t>
            </a:r>
            <a:r>
              <a:rPr lang="ko-KR" altLang="ko-KR" sz="1800" b="0"/>
              <a:t>로 개발된 서버를 노드로 전환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성능이 </a:t>
            </a:r>
            <a:r>
              <a:rPr lang="en-US" altLang="ko-KR" sz="1800" b="0"/>
              <a:t>2~10</a:t>
            </a:r>
            <a:r>
              <a:rPr lang="ko-KR" altLang="en-US" sz="1800" b="0"/>
              <a:t>배 빠르며 가벼워짐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eBay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프론트엔드는 노드로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ko-KR" sz="1800" b="0"/>
              <a:t>백엔드 서비스는</a:t>
            </a:r>
            <a:r>
              <a:rPr lang="en-US" altLang="ko-KR" sz="1800" b="0"/>
              <a:t> Scala, Java</a:t>
            </a:r>
            <a:r>
              <a:rPr lang="ko-KR" altLang="ko-KR" sz="1800" b="0"/>
              <a:t>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그밖에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NASA, Uber, Netflix </a:t>
            </a:r>
            <a:r>
              <a:rPr lang="ko-KR" altLang="en-US" sz="1800" b="0"/>
              <a:t>등</a:t>
            </a:r>
            <a:endParaRPr lang="en-US" altLang="ko-KR" sz="1800" b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836613"/>
            <a:ext cx="1871663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252913"/>
            <a:ext cx="165576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565400"/>
            <a:ext cx="18716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573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글로벌 기업의 </a:t>
            </a:r>
            <a:r>
              <a:rPr lang="en-US" altLang="ko-KR" sz="2800">
                <a:solidFill>
                  <a:schemeClr val="bg1"/>
                </a:solidFill>
              </a:rPr>
              <a:t>Node.js </a:t>
            </a:r>
            <a:r>
              <a:rPr lang="ko-KR" altLang="en-US" sz="2800">
                <a:solidFill>
                  <a:schemeClr val="bg1"/>
                </a:solidFill>
              </a:rPr>
              <a:t>구축 사례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4824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7E2B31-F67D-4C4F-A1C3-7423252970C8}" type="slidenum">
              <a:rPr lang="ko-KR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025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4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https://www.nextree.co.kr/p8574</a:t>
            </a:r>
            <a:r>
              <a:rPr lang="en-US" altLang="ko-KR" smtClean="0">
                <a:hlinkClick r:id="rId2"/>
              </a:rPr>
              <a:t>/</a:t>
            </a:r>
            <a:endParaRPr lang="en-US" altLang="ko-KR" smtClean="0"/>
          </a:p>
          <a:p>
            <a:r>
              <a:rPr lang="ko-KR" altLang="en-US" smtClean="0">
                <a:hlinkClick r:id="rId3"/>
              </a:rPr>
              <a:t>파이프</a:t>
            </a:r>
            <a:endParaRPr lang="en-US" altLang="ko-KR" smtClean="0">
              <a:hlinkClick r:id="rId3"/>
            </a:endParaRPr>
          </a:p>
          <a:p>
            <a:pPr lvl="1"/>
            <a:r>
              <a:rPr lang="en-US" altLang="ko-KR" smtClean="0">
                <a:hlinkClick r:id="rId3"/>
              </a:rPr>
              <a:t>https</a:t>
            </a:r>
            <a:r>
              <a:rPr lang="en-US" altLang="ko-KR">
                <a:hlinkClick r:id="rId3"/>
              </a:rPr>
              <a:t>://nodesource.com/blog/understanding-streams-in-nodejs</a:t>
            </a:r>
            <a:r>
              <a:rPr lang="en-US" altLang="ko-KR" smtClean="0">
                <a:hlinkClick r:id="rId3"/>
              </a:rPr>
              <a:t>/</a:t>
            </a:r>
            <a:endParaRPr lang="en-US" altLang="ko-KR" smtClean="0"/>
          </a:p>
          <a:p>
            <a:pPr lvl="1"/>
            <a:r>
              <a:rPr lang="en-US" altLang="ko-KR">
                <a:hlinkClick r:id="rId4"/>
              </a:rPr>
              <a:t>https://</a:t>
            </a:r>
            <a:r>
              <a:rPr lang="en-US" altLang="ko-KR" smtClean="0">
                <a:hlinkClick r:id="rId4"/>
              </a:rPr>
              <a:t>backback.tistory.com/274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4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JavaScript Engine Lists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V8</a:t>
            </a:r>
          </a:p>
          <a:p>
            <a:pPr lvl="1"/>
            <a:r>
              <a:rPr lang="en-US" altLang="ko-KR" sz="2000" smtClean="0"/>
              <a:t>Chrome, Edge, Safari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Spider Monkey</a:t>
            </a:r>
          </a:p>
          <a:p>
            <a:pPr lvl="1"/>
            <a:r>
              <a:rPr lang="en-US" altLang="ko-KR" sz="2000" smtClean="0"/>
              <a:t>Firefox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JSCore(Nitro)</a:t>
            </a:r>
          </a:p>
          <a:p>
            <a:pPr lvl="1"/>
            <a:r>
              <a:rPr lang="en-US" altLang="ko-KR" sz="2000" smtClean="0"/>
              <a:t>Safari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Chakra</a:t>
            </a:r>
          </a:p>
          <a:p>
            <a:pPr lvl="1"/>
            <a:r>
              <a:rPr lang="en-US" altLang="ko-KR" sz="2000" smtClean="0"/>
              <a:t>IE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9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smtClean="0">
                <a:solidFill>
                  <a:schemeClr val="accent2"/>
                </a:solidFill>
              </a:rPr>
              <a:t>Node.js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Ryan Dahl</a:t>
            </a:r>
            <a:r>
              <a:rPr lang="ko-KR" altLang="en-US" sz="2400" smtClean="0"/>
              <a:t>이 </a:t>
            </a:r>
            <a:r>
              <a:rPr lang="en-US" altLang="ko-KR" sz="2400" smtClean="0"/>
              <a:t>2009</a:t>
            </a:r>
            <a:r>
              <a:rPr lang="ko-KR" altLang="en-US" sz="2400" smtClean="0"/>
              <a:t>년에 발표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확장성 있는 </a:t>
            </a:r>
            <a:r>
              <a:rPr lang="en-US" altLang="ko-KR" sz="2400" smtClean="0"/>
              <a:t>network application</a:t>
            </a:r>
            <a:r>
              <a:rPr lang="ko-KR" altLang="en-US" sz="2400" smtClean="0"/>
              <a:t> 빌드를 목표로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크롬의 </a:t>
            </a:r>
            <a:r>
              <a:rPr lang="en-US" altLang="ko-KR" sz="2400" smtClean="0">
                <a:solidFill>
                  <a:srgbClr val="FF0000"/>
                </a:solidFill>
              </a:rPr>
              <a:t>V8</a:t>
            </a:r>
            <a:r>
              <a:rPr lang="ko-KR" altLang="en-US" sz="2400" smtClean="0"/>
              <a:t>엔진을 사용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Node.js </a:t>
            </a:r>
            <a:r>
              <a:rPr lang="ko-KR" altLang="en-US" sz="2400" b="1" smtClean="0"/>
              <a:t>내부는 </a:t>
            </a:r>
            <a:r>
              <a:rPr lang="en-US" altLang="ko-KR" sz="2400" b="1" smtClean="0"/>
              <a:t>C/C++</a:t>
            </a:r>
            <a:r>
              <a:rPr lang="ko-KR" altLang="en-US" sz="2400" b="1" smtClean="0"/>
              <a:t>로 제작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홀수버전과 </a:t>
            </a:r>
            <a:r>
              <a:rPr lang="ko-KR" altLang="en-US" sz="2400" smtClean="0">
                <a:solidFill>
                  <a:srgbClr val="FF0000"/>
                </a:solidFill>
              </a:rPr>
              <a:t>짝수버전</a:t>
            </a:r>
            <a:r>
              <a:rPr lang="en-US" altLang="ko-KR" sz="2400" smtClean="0">
                <a:solidFill>
                  <a:srgbClr val="FF0000"/>
                </a:solidFill>
              </a:rPr>
              <a:t>(LTS)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96952"/>
            <a:ext cx="2541606" cy="283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3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1745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</a:t>
            </a:r>
            <a:r>
              <a:rPr lang="ko-KR" altLang="en-US" sz="2800" smtClean="0">
                <a:solidFill>
                  <a:schemeClr val="bg1"/>
                </a:solidFill>
              </a:rPr>
              <a:t>아키텍처</a:t>
            </a:r>
            <a:r>
              <a:rPr lang="en-US" altLang="ko-KR" sz="2800" smtClean="0">
                <a:solidFill>
                  <a:schemeClr val="bg1"/>
                </a:solidFill>
              </a:rPr>
              <a:t>(Architecture)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8353425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코어</a:t>
            </a:r>
            <a:r>
              <a:rPr lang="en-US" altLang="ko-KR" sz="2000"/>
              <a:t>(C/C++)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V8 - </a:t>
            </a:r>
            <a:r>
              <a:rPr lang="ko-KR" altLang="en-US" sz="1800" b="0"/>
              <a:t>크롬에서 사용하는 자바스크립트 엔진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thread pool(libeio) - C </a:t>
            </a:r>
            <a:r>
              <a:rPr lang="ko-KR" altLang="en-US" sz="1800" b="0"/>
              <a:t>언어용 비동기 </a:t>
            </a:r>
            <a:r>
              <a:rPr lang="en-US" altLang="ko-KR" sz="1800" b="0"/>
              <a:t>I/O </a:t>
            </a:r>
            <a:r>
              <a:rPr lang="ko-KR" altLang="en-US" sz="1800" b="0"/>
              <a:t>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event loop(libuv) - C</a:t>
            </a:r>
            <a:r>
              <a:rPr lang="ko-KR" altLang="en-US" sz="1800" b="0"/>
              <a:t>로 구현된 고성능 이벤트 루프 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DNS(c-ares) - </a:t>
            </a:r>
            <a:r>
              <a:rPr lang="ko-KR" altLang="en-US" sz="1800" b="0"/>
              <a:t>비동기 </a:t>
            </a:r>
            <a:r>
              <a:rPr lang="en-US" altLang="ko-KR" sz="1800" b="0"/>
              <a:t>DNS </a:t>
            </a:r>
            <a:r>
              <a:rPr lang="ko-KR" altLang="en-US" sz="1800" b="0"/>
              <a:t>요청에 대한 </a:t>
            </a:r>
            <a:r>
              <a:rPr lang="en-US" altLang="ko-KR" sz="1800" b="0"/>
              <a:t>C </a:t>
            </a:r>
            <a:r>
              <a:rPr lang="ko-KR" altLang="en-US" sz="1800" b="0"/>
              <a:t>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crypto(OpenSSL) - </a:t>
            </a:r>
            <a:r>
              <a:rPr lang="ko-KR" altLang="en-US" sz="1800" b="0"/>
              <a:t>다양한 암호화 알고리즘 지원 </a:t>
            </a:r>
            <a:r>
              <a:rPr lang="en-US" altLang="ko-KR" sz="1800" b="0"/>
              <a:t>C </a:t>
            </a:r>
            <a:r>
              <a:rPr lang="ko-KR" altLang="en-US" sz="1800" b="0"/>
              <a:t>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노드 바인딩</a:t>
            </a:r>
            <a:r>
              <a:rPr lang="en-US" altLang="ko-KR" sz="2000"/>
              <a:t>(C/C++)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노드 표준 라이브러리와의 인터페이스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socket, http </a:t>
            </a:r>
            <a:r>
              <a:rPr lang="ko-KR" altLang="en-US" sz="1800" b="0"/>
              <a:t>등의 통신 기능 제공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노드 표준 라이브러리</a:t>
            </a:r>
            <a:r>
              <a:rPr lang="en-US" altLang="ko-KR" sz="2000"/>
              <a:t>(JavaScript)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 함수로 되어있는 노드의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</a:t>
            </a:r>
            <a:r>
              <a:rPr lang="ko-KR" altLang="en-US" sz="1800" b="0"/>
              <a:t> 기본 라이브러리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>
                <a:solidFill>
                  <a:schemeClr val="accent6"/>
                </a:solidFill>
              </a:rPr>
              <a:t>프로세스 관리</a:t>
            </a:r>
            <a:r>
              <a:rPr lang="en-US" altLang="ko-KR" sz="1800" b="0">
                <a:solidFill>
                  <a:schemeClr val="accent6"/>
                </a:solidFill>
              </a:rPr>
              <a:t>, </a:t>
            </a:r>
            <a:r>
              <a:rPr lang="ko-KR" altLang="en-US" sz="1800" b="0">
                <a:solidFill>
                  <a:schemeClr val="accent6"/>
                </a:solidFill>
              </a:rPr>
              <a:t>이벤트 처리</a:t>
            </a:r>
            <a:r>
              <a:rPr lang="en-US" altLang="ko-KR" sz="1800" b="0">
                <a:solidFill>
                  <a:schemeClr val="accent6"/>
                </a:solidFill>
              </a:rPr>
              <a:t>, </a:t>
            </a:r>
            <a:r>
              <a:rPr lang="ko-KR" altLang="en-US" sz="1800" b="0">
                <a:solidFill>
                  <a:schemeClr val="accent6"/>
                </a:solidFill>
              </a:rPr>
              <a:t>파일 입출력</a:t>
            </a:r>
            <a:r>
              <a:rPr lang="en-US" altLang="ko-KR" sz="1800" b="0">
                <a:solidFill>
                  <a:schemeClr val="accent6"/>
                </a:solidFill>
              </a:rPr>
              <a:t>,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chemeClr val="accent6"/>
                </a:solidFill>
              </a:rPr>
              <a:t>암호화</a:t>
            </a:r>
            <a:r>
              <a:rPr lang="en-US" altLang="ko-KR" sz="1800" b="0">
                <a:solidFill>
                  <a:schemeClr val="accent6"/>
                </a:solidFill>
              </a:rPr>
              <a:t>, TCP/UDP </a:t>
            </a:r>
            <a:r>
              <a:rPr lang="ko-KR" altLang="en-US" sz="1800" b="0">
                <a:solidFill>
                  <a:schemeClr val="accent6"/>
                </a:solidFill>
              </a:rPr>
              <a:t>통신</a:t>
            </a:r>
            <a:r>
              <a:rPr lang="en-US" altLang="ko-KR" sz="1800" b="0">
                <a:solidFill>
                  <a:schemeClr val="accent6"/>
                </a:solidFill>
              </a:rPr>
              <a:t>, HTTP </a:t>
            </a:r>
            <a:r>
              <a:rPr lang="ko-KR" altLang="en-US" sz="1800" b="0">
                <a:solidFill>
                  <a:schemeClr val="accent6"/>
                </a:solidFill>
              </a:rPr>
              <a:t>통신</a:t>
            </a:r>
            <a:r>
              <a:rPr lang="en-US" altLang="ko-KR" sz="1800" b="0">
                <a:solidFill>
                  <a:schemeClr val="accent6"/>
                </a:solidFill>
              </a:rPr>
              <a:t>,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chemeClr val="accent6"/>
                </a:solidFill>
              </a:rPr>
              <a:t>클러스터링 등의 </a:t>
            </a:r>
            <a:r>
              <a:rPr lang="ko-KR" altLang="en-US" sz="1800" b="0"/>
              <a:t>기능을 </a:t>
            </a:r>
            <a:r>
              <a:rPr lang="ko-KR" altLang="en-US" sz="1800" b="0">
                <a:solidFill>
                  <a:schemeClr val="accent6"/>
                </a:solidFill>
              </a:rPr>
              <a:t>자바스크립트</a:t>
            </a:r>
            <a:endParaRPr lang="en-US" altLang="ko-KR" sz="1800" b="0">
              <a:solidFill>
                <a:schemeClr val="accent6"/>
              </a:solidFill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함수로 </a:t>
            </a:r>
            <a:r>
              <a:rPr lang="ko-KR" altLang="en-US" sz="1800" b="0" smtClean="0"/>
              <a:t>제공 </a:t>
            </a:r>
            <a:r>
              <a:rPr lang="en-US" altLang="ko-KR" sz="1400" b="0" smtClean="0">
                <a:solidFill>
                  <a:schemeClr val="accent4"/>
                </a:solidFill>
              </a:rPr>
              <a:t>// </a:t>
            </a:r>
            <a:r>
              <a:rPr lang="ko-KR" altLang="en-US" sz="1400" b="0" smtClean="0">
                <a:solidFill>
                  <a:schemeClr val="accent4"/>
                </a:solidFill>
              </a:rPr>
              <a:t>우리가 할 부분</a:t>
            </a:r>
            <a:endParaRPr lang="en-US" altLang="ko-KR" sz="1800" b="0">
              <a:solidFill>
                <a:schemeClr val="accent4"/>
              </a:solidFill>
            </a:endParaRPr>
          </a:p>
        </p:txBody>
      </p:sp>
      <p:grpSp>
        <p:nvGrpSpPr>
          <p:cNvPr id="9" name="그룹 9"/>
          <p:cNvGrpSpPr>
            <a:grpSpLocks/>
          </p:cNvGrpSpPr>
          <p:nvPr/>
        </p:nvGrpSpPr>
        <p:grpSpPr bwMode="auto">
          <a:xfrm>
            <a:off x="5580063" y="2709863"/>
            <a:ext cx="3457575" cy="2843212"/>
            <a:chOff x="5580063" y="2709863"/>
            <a:chExt cx="3457575" cy="2843212"/>
          </a:xfrm>
        </p:grpSpPr>
        <p:pic>
          <p:nvPicPr>
            <p:cNvPr id="10" name="그림 4" descr="architec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063" y="2709863"/>
              <a:ext cx="3457575" cy="284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4655" y="5164361"/>
              <a:ext cx="92473" cy="121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14660" y="5144072"/>
              <a:ext cx="94553" cy="16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0250"/>
            <a:ext cx="8763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장점</a:t>
            </a:r>
            <a:r>
              <a:rPr lang="en-US" altLang="ko-KR" b="1" smtClean="0">
                <a:solidFill>
                  <a:schemeClr val="accent2"/>
                </a:solidFill>
              </a:rPr>
              <a:t>(pros)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FF0000"/>
                </a:solidFill>
              </a:rPr>
              <a:t>JavaScript</a:t>
            </a:r>
            <a:r>
              <a:rPr lang="ko-KR" altLang="en-US" sz="2400" smtClean="0">
                <a:solidFill>
                  <a:srgbClr val="FF0000"/>
                </a:solidFill>
              </a:rPr>
              <a:t>로</a:t>
            </a:r>
            <a:r>
              <a:rPr lang="ko-KR" altLang="en-US" sz="2400" smtClean="0"/>
              <a:t> 서버를 개발</a:t>
            </a:r>
            <a:r>
              <a:rPr lang="en-US" altLang="ko-KR" sz="2400" smtClean="0"/>
              <a:t>(Server Side)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FF0000"/>
                </a:solidFill>
              </a:rPr>
              <a:t>싱글</a:t>
            </a:r>
            <a:r>
              <a:rPr lang="en-US" altLang="ko-KR" sz="2400" smtClean="0">
                <a:solidFill>
                  <a:srgbClr val="FF0000"/>
                </a:solidFill>
              </a:rPr>
              <a:t>thread</a:t>
            </a:r>
            <a:r>
              <a:rPr lang="ko-KR" altLang="en-US" sz="2400" smtClean="0"/>
              <a:t>로 작성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b="1" smtClean="0"/>
              <a:t>이벤트기반 </a:t>
            </a:r>
            <a:r>
              <a:rPr lang="en-US" altLang="ko-KR" sz="2400" b="1" smtClean="0"/>
              <a:t>Non-Blocking </a:t>
            </a:r>
            <a:r>
              <a:rPr lang="ko-KR" altLang="en-US" sz="2400" b="1" smtClean="0"/>
              <a:t>및 </a:t>
            </a:r>
            <a:r>
              <a:rPr lang="ko-KR" altLang="en-US" sz="2400" smtClean="0">
                <a:solidFill>
                  <a:srgbClr val="FF0000"/>
                </a:solidFill>
              </a:rPr>
              <a:t>비동기</a:t>
            </a:r>
            <a:r>
              <a:rPr lang="ko-KR" altLang="en-US" sz="2400" smtClean="0"/>
              <a:t> 처리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간단한 확장모듈 관리</a:t>
            </a:r>
            <a:r>
              <a:rPr lang="en-US" altLang="ko-KR" sz="2400" smtClean="0"/>
              <a:t>(NPM)</a:t>
            </a:r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빠른 개발 속도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smtClean="0"/>
              <a:t>마이크로 서비스 </a:t>
            </a:r>
            <a:r>
              <a:rPr lang="ko-KR" altLang="en-US" sz="1600" smtClean="0"/>
              <a:t>아키텍쳐에 적합</a:t>
            </a:r>
            <a:endParaRPr lang="en-US" altLang="ko-KR" sz="1600" smtClean="0"/>
          </a:p>
          <a:p>
            <a:pPr>
              <a:lnSpc>
                <a:spcPct val="150000"/>
              </a:lnSpc>
            </a:pPr>
            <a:r>
              <a:rPr lang="ko-KR" altLang="en-US" sz="1600" smtClean="0"/>
              <a:t>풍부한 생태계</a:t>
            </a:r>
            <a:r>
              <a:rPr lang="en-US" altLang="ko-KR" sz="1600" smtClean="0"/>
              <a:t>(</a:t>
            </a:r>
            <a:r>
              <a:rPr lang="ko-KR" altLang="en-US" sz="1600" smtClean="0"/>
              <a:t>오픈소스</a:t>
            </a:r>
            <a:r>
              <a:rPr lang="en-US" altLang="ko-KR" sz="160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/>
              <a:t>다양한 기업지원</a:t>
            </a:r>
            <a:r>
              <a:rPr lang="en-US" altLang="ko-KR" sz="1600" smtClean="0"/>
              <a:t>(IBM, MS, Paypal </a:t>
            </a:r>
            <a:r>
              <a:rPr lang="ko-KR" altLang="en-US" sz="1600" smtClean="0"/>
              <a:t>등등</a:t>
            </a:r>
            <a:r>
              <a:rPr lang="en-US" altLang="ko-KR" sz="1600" smtClean="0"/>
              <a:t>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3307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장점</a:t>
            </a:r>
            <a:r>
              <a:rPr lang="en-US" altLang="ko-KR" b="1" smtClean="0">
                <a:solidFill>
                  <a:schemeClr val="accent2"/>
                </a:solidFill>
              </a:rPr>
              <a:t>(pros)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JavaScript</a:t>
            </a:r>
            <a:r>
              <a:rPr lang="ko-KR" altLang="en-US" sz="2400" smtClean="0"/>
              <a:t>로 서버를 개발</a:t>
            </a:r>
            <a:r>
              <a:rPr lang="en-US" altLang="ko-KR" sz="2400" smtClean="0"/>
              <a:t>(Server Side)</a:t>
            </a:r>
          </a:p>
          <a:p>
            <a:pPr lvl="1"/>
            <a:r>
              <a:rPr lang="ko-KR" altLang="en-US" sz="2000" smtClean="0"/>
              <a:t>하나의 언어로 </a:t>
            </a:r>
            <a:r>
              <a:rPr lang="en-US" altLang="ko-KR" sz="2000" smtClean="0"/>
              <a:t>full stack</a:t>
            </a:r>
            <a:r>
              <a:rPr lang="ko-KR" altLang="en-US" sz="2000" smtClean="0"/>
              <a:t>이 가능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원활한 </a:t>
            </a:r>
            <a:r>
              <a:rPr lang="en-US" altLang="ko-KR" sz="2000" smtClean="0"/>
              <a:t>JSON </a:t>
            </a:r>
            <a:r>
              <a:rPr lang="ko-KR" altLang="en-US" sz="2000" smtClean="0"/>
              <a:t>지원</a:t>
            </a:r>
            <a:endParaRPr lang="en-US" altLang="ko-KR" sz="2000" smtClean="0"/>
          </a:p>
          <a:p>
            <a:pPr lvl="2"/>
            <a:r>
              <a:rPr lang="en-US" altLang="ko-KR" sz="1600" smtClean="0"/>
              <a:t>PHP, Ruby on Rail</a:t>
            </a:r>
            <a:r>
              <a:rPr lang="ko-KR" altLang="en-US" sz="1600" smtClean="0"/>
              <a:t>와 같은 다른 백엔드에서는 </a:t>
            </a:r>
            <a:r>
              <a:rPr lang="en-US" altLang="ko-KR" sz="1600" smtClean="0"/>
              <a:t>binary</a:t>
            </a:r>
            <a:r>
              <a:rPr lang="ko-KR" altLang="en-US" sz="1600" smtClean="0"/>
              <a:t> </a:t>
            </a:r>
            <a:r>
              <a:rPr lang="en-US" altLang="ko-KR" sz="1600" smtClean="0"/>
              <a:t>model</a:t>
            </a:r>
            <a:r>
              <a:rPr lang="ko-KR" altLang="en-US" sz="1600" smtClean="0"/>
              <a:t> 변환 필요</a:t>
            </a:r>
            <a:endParaRPr lang="en-US" altLang="ko-KR" sz="1600" smtClean="0"/>
          </a:p>
          <a:p>
            <a:pPr lvl="2"/>
            <a:r>
              <a:rPr lang="en-US" altLang="ko-KR" sz="1600" smtClean="0"/>
              <a:t>RESTful API</a:t>
            </a:r>
            <a:r>
              <a:rPr lang="ko-KR" altLang="en-US" sz="1600" smtClean="0"/>
              <a:t>빌드에 유용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0895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장점</a:t>
            </a:r>
            <a:r>
              <a:rPr lang="en-US" altLang="ko-KR" b="1" smtClean="0">
                <a:solidFill>
                  <a:schemeClr val="accent2"/>
                </a:solidFill>
              </a:rPr>
              <a:t>(pros)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싱글</a:t>
            </a:r>
            <a:r>
              <a:rPr lang="en-US" altLang="ko-KR" sz="2400" smtClean="0"/>
              <a:t>thread</a:t>
            </a:r>
            <a:r>
              <a:rPr lang="ko-KR" altLang="en-US" sz="2400" smtClean="0"/>
              <a:t>로 작성</a:t>
            </a:r>
            <a:endParaRPr lang="en-US" altLang="ko-KR" sz="2400" smtClean="0"/>
          </a:p>
          <a:p>
            <a:r>
              <a:rPr lang="ko-KR" altLang="en-US" sz="2400"/>
              <a:t>이벤트기반 </a:t>
            </a:r>
            <a:r>
              <a:rPr lang="en-US" altLang="ko-KR" sz="2400"/>
              <a:t>Non-Blocking </a:t>
            </a:r>
            <a:r>
              <a:rPr lang="ko-KR" altLang="en-US" sz="2400"/>
              <a:t>및 비동기 </a:t>
            </a:r>
            <a:r>
              <a:rPr lang="ko-KR" altLang="en-US" sz="2400" smtClean="0"/>
              <a:t>처리</a:t>
            </a:r>
            <a:endParaRPr lang="en-US" altLang="ko-KR" sz="2000" smtClean="0"/>
          </a:p>
          <a:p>
            <a:pPr lvl="1"/>
            <a:r>
              <a:rPr lang="en-US" altLang="ko-KR" sz="2000"/>
              <a:t>event loop</a:t>
            </a:r>
            <a:r>
              <a:rPr lang="ko-KR" altLang="en-US" sz="2000"/>
              <a:t>는 </a:t>
            </a:r>
            <a:r>
              <a:rPr lang="ko-KR" altLang="en-US" sz="2000" dirty="0"/>
              <a:t>비동기 </a:t>
            </a:r>
            <a:r>
              <a:rPr lang="en-US" altLang="ko-KR" sz="2000" dirty="0"/>
              <a:t>I/O</a:t>
            </a:r>
            <a:r>
              <a:rPr lang="ko-KR" altLang="en-US" sz="2000" dirty="0"/>
              <a:t>를 사용하므로 </a:t>
            </a:r>
            <a:r>
              <a:rPr lang="ko-KR" altLang="en-US" sz="2000"/>
              <a:t>스레드가 </a:t>
            </a:r>
            <a:r>
              <a:rPr lang="en-US" altLang="ko-KR" sz="2000"/>
              <a:t>block</a:t>
            </a:r>
            <a:r>
              <a:rPr lang="ko-KR" altLang="en-US" sz="2000"/>
              <a:t>되지 </a:t>
            </a:r>
            <a:r>
              <a:rPr lang="ko-KR" altLang="en-US" sz="2000" dirty="0"/>
              <a:t>않고 싱글스레드로 다수의 요청 </a:t>
            </a:r>
            <a:r>
              <a:rPr lang="ko-KR" altLang="en-US" sz="2000"/>
              <a:t>처리 </a:t>
            </a:r>
            <a:r>
              <a:rPr lang="ko-KR" altLang="en-US" sz="2000" smtClean="0"/>
              <a:t>가능</a:t>
            </a:r>
            <a:endParaRPr lang="en-US" altLang="ko-KR" sz="2000" smtClean="0"/>
          </a:p>
          <a:p>
            <a:pPr lvl="2"/>
            <a:r>
              <a:rPr lang="en-US" altLang="ko-KR" sz="1600" smtClean="0"/>
              <a:t>I/O </a:t>
            </a:r>
            <a:r>
              <a:rPr lang="ko-KR" altLang="en-US" sz="1600" smtClean="0"/>
              <a:t>예시</a:t>
            </a:r>
            <a:r>
              <a:rPr lang="en-US" altLang="ko-KR" sz="1600" smtClean="0"/>
              <a:t>: </a:t>
            </a:r>
            <a:r>
              <a:rPr lang="ko-KR" altLang="en-US" sz="1600" smtClean="0"/>
              <a:t>저장장치</a:t>
            </a:r>
            <a:r>
              <a:rPr lang="en-US" altLang="ko-KR" sz="1600" smtClean="0"/>
              <a:t>(SSD, HDD), </a:t>
            </a:r>
            <a:r>
              <a:rPr lang="ko-KR" altLang="en-US" sz="1600" smtClean="0"/>
              <a:t>데이터베이스</a:t>
            </a:r>
            <a:r>
              <a:rPr lang="en-US" altLang="ko-KR" sz="1600" smtClean="0"/>
              <a:t>, </a:t>
            </a:r>
            <a:r>
              <a:rPr lang="ko-KR" altLang="en-US" sz="1600" smtClean="0"/>
              <a:t>네트워크 접근</a:t>
            </a:r>
            <a:endParaRPr lang="en-US" altLang="ko-KR" sz="1600" smtClean="0"/>
          </a:p>
          <a:p>
            <a:pPr lvl="1"/>
            <a:r>
              <a:rPr lang="ko-KR" altLang="en-US" sz="2000" smtClean="0"/>
              <a:t>멀티스레드보다 자원을 효율적으로 사용</a:t>
            </a:r>
            <a:endParaRPr lang="en-US" altLang="ko-KR" sz="2000" dirty="0"/>
          </a:p>
          <a:p>
            <a:pPr lvl="1"/>
            <a:r>
              <a:rPr lang="en-US" altLang="ko-KR" sz="2000"/>
              <a:t>race condition</a:t>
            </a:r>
            <a:r>
              <a:rPr lang="ko-KR" altLang="en-US" sz="2000"/>
              <a:t>나 교착 상태</a:t>
            </a:r>
            <a:r>
              <a:rPr lang="en-US" altLang="ko-KR" sz="2000"/>
              <a:t>(dead lock), </a:t>
            </a:r>
            <a:r>
              <a:rPr lang="ko-KR" altLang="en-US" sz="2000"/>
              <a:t>동기화 문제가 발생하지 않음</a:t>
            </a:r>
          </a:p>
          <a:p>
            <a:pPr lvl="1"/>
            <a:r>
              <a:rPr lang="en-US" altLang="ko-KR" sz="2000"/>
              <a:t>thread </a:t>
            </a:r>
            <a:r>
              <a:rPr lang="en-US" altLang="ko-KR" sz="2000" smtClean="0"/>
              <a:t>safety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68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장점</a:t>
            </a:r>
            <a:r>
              <a:rPr lang="en-US" altLang="ko-KR" b="1" smtClean="0">
                <a:solidFill>
                  <a:schemeClr val="accent2"/>
                </a:solidFill>
              </a:rPr>
              <a:t>(pros)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/>
              <a:t>마이크로 </a:t>
            </a:r>
            <a:r>
              <a:rPr lang="ko-KR" altLang="en-US" sz="2400"/>
              <a:t>서비스 </a:t>
            </a:r>
            <a:r>
              <a:rPr lang="ko-KR" altLang="en-US" sz="2400" smtClean="0"/>
              <a:t>아키텍쳐에 적합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유연성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비용절</a:t>
            </a:r>
            <a:r>
              <a:rPr lang="ko-KR" altLang="en-US" sz="2000"/>
              <a:t>감</a:t>
            </a:r>
            <a:endParaRPr lang="en-US" altLang="ko-KR" sz="2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67" y="3501008"/>
            <a:ext cx="7386533" cy="3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3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2"/>
                </a:solidFill>
              </a:rPr>
              <a:t>단점</a:t>
            </a:r>
            <a:r>
              <a:rPr lang="en-US" altLang="ko-KR" b="1" smtClean="0">
                <a:solidFill>
                  <a:schemeClr val="accent2"/>
                </a:solidFill>
              </a:rPr>
              <a:t>(cons)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FF0000"/>
                </a:solidFill>
              </a:rPr>
              <a:t>CPU </a:t>
            </a:r>
            <a:r>
              <a:rPr lang="ko-KR" altLang="en-US" sz="2400" smtClean="0">
                <a:solidFill>
                  <a:srgbClr val="FF0000"/>
                </a:solidFill>
              </a:rPr>
              <a:t>위주</a:t>
            </a:r>
            <a:r>
              <a:rPr lang="ko-KR" altLang="en-US" sz="2400" smtClean="0"/>
              <a:t>의 복잡한 계산</a:t>
            </a:r>
            <a:r>
              <a:rPr lang="ko-KR" altLang="en-US" sz="2400" smtClean="0">
                <a:solidFill>
                  <a:srgbClr val="FF0000"/>
                </a:solidFill>
              </a:rPr>
              <a:t>작업</a:t>
            </a:r>
            <a:r>
              <a:rPr lang="ko-KR" altLang="en-US" sz="2400" smtClean="0"/>
              <a:t>에 약함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en-US" altLang="ko-KR" sz="2400" smtClean="0"/>
              <a:t>Callback </a:t>
            </a:r>
            <a:r>
              <a:rPr lang="ko-KR" altLang="en-US" sz="2400" smtClean="0"/>
              <a:t>지옥</a:t>
            </a:r>
            <a:endParaRPr lang="en-US" altLang="ko-KR" sz="2400" smtClean="0"/>
          </a:p>
          <a:p>
            <a:r>
              <a:rPr lang="ko-KR" altLang="en-US" sz="2400" smtClean="0">
                <a:solidFill>
                  <a:schemeClr val="bg2">
                    <a:lumMod val="90000"/>
                  </a:schemeClr>
                </a:solidFill>
              </a:rPr>
              <a:t>미성숙한 </a:t>
            </a:r>
            <a:r>
              <a:rPr lang="en-US" altLang="ko-KR" sz="2400" smtClean="0">
                <a:solidFill>
                  <a:schemeClr val="bg2">
                    <a:lumMod val="90000"/>
                  </a:schemeClr>
                </a:solidFill>
              </a:rPr>
              <a:t>tooling</a:t>
            </a:r>
            <a:endParaRPr lang="en-US" altLang="ko-KR" sz="24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/>
              <a:t>Deno???</a:t>
            </a:r>
          </a:p>
        </p:txBody>
      </p:sp>
    </p:spTree>
    <p:extLst>
      <p:ext uri="{BB962C8B-B14F-4D97-AF65-F5344CB8AC3E}">
        <p14:creationId xmlns:p14="http://schemas.microsoft.com/office/powerpoint/2010/main" val="29180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18416</TotalTime>
  <Words>641</Words>
  <Application>Microsoft Office PowerPoint</Application>
  <PresentationFormat>화면 슬라이드 쇼(4:3)</PresentationFormat>
  <Paragraphs>152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노드제이에스</vt:lpstr>
      <vt:lpstr>JavaScript Engine Lists</vt:lpstr>
      <vt:lpstr>Node.js</vt:lpstr>
      <vt:lpstr>PowerPoint 프레젠테이션</vt:lpstr>
      <vt:lpstr>장점(pros)</vt:lpstr>
      <vt:lpstr>장점(pros)</vt:lpstr>
      <vt:lpstr>장점(pros)</vt:lpstr>
      <vt:lpstr>장점(pros)</vt:lpstr>
      <vt:lpstr>단점(cons)</vt:lpstr>
      <vt:lpstr>단점(cons)</vt:lpstr>
      <vt:lpstr>단점(cons)</vt:lpstr>
      <vt:lpstr>단점(cons)</vt:lpstr>
      <vt:lpstr>단점(cons)</vt:lpstr>
      <vt:lpstr>Node.js 권장분야</vt:lpstr>
      <vt:lpstr>참고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silkRoad</cp:lastModifiedBy>
  <cp:revision>2221</cp:revision>
  <dcterms:created xsi:type="dcterms:W3CDTF">2006-10-05T04:04:58Z</dcterms:created>
  <dcterms:modified xsi:type="dcterms:W3CDTF">2021-03-11T03:01:02Z</dcterms:modified>
</cp:coreProperties>
</file>