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3" r:id="rId2"/>
  </p:sldMasterIdLst>
  <p:notesMasterIdLst>
    <p:notesMasterId r:id="rId21"/>
  </p:notesMasterIdLst>
  <p:handoutMasterIdLst>
    <p:handoutMasterId r:id="rId22"/>
  </p:handoutMasterIdLst>
  <p:sldIdLst>
    <p:sldId id="393" r:id="rId3"/>
    <p:sldId id="404" r:id="rId4"/>
    <p:sldId id="402" r:id="rId5"/>
    <p:sldId id="405" r:id="rId6"/>
    <p:sldId id="408" r:id="rId7"/>
    <p:sldId id="423" r:id="rId8"/>
    <p:sldId id="426" r:id="rId9"/>
    <p:sldId id="419" r:id="rId10"/>
    <p:sldId id="416" r:id="rId11"/>
    <p:sldId id="413" r:id="rId12"/>
    <p:sldId id="428" r:id="rId13"/>
    <p:sldId id="429" r:id="rId14"/>
    <p:sldId id="431" r:id="rId15"/>
    <p:sldId id="425" r:id="rId16"/>
    <p:sldId id="424" r:id="rId17"/>
    <p:sldId id="430" r:id="rId18"/>
    <p:sldId id="406" r:id="rId19"/>
    <p:sldId id="407" r:id="rId20"/>
  </p:sldIdLst>
  <p:sldSz cx="12192000" cy="6858000"/>
  <p:notesSz cx="7315200" cy="9601200"/>
  <p:custDataLst>
    <p:tags r:id="rId2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90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4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FFFF"/>
    <a:srgbClr val="008000"/>
    <a:srgbClr val="0000FF"/>
    <a:srgbClr val="D60093"/>
    <a:srgbClr val="6BB76D"/>
    <a:srgbClr val="60B5CC"/>
    <a:srgbClr val="B8B8B8"/>
    <a:srgbClr val="DCDCDC"/>
    <a:srgbClr val="01559D"/>
    <a:srgbClr val="348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76042" autoAdjust="0"/>
  </p:normalViewPr>
  <p:slideViewPr>
    <p:cSldViewPr showGuides="1">
      <p:cViewPr varScale="1">
        <p:scale>
          <a:sx n="75" d="100"/>
          <a:sy n="75" d="100"/>
        </p:scale>
        <p:origin x="630" y="36"/>
      </p:cViewPr>
      <p:guideLst>
        <p:guide orient="horz" pos="2160"/>
        <p:guide pos="390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1" d="100"/>
        <a:sy n="51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836" y="-84"/>
      </p:cViewPr>
      <p:guideLst>
        <p:guide orient="horz" pos="3024"/>
        <p:guide pos="234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1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/>
          <a:lstStyle>
            <a:lvl1pPr algn="r">
              <a:defRPr sz="1200"/>
            </a:lvl1pPr>
          </a:lstStyle>
          <a:p>
            <a:fld id="{D3E28C4F-4FE9-4D22-93D8-487A4D01D983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9"/>
            <a:ext cx="3170238" cy="479425"/>
          </a:xfrm>
          <a:prstGeom prst="rect">
            <a:avLst/>
          </a:prstGeom>
        </p:spPr>
        <p:txBody>
          <a:bodyPr vert="horz" lIns="91430" tIns="45715" rIns="91430" bIns="45715" rtlCol="0" anchor="b"/>
          <a:lstStyle>
            <a:lvl1pPr algn="r">
              <a:defRPr sz="1200"/>
            </a:lvl1pPr>
          </a:lstStyle>
          <a:p>
            <a:fld id="{BD5F390F-F66B-4732-9C46-6C80D0575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1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/>
          <a:lstStyle>
            <a:lvl1pPr algn="r">
              <a:defRPr sz="1300"/>
            </a:lvl1pPr>
          </a:lstStyle>
          <a:p>
            <a:fld id="{EE18CB36-612C-4E4A-AC83-E89476AEC2BF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1" tIns="48326" rIns="96651" bIns="4832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51" tIns="48326" rIns="96651" bIns="48326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0060"/>
          </a:xfrm>
          <a:prstGeom prst="rect">
            <a:avLst/>
          </a:prstGeom>
        </p:spPr>
        <p:txBody>
          <a:bodyPr vert="horz" lIns="96651" tIns="48326" rIns="96651" bIns="48326" rtlCol="0" anchor="b"/>
          <a:lstStyle>
            <a:lvl1pPr algn="r">
              <a:defRPr sz="1300"/>
            </a:lvl1pPr>
          </a:lstStyle>
          <a:p>
            <a:fld id="{EE707532-839C-41A2-9E71-D5288AEAE66A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707532-839C-41A2-9E71-D5288AEAE66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402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168A596-8CC1-4A04-8AA6-D442F9C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1DC5FA0-7AC4-4969-89A2-922F6F8D2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EB2722D-901B-4420-9589-1474B3F75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8280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606610-56DF-4398-AAA0-53CA0FD63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B8EBF0-63EB-427B-B30C-6665ECB9A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BE80321-AD3F-47D6-8904-9CA6B3AFE7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65818D-FA5C-4C57-8C38-53EAA6B96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F5262D-BC0A-4140-8BE0-90A99ECDF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F51C01-2364-4F7F-90A3-84BC8CCBB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211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54DE56-00A9-4C2D-81D9-0496BE43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2486C2A-7687-49AE-8BD8-57C406A32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0E30F3-B56F-4437-8446-D51C714B2B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4C567B5-EFB3-4A30-B6C9-5F54AEF2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6CE34A1-5DF4-4B60-B732-96829891A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FF6088-26C4-41D7-9BEF-10F0491F3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4555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3FD049-6C76-4A4F-ADD8-8E340BAA1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1EF7C99-4BC3-4B50-8517-12B570E3FF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15D32F-8EF8-43D5-BC90-67CC8ED7E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AD5D90-1ADF-4A1A-8807-CE47CF171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57AF90-F2F9-4A54-ABAD-88EE5D14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56618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15E1448-3D8D-4B64-912A-2BC197F6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5077C3-1215-4B68-B94C-B0C83AB685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3A8749-B2AE-4EF4-B6E7-F73FD194C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B3662-C310-46BC-A446-C3FABAB97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F4ACAC-F321-45AF-8540-8318B44E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150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A78067-A49C-4A63-A895-47D661811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FF8BAC1-F2AB-4ED7-BC6F-629C5BE9A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549D3E-17DA-473C-9F1D-D5C8B615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9CB684-018F-4EF9-91CD-F1AA88998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31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595087" y="268889"/>
            <a:ext cx="10987314" cy="63577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600">
                <a:solidFill>
                  <a:srgbClr val="01559D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" hasCustomPrompt="1"/>
          </p:nvPr>
        </p:nvSpPr>
        <p:spPr>
          <a:xfrm>
            <a:off x="595086" y="1088824"/>
            <a:ext cx="10987316" cy="5121481"/>
          </a:xfrm>
          <a:prstGeom prst="rect">
            <a:avLst/>
          </a:prstGeom>
        </p:spPr>
        <p:txBody>
          <a:bodyPr/>
          <a:lstStyle>
            <a:lvl1pPr marL="274320" indent="-274320">
              <a:lnSpc>
                <a:spcPct val="100000"/>
              </a:lnSpc>
              <a:buClr>
                <a:srgbClr val="CEA524"/>
              </a:buClr>
              <a:buSzPct val="100000"/>
              <a:buFont typeface="Wingdings" panose="05000000000000000000" pitchFamily="2" charset="2"/>
              <a:buChar char="q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40080" indent="-247015">
              <a:buClr>
                <a:srgbClr val="01559D"/>
              </a:buClr>
              <a:buFont typeface="Wingdings" panose="05000000000000000000" pitchFamily="2" charset="2"/>
              <a:buChar char="Ø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9" name="Line 1032"/>
          <p:cNvSpPr>
            <a:spLocks noChangeShapeType="1"/>
          </p:cNvSpPr>
          <p:nvPr userDrawn="1"/>
        </p:nvSpPr>
        <p:spPr bwMode="auto">
          <a:xfrm>
            <a:off x="457200" y="914400"/>
            <a:ext cx="11277600" cy="6815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  <a:prstGeom prst="rect">
            <a:avLst/>
          </a:prstGeom>
        </p:spPr>
        <p:txBody>
          <a:bodyPr/>
          <a:lstStyle>
            <a:lvl1pPr>
              <a:defRPr sz="1800" b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200">
              <a:defRPr/>
            </a:pPr>
            <a:fld id="{02557313-F69C-4173-A30C-401A3DBAD845}" type="datetime1">
              <a:rPr lang="en-US" altLang="zh-CN" smtClean="0"/>
              <a:t>5/21/2025</a:t>
            </a:fld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</p:nvPr>
        </p:nvSpPr>
        <p:spPr>
          <a:xfrm>
            <a:off x="4267200" y="6377914"/>
            <a:ext cx="7467600" cy="311811"/>
          </a:xfrm>
          <a:prstGeom prst="rect">
            <a:avLst/>
          </a:prstGeom>
        </p:spPr>
        <p:txBody>
          <a:bodyPr/>
          <a:lstStyle>
            <a:lvl1pPr algn="r">
              <a:defRPr sz="18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defTabSz="457200">
              <a:defRPr/>
            </a:pPr>
            <a:fld id="{67913A8A-9EFB-4B5F-9CCB-3D21173FAA85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3" name="Line 1032"/>
          <p:cNvSpPr>
            <a:spLocks noChangeShapeType="1"/>
          </p:cNvSpPr>
          <p:nvPr userDrawn="1"/>
        </p:nvSpPr>
        <p:spPr bwMode="auto">
          <a:xfrm>
            <a:off x="457200" y="6324600"/>
            <a:ext cx="11277600" cy="6815"/>
          </a:xfrm>
          <a:prstGeom prst="line">
            <a:avLst/>
          </a:prstGeom>
          <a:noFill/>
          <a:ln w="19050">
            <a:solidFill>
              <a:srgbClr val="CC99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5DC880-E7FD-4208-A605-531828BE9FAC}" type="datetime1">
              <a:rPr kumimoji="1" lang="en-US" altLang="zh-CN" smtClean="0"/>
              <a:t>5/21/2025</a:t>
            </a:fld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3638549" y="6356349"/>
            <a:ext cx="7800975" cy="365125"/>
          </a:xfrm>
        </p:spPr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7DF83-1A19-4052-A43A-C4D9DC5768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9F3659D-5A21-4056-BA56-A8C5EE4CE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33E762-CB4C-49C4-A58D-72874F26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40970A-1121-4B14-97FA-8726EEE59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5EB1CC-8BDF-4EEA-A2A3-4E7659B4B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758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EE27CC-1E39-49D1-A60C-EB1688264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4F0110-E89E-4FAE-A284-A1C81DDE9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9F52F3-F4FD-4236-A99B-94734884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486BB-18DB-4DC8-9D9A-09C4D9706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8DAD10-ECCA-473B-8F94-72B88DCD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79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2EA539-15C6-4E6C-83C1-DC681CF08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C48CB37-5CB4-4F0E-AFE8-BD410A145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84F2CB1-4B90-45D4-B97F-B13309C45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54F9B-1E31-40C2-ACF2-10963606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8087DC-3785-4DB2-9B43-2DB1196DC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985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E55D01-C24F-4A61-B5E2-40EEF5E67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C172FA-5D2B-40C0-9D43-AA7A104093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30E4A5-1EBC-4297-98A9-425093A1D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15647-F132-44AD-97E5-1C200B59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3FC935-345A-4D3C-91FE-533600E0A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CF4B9DB-1297-4EDF-B275-80BA42B5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6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2FD0B-6D47-474B-9A4F-0FAA63E85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9B6D35-7C78-4114-8909-97DC76C58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7213B8-610D-450B-88D9-21B1ECB53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5855187-94AA-4FB4-8057-16DB3B4064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FED067A-A9A0-4274-A247-B09D148A6E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EC74FE-706F-4F97-8FBA-73912834F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6711434-EE0F-47B7-A259-B3F2093D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67328B8-4FA1-42A5-B5FF-30B8D9DF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9613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F7C0-5995-4A4F-8A41-349937393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CB4B0C-FF8B-4E99-BFFD-8D970506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61BF8EE-CF12-4FDC-9C5F-D8C618DB9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B1F567-B1A7-47F1-B662-B99A0DC19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788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1559D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39F9AA9-F36E-49BC-9936-44E722935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29788C-2618-4A65-8A1A-0380A3C0AE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C6ED59-499C-4C2F-924A-4CD930571D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6E9DC-A2CC-4843-A923-92947DBF4C8D}" type="datetimeFigureOut">
              <a:rPr lang="zh-CN" altLang="en-US" smtClean="0"/>
              <a:t>2025/5/21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36A2547-E9F3-4553-8F36-F1523B25FE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1AB1B6-B253-4574-9374-6EF3347B7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E04B4-7191-4CE2-8953-DF3F1530C3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2492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1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70F1416F-3D99-0463-3BC6-4135A42D19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/>
        </p:blipFill>
        <p:spPr>
          <a:xfrm>
            <a:off x="-1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7200" y="3337560"/>
            <a:ext cx="7696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大数据分析实验大作业</a:t>
            </a:r>
            <a:endParaRPr kumimoji="1" lang="en-US" altLang="zh-CN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kumimoji="1" lang="zh-CN" altLang="en-US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推荐系统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E5250-C24E-8E6E-4D06-75E7843E5E7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任务二：基于内容的推荐算法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编程实现基于内容的推荐算法，并根据用户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进行电影推荐，此外，对测试集数据计算并输出评分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实验要求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train_set.csv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movies.csv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作为输入文件。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根据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movies.csv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中的文件统计所有出现过的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，并计算对应的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TF-IDF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值。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统计出现过的所有用户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和电影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，构建 用户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电影 矩阵，估算所有用户对所有未评分电影的评分值，并选取得分最高的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部电影进行推荐。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将估算出的评分与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test_set.csv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中的数据进行对比，计算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为方便检查，相似度为负数的直接设置为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10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80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E5250-C24E-8E6E-4D06-75E7843E5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TF-IDF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值的计算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11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02583E8C-33FD-465F-A7F4-FDF663FFD959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CN" altLang="en-US" dirty="0"/>
              <a:t>实验时，读取</a:t>
            </a:r>
            <a:r>
              <a:rPr lang="en-US" altLang="zh-CN" dirty="0"/>
              <a:t>movies.csv</a:t>
            </a:r>
            <a:r>
              <a:rPr lang="zh-CN" altLang="en-US" dirty="0"/>
              <a:t>文件来计算</a:t>
            </a:r>
            <a:r>
              <a:rPr lang="en-US" altLang="zh-CN" dirty="0"/>
              <a:t>TF-IDF</a:t>
            </a:r>
            <a:r>
              <a:rPr lang="zh-CN" altLang="en-US" dirty="0"/>
              <a:t>值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使用</a:t>
            </a:r>
            <a:r>
              <a:rPr lang="en-US" altLang="zh-CN" dirty="0"/>
              <a:t>genres</a:t>
            </a:r>
            <a:r>
              <a:rPr lang="zh-CN" altLang="en-US" dirty="0"/>
              <a:t>下的每一行作为一个</a:t>
            </a:r>
            <a:r>
              <a:rPr lang="en-US" altLang="zh-CN" dirty="0"/>
              <a:t>doc</a:t>
            </a:r>
            <a:r>
              <a:rPr lang="zh-CN" altLang="en-US" dirty="0"/>
              <a:t>，将每一个用“</a:t>
            </a:r>
            <a:r>
              <a:rPr lang="en-US" altLang="zh-CN" dirty="0"/>
              <a:t>|</a:t>
            </a:r>
            <a:r>
              <a:rPr lang="zh-CN" altLang="en-US" dirty="0"/>
              <a:t>”隔开的类别作为一个</a:t>
            </a:r>
            <a:r>
              <a:rPr lang="en-US" altLang="zh-CN" dirty="0"/>
              <a:t>term</a:t>
            </a:r>
          </a:p>
          <a:p>
            <a:pPr algn="l"/>
            <a:r>
              <a:rPr lang="zh-CN" altLang="en-US" dirty="0"/>
              <a:t>由于数据集限制，每一个</a:t>
            </a:r>
            <a:r>
              <a:rPr lang="en-US" altLang="zh-CN" dirty="0"/>
              <a:t>term</a:t>
            </a:r>
            <a:r>
              <a:rPr lang="zh-CN" altLang="en-US" dirty="0"/>
              <a:t>在实验中计算得到的</a:t>
            </a:r>
            <a:r>
              <a:rPr lang="en-US" altLang="zh-CN" dirty="0"/>
              <a:t>TF</a:t>
            </a:r>
            <a:r>
              <a:rPr lang="zh-CN" altLang="en-US" dirty="0"/>
              <a:t>值为</a:t>
            </a:r>
            <a:r>
              <a:rPr lang="en-US" altLang="zh-CN" dirty="0"/>
              <a:t>1</a:t>
            </a:r>
          </a:p>
          <a:p>
            <a:pPr algn="l"/>
            <a:endParaRPr lang="zh-CN" altLang="en-US" dirty="0"/>
          </a:p>
          <a:p>
            <a:pPr algn="l"/>
            <a:endParaRPr lang="en-US" b="1" i="1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88FA5DF1-6B2D-4013-8118-C33FB15286E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65" t="4476" r="-1"/>
          <a:stretch/>
        </p:blipFill>
        <p:spPr>
          <a:xfrm>
            <a:off x="1752600" y="2396561"/>
            <a:ext cx="8033350" cy="772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8920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E5250-C24E-8E6E-4D06-75E7843E5E7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19400" y="-764847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TF-IDF</a:t>
            </a:r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值的计算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12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023F163-AFF5-4DAD-B58C-CC6C8D3D9403}"/>
              </a:ext>
            </a:extLst>
          </p:cNvPr>
          <p:cNvSpPr txBox="1">
            <a:spLocks noChangeArrowheads="1"/>
          </p:cNvSpPr>
          <p:nvPr/>
        </p:nvSpPr>
        <p:spPr>
          <a:xfrm>
            <a:off x="838200" y="1712372"/>
            <a:ext cx="7620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b="1" i="1" dirty="0" err="1"/>
              <a:t>f</a:t>
            </a:r>
            <a:r>
              <a:rPr lang="en-US" b="1" i="1" baseline="-25000" dirty="0" err="1"/>
              <a:t>ij</a:t>
            </a:r>
            <a:r>
              <a:rPr lang="en-US" dirty="0"/>
              <a:t> = frequency of term (feature) </a:t>
            </a:r>
            <a:r>
              <a:rPr lang="en-US" b="1" i="1" dirty="0" err="1"/>
              <a:t>i</a:t>
            </a:r>
            <a:r>
              <a:rPr lang="en-US" dirty="0"/>
              <a:t> in doc (item) </a:t>
            </a:r>
            <a:r>
              <a:rPr lang="en-US" b="1" i="1" dirty="0"/>
              <a:t>j</a:t>
            </a:r>
          </a:p>
          <a:p>
            <a:pPr algn="l"/>
            <a:endParaRPr lang="en-US" dirty="0"/>
          </a:p>
          <a:p>
            <a:pPr algn="l">
              <a:buFont typeface="Wingdings" charset="2"/>
              <a:buNone/>
            </a:pPr>
            <a:endParaRPr lang="en-US" dirty="0"/>
          </a:p>
          <a:p>
            <a:pPr algn="l">
              <a:buFont typeface="Wingdings" charset="2"/>
              <a:buNone/>
            </a:pPr>
            <a:r>
              <a:rPr lang="en-US" b="1" i="1" dirty="0" err="1"/>
              <a:t>n</a:t>
            </a:r>
            <a:r>
              <a:rPr lang="en-US" b="1" i="1" baseline="-25000" dirty="0" err="1"/>
              <a:t>i</a:t>
            </a:r>
            <a:r>
              <a:rPr lang="en-US" dirty="0"/>
              <a:t> = number of docs that mention term </a:t>
            </a:r>
            <a:r>
              <a:rPr lang="en-US" b="1" i="1" dirty="0" err="1"/>
              <a:t>i</a:t>
            </a:r>
            <a:endParaRPr lang="en-US" b="1" i="1" dirty="0"/>
          </a:p>
          <a:p>
            <a:pPr algn="l">
              <a:buFont typeface="Wingdings" charset="2"/>
              <a:buNone/>
            </a:pPr>
            <a:r>
              <a:rPr lang="en-US" b="1" i="1" dirty="0"/>
              <a:t>N</a:t>
            </a:r>
            <a:r>
              <a:rPr lang="en-US" dirty="0"/>
              <a:t> = total number of docs</a:t>
            </a:r>
          </a:p>
          <a:p>
            <a:pPr algn="l">
              <a:buFont typeface="Wingdings" charset="2"/>
              <a:buNone/>
            </a:pPr>
            <a:endParaRPr lang="en-US" dirty="0"/>
          </a:p>
          <a:p>
            <a:pPr algn="l">
              <a:buFont typeface="Wingdings" charset="2"/>
              <a:buNone/>
            </a:pPr>
            <a:endParaRPr lang="en-US" dirty="0"/>
          </a:p>
          <a:p>
            <a:pPr indent="304800" algn="l">
              <a:lnSpc>
                <a:spcPct val="125000"/>
              </a:lnSpc>
            </a:pPr>
            <a:r>
              <a:rPr lang="en-US" b="1" dirty="0"/>
              <a:t>TF-IDF score:</a:t>
            </a:r>
            <a:r>
              <a:rPr lang="en-US" dirty="0"/>
              <a:t>  </a:t>
            </a:r>
            <a:r>
              <a:rPr lang="en-US" b="1" i="1" dirty="0" err="1"/>
              <a:t>w</a:t>
            </a:r>
            <a:r>
              <a:rPr lang="en-US" b="1" i="1" baseline="-25000" dirty="0" err="1"/>
              <a:t>ij</a:t>
            </a:r>
            <a:r>
              <a:rPr lang="en-US" b="1" i="1" dirty="0"/>
              <a:t> = </a:t>
            </a:r>
            <a:r>
              <a:rPr lang="en-US" b="1" i="1" dirty="0" err="1"/>
              <a:t>TF</a:t>
            </a:r>
            <a:r>
              <a:rPr lang="en-US" b="1" i="1" baseline="-25000" dirty="0" err="1"/>
              <a:t>ij</a:t>
            </a:r>
            <a:r>
              <a:rPr lang="en-US" b="1" i="1" baseline="-25000" dirty="0"/>
              <a:t> </a:t>
            </a:r>
            <a:r>
              <a:rPr lang="en-US" b="1" i="1" dirty="0"/>
              <a:t> × </a:t>
            </a:r>
            <a:r>
              <a:rPr lang="en-US" b="1" i="1" dirty="0" err="1"/>
              <a:t>IDF</a:t>
            </a:r>
            <a:r>
              <a:rPr lang="en-US" b="1" i="1" baseline="-25000" dirty="0" err="1"/>
              <a:t>i</a:t>
            </a: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304800" algn="l">
              <a:lnSpc>
                <a:spcPct val="125000"/>
              </a:lnSpc>
            </a:pPr>
            <a:r>
              <a:rPr lang="en-US" altLang="zh-CN" sz="1800" dirty="0"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lang="zh-CN" altLang="zh-CN" sz="18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buFont typeface="Wingdings" charset="2"/>
              <a:buNone/>
            </a:pPr>
            <a:endParaRPr lang="en-US" b="1" i="1" dirty="0"/>
          </a:p>
        </p:txBody>
      </p:sp>
      <p:pic>
        <p:nvPicPr>
          <p:cNvPr id="12" name="Picture 4" descr="txp_fig">
            <a:extLst>
              <a:ext uri="{FF2B5EF4-FFF2-40B4-BE49-F238E27FC236}">
                <a16:creationId xmlns:a16="http://schemas.microsoft.com/office/drawing/2014/main" id="{9ED86213-E95D-4C29-8031-B4064EF681FE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79471" y="2198981"/>
            <a:ext cx="2590800" cy="693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txp_fig">
            <a:extLst>
              <a:ext uri="{FF2B5EF4-FFF2-40B4-BE49-F238E27FC236}">
                <a16:creationId xmlns:a16="http://schemas.microsoft.com/office/drawing/2014/main" id="{EAA01E1F-7588-4EB1-85FA-71A4AC9C1AF0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505511" y="4142210"/>
            <a:ext cx="2738720" cy="671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20AE4987-F3B7-4E88-BF5A-E5EA116AAB97}"/>
              </a:ext>
            </a:extLst>
          </p:cNvPr>
          <p:cNvSpPr txBox="1"/>
          <p:nvPr/>
        </p:nvSpPr>
        <p:spPr>
          <a:xfrm>
            <a:off x="6692806" y="5510241"/>
            <a:ext cx="4737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实验时，读取</a:t>
            </a:r>
            <a:r>
              <a:rPr lang="en-US" altLang="zh-CN" dirty="0"/>
              <a:t>movies.csv</a:t>
            </a:r>
            <a:r>
              <a:rPr lang="zh-CN" altLang="en-US" dirty="0"/>
              <a:t>文件来计算</a:t>
            </a:r>
            <a:r>
              <a:rPr lang="en-US" altLang="zh-CN" dirty="0"/>
              <a:t>TF-IDF</a:t>
            </a:r>
            <a:r>
              <a:rPr lang="zh-CN" altLang="en-US" dirty="0"/>
              <a:t>值</a:t>
            </a:r>
          </a:p>
        </p:txBody>
      </p:sp>
    </p:spTree>
    <p:extLst>
      <p:ext uri="{BB962C8B-B14F-4D97-AF65-F5344CB8AC3E}">
        <p14:creationId xmlns:p14="http://schemas.microsoft.com/office/powerpoint/2010/main" val="223188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13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E6417D65-78BE-6E16-27CE-FC2144FD5382}"/>
              </a:ext>
            </a:extLst>
          </p:cNvPr>
          <p:cNvSpPr/>
          <p:nvPr/>
        </p:nvSpPr>
        <p:spPr>
          <a:xfrm>
            <a:off x="2819400" y="2819400"/>
            <a:ext cx="685800" cy="45719"/>
          </a:xfrm>
          <a:prstGeom prst="rightArrow">
            <a:avLst/>
          </a:prstGeom>
          <a:solidFill>
            <a:schemeClr val="tx1"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">
                <a:extLst>
                  <a:ext uri="{FF2B5EF4-FFF2-40B4-BE49-F238E27FC236}">
                    <a16:creationId xmlns:a16="http://schemas.microsoft.com/office/drawing/2014/main" id="{34C76F30-27A9-4D94-8DB8-B0B846A7529E}"/>
                  </a:ext>
                </a:extLst>
              </p:cNvPr>
              <p:cNvSpPr txBox="1"/>
              <p:nvPr/>
            </p:nvSpPr>
            <p:spPr>
              <a:xfrm>
                <a:off x="2819400" y="4274404"/>
                <a:ext cx="4118254" cy="804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  <a:cs typeface="Arial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𝒋𝒙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9" name="TextBox 1">
                <a:extLst>
                  <a:ext uri="{FF2B5EF4-FFF2-40B4-BE49-F238E27FC236}">
                    <a16:creationId xmlns:a16="http://schemas.microsoft.com/office/drawing/2014/main" id="{34C76F30-27A9-4D94-8DB8-B0B846A752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74404"/>
                <a:ext cx="4118254" cy="804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27EF09C6-C918-46E0-AB5F-83219106D824}"/>
              </a:ext>
            </a:extLst>
          </p:cNvPr>
          <p:cNvSpPr/>
          <p:nvPr/>
        </p:nvSpPr>
        <p:spPr>
          <a:xfrm>
            <a:off x="2819400" y="4680965"/>
            <a:ext cx="685800" cy="45719"/>
          </a:xfrm>
          <a:prstGeom prst="rightArrow">
            <a:avLst/>
          </a:prstGeom>
          <a:solidFill>
            <a:schemeClr val="tx1"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3DCD85A-4BD6-4716-93FE-D5F1CE7A620D}"/>
              </a:ext>
            </a:extLst>
          </p:cNvPr>
          <p:cNvSpPr txBox="1"/>
          <p:nvPr/>
        </p:nvSpPr>
        <p:spPr>
          <a:xfrm>
            <a:off x="502919" y="1132917"/>
            <a:ext cx="114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指定用户电影推荐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12F1CEE1-8C07-44BD-A590-68399C188271}"/>
              </a:ext>
            </a:extLst>
          </p:cNvPr>
          <p:cNvSpPr txBox="1"/>
          <p:nvPr/>
        </p:nvSpPr>
        <p:spPr>
          <a:xfrm>
            <a:off x="6366181" y="1132917"/>
            <a:ext cx="13300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</a:t>
            </a:r>
            <a:r>
              <a:rPr lang="en-US" altLang="zh-CN" dirty="0" err="1"/>
              <a:t>sse</a:t>
            </a:r>
            <a:r>
              <a:rPr lang="zh-CN" altLang="en-US" dirty="0"/>
              <a:t>计算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0D49C67-0D15-4656-8F62-6DF670C815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441" y="906061"/>
            <a:ext cx="1066855" cy="5867272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BD76E146-DB79-4357-8568-E87271E38EB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7149" t="29855" r="1197" b="6153"/>
          <a:stretch/>
        </p:blipFill>
        <p:spPr>
          <a:xfrm>
            <a:off x="3629552" y="2572605"/>
            <a:ext cx="4171006" cy="585028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4861829D-473E-4DDB-A5EF-AAE995EAA55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906061"/>
            <a:ext cx="1066855" cy="57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24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四 推荐算法的降维处理</a:t>
            </a:r>
          </a:p>
        </p:txBody>
      </p:sp>
    </p:spTree>
    <p:extLst>
      <p:ext uri="{BB962C8B-B14F-4D97-AF65-F5344CB8AC3E}">
        <p14:creationId xmlns:p14="http://schemas.microsoft.com/office/powerpoint/2010/main" val="410844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E5250-C24E-8E6E-4D06-75E7843E5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ct val="80000"/>
              </a:lnSpc>
              <a:spcBef>
                <a:spcPts val="0"/>
              </a:spcBef>
              <a:buFont typeface="Wingdings" panose="05000000000000000000" pitchFamily="2" charset="2"/>
              <a:buChar char="u"/>
              <a:defRPr/>
            </a:pPr>
            <a:r>
              <a:rPr lang="zh-CN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任务三：降维处理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使用</a:t>
            </a:r>
            <a:r>
              <a:rPr lang="en-US" altLang="zh-CN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MinHash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算法对协同过滤算法和基于内容推荐算法的相似度计算进行降维。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实验要求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关于构建效用矩阵：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1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）协同过滤：将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0.5-2.5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的评分置为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3.0-5.0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的评分置为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2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）基于内容：如果该电影存在某特征值，则特征值为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，不存在则为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，从而得到</a:t>
            </a: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特征矩阵。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30000"/>
              </a:lnSpc>
              <a:spcBef>
                <a:spcPts val="0"/>
              </a:spcBef>
              <a:defRPr/>
            </a:pPr>
            <a:r>
              <a:rPr lang="en-US" altLang="zh-CN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使用迷你哈希算法进行降维，通过哈希签名矩阵来计算相似度。</a:t>
            </a:r>
            <a:endParaRPr lang="en-US" altLang="zh-CN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074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E5250-C24E-8E6E-4D06-75E7843E5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19400" y="-764847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3505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16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7C1D8A8-6A0D-4134-961D-A6A796681C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271417"/>
            <a:ext cx="1219200" cy="651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66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五 验收流程</a:t>
            </a:r>
          </a:p>
        </p:txBody>
      </p:sp>
    </p:spTree>
    <p:extLst>
      <p:ext uri="{BB962C8B-B14F-4D97-AF65-F5344CB8AC3E}">
        <p14:creationId xmlns:p14="http://schemas.microsoft.com/office/powerpoint/2010/main" val="350889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五 验收流程</a:t>
            </a:r>
          </a:p>
        </p:txBody>
      </p:sp>
      <p:sp>
        <p:nvSpPr>
          <p:cNvPr id="3" name="矩形 2"/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内容占位符 6"/>
          <p:cNvSpPr txBox="1"/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检查两种算法推荐结果与在测试集上的测试结果。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检查两种算法在使用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时的结果。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提问了解编程思路和对</a:t>
            </a:r>
            <a:r>
              <a:rPr lang="zh-CN" altLang="en-US" dirty="0"/>
              <a:t>两种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Minhash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算法的理解。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18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962F764F-0603-8512-1EFD-E5B8F92AE6B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3667489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2F83607-1337-C5CA-6544-440C1A744FC9}"/>
              </a:ext>
            </a:extLst>
          </p:cNvPr>
          <p:cNvSpPr/>
          <p:nvPr/>
        </p:nvSpPr>
        <p:spPr>
          <a:xfrm>
            <a:off x="4248513" y="1471562"/>
            <a:ext cx="3261111" cy="52322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228BF1-E4D2-2CDB-FF79-CD67E75E9D2E}"/>
              </a:ext>
            </a:extLst>
          </p:cNvPr>
          <p:cNvSpPr/>
          <p:nvPr/>
        </p:nvSpPr>
        <p:spPr>
          <a:xfrm>
            <a:off x="4406119" y="1426940"/>
            <a:ext cx="2945901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10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6213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2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42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53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4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74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85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spc="3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34D52D8-5CA6-7CA5-5984-A94A82504D2A}"/>
              </a:ext>
            </a:extLst>
          </p:cNvPr>
          <p:cNvSpPr txBox="1"/>
          <p:nvPr/>
        </p:nvSpPr>
        <p:spPr>
          <a:xfrm>
            <a:off x="4267200" y="2440154"/>
            <a:ext cx="3789680" cy="2797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10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6213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2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42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53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4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74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85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一 任务背景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二 基于用户的协同过滤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三 基于内容的推荐算法</a:t>
            </a:r>
            <a:endParaRPr lang="en-US" altLang="zh-CN" sz="2400" b="1" dirty="0">
              <a:solidFill>
                <a:srgbClr val="23978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四 推荐算法的降维处理</a:t>
            </a:r>
          </a:p>
          <a:p>
            <a:pPr marL="457200" lvl="1">
              <a:lnSpc>
                <a:spcPct val="150000"/>
              </a:lnSpc>
            </a:pPr>
            <a:r>
              <a:rPr lang="zh-CN" altLang="en-US" sz="2400" b="1" dirty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五 验收流程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7" name="灯片编号占位符 4">
            <a:extLst>
              <a:ext uri="{FF2B5EF4-FFF2-40B4-BE49-F238E27FC236}">
                <a16:creationId xmlns:a16="http://schemas.microsoft.com/office/drawing/2014/main" id="{273CD77F-5618-33B2-E382-0E529BB6D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2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2819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一 任务背景</a:t>
            </a:r>
          </a:p>
        </p:txBody>
      </p:sp>
    </p:spTree>
    <p:extLst>
      <p:ext uri="{BB962C8B-B14F-4D97-AF65-F5344CB8AC3E}">
        <p14:creationId xmlns:p14="http://schemas.microsoft.com/office/powerpoint/2010/main" val="642969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B4AD701-24CE-254D-5C37-F4FD47D06A8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一 任务背景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实验目的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了解推荐系统的多种推荐算法并理解其原理。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User-User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的协同过滤算法并对用户进行推荐。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实现基于内容的推荐算法并对用户进行推荐。</a:t>
            </a:r>
          </a:p>
          <a:p>
            <a:pPr marL="800100" lvl="1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9FD86973-F271-9B07-C785-46544AF4C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4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8763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二 基于用户的协同过滤</a:t>
            </a:r>
          </a:p>
        </p:txBody>
      </p:sp>
    </p:spTree>
    <p:extLst>
      <p:ext uri="{BB962C8B-B14F-4D97-AF65-F5344CB8AC3E}">
        <p14:creationId xmlns:p14="http://schemas.microsoft.com/office/powerpoint/2010/main" val="189423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E5250-C24E-8E6E-4D06-75E7843E5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任务描述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内容占位符 6">
            <a:extLst>
              <a:ext uri="{FF2B5EF4-FFF2-40B4-BE49-F238E27FC236}">
                <a16:creationId xmlns:a16="http://schemas.microsoft.com/office/drawing/2014/main" id="{8F511B3F-FBE4-7086-5281-E5BF7D9D062A}"/>
              </a:ext>
            </a:extLst>
          </p:cNvPr>
          <p:cNvSpPr txBox="1">
            <a:spLocks/>
          </p:cNvSpPr>
          <p:nvPr/>
        </p:nvSpPr>
        <p:spPr>
          <a:xfrm>
            <a:off x="762000" y="1265947"/>
            <a:ext cx="11049000" cy="49443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just" fontAlgn="auto">
              <a:lnSpc>
                <a:spcPct val="150000"/>
              </a:lnSpc>
              <a:spcAft>
                <a:spcPts val="0"/>
              </a:spcAft>
              <a:buClrTx/>
              <a:buSzTx/>
              <a:buFont typeface="Wingdings" panose="05000000000000000000" pitchFamily="2" charset="2"/>
              <a:buChar char="u"/>
              <a:tabLst/>
              <a:defRPr/>
            </a:pP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任务一：基于用户的协同过滤推荐算法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实验内容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编程实现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User-User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的协同过滤算法，并根据用户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进行电影推荐，此外，对测试集数据计算并输出评分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实验要求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以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train_set.csv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作为输入文件。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统计出现过的所有用户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和电影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，构建 用户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电影 矩阵，估算所有用户对所有未评分电影的评分值，并选取得分最高的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部电影进行推荐。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将估算出的评分与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test_set.csv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中的数据进行对比，计算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SSE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为方便检查，固定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（与当前待推荐用户最相近的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个用户），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n=5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  <a:p>
            <a:pPr lvl="1" algn="just">
              <a:lnSpc>
                <a:spcPct val="150000"/>
              </a:lnSpc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u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6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911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7D6E5250-C24E-8E6E-4D06-75E7843E5E76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836002" y="-767876"/>
            <a:ext cx="11953511" cy="7453514"/>
          </a:xfrm>
          <a:prstGeom prst="rect">
            <a:avLst/>
          </a:prstGeom>
        </p:spPr>
      </p:pic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相似度计算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7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78BEE6-C4A4-4308-BF7E-E6227E93D550}"/>
                  </a:ext>
                </a:extLst>
              </p:cNvPr>
              <p:cNvSpPr txBox="1"/>
              <p:nvPr/>
            </p:nvSpPr>
            <p:spPr>
              <a:xfrm>
                <a:off x="2526625" y="2890474"/>
                <a:ext cx="7138749" cy="14304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𝒔𝒊𝒎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𝒙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/>
                              <a:cs typeface="Arial" pitchFamily="34" charset="0"/>
                            </a:rPr>
                            <m:t>𝒚</m:t>
                          </m:r>
                        </m:e>
                      </m:d>
                      <m:r>
                        <a:rPr lang="en-US" sz="24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  <m:r>
                                <a:rPr lang="en-US" sz="24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𝑺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latin typeface="Cambria Math"/>
                                      <a:cs typeface="Arial" pitchFamily="34" charset="0"/>
                                    </a:rPr>
                                    <m:t>𝒙𝒚</m:t>
                                  </m:r>
                                </m:sub>
                              </m:sSub>
                            </m:sub>
                            <m:sup/>
                            <m:e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𝒙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  <m:d>
                                <m:dPr>
                                  <m:ctrlPr>
                                    <a:rPr lang="en-US" sz="2400" b="1" i="1" smtClean="0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𝒓</m:t>
                                      </m:r>
                                    </m:e>
                                    <m:sub>
                                      <m:r>
                                        <a:rPr lang="en-US" sz="2400" b="1" i="1" smtClean="0">
                                          <a:latin typeface="Cambria Math"/>
                                          <a:cs typeface="Arial" pitchFamily="34" charset="0"/>
                                        </a:rPr>
                                        <m:t>𝒚</m:t>
                                      </m:r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𝒔</m:t>
                                      </m:r>
                                    </m:sub>
                                  </m:s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𝒓</m:t>
                                          </m:r>
                                        </m:e>
                                        <m:sub>
                                          <m:r>
                                            <a:rPr lang="en-US" sz="2400" b="1" i="1" smtClean="0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𝒚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𝒙𝒔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𝒙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  <m:rad>
                            <m:radPr>
                              <m:degHide m:val="on"/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radPr>
                            <m:deg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  <m:r>
                                    <a:rPr lang="en-US" sz="2400" b="1" i="1">
                                      <a:latin typeface="Cambria Math"/>
                                      <a:cs typeface="Arial" pitchFamily="34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𝑺</m:t>
                                      </m:r>
                                    </m:e>
                                    <m:sub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𝒙𝒚</m:t>
                                      </m:r>
                                    </m:sub>
                                  </m:sSub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  <a:cs typeface="Arial" pitchFamily="34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  <a:cs typeface="Arial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𝒓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1" i="1" smtClean="0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𝒚</m:t>
                                              </m:r>
                                              <m:r>
                                                <a:rPr lang="en-US" sz="2400" b="1" i="1">
                                                  <a:latin typeface="Cambria Math"/>
                                                  <a:cs typeface="Arial" pitchFamily="34" charset="0"/>
                                                </a:rPr>
                                                <m:t>𝒔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b="1" i="1">
                                              <a:latin typeface="Cambria Math"/>
                                              <a:cs typeface="Arial" pitchFamily="34" charset="0"/>
                                            </a:rPr>
                                            <m:t>−</m:t>
                                          </m:r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sz="2400" b="1" i="1">
                                                  <a:latin typeface="Cambria Math" panose="02040503050406030204" pitchFamily="18" charset="0"/>
                                                  <a:cs typeface="Arial" pitchFamily="34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2400" b="1" i="1">
                                                      <a:latin typeface="Cambria Math" panose="02040503050406030204" pitchFamily="18" charset="0"/>
                                                      <a:cs typeface="Arial" pitchFamily="34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400" b="1" i="1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400" b="1" i="1" smtClean="0">
                                                      <a:latin typeface="Cambria Math"/>
                                                      <a:cs typeface="Arial" pitchFamily="34" charset="0"/>
                                                    </a:rPr>
                                                    <m:t>𝒚</m:t>
                                                  </m:r>
                                                </m:sub>
                                              </m:sSub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1" i="1">
                                          <a:latin typeface="Cambria Math"/>
                                          <a:cs typeface="Arial" pitchFamily="34" charset="0"/>
                                        </a:rPr>
                                        <m:t>𝟐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rad>
                        </m:den>
                      </m:f>
                    </m:oMath>
                  </m:oMathPara>
                </a14:m>
                <a:endParaRPr lang="en-US" sz="24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678BEE6-C4A4-4308-BF7E-E6227E93D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625" y="2890474"/>
                <a:ext cx="7138749" cy="14304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842F307-C558-497D-B6A9-3E01EF7EED9D}"/>
              </a:ext>
            </a:extLst>
          </p:cNvPr>
          <p:cNvSpPr txBox="1"/>
          <p:nvPr/>
        </p:nvSpPr>
        <p:spPr>
          <a:xfrm>
            <a:off x="1349405" y="1717522"/>
            <a:ext cx="3835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Pearson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相似度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982912-CA7F-4A75-BE6B-6F4B9F0B7759}"/>
              </a:ext>
            </a:extLst>
          </p:cNvPr>
          <p:cNvSpPr txBox="1"/>
          <p:nvPr/>
        </p:nvSpPr>
        <p:spPr>
          <a:xfrm>
            <a:off x="3008419" y="2309267"/>
            <a:ext cx="617516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eaLnBrk="1" hangingPunct="1"/>
            <a:r>
              <a:rPr lang="en-US" altLang="zh-CN" sz="2400" b="1" i="1" dirty="0" err="1">
                <a:solidFill>
                  <a:srgbClr val="0000FF"/>
                </a:solidFill>
              </a:rPr>
              <a:t>S</a:t>
            </a:r>
            <a:r>
              <a:rPr lang="en-US" altLang="zh-CN" sz="2400" b="1" i="1" baseline="-25000" dirty="0" err="1">
                <a:solidFill>
                  <a:srgbClr val="0000FF"/>
                </a:solidFill>
              </a:rPr>
              <a:t>xy</a:t>
            </a:r>
            <a:r>
              <a:rPr lang="en-US" altLang="zh-CN" sz="2400" dirty="0"/>
              <a:t> = items rated by both users </a:t>
            </a:r>
            <a:r>
              <a:rPr lang="en-US" altLang="zh-CN" sz="2400" b="1" i="1" dirty="0"/>
              <a:t>x</a:t>
            </a:r>
            <a:r>
              <a:rPr lang="en-US" altLang="zh-CN" sz="2400" dirty="0"/>
              <a:t> and </a:t>
            </a:r>
            <a:r>
              <a:rPr lang="en-US" altLang="zh-CN" sz="2400" b="1" i="1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25138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日期占位符 3">
            <a:extLst>
              <a:ext uri="{FF2B5EF4-FFF2-40B4-BE49-F238E27FC236}">
                <a16:creationId xmlns:a16="http://schemas.microsoft.com/office/drawing/2014/main" id="{79482CD5-AA8F-66D6-068C-38B89B4855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895600" cy="370917"/>
          </a:xfrm>
        </p:spPr>
        <p:txBody>
          <a:bodyPr/>
          <a:lstStyle/>
          <a:p>
            <a:fld id="{FD5DC880-E7FD-4208-A605-531828BE9FAC}" type="datetime1">
              <a:rPr kumimoji="1" lang="en-US" altLang="zh-CN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5/21/2025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7E98546-D344-B834-C9AF-75E2C2F749BD}"/>
              </a:ext>
            </a:extLst>
          </p:cNvPr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B55A52A6-ADBA-1467-0F24-C05FED323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200" y="348163"/>
            <a:ext cx="2607733" cy="59364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879172A-DE28-C41A-A848-93BE8FA3C050}"/>
              </a:ext>
            </a:extLst>
          </p:cNvPr>
          <p:cNvSpPr txBox="1"/>
          <p:nvPr/>
        </p:nvSpPr>
        <p:spPr>
          <a:xfrm>
            <a:off x="609600" y="357032"/>
            <a:ext cx="2819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算法流程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DF18EB7-3564-1E98-87F6-5D9A6E57B58A}"/>
              </a:ext>
            </a:extLst>
          </p:cNvPr>
          <p:cNvSpPr/>
          <p:nvPr/>
        </p:nvSpPr>
        <p:spPr>
          <a:xfrm flipV="1">
            <a:off x="533400" y="1041696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360B3AF-0134-71C0-7549-C10C92FE68F8}"/>
              </a:ext>
            </a:extLst>
          </p:cNvPr>
          <p:cNvSpPr/>
          <p:nvPr/>
        </p:nvSpPr>
        <p:spPr>
          <a:xfrm flipV="1">
            <a:off x="533399" y="6318808"/>
            <a:ext cx="11353799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灯片编号占位符 4">
            <a:extLst>
              <a:ext uri="{FF2B5EF4-FFF2-40B4-BE49-F238E27FC236}">
                <a16:creationId xmlns:a16="http://schemas.microsoft.com/office/drawing/2014/main" id="{39E95915-9BDA-D7E3-97E1-0151780D1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01400" y="6318808"/>
            <a:ext cx="685798" cy="370917"/>
          </a:xfrm>
        </p:spPr>
        <p:txBody>
          <a:bodyPr/>
          <a:lstStyle/>
          <a:p>
            <a:pPr algn="r"/>
            <a:fld id="{643E7B76-6D4A-D043-9FCE-C1FDFE2F9D33}" type="slidenum">
              <a:rPr kumimoji="1" lang="zh-CN" altLang="en-US" smtClean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pPr algn="r"/>
              <a:t>8</a:t>
            </a:fld>
            <a:endParaRPr kumimoji="1" lang="zh-CN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51B7DFEA-DC1F-4AFD-83A6-5FDC364C7FFB}"/>
              </a:ext>
            </a:extLst>
          </p:cNvPr>
          <p:cNvSpPr/>
          <p:nvPr/>
        </p:nvSpPr>
        <p:spPr>
          <a:xfrm>
            <a:off x="2819400" y="2819400"/>
            <a:ext cx="685800" cy="45719"/>
          </a:xfrm>
          <a:prstGeom prst="rightArrow">
            <a:avLst/>
          </a:prstGeom>
          <a:solidFill>
            <a:schemeClr val="tx1"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9E2BFA43-328B-41AC-BCB6-0AEEECCBA2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48" t="18194" b="11687"/>
          <a:stretch/>
        </p:blipFill>
        <p:spPr>
          <a:xfrm>
            <a:off x="3581400" y="2598419"/>
            <a:ext cx="3697460" cy="53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4F2322CF-B6AD-4B80-ABBE-357CF106630B}"/>
                  </a:ext>
                </a:extLst>
              </p:cNvPr>
              <p:cNvSpPr txBox="1"/>
              <p:nvPr/>
            </p:nvSpPr>
            <p:spPr>
              <a:xfrm>
                <a:off x="2819400" y="4274404"/>
                <a:ext cx="4118254" cy="804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𝒓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𝒊𝒙</m:t>
                          </m:r>
                        </m:sub>
                      </m:sSub>
                      <m:r>
                        <a:rPr lang="en-US" sz="2000" b="1" i="1" smtClean="0">
                          <a:latin typeface="Cambria Math"/>
                          <a:cs typeface="Arial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  <a:cs typeface="Arial" pitchFamily="34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naryPr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𝒋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∈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𝑵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(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;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𝒙</m:t>
                              </m:r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𝒊𝒋</m:t>
                                  </m:r>
                                </m:sub>
                              </m:sSub>
                              <m:r>
                                <a:rPr lang="en-US" sz="2000" b="1" i="1">
                                  <a:latin typeface="Cambria Math"/>
                                  <a:cs typeface="Arial" pitchFamily="34" charset="0"/>
                                </a:rPr>
                                <m:t>⋅</m:t>
                              </m:r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  <a:cs typeface="Arial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𝒓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latin typeface="Cambria Math"/>
                                      <a:cs typeface="Arial" pitchFamily="34" charset="0"/>
                                    </a:rPr>
                                    <m:t>𝒋𝒙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a:rPr lang="en-US" sz="2000" b="1" i="1" smtClean="0">
                              <a:latin typeface="Cambria Math"/>
                              <a:cs typeface="Arial" pitchFamily="34" charset="0"/>
                            </a:rPr>
                            <m:t>∑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  <a:cs typeface="Arial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/>
                                  <a:cs typeface="Arial" pitchFamily="34" charset="0"/>
                                </a:rPr>
                                <m:t>𝒊𝒋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000" b="1" dirty="0"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7" name="TextBox 1">
                <a:extLst>
                  <a:ext uri="{FF2B5EF4-FFF2-40B4-BE49-F238E27FC236}">
                    <a16:creationId xmlns:a16="http://schemas.microsoft.com/office/drawing/2014/main" id="{4F2322CF-B6AD-4B80-ABBE-357CF1066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4274404"/>
                <a:ext cx="4118254" cy="8041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箭头: 右 17">
            <a:extLst>
              <a:ext uri="{FF2B5EF4-FFF2-40B4-BE49-F238E27FC236}">
                <a16:creationId xmlns:a16="http://schemas.microsoft.com/office/drawing/2014/main" id="{8AF0361E-8C17-420E-AAD2-6C58BE38B33E}"/>
              </a:ext>
            </a:extLst>
          </p:cNvPr>
          <p:cNvSpPr/>
          <p:nvPr/>
        </p:nvSpPr>
        <p:spPr>
          <a:xfrm>
            <a:off x="2819400" y="4680965"/>
            <a:ext cx="685800" cy="45719"/>
          </a:xfrm>
          <a:prstGeom prst="rightArrow">
            <a:avLst/>
          </a:prstGeom>
          <a:solidFill>
            <a:schemeClr val="tx1">
              <a:alpha val="64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5F15D127-63FF-4870-9F51-BFD5885D7F26}"/>
              </a:ext>
            </a:extLst>
          </p:cNvPr>
          <p:cNvSpPr txBox="1"/>
          <p:nvPr/>
        </p:nvSpPr>
        <p:spPr>
          <a:xfrm>
            <a:off x="502919" y="1132917"/>
            <a:ext cx="114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指定用户电影推荐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BED4CDB-F818-4F98-B8A1-719FF0660FAB}"/>
              </a:ext>
            </a:extLst>
          </p:cNvPr>
          <p:cNvSpPr txBox="1"/>
          <p:nvPr/>
        </p:nvSpPr>
        <p:spPr>
          <a:xfrm>
            <a:off x="6366181" y="1132917"/>
            <a:ext cx="1142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总</a:t>
            </a:r>
            <a:r>
              <a:rPr lang="en-US" altLang="zh-CN" dirty="0" err="1"/>
              <a:t>sse</a:t>
            </a:r>
            <a:r>
              <a:rPr lang="zh-CN" altLang="en-US" dirty="0"/>
              <a:t>计算</a:t>
            </a: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2F7A8479-C228-4CE4-B3BE-09386B6AD4A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0" y="906061"/>
            <a:ext cx="1066855" cy="577244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ABCBC6E-BA35-4754-9D23-34EF1605ECC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4498" y="935771"/>
            <a:ext cx="1066855" cy="575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5193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>
            <a:extLst>
              <a:ext uri="{FF2B5EF4-FFF2-40B4-BE49-F238E27FC236}">
                <a16:creationId xmlns:a16="http://schemas.microsoft.com/office/drawing/2014/main" id="{0EE27456-1EF0-0D34-6622-6E664A5FE86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>
            <a:fillRect/>
          </a:stretch>
        </p:blipFill>
        <p:spPr>
          <a:xfrm>
            <a:off x="238489" y="-595514"/>
            <a:ext cx="11953511" cy="745351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5DBE4959-A5B7-C298-FC01-CBAFD8F44A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DE936BE-8033-3914-34F0-125C6BE3D739}"/>
              </a:ext>
            </a:extLst>
          </p:cNvPr>
          <p:cNvSpPr/>
          <p:nvPr/>
        </p:nvSpPr>
        <p:spPr>
          <a:xfrm>
            <a:off x="0" y="2209800"/>
            <a:ext cx="12192000" cy="2219232"/>
          </a:xfrm>
          <a:prstGeom prst="rect">
            <a:avLst/>
          </a:prstGeom>
          <a:solidFill>
            <a:srgbClr val="0E7C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884" tIns="60941" rIns="121884" bIns="60941" rtlCol="0" anchor="ctr"/>
          <a:lstStyle/>
          <a:p>
            <a:pPr algn="ctr"/>
            <a:endParaRPr lang="zh-CN" altLang="en-US" sz="2400"/>
          </a:p>
        </p:txBody>
      </p:sp>
      <p:sp>
        <p:nvSpPr>
          <p:cNvPr id="13" name="TextBox 1">
            <a:extLst>
              <a:ext uri="{FF2B5EF4-FFF2-40B4-BE49-F238E27FC236}">
                <a16:creationId xmlns:a16="http://schemas.microsoft.com/office/drawing/2014/main" id="{EC1D1250-4EE7-BA54-72B2-9CB39E240C22}"/>
              </a:ext>
            </a:extLst>
          </p:cNvPr>
          <p:cNvSpPr txBox="1"/>
          <p:nvPr/>
        </p:nvSpPr>
        <p:spPr>
          <a:xfrm>
            <a:off x="956663" y="2888548"/>
            <a:ext cx="10278674" cy="861736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三 基于内容的推荐算法</a:t>
            </a:r>
          </a:p>
        </p:txBody>
      </p:sp>
    </p:spTree>
    <p:extLst>
      <p:ext uri="{BB962C8B-B14F-4D97-AF65-F5344CB8AC3E}">
        <p14:creationId xmlns:p14="http://schemas.microsoft.com/office/powerpoint/2010/main" val="23106901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zBjN2I3YjA4NmJkYzgzMDBiMmI2MWNiZDY2ZTkxMWY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TF_{ij} = \frac{f_{ij}}{\max_k f_{kj}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46"/>
  <p:tag name="PICTUREFILESIZE" val="96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IDF_i = \log\frac{N}{n_i}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130"/>
  <p:tag name="PICTUREFILESIZE" val="7357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>
            <a:lumMod val="40000"/>
            <a:lumOff val="60000"/>
            <a:alpha val="64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581</TotalTime>
  <Words>748</Words>
  <Application>Microsoft Office PowerPoint</Application>
  <PresentationFormat>宽屏</PresentationFormat>
  <Paragraphs>128</Paragraphs>
  <Slides>18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28" baseType="lpstr">
      <vt:lpstr>等线 Light</vt:lpstr>
      <vt:lpstr>Arial</vt:lpstr>
      <vt:lpstr>Calibri</vt:lpstr>
      <vt:lpstr>Cambria Math</vt:lpstr>
      <vt:lpstr>Times New Roman</vt:lpstr>
      <vt:lpstr>Wingdings</vt:lpstr>
      <vt:lpstr>等线</vt:lpstr>
      <vt:lpstr>微软雅黑</vt:lpstr>
      <vt:lpstr>Office 主题​​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jure</dc:creator>
  <cp:lastModifiedBy>w w</cp:lastModifiedBy>
  <cp:revision>1535</cp:revision>
  <cp:lastPrinted>2011-10-20T04:01:00Z</cp:lastPrinted>
  <dcterms:created xsi:type="dcterms:W3CDTF">2009-06-12T17:14:00Z</dcterms:created>
  <dcterms:modified xsi:type="dcterms:W3CDTF">2025-05-21T10:40:07Z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597F500DB4604EFABCF9A0C0BC73FDE5_12</vt:lpwstr>
  </property>
  <property fmtid="{D5CDD505-2E9C-101B-9397-08002B2CF9AE}" pid="3" name="KSOProductBuildVer">
    <vt:lpwstr>2052-12.1.0.16417</vt:lpwstr>
  </property>
</Properties>
</file>