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2" r:id="rId12"/>
    <p:sldId id="273" r:id="rId13"/>
    <p:sldId id="271" r:id="rId14"/>
    <p:sldId id="258"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4660"/>
  </p:normalViewPr>
  <p:slideViewPr>
    <p:cSldViewPr snapToGrid="0">
      <p:cViewPr varScale="1">
        <p:scale>
          <a:sx n="114" d="100"/>
          <a:sy n="114"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E283-7879-D95C-C6C3-53FAC88DD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A631CE-FCB0-0DEA-651D-ABBAD7052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AA6867-6F58-D5AC-B8CD-5B3678B22DF2}"/>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5" name="Footer Placeholder 4">
            <a:extLst>
              <a:ext uri="{FF2B5EF4-FFF2-40B4-BE49-F238E27FC236}">
                <a16:creationId xmlns:a16="http://schemas.microsoft.com/office/drawing/2014/main" id="{B121735D-45B6-7EF1-B04D-E1BA86F4D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69482-70D8-C11C-3F84-4CE34F434501}"/>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324614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8FAA-98CD-5FEC-8494-BC4DE6DB6E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C5326-7D68-EE83-EE8E-11748B405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B77F6-BECB-E5DA-143A-EEA55FBFAA80}"/>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5" name="Footer Placeholder 4">
            <a:extLst>
              <a:ext uri="{FF2B5EF4-FFF2-40B4-BE49-F238E27FC236}">
                <a16:creationId xmlns:a16="http://schemas.microsoft.com/office/drawing/2014/main" id="{3032E583-8C6D-3F1B-B047-736D33FDB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E7A3C-CC1D-A4B1-997F-87DD960FD599}"/>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339715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62162-FDE6-71B4-FB42-FEDB5BF4A4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B04CB3-F4E8-F2D8-0E7F-92C887C54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8F1CB-6A9C-668A-1621-6E620A13C1ED}"/>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5" name="Footer Placeholder 4">
            <a:extLst>
              <a:ext uri="{FF2B5EF4-FFF2-40B4-BE49-F238E27FC236}">
                <a16:creationId xmlns:a16="http://schemas.microsoft.com/office/drawing/2014/main" id="{EE26DB23-A231-8B75-F0E0-CA27BB479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178B9-4D9D-9C8F-42AD-942AE405C5C2}"/>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4607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6EE3-4E55-17D0-95EF-C86006C21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848C3-E279-C1C9-A732-F4F4D667F2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ECA9B-F288-3886-6012-EF2D9A1E2BC1}"/>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5" name="Footer Placeholder 4">
            <a:extLst>
              <a:ext uri="{FF2B5EF4-FFF2-40B4-BE49-F238E27FC236}">
                <a16:creationId xmlns:a16="http://schemas.microsoft.com/office/drawing/2014/main" id="{694959D1-E889-D0C2-2974-3E02774C7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02107-5428-80BC-B748-5FA93843FF92}"/>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184076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B587-1E96-8D71-3734-83E1447AB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197C2-39CD-C9EF-C4BA-A00936745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079E4-C863-C19B-EA58-D467250191B1}"/>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5" name="Footer Placeholder 4">
            <a:extLst>
              <a:ext uri="{FF2B5EF4-FFF2-40B4-BE49-F238E27FC236}">
                <a16:creationId xmlns:a16="http://schemas.microsoft.com/office/drawing/2014/main" id="{B6FA9713-BCF3-E3F0-2F9C-E228F7C8A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C9ABF-EED1-9768-1CB6-BE201D710ABF}"/>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353656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6C0-B891-6955-D48A-E7B8D28969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641A7-8630-35F1-ACAA-E20BF6AB3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298B9-5752-9153-4D71-FB763E044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E3738-E126-49BC-EA73-74450457F594}"/>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6" name="Footer Placeholder 5">
            <a:extLst>
              <a:ext uri="{FF2B5EF4-FFF2-40B4-BE49-F238E27FC236}">
                <a16:creationId xmlns:a16="http://schemas.microsoft.com/office/drawing/2014/main" id="{EA7CF15D-0448-0ECF-ED78-218D2A2EC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FCDA-F293-4DAC-3439-68FDFBBCBCCC}"/>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156271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B975-B3B6-3DAD-EC17-DD2D174C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CCC042-26C6-2B13-6FA1-F019522B9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73213-EE7B-693F-A0FD-4F2C266B0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4DE23-877A-913A-A111-98A2086D0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C07EC-2A23-1CFC-00A9-21E781FA9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E5259-B5C0-FBFA-62C8-4BCF5AEAF1B8}"/>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8" name="Footer Placeholder 7">
            <a:extLst>
              <a:ext uri="{FF2B5EF4-FFF2-40B4-BE49-F238E27FC236}">
                <a16:creationId xmlns:a16="http://schemas.microsoft.com/office/drawing/2014/main" id="{EABD9F82-A2A9-BA36-149E-7B2A04F605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4E6964-80D9-B1E4-F898-7D1C7CB73E1F}"/>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62419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34D5-AAD1-65DF-821A-70142C9DE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8C91A-9199-379D-674A-EB16D04410D0}"/>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4" name="Footer Placeholder 3">
            <a:extLst>
              <a:ext uri="{FF2B5EF4-FFF2-40B4-BE49-F238E27FC236}">
                <a16:creationId xmlns:a16="http://schemas.microsoft.com/office/drawing/2014/main" id="{6B92E358-85EF-6483-5C85-42BCD1C7C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7F06F-8003-65B5-037A-3A32AC3D5ED5}"/>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44447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06405-751C-A60E-1C04-B00C6AB3CF35}"/>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3" name="Footer Placeholder 2">
            <a:extLst>
              <a:ext uri="{FF2B5EF4-FFF2-40B4-BE49-F238E27FC236}">
                <a16:creationId xmlns:a16="http://schemas.microsoft.com/office/drawing/2014/main" id="{FF7D4888-8021-AF48-1E1D-2E5DE3F12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E51B5-7167-D2B2-DFE0-2A7CA2D55305}"/>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339515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23FB-C787-DA7B-43C4-583EDD74D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724DEA-6AAE-4D9B-B991-C76A099DA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70B61-DD5B-C6C0-A033-2A3CCEA9D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8F236-50B4-5845-522E-34E009EA4864}"/>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6" name="Footer Placeholder 5">
            <a:extLst>
              <a:ext uri="{FF2B5EF4-FFF2-40B4-BE49-F238E27FC236}">
                <a16:creationId xmlns:a16="http://schemas.microsoft.com/office/drawing/2014/main" id="{74D4BBB7-C2D0-AFAD-7CE9-97874B289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DD7C2-9201-8A9A-FF6B-4A3687185716}"/>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305436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3C37-91FC-F2ED-3904-A71CF79B5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00095B-BBA7-9302-78A0-CBBAA890F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983A4-726E-2696-D2E4-C41352A0B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71BE1-DF00-60CA-9199-1C5D28B6D67E}"/>
              </a:ext>
            </a:extLst>
          </p:cNvPr>
          <p:cNvSpPr>
            <a:spLocks noGrp="1"/>
          </p:cNvSpPr>
          <p:nvPr>
            <p:ph type="dt" sz="half" idx="10"/>
          </p:nvPr>
        </p:nvSpPr>
        <p:spPr/>
        <p:txBody>
          <a:bodyPr/>
          <a:lstStyle/>
          <a:p>
            <a:fld id="{58A7EEEB-EB09-4753-BEAC-F7251C2F21DA}" type="datetimeFigureOut">
              <a:rPr lang="en-US" smtClean="0"/>
              <a:t>9/13/23</a:t>
            </a:fld>
            <a:endParaRPr lang="en-US"/>
          </a:p>
        </p:txBody>
      </p:sp>
      <p:sp>
        <p:nvSpPr>
          <p:cNvPr id="6" name="Footer Placeholder 5">
            <a:extLst>
              <a:ext uri="{FF2B5EF4-FFF2-40B4-BE49-F238E27FC236}">
                <a16:creationId xmlns:a16="http://schemas.microsoft.com/office/drawing/2014/main" id="{580AAC46-6523-C0E3-A9AD-31A2F0B5A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1F29C-2856-AFC1-DDA5-7B7231BC22C7}"/>
              </a:ext>
            </a:extLst>
          </p:cNvPr>
          <p:cNvSpPr>
            <a:spLocks noGrp="1"/>
          </p:cNvSpPr>
          <p:nvPr>
            <p:ph type="sldNum" sz="quarter" idx="12"/>
          </p:nvPr>
        </p:nvSpPr>
        <p:spPr/>
        <p:txBody>
          <a:bodyPr/>
          <a:lstStyle/>
          <a:p>
            <a:fld id="{637A04E9-7820-4997-AA3F-B32A3BEEB503}" type="slidenum">
              <a:rPr lang="en-US" smtClean="0"/>
              <a:t>‹#›</a:t>
            </a:fld>
            <a:endParaRPr lang="en-US"/>
          </a:p>
        </p:txBody>
      </p:sp>
    </p:spTree>
    <p:extLst>
      <p:ext uri="{BB962C8B-B14F-4D97-AF65-F5344CB8AC3E}">
        <p14:creationId xmlns:p14="http://schemas.microsoft.com/office/powerpoint/2010/main" val="286790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999AC-339A-BA87-9132-8231CAA1A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CAA9E-18AF-D957-2114-6764827CC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BCA0F-3888-F673-637F-38BCAB9833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7EEEB-EB09-4753-BEAC-F7251C2F21DA}" type="datetimeFigureOut">
              <a:rPr lang="en-US" smtClean="0"/>
              <a:t>9/13/23</a:t>
            </a:fld>
            <a:endParaRPr lang="en-US"/>
          </a:p>
        </p:txBody>
      </p:sp>
      <p:sp>
        <p:nvSpPr>
          <p:cNvPr id="5" name="Footer Placeholder 4">
            <a:extLst>
              <a:ext uri="{FF2B5EF4-FFF2-40B4-BE49-F238E27FC236}">
                <a16:creationId xmlns:a16="http://schemas.microsoft.com/office/drawing/2014/main" id="{2F5BEC00-985B-E7AA-76A4-F786DB75F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1E9CAD-D80A-A778-52A7-694B2618C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A04E9-7820-4997-AA3F-B32A3BEEB503}" type="slidenum">
              <a:rPr lang="en-US" smtClean="0"/>
              <a:t>‹#›</a:t>
            </a:fld>
            <a:endParaRPr lang="en-US"/>
          </a:p>
        </p:txBody>
      </p:sp>
    </p:spTree>
    <p:extLst>
      <p:ext uri="{BB962C8B-B14F-4D97-AF65-F5344CB8AC3E}">
        <p14:creationId xmlns:p14="http://schemas.microsoft.com/office/powerpoint/2010/main" val="248547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1A6AA95-9AC5-D6B0-2C3F-C71A706AB4FE}"/>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Attribute Grammar and Intermediate Code Generation</a:t>
            </a:r>
          </a:p>
        </p:txBody>
      </p:sp>
      <p:sp>
        <p:nvSpPr>
          <p:cNvPr id="3" name="Subtitle 2">
            <a:extLst>
              <a:ext uri="{FF2B5EF4-FFF2-40B4-BE49-F238E27FC236}">
                <a16:creationId xmlns:a16="http://schemas.microsoft.com/office/drawing/2014/main" id="{7E32E500-B48C-EEE6-D790-EFEA4FA5D6C4}"/>
              </a:ext>
            </a:extLst>
          </p:cNvPr>
          <p:cNvSpPr>
            <a:spLocks noGrp="1"/>
          </p:cNvSpPr>
          <p:nvPr>
            <p:ph type="subTitle" idx="1"/>
          </p:nvPr>
        </p:nvSpPr>
        <p:spPr>
          <a:xfrm>
            <a:off x="1350682" y="4870824"/>
            <a:ext cx="10005951" cy="1458258"/>
          </a:xfrm>
        </p:spPr>
        <p:txBody>
          <a:bodyPr anchor="ctr">
            <a:normAutofit/>
          </a:bodyPr>
          <a:lstStyle/>
          <a:p>
            <a:pPr algn="l"/>
            <a:r>
              <a:rPr lang="en-US"/>
              <a:t>Sabrina Tarin </a:t>
            </a:r>
            <a:r>
              <a:rPr lang="en-US" dirty="0"/>
              <a:t>Chowdhury</a:t>
            </a:r>
          </a:p>
        </p:txBody>
      </p:sp>
    </p:spTree>
    <p:extLst>
      <p:ext uri="{BB962C8B-B14F-4D97-AF65-F5344CB8AC3E}">
        <p14:creationId xmlns:p14="http://schemas.microsoft.com/office/powerpoint/2010/main" val="187015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7F3F-38CB-8162-0E9E-2E36E61D82C8}"/>
              </a:ext>
            </a:extLst>
          </p:cNvPr>
          <p:cNvSpPr>
            <a:spLocks noGrp="1"/>
          </p:cNvSpPr>
          <p:nvPr>
            <p:ph type="title"/>
          </p:nvPr>
        </p:nvSpPr>
        <p:spPr>
          <a:xfrm>
            <a:off x="707571" y="-118367"/>
            <a:ext cx="10515600" cy="1325563"/>
          </a:xfrm>
        </p:spPr>
        <p:txBody>
          <a:bodyPr/>
          <a:lstStyle/>
          <a:p>
            <a:r>
              <a:rPr lang="en-US" dirty="0"/>
              <a:t>Code Optimization</a:t>
            </a:r>
          </a:p>
        </p:txBody>
      </p:sp>
      <p:sp>
        <p:nvSpPr>
          <p:cNvPr id="3" name="Content Placeholder 2">
            <a:extLst>
              <a:ext uri="{FF2B5EF4-FFF2-40B4-BE49-F238E27FC236}">
                <a16:creationId xmlns:a16="http://schemas.microsoft.com/office/drawing/2014/main" id="{231305F0-2CE9-4D15-C1A2-C8C657BC978A}"/>
              </a:ext>
            </a:extLst>
          </p:cNvPr>
          <p:cNvSpPr>
            <a:spLocks noGrp="1"/>
          </p:cNvSpPr>
          <p:nvPr>
            <p:ph idx="1"/>
          </p:nvPr>
        </p:nvSpPr>
        <p:spPr>
          <a:xfrm>
            <a:off x="955766" y="1697468"/>
            <a:ext cx="4844143" cy="4351338"/>
          </a:xfrm>
        </p:spPr>
        <p:txBody>
          <a:bodyPr/>
          <a:lstStyle/>
          <a:p>
            <a:pPr algn="l" fontAlgn="base"/>
            <a:r>
              <a:rPr lang="en-US" b="1" i="0" dirty="0">
                <a:solidFill>
                  <a:srgbClr val="273239"/>
                </a:solidFill>
                <a:effectLst/>
                <a:latin typeface="Nunito" pitchFamily="2" charset="0"/>
              </a:rPr>
              <a:t>Loop Unrolling: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It helps in optimizing the execution time of the program by reducing the iterations.</a:t>
            </a:r>
          </a:p>
          <a:p>
            <a:pPr algn="l" fontAlgn="base">
              <a:buFont typeface="Arial" panose="020B0604020202020204" pitchFamily="34" charset="0"/>
              <a:buChar char="•"/>
            </a:pPr>
            <a:r>
              <a:rPr lang="en-US" b="0" i="0" dirty="0">
                <a:solidFill>
                  <a:srgbClr val="273239"/>
                </a:solidFill>
                <a:effectLst/>
                <a:latin typeface="Nunito" pitchFamily="2" charset="0"/>
              </a:rPr>
              <a:t>It increases the program’s speed by eliminating the loop control and test instructions.</a:t>
            </a:r>
          </a:p>
          <a:p>
            <a:endParaRPr lang="en-US" dirty="0"/>
          </a:p>
        </p:txBody>
      </p:sp>
      <p:pic>
        <p:nvPicPr>
          <p:cNvPr id="6" name="Picture 5">
            <a:extLst>
              <a:ext uri="{FF2B5EF4-FFF2-40B4-BE49-F238E27FC236}">
                <a16:creationId xmlns:a16="http://schemas.microsoft.com/office/drawing/2014/main" id="{53B97202-8C88-E9C9-D016-3F54FC2A96B3}"/>
              </a:ext>
            </a:extLst>
          </p:cNvPr>
          <p:cNvPicPr>
            <a:picLocks noChangeAspect="1"/>
          </p:cNvPicPr>
          <p:nvPr/>
        </p:nvPicPr>
        <p:blipFill>
          <a:blip r:embed="rId2"/>
          <a:stretch>
            <a:fillRect/>
          </a:stretch>
        </p:blipFill>
        <p:spPr>
          <a:xfrm>
            <a:off x="5965371" y="1697468"/>
            <a:ext cx="3968338" cy="4324679"/>
          </a:xfrm>
          <a:prstGeom prst="rect">
            <a:avLst/>
          </a:prstGeom>
        </p:spPr>
      </p:pic>
    </p:spTree>
    <p:extLst>
      <p:ext uri="{BB962C8B-B14F-4D97-AF65-F5344CB8AC3E}">
        <p14:creationId xmlns:p14="http://schemas.microsoft.com/office/powerpoint/2010/main" val="382784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D2CB-E17D-AD10-9CE9-635181452ED4}"/>
              </a:ext>
            </a:extLst>
          </p:cNvPr>
          <p:cNvSpPr>
            <a:spLocks noGrp="1"/>
          </p:cNvSpPr>
          <p:nvPr>
            <p:ph type="title"/>
          </p:nvPr>
        </p:nvSpPr>
        <p:spPr/>
        <p:txBody>
          <a:bodyPr/>
          <a:lstStyle/>
          <a:p>
            <a:r>
              <a:rPr lang="en-US" dirty="0"/>
              <a:t>Code Optimization</a:t>
            </a:r>
          </a:p>
        </p:txBody>
      </p:sp>
      <p:sp>
        <p:nvSpPr>
          <p:cNvPr id="3" name="Content Placeholder 2">
            <a:extLst>
              <a:ext uri="{FF2B5EF4-FFF2-40B4-BE49-F238E27FC236}">
                <a16:creationId xmlns:a16="http://schemas.microsoft.com/office/drawing/2014/main" id="{8854372A-5681-9A34-8F71-E59907AF5A7D}"/>
              </a:ext>
            </a:extLst>
          </p:cNvPr>
          <p:cNvSpPr>
            <a:spLocks noGrp="1"/>
          </p:cNvSpPr>
          <p:nvPr>
            <p:ph idx="1"/>
          </p:nvPr>
        </p:nvSpPr>
        <p:spPr/>
        <p:txBody>
          <a:bodyPr/>
          <a:lstStyle/>
          <a:p>
            <a:pPr algn="l" fontAlgn="base"/>
            <a:r>
              <a:rPr lang="en-US" b="1" i="0" dirty="0">
                <a:solidFill>
                  <a:srgbClr val="273239"/>
                </a:solidFill>
                <a:effectLst/>
                <a:latin typeface="Nunito" pitchFamily="2" charset="0"/>
              </a:rPr>
              <a:t>Function </a:t>
            </a:r>
            <a:r>
              <a:rPr lang="en-US" b="1" i="0" dirty="0" err="1">
                <a:solidFill>
                  <a:srgbClr val="273239"/>
                </a:solidFill>
                <a:effectLst/>
                <a:latin typeface="Nunito" pitchFamily="2" charset="0"/>
              </a:rPr>
              <a:t>Inlining</a:t>
            </a:r>
            <a:r>
              <a:rPr lang="en-US" b="1"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Here, a function call is replaced by the body of the function itself.</a:t>
            </a:r>
          </a:p>
          <a:p>
            <a:pPr algn="l" fontAlgn="base">
              <a:buFont typeface="Arial" panose="020B0604020202020204" pitchFamily="34" charset="0"/>
              <a:buChar char="•"/>
            </a:pPr>
            <a:r>
              <a:rPr lang="en-US" b="0" i="0" dirty="0">
                <a:solidFill>
                  <a:srgbClr val="273239"/>
                </a:solidFill>
                <a:effectLst/>
                <a:latin typeface="Nunito" pitchFamily="2" charset="0"/>
              </a:rPr>
              <a:t>This saves a lot of time in copying all the parameters, storing the return address, etc.</a:t>
            </a:r>
          </a:p>
          <a:p>
            <a:pPr algn="l" fontAlgn="base"/>
            <a:r>
              <a:rPr lang="en-US" b="1" i="0" dirty="0">
                <a:solidFill>
                  <a:srgbClr val="273239"/>
                </a:solidFill>
                <a:effectLst/>
                <a:latin typeface="Nunito" pitchFamily="2" charset="0"/>
              </a:rPr>
              <a:t>Function Cloning: </a:t>
            </a:r>
          </a:p>
          <a:p>
            <a:pPr algn="l" fontAlgn="base">
              <a:buFont typeface="Arial" panose="020B0604020202020204" pitchFamily="34" charset="0"/>
              <a:buChar char="•"/>
            </a:pPr>
            <a:r>
              <a:rPr lang="en-US" b="0" i="0" dirty="0">
                <a:solidFill>
                  <a:srgbClr val="273239"/>
                </a:solidFill>
                <a:effectLst/>
                <a:latin typeface="Nunito" pitchFamily="2" charset="0"/>
              </a:rPr>
              <a:t>Here, specialized codes for a function are created for different calling parameters.</a:t>
            </a:r>
          </a:p>
          <a:p>
            <a:pPr algn="l" fontAlgn="base">
              <a:buFont typeface="Arial" panose="020B0604020202020204" pitchFamily="34" charset="0"/>
              <a:buChar char="•"/>
            </a:pPr>
            <a:r>
              <a:rPr lang="en-US" b="1" i="0" dirty="0">
                <a:solidFill>
                  <a:srgbClr val="273239"/>
                </a:solidFill>
                <a:effectLst/>
                <a:latin typeface="Nunito" pitchFamily="2" charset="0"/>
              </a:rPr>
              <a:t>Example: </a:t>
            </a:r>
            <a:r>
              <a:rPr lang="en-US" b="0" i="0" dirty="0">
                <a:solidFill>
                  <a:srgbClr val="273239"/>
                </a:solidFill>
                <a:effectLst/>
                <a:latin typeface="Nunito" pitchFamily="2" charset="0"/>
              </a:rPr>
              <a:t>Function Overloading</a:t>
            </a:r>
          </a:p>
          <a:p>
            <a:endParaRPr lang="en-US" dirty="0"/>
          </a:p>
        </p:txBody>
      </p:sp>
    </p:spTree>
    <p:extLst>
      <p:ext uri="{BB962C8B-B14F-4D97-AF65-F5344CB8AC3E}">
        <p14:creationId xmlns:p14="http://schemas.microsoft.com/office/powerpoint/2010/main" val="330406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7DA2-BA70-FD1C-F404-3302605B2805}"/>
              </a:ext>
            </a:extLst>
          </p:cNvPr>
          <p:cNvSpPr>
            <a:spLocks noGrp="1"/>
          </p:cNvSpPr>
          <p:nvPr>
            <p:ph type="title"/>
          </p:nvPr>
        </p:nvSpPr>
        <p:spPr/>
        <p:txBody>
          <a:bodyPr/>
          <a:lstStyle/>
          <a:p>
            <a:r>
              <a:rPr lang="en-US" dirty="0"/>
              <a:t>Code Optimization</a:t>
            </a:r>
          </a:p>
        </p:txBody>
      </p:sp>
      <p:sp>
        <p:nvSpPr>
          <p:cNvPr id="3" name="Content Placeholder 2">
            <a:extLst>
              <a:ext uri="{FF2B5EF4-FFF2-40B4-BE49-F238E27FC236}">
                <a16:creationId xmlns:a16="http://schemas.microsoft.com/office/drawing/2014/main" id="{73B87800-948D-DAAE-F09D-E0A0D780A6A9}"/>
              </a:ext>
            </a:extLst>
          </p:cNvPr>
          <p:cNvSpPr>
            <a:spLocks noGrp="1"/>
          </p:cNvSpPr>
          <p:nvPr>
            <p:ph idx="1"/>
          </p:nvPr>
        </p:nvSpPr>
        <p:spPr/>
        <p:txBody>
          <a:bodyPr/>
          <a:lstStyle/>
          <a:p>
            <a:r>
              <a:rPr lang="en-US" b="1" i="0" dirty="0">
                <a:solidFill>
                  <a:srgbClr val="273239"/>
                </a:solidFill>
                <a:effectLst/>
                <a:latin typeface="Nunito" pitchFamily="2" charset="0"/>
              </a:rPr>
              <a:t>Compile Time Evaluation:</a:t>
            </a:r>
          </a:p>
        </p:txBody>
      </p:sp>
      <p:pic>
        <p:nvPicPr>
          <p:cNvPr id="6" name="Picture 5">
            <a:extLst>
              <a:ext uri="{FF2B5EF4-FFF2-40B4-BE49-F238E27FC236}">
                <a16:creationId xmlns:a16="http://schemas.microsoft.com/office/drawing/2014/main" id="{9E8AC581-C5AC-C8EA-A3E0-B5C744393540}"/>
              </a:ext>
            </a:extLst>
          </p:cNvPr>
          <p:cNvPicPr>
            <a:picLocks noChangeAspect="1"/>
          </p:cNvPicPr>
          <p:nvPr/>
        </p:nvPicPr>
        <p:blipFill rotWithShape="1">
          <a:blip r:embed="rId2"/>
          <a:srcRect l="4003"/>
          <a:stretch/>
        </p:blipFill>
        <p:spPr>
          <a:xfrm>
            <a:off x="7694023" y="2505877"/>
            <a:ext cx="3165522" cy="3671086"/>
          </a:xfrm>
          <a:prstGeom prst="rect">
            <a:avLst/>
          </a:prstGeom>
        </p:spPr>
      </p:pic>
      <p:pic>
        <p:nvPicPr>
          <p:cNvPr id="8" name="Picture 7">
            <a:extLst>
              <a:ext uri="{FF2B5EF4-FFF2-40B4-BE49-F238E27FC236}">
                <a16:creationId xmlns:a16="http://schemas.microsoft.com/office/drawing/2014/main" id="{6309BC72-CED3-FDA0-B7C0-10AEC2433859}"/>
              </a:ext>
            </a:extLst>
          </p:cNvPr>
          <p:cNvPicPr>
            <a:picLocks noChangeAspect="1"/>
          </p:cNvPicPr>
          <p:nvPr/>
        </p:nvPicPr>
        <p:blipFill>
          <a:blip r:embed="rId3"/>
          <a:stretch>
            <a:fillRect/>
          </a:stretch>
        </p:blipFill>
        <p:spPr>
          <a:xfrm>
            <a:off x="478971" y="3429000"/>
            <a:ext cx="5908295" cy="1278972"/>
          </a:xfrm>
          <a:prstGeom prst="rect">
            <a:avLst/>
          </a:prstGeom>
        </p:spPr>
      </p:pic>
      <p:cxnSp>
        <p:nvCxnSpPr>
          <p:cNvPr id="10" name="Straight Connector 9">
            <a:extLst>
              <a:ext uri="{FF2B5EF4-FFF2-40B4-BE49-F238E27FC236}">
                <a16:creationId xmlns:a16="http://schemas.microsoft.com/office/drawing/2014/main" id="{0910CCA7-8418-01D5-41F5-E05CF98681C2}"/>
              </a:ext>
            </a:extLst>
          </p:cNvPr>
          <p:cNvCxnSpPr/>
          <p:nvPr/>
        </p:nvCxnSpPr>
        <p:spPr>
          <a:xfrm>
            <a:off x="6662057" y="1920240"/>
            <a:ext cx="0" cy="46242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62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097D6-D087-D6B2-52B3-63DB74A711E1}"/>
              </a:ext>
            </a:extLst>
          </p:cNvPr>
          <p:cNvSpPr>
            <a:spLocks noGrp="1"/>
          </p:cNvSpPr>
          <p:nvPr>
            <p:ph type="title"/>
          </p:nvPr>
        </p:nvSpPr>
        <p:spPr>
          <a:xfrm>
            <a:off x="838200" y="365125"/>
            <a:ext cx="10515600" cy="1325563"/>
          </a:xfrm>
        </p:spPr>
        <p:txBody>
          <a:bodyPr>
            <a:normAutofit/>
          </a:bodyPr>
          <a:lstStyle/>
          <a:p>
            <a:r>
              <a:rPr lang="en-US" sz="5400" dirty="0"/>
              <a:t>Replace with Faster Operator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391B20-7F35-7A5D-83D5-21DC4F75381D}"/>
              </a:ext>
            </a:extLst>
          </p:cNvPr>
          <p:cNvSpPr>
            <a:spLocks noGrp="1"/>
          </p:cNvSpPr>
          <p:nvPr>
            <p:ph idx="1"/>
          </p:nvPr>
        </p:nvSpPr>
        <p:spPr>
          <a:xfrm>
            <a:off x="838200" y="1929384"/>
            <a:ext cx="10515600" cy="4251960"/>
          </a:xfrm>
        </p:spPr>
        <p:txBody>
          <a:bodyPr>
            <a:normAutofit/>
          </a:bodyPr>
          <a:lstStyle/>
          <a:p>
            <a:endParaRPr lang="en-US" sz="2200" dirty="0"/>
          </a:p>
          <a:p>
            <a:r>
              <a:rPr lang="en-US" sz="2200" dirty="0"/>
              <a:t>Example 1 :</a:t>
            </a:r>
          </a:p>
          <a:p>
            <a:r>
              <a:rPr lang="en-US" sz="2200" dirty="0"/>
              <a:t>Multiplication with powers of 2 can be replaced by shift left operator which is less</a:t>
            </a:r>
          </a:p>
          <a:p>
            <a:r>
              <a:rPr lang="en-US" sz="2200" dirty="0"/>
              <a:t>expensive than multiplication</a:t>
            </a:r>
          </a:p>
          <a:p>
            <a:r>
              <a:rPr lang="en-US" sz="2200" dirty="0"/>
              <a:t>a=a*16</a:t>
            </a:r>
          </a:p>
          <a:p>
            <a:r>
              <a:rPr lang="en-US" sz="2200" dirty="0"/>
              <a:t>// Can be modified as :</a:t>
            </a:r>
          </a:p>
          <a:p>
            <a:r>
              <a:rPr lang="en-US" sz="2200" dirty="0"/>
              <a:t>a = a&lt;&lt;4</a:t>
            </a:r>
          </a:p>
        </p:txBody>
      </p:sp>
    </p:spTree>
    <p:extLst>
      <p:ext uri="{BB962C8B-B14F-4D97-AF65-F5344CB8AC3E}">
        <p14:creationId xmlns:p14="http://schemas.microsoft.com/office/powerpoint/2010/main" val="91540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commands</a:t>
            </a:r>
          </a:p>
        </p:txBody>
      </p:sp>
      <p:sp>
        <p:nvSpPr>
          <p:cNvPr id="3" name="Content Placeholder 2"/>
          <p:cNvSpPr>
            <a:spLocks noGrp="1"/>
          </p:cNvSpPr>
          <p:nvPr>
            <p:ph idx="1"/>
          </p:nvPr>
        </p:nvSpPr>
        <p:spPr/>
        <p:txBody>
          <a:bodyPr>
            <a:normAutofit fontScale="92500" lnSpcReduction="20000"/>
          </a:bodyPr>
          <a:lstStyle/>
          <a:p>
            <a:r>
              <a:rPr lang="en-US" dirty="0"/>
              <a:t>cd    			(change directory)</a:t>
            </a:r>
          </a:p>
          <a:p>
            <a:r>
              <a:rPr lang="en-US" dirty="0"/>
              <a:t>ls			(list directory)</a:t>
            </a:r>
          </a:p>
          <a:p>
            <a:r>
              <a:rPr lang="en-US" dirty="0" err="1"/>
              <a:t>pwd</a:t>
            </a:r>
            <a:r>
              <a:rPr lang="en-US" dirty="0"/>
              <a:t>  		(print working directory)</a:t>
            </a:r>
          </a:p>
          <a:p>
            <a:r>
              <a:rPr lang="en-US" dirty="0"/>
              <a:t>cat			(lists contents of a file)</a:t>
            </a:r>
          </a:p>
          <a:p>
            <a:r>
              <a:rPr lang="en-US" dirty="0" err="1"/>
              <a:t>mkdir</a:t>
            </a:r>
            <a:r>
              <a:rPr lang="en-US" dirty="0"/>
              <a:t>		(make directory)</a:t>
            </a:r>
          </a:p>
          <a:p>
            <a:r>
              <a:rPr lang="en-US" dirty="0" err="1"/>
              <a:t>rmdir</a:t>
            </a:r>
            <a:r>
              <a:rPr lang="en-US" dirty="0"/>
              <a:t>		(remove directory)</a:t>
            </a:r>
          </a:p>
          <a:p>
            <a:r>
              <a:rPr lang="en-US" dirty="0" err="1"/>
              <a:t>rm</a:t>
            </a:r>
            <a:r>
              <a:rPr lang="en-US" dirty="0"/>
              <a:t> file		(remove file)</a:t>
            </a:r>
          </a:p>
          <a:p>
            <a:r>
              <a:rPr lang="en-US" dirty="0"/>
              <a:t>tab completion</a:t>
            </a:r>
          </a:p>
          <a:p>
            <a:r>
              <a:rPr lang="en-US" dirty="0"/>
              <a:t>man </a:t>
            </a:r>
            <a:r>
              <a:rPr lang="en-US" dirty="0" err="1"/>
              <a:t>cmd</a:t>
            </a:r>
            <a:r>
              <a:rPr lang="en-US" dirty="0"/>
              <a:t>		(manual pages)</a:t>
            </a:r>
          </a:p>
          <a:p>
            <a:r>
              <a:rPr lang="en-US" dirty="0"/>
              <a:t>vim/</a:t>
            </a:r>
            <a:r>
              <a:rPr lang="en-US" dirty="0" err="1"/>
              <a:t>emacs</a:t>
            </a:r>
            <a:r>
              <a:rPr lang="en-US" dirty="0"/>
              <a:t>/</a:t>
            </a:r>
            <a:r>
              <a:rPr lang="en-US" dirty="0" err="1"/>
              <a:t>pico</a:t>
            </a:r>
            <a:r>
              <a:rPr lang="en-US" dirty="0"/>
              <a:t>  </a:t>
            </a:r>
          </a:p>
        </p:txBody>
      </p:sp>
    </p:spTree>
    <p:extLst>
      <p:ext uri="{BB962C8B-B14F-4D97-AF65-F5344CB8AC3E}">
        <p14:creationId xmlns:p14="http://schemas.microsoft.com/office/powerpoint/2010/main" val="3817726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Linux Commands</a:t>
            </a:r>
          </a:p>
        </p:txBody>
      </p:sp>
      <p:sp>
        <p:nvSpPr>
          <p:cNvPr id="3" name="Content Placeholder 2"/>
          <p:cNvSpPr>
            <a:spLocks noGrp="1"/>
          </p:cNvSpPr>
          <p:nvPr>
            <p:ph idx="1"/>
          </p:nvPr>
        </p:nvSpPr>
        <p:spPr/>
        <p:txBody>
          <a:bodyPr/>
          <a:lstStyle/>
          <a:p>
            <a:r>
              <a:rPr lang="en-US" dirty="0"/>
              <a:t>Ctrl-z     	(suspends a process – moves it to the background)</a:t>
            </a:r>
          </a:p>
          <a:p>
            <a:r>
              <a:rPr lang="en-US" dirty="0" err="1"/>
              <a:t>Fg</a:t>
            </a:r>
            <a:r>
              <a:rPr lang="en-US" dirty="0"/>
              <a:t>		(foreground – resumes a suspended process)</a:t>
            </a:r>
          </a:p>
          <a:p>
            <a:r>
              <a:rPr lang="en-US" dirty="0" err="1"/>
              <a:t>ps</a:t>
            </a:r>
            <a:r>
              <a:rPr lang="en-US" dirty="0"/>
              <a:t>		(shows all of the processes you have running)</a:t>
            </a:r>
          </a:p>
          <a:p>
            <a:r>
              <a:rPr lang="en-US" dirty="0"/>
              <a:t>cd ~		(takes you back to your home directory)</a:t>
            </a:r>
          </a:p>
          <a:p>
            <a:r>
              <a:rPr lang="en-US" dirty="0" err="1"/>
              <a:t>cp</a:t>
            </a:r>
            <a:r>
              <a:rPr lang="en-US" dirty="0"/>
              <a:t> source destination	(copy source to destination)</a:t>
            </a:r>
          </a:p>
          <a:p>
            <a:r>
              <a:rPr lang="en-US" dirty="0"/>
              <a:t>mv </a:t>
            </a:r>
            <a:r>
              <a:rPr lang="en-US" dirty="0" err="1"/>
              <a:t>oldname</a:t>
            </a:r>
            <a:r>
              <a:rPr lang="en-US" dirty="0"/>
              <a:t> </a:t>
            </a:r>
            <a:r>
              <a:rPr lang="en-US" dirty="0" err="1"/>
              <a:t>newname</a:t>
            </a:r>
            <a:r>
              <a:rPr lang="en-US" dirty="0"/>
              <a:t>  (renames a file)</a:t>
            </a:r>
          </a:p>
        </p:txBody>
      </p:sp>
    </p:spTree>
    <p:extLst>
      <p:ext uri="{BB962C8B-B14F-4D97-AF65-F5344CB8AC3E}">
        <p14:creationId xmlns:p14="http://schemas.microsoft.com/office/powerpoint/2010/main" val="66425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6F59B1-4068-D04C-66B9-DA650A1165A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Attribute Grammars</a:t>
            </a:r>
          </a:p>
        </p:txBody>
      </p:sp>
      <p:sp>
        <p:nvSpPr>
          <p:cNvPr id="3" name="Content Placeholder 2">
            <a:extLst>
              <a:ext uri="{FF2B5EF4-FFF2-40B4-BE49-F238E27FC236}">
                <a16:creationId xmlns:a16="http://schemas.microsoft.com/office/drawing/2014/main" id="{515AC6D1-0E5F-376B-2E34-ABC7C5E8DC6A}"/>
              </a:ext>
            </a:extLst>
          </p:cNvPr>
          <p:cNvSpPr>
            <a:spLocks noGrp="1"/>
          </p:cNvSpPr>
          <p:nvPr>
            <p:ph idx="1"/>
          </p:nvPr>
        </p:nvSpPr>
        <p:spPr>
          <a:xfrm>
            <a:off x="6503158" y="649480"/>
            <a:ext cx="4862447" cy="5546047"/>
          </a:xfrm>
        </p:spPr>
        <p:txBody>
          <a:bodyPr anchor="ctr">
            <a:normAutofit/>
          </a:bodyPr>
          <a:lstStyle/>
          <a:p>
            <a:r>
              <a:rPr lang="en-US" sz="2000" i="0">
                <a:effectLst/>
              </a:rPr>
              <a:t>Parsing, semantic analysis, and intermediate code generation are typically interleaved</a:t>
            </a:r>
            <a:r>
              <a:rPr lang="en-US" sz="2000"/>
              <a:t> </a:t>
            </a:r>
          </a:p>
          <a:p>
            <a:r>
              <a:rPr lang="en-US" sz="2000"/>
              <a:t>An attribute grammar links syntax with semantics</a:t>
            </a:r>
          </a:p>
          <a:p>
            <a:r>
              <a:rPr lang="en-US" sz="2000"/>
              <a:t>Every grammar production has a semantic rule with actions (e.g. assignments) to modify values of attributes of nonterminal</a:t>
            </a:r>
          </a:p>
          <a:p>
            <a:r>
              <a:rPr lang="en-US" sz="2000"/>
              <a:t>A terminal and nonterminal may have a number of attributes</a:t>
            </a:r>
            <a:br>
              <a:rPr lang="en-US" sz="2000"/>
            </a:br>
            <a:endParaRPr lang="en-US" sz="2000"/>
          </a:p>
        </p:txBody>
      </p:sp>
    </p:spTree>
    <p:extLst>
      <p:ext uri="{BB962C8B-B14F-4D97-AF65-F5344CB8AC3E}">
        <p14:creationId xmlns:p14="http://schemas.microsoft.com/office/powerpoint/2010/main" val="398548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7A3F2-9B55-4BFF-B3CA-4DC237E679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Attributes</a:t>
            </a:r>
          </a:p>
        </p:txBody>
      </p:sp>
      <p:pic>
        <p:nvPicPr>
          <p:cNvPr id="5" name="Picture 4" descr="A screenshot of a computer&#10;&#10;Description automatically generated">
            <a:extLst>
              <a:ext uri="{FF2B5EF4-FFF2-40B4-BE49-F238E27FC236}">
                <a16:creationId xmlns:a16="http://schemas.microsoft.com/office/drawing/2014/main" id="{863576E7-573A-EF4E-297E-AC3C54F1186A}"/>
              </a:ext>
            </a:extLst>
          </p:cNvPr>
          <p:cNvPicPr>
            <a:picLocks noChangeAspect="1"/>
          </p:cNvPicPr>
          <p:nvPr/>
        </p:nvPicPr>
        <p:blipFill rotWithShape="1">
          <a:blip r:embed="rId2"/>
          <a:srcRect r="361" b="2336"/>
          <a:stretch/>
        </p:blipFill>
        <p:spPr>
          <a:xfrm>
            <a:off x="4777316" y="1918947"/>
            <a:ext cx="6780700" cy="3017776"/>
          </a:xfrm>
          <a:prstGeom prst="rect">
            <a:avLst/>
          </a:prstGeom>
        </p:spPr>
      </p:pic>
    </p:spTree>
    <p:extLst>
      <p:ext uri="{BB962C8B-B14F-4D97-AF65-F5344CB8AC3E}">
        <p14:creationId xmlns:p14="http://schemas.microsoft.com/office/powerpoint/2010/main" val="3354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01BB-06B7-C536-A994-82FFA654587A}"/>
              </a:ext>
            </a:extLst>
          </p:cNvPr>
          <p:cNvSpPr>
            <a:spLocks noGrp="1"/>
          </p:cNvSpPr>
          <p:nvPr>
            <p:ph type="title"/>
          </p:nvPr>
        </p:nvSpPr>
        <p:spPr/>
        <p:txBody>
          <a:bodyPr/>
          <a:lstStyle/>
          <a:p>
            <a:r>
              <a:rPr lang="en-US" dirty="0"/>
              <a:t>Example</a:t>
            </a:r>
          </a:p>
        </p:txBody>
      </p:sp>
      <p:pic>
        <p:nvPicPr>
          <p:cNvPr id="6" name="Picture 5">
            <a:extLst>
              <a:ext uri="{FF2B5EF4-FFF2-40B4-BE49-F238E27FC236}">
                <a16:creationId xmlns:a16="http://schemas.microsoft.com/office/drawing/2014/main" id="{54E12A90-7C7A-9638-0A55-BC456141BE8F}"/>
              </a:ext>
            </a:extLst>
          </p:cNvPr>
          <p:cNvPicPr>
            <a:picLocks noChangeAspect="1"/>
          </p:cNvPicPr>
          <p:nvPr/>
        </p:nvPicPr>
        <p:blipFill>
          <a:blip r:embed="rId2"/>
          <a:stretch>
            <a:fillRect/>
          </a:stretch>
        </p:blipFill>
        <p:spPr>
          <a:xfrm>
            <a:off x="838200" y="1949743"/>
            <a:ext cx="1996440" cy="827472"/>
          </a:xfrm>
          <a:prstGeom prst="rect">
            <a:avLst/>
          </a:prstGeom>
        </p:spPr>
      </p:pic>
      <p:pic>
        <p:nvPicPr>
          <p:cNvPr id="8" name="Picture 7">
            <a:extLst>
              <a:ext uri="{FF2B5EF4-FFF2-40B4-BE49-F238E27FC236}">
                <a16:creationId xmlns:a16="http://schemas.microsoft.com/office/drawing/2014/main" id="{31AA8A54-DCCC-E67A-CDAE-693C9D185E11}"/>
              </a:ext>
            </a:extLst>
          </p:cNvPr>
          <p:cNvPicPr>
            <a:picLocks noChangeAspect="1"/>
          </p:cNvPicPr>
          <p:nvPr/>
        </p:nvPicPr>
        <p:blipFill rotWithShape="1">
          <a:blip r:embed="rId3"/>
          <a:srcRect r="16207"/>
          <a:stretch/>
        </p:blipFill>
        <p:spPr>
          <a:xfrm>
            <a:off x="515303" y="3409406"/>
            <a:ext cx="3886880" cy="1228725"/>
          </a:xfrm>
          <a:prstGeom prst="rect">
            <a:avLst/>
          </a:prstGeom>
        </p:spPr>
      </p:pic>
      <p:sp>
        <p:nvSpPr>
          <p:cNvPr id="9" name="TextBox 8">
            <a:extLst>
              <a:ext uri="{FF2B5EF4-FFF2-40B4-BE49-F238E27FC236}">
                <a16:creationId xmlns:a16="http://schemas.microsoft.com/office/drawing/2014/main" id="{04F11BBD-B00A-6C94-192C-8A10F692D8BA}"/>
              </a:ext>
            </a:extLst>
          </p:cNvPr>
          <p:cNvSpPr txBox="1"/>
          <p:nvPr/>
        </p:nvSpPr>
        <p:spPr>
          <a:xfrm>
            <a:off x="1084217" y="1476103"/>
            <a:ext cx="2181497" cy="369332"/>
          </a:xfrm>
          <a:prstGeom prst="rect">
            <a:avLst/>
          </a:prstGeom>
          <a:noFill/>
        </p:spPr>
        <p:txBody>
          <a:bodyPr wrap="square" rtlCol="0">
            <a:spAutoFit/>
          </a:bodyPr>
          <a:lstStyle/>
          <a:p>
            <a:r>
              <a:rPr lang="en-US" dirty="0"/>
              <a:t>Syntax Grammar</a:t>
            </a:r>
          </a:p>
        </p:txBody>
      </p:sp>
      <p:sp>
        <p:nvSpPr>
          <p:cNvPr id="11" name="TextBox 10">
            <a:extLst>
              <a:ext uri="{FF2B5EF4-FFF2-40B4-BE49-F238E27FC236}">
                <a16:creationId xmlns:a16="http://schemas.microsoft.com/office/drawing/2014/main" id="{B68BADE2-D152-561E-C3F2-3F8D5C1AD1FF}"/>
              </a:ext>
            </a:extLst>
          </p:cNvPr>
          <p:cNvSpPr txBox="1"/>
          <p:nvPr/>
        </p:nvSpPr>
        <p:spPr>
          <a:xfrm>
            <a:off x="113211" y="2960399"/>
            <a:ext cx="2181497" cy="369332"/>
          </a:xfrm>
          <a:prstGeom prst="rect">
            <a:avLst/>
          </a:prstGeom>
          <a:noFill/>
        </p:spPr>
        <p:txBody>
          <a:bodyPr wrap="square" rtlCol="0">
            <a:spAutoFit/>
          </a:bodyPr>
          <a:lstStyle/>
          <a:p>
            <a:r>
              <a:rPr lang="en-US" dirty="0"/>
              <a:t>Syntax Grammar</a:t>
            </a:r>
          </a:p>
        </p:txBody>
      </p:sp>
      <p:sp>
        <p:nvSpPr>
          <p:cNvPr id="12" name="TextBox 11">
            <a:extLst>
              <a:ext uri="{FF2B5EF4-FFF2-40B4-BE49-F238E27FC236}">
                <a16:creationId xmlns:a16="http://schemas.microsoft.com/office/drawing/2014/main" id="{EFA027E9-1ECD-FEC6-AEB5-706C782F49F0}"/>
              </a:ext>
            </a:extLst>
          </p:cNvPr>
          <p:cNvSpPr txBox="1"/>
          <p:nvPr/>
        </p:nvSpPr>
        <p:spPr>
          <a:xfrm>
            <a:off x="2007325" y="2956413"/>
            <a:ext cx="2181497" cy="369332"/>
          </a:xfrm>
          <a:prstGeom prst="rect">
            <a:avLst/>
          </a:prstGeom>
          <a:noFill/>
        </p:spPr>
        <p:txBody>
          <a:bodyPr wrap="square" rtlCol="0">
            <a:spAutoFit/>
          </a:bodyPr>
          <a:lstStyle/>
          <a:p>
            <a:r>
              <a:rPr lang="en-US" dirty="0"/>
              <a:t>Semantic Rule</a:t>
            </a:r>
          </a:p>
        </p:txBody>
      </p:sp>
      <p:sp>
        <p:nvSpPr>
          <p:cNvPr id="14" name="TextBox 13">
            <a:extLst>
              <a:ext uri="{FF2B5EF4-FFF2-40B4-BE49-F238E27FC236}">
                <a16:creationId xmlns:a16="http://schemas.microsoft.com/office/drawing/2014/main" id="{1D51D750-EE2A-E3F7-D7DC-7F4E272B14FA}"/>
              </a:ext>
            </a:extLst>
          </p:cNvPr>
          <p:cNvSpPr txBox="1"/>
          <p:nvPr/>
        </p:nvSpPr>
        <p:spPr>
          <a:xfrm>
            <a:off x="218803" y="5059726"/>
            <a:ext cx="5097780" cy="1200329"/>
          </a:xfrm>
          <a:prstGeom prst="rect">
            <a:avLst/>
          </a:prstGeom>
          <a:noFill/>
        </p:spPr>
        <p:txBody>
          <a:bodyPr wrap="square">
            <a:spAutoFit/>
          </a:bodyPr>
          <a:lstStyle/>
          <a:p>
            <a:r>
              <a:rPr lang="en-US" sz="2400" dirty="0"/>
              <a:t>The </a:t>
            </a:r>
            <a:r>
              <a:rPr lang="en-US" sz="2400" dirty="0" err="1"/>
              <a:t>val</a:t>
            </a:r>
            <a:r>
              <a:rPr lang="en-US" sz="2400" dirty="0"/>
              <a:t> attribute of a non-terminal holds the total value of subexpression described by the terminal</a:t>
            </a:r>
          </a:p>
        </p:txBody>
      </p:sp>
      <p:sp>
        <p:nvSpPr>
          <p:cNvPr id="16" name="TextBox 15">
            <a:extLst>
              <a:ext uri="{FF2B5EF4-FFF2-40B4-BE49-F238E27FC236}">
                <a16:creationId xmlns:a16="http://schemas.microsoft.com/office/drawing/2014/main" id="{7458EA95-86D9-BFCF-3576-089D1C631795}"/>
              </a:ext>
            </a:extLst>
          </p:cNvPr>
          <p:cNvSpPr txBox="1"/>
          <p:nvPr/>
        </p:nvSpPr>
        <p:spPr>
          <a:xfrm>
            <a:off x="5670778" y="1199104"/>
            <a:ext cx="6093822" cy="646331"/>
          </a:xfrm>
          <a:prstGeom prst="rect">
            <a:avLst/>
          </a:prstGeom>
          <a:noFill/>
        </p:spPr>
        <p:txBody>
          <a:bodyPr wrap="square">
            <a:spAutoFit/>
          </a:bodyPr>
          <a:lstStyle/>
          <a:p>
            <a:r>
              <a:rPr lang="en-US" b="0" i="0" dirty="0">
                <a:solidFill>
                  <a:srgbClr val="273239"/>
                </a:solidFill>
                <a:effectLst/>
                <a:latin typeface="Nunito" pitchFamily="2" charset="0"/>
              </a:rPr>
              <a:t>Let’s take a string to see how semantic analysis happens S = 2+3*4. </a:t>
            </a:r>
            <a:endParaRPr lang="en-US" dirty="0"/>
          </a:p>
        </p:txBody>
      </p:sp>
      <p:cxnSp>
        <p:nvCxnSpPr>
          <p:cNvPr id="18" name="Straight Connector 17">
            <a:extLst>
              <a:ext uri="{FF2B5EF4-FFF2-40B4-BE49-F238E27FC236}">
                <a16:creationId xmlns:a16="http://schemas.microsoft.com/office/drawing/2014/main" id="{9FE0D795-9075-0EEC-7907-94AE5FE9F4A5}"/>
              </a:ext>
            </a:extLst>
          </p:cNvPr>
          <p:cNvCxnSpPr/>
          <p:nvPr/>
        </p:nvCxnSpPr>
        <p:spPr>
          <a:xfrm>
            <a:off x="5564777" y="1306286"/>
            <a:ext cx="0" cy="5381897"/>
          </a:xfrm>
          <a:prstGeom prst="line">
            <a:avLst/>
          </a:prstGeom>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41185C06-6105-6280-38D4-335F859F592A}"/>
              </a:ext>
            </a:extLst>
          </p:cNvPr>
          <p:cNvPicPr>
            <a:picLocks noChangeAspect="1"/>
          </p:cNvPicPr>
          <p:nvPr/>
        </p:nvPicPr>
        <p:blipFill>
          <a:blip r:embed="rId4"/>
          <a:stretch>
            <a:fillRect/>
          </a:stretch>
        </p:blipFill>
        <p:spPr>
          <a:xfrm>
            <a:off x="7356429" y="1650416"/>
            <a:ext cx="2524125" cy="2981325"/>
          </a:xfrm>
          <a:prstGeom prst="rect">
            <a:avLst/>
          </a:prstGeom>
        </p:spPr>
      </p:pic>
      <p:sp>
        <p:nvSpPr>
          <p:cNvPr id="22" name="TextBox 21">
            <a:extLst>
              <a:ext uri="{FF2B5EF4-FFF2-40B4-BE49-F238E27FC236}">
                <a16:creationId xmlns:a16="http://schemas.microsoft.com/office/drawing/2014/main" id="{A94C2F25-C9AD-A8F5-63B4-25C2BBF92545}"/>
              </a:ext>
            </a:extLst>
          </p:cNvPr>
          <p:cNvSpPr txBox="1"/>
          <p:nvPr/>
        </p:nvSpPr>
        <p:spPr>
          <a:xfrm>
            <a:off x="5866312" y="5132179"/>
            <a:ext cx="6093822" cy="646331"/>
          </a:xfrm>
          <a:prstGeom prst="rect">
            <a:avLst/>
          </a:prstGeom>
          <a:noFill/>
        </p:spPr>
        <p:txBody>
          <a:bodyPr wrap="square">
            <a:spAutoFit/>
          </a:bodyPr>
          <a:lstStyle/>
          <a:p>
            <a:r>
              <a:rPr lang="en-US" b="0" i="0" dirty="0">
                <a:solidFill>
                  <a:srgbClr val="273239"/>
                </a:solidFill>
                <a:effectLst/>
                <a:latin typeface="Nunito" pitchFamily="2" charset="0"/>
              </a:rPr>
              <a:t>we will move bottom-up in the left to right fashion for computing the translation rules of our example. </a:t>
            </a:r>
            <a:endParaRPr lang="en-US" dirty="0"/>
          </a:p>
        </p:txBody>
      </p:sp>
    </p:spTree>
    <p:extLst>
      <p:ext uri="{BB962C8B-B14F-4D97-AF65-F5344CB8AC3E}">
        <p14:creationId xmlns:p14="http://schemas.microsoft.com/office/powerpoint/2010/main" val="152082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264DB1-F509-ADA4-3D51-8C190FF4BB94}"/>
              </a:ext>
            </a:extLst>
          </p:cNvPr>
          <p:cNvSpPr>
            <a:spLocks noGrp="1"/>
          </p:cNvSpPr>
          <p:nvPr>
            <p:ph type="title"/>
          </p:nvPr>
        </p:nvSpPr>
        <p:spPr>
          <a:xfrm>
            <a:off x="1137034" y="609600"/>
            <a:ext cx="4784796" cy="1330840"/>
          </a:xfrm>
        </p:spPr>
        <p:txBody>
          <a:bodyPr>
            <a:normAutofit/>
          </a:bodyPr>
          <a:lstStyle/>
          <a:p>
            <a:r>
              <a:rPr lang="en-US" sz="2800" b="1" i="0">
                <a:effectLst/>
                <a:latin typeface="Source Sans 3"/>
              </a:rPr>
              <a:t>Intermediate Code Generation </a:t>
            </a:r>
            <a:br>
              <a:rPr lang="en-US" sz="2800" b="1" i="0">
                <a:effectLst/>
                <a:latin typeface="Source Sans 3"/>
              </a:rPr>
            </a:br>
            <a:endParaRPr lang="en-US" sz="2800"/>
          </a:p>
        </p:txBody>
      </p:sp>
      <p:sp>
        <p:nvSpPr>
          <p:cNvPr id="3" name="Content Placeholder 2">
            <a:extLst>
              <a:ext uri="{FF2B5EF4-FFF2-40B4-BE49-F238E27FC236}">
                <a16:creationId xmlns:a16="http://schemas.microsoft.com/office/drawing/2014/main" id="{6D68F0F6-D9C5-9E8B-4E01-9EC4F3E7DA22}"/>
              </a:ext>
            </a:extLst>
          </p:cNvPr>
          <p:cNvSpPr>
            <a:spLocks noGrp="1"/>
          </p:cNvSpPr>
          <p:nvPr>
            <p:ph idx="1"/>
          </p:nvPr>
        </p:nvSpPr>
        <p:spPr>
          <a:xfrm>
            <a:off x="1137034" y="1763486"/>
            <a:ext cx="4438036" cy="4339201"/>
          </a:xfrm>
        </p:spPr>
        <p:txBody>
          <a:bodyPr>
            <a:normAutofit/>
          </a:bodyPr>
          <a:lstStyle/>
          <a:p>
            <a:r>
              <a:rPr lang="en-US" sz="1700" dirty="0">
                <a:latin typeface="Nunito" pitchFamily="2" charset="0"/>
              </a:rPr>
              <a:t>Using parser tree and attribute grammar the intermediate code is generated.</a:t>
            </a:r>
          </a:p>
          <a:p>
            <a:r>
              <a:rPr lang="en-US" sz="1700" dirty="0">
                <a:latin typeface="Nunito" pitchFamily="2" charset="0"/>
              </a:rPr>
              <a:t>F</a:t>
            </a:r>
            <a:r>
              <a:rPr lang="en-US" sz="1700" b="0" i="0" dirty="0">
                <a:effectLst/>
                <a:latin typeface="Nunito" pitchFamily="2" charset="0"/>
              </a:rPr>
              <a:t>ront end of a compiler translates a source program into an independent intermediate code, then the back end of the compiler uses this intermediate code to generate the target code.</a:t>
            </a:r>
          </a:p>
          <a:p>
            <a:r>
              <a:rPr lang="en-US" sz="1700" dirty="0">
                <a:latin typeface="Nunito" pitchFamily="2" charset="0"/>
              </a:rPr>
              <a:t>M</a:t>
            </a:r>
            <a:r>
              <a:rPr lang="en-US" sz="1700" b="0" i="0" dirty="0">
                <a:effectLst/>
                <a:latin typeface="Nunito" pitchFamily="2" charset="0"/>
              </a:rPr>
              <a:t>achine-independent intermediate code </a:t>
            </a:r>
          </a:p>
          <a:p>
            <a:r>
              <a:rPr lang="en-US" sz="1700" b="0" i="0" dirty="0">
                <a:effectLst/>
                <a:latin typeface="Nunito" pitchFamily="2" charset="0"/>
              </a:rPr>
              <a:t>If we generate machine code directly from source code then for ’n’ number of  target machine we will have ’n’ number of optimizers and ’n’ number of code generator but if we will have a machine-independent intermediate code, we will have only one optimizer.</a:t>
            </a:r>
            <a:endParaRPr lang="en-US" sz="1700" dirty="0"/>
          </a:p>
        </p:txBody>
      </p:sp>
      <p:pic>
        <p:nvPicPr>
          <p:cNvPr id="5" name="Picture 4" descr="A diagram of a software development process&#10;&#10;Description automatically generated">
            <a:extLst>
              <a:ext uri="{FF2B5EF4-FFF2-40B4-BE49-F238E27FC236}">
                <a16:creationId xmlns:a16="http://schemas.microsoft.com/office/drawing/2014/main" id="{BB5A5163-8362-1387-B2ED-21AE8FD0D83E}"/>
              </a:ext>
            </a:extLst>
          </p:cNvPr>
          <p:cNvPicPr>
            <a:picLocks noChangeAspect="1"/>
          </p:cNvPicPr>
          <p:nvPr/>
        </p:nvPicPr>
        <p:blipFill>
          <a:blip r:embed="rId2"/>
          <a:stretch>
            <a:fillRect/>
          </a:stretch>
        </p:blipFill>
        <p:spPr>
          <a:xfrm>
            <a:off x="7690934" y="717012"/>
            <a:ext cx="3117002" cy="5446191"/>
          </a:xfrm>
          <a:prstGeom prst="rect">
            <a:avLst/>
          </a:prstGeom>
        </p:spPr>
      </p:pic>
    </p:spTree>
    <p:extLst>
      <p:ext uri="{BB962C8B-B14F-4D97-AF65-F5344CB8AC3E}">
        <p14:creationId xmlns:p14="http://schemas.microsoft.com/office/powerpoint/2010/main" val="212299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8472-7A8A-7CCD-9B90-2D69D4409E54}"/>
              </a:ext>
            </a:extLst>
          </p:cNvPr>
          <p:cNvSpPr>
            <a:spLocks noGrp="1"/>
          </p:cNvSpPr>
          <p:nvPr>
            <p:ph type="title"/>
          </p:nvPr>
        </p:nvSpPr>
        <p:spPr/>
        <p:txBody>
          <a:bodyPr/>
          <a:lstStyle/>
          <a:p>
            <a:r>
              <a:rPr lang="en-US" dirty="0"/>
              <a:t>3 Ways of Intermediate Code Representation</a:t>
            </a:r>
          </a:p>
        </p:txBody>
      </p:sp>
      <p:sp>
        <p:nvSpPr>
          <p:cNvPr id="3" name="Content Placeholder 2">
            <a:extLst>
              <a:ext uri="{FF2B5EF4-FFF2-40B4-BE49-F238E27FC236}">
                <a16:creationId xmlns:a16="http://schemas.microsoft.com/office/drawing/2014/main" id="{972DA334-7B9F-3BB1-54C1-4631227B9497}"/>
              </a:ext>
            </a:extLst>
          </p:cNvPr>
          <p:cNvSpPr>
            <a:spLocks noGrp="1"/>
          </p:cNvSpPr>
          <p:nvPr>
            <p:ph idx="1"/>
          </p:nvPr>
        </p:nvSpPr>
        <p:spPr/>
        <p:txBody>
          <a:bodyPr>
            <a:normAutofit fontScale="92500"/>
          </a:bodyPr>
          <a:lstStyle/>
          <a:p>
            <a:r>
              <a:rPr lang="en-US" b="1" i="0" dirty="0">
                <a:solidFill>
                  <a:srgbClr val="273239"/>
                </a:solidFill>
                <a:effectLst/>
                <a:latin typeface="Nunito" pitchFamily="2" charset="0"/>
              </a:rPr>
              <a:t>Postfix Notation:</a:t>
            </a:r>
            <a:r>
              <a:rPr lang="en-US" b="0" i="0" dirty="0">
                <a:solidFill>
                  <a:srgbClr val="273239"/>
                </a:solidFill>
                <a:effectLst/>
                <a:latin typeface="Nunito" pitchFamily="2" charset="0"/>
              </a:rPr>
              <a:t> Also known as reverse Polish notation or suffix notation. The ordinary (infix) way of writing the sum of a and b is with an operator in the middle: a + b The postfix notation for the same expression places the operator at the right end as ab +.</a:t>
            </a:r>
          </a:p>
          <a:p>
            <a:r>
              <a:rPr lang="en-US" b="1" i="0" dirty="0">
                <a:solidFill>
                  <a:srgbClr val="273239"/>
                </a:solidFill>
                <a:effectLst/>
                <a:latin typeface="Nunito" pitchFamily="2" charset="0"/>
              </a:rPr>
              <a:t>Three-Address Code:</a:t>
            </a:r>
            <a:r>
              <a:rPr lang="en-US" b="0" i="0" dirty="0">
                <a:solidFill>
                  <a:srgbClr val="273239"/>
                </a:solidFill>
                <a:effectLst/>
                <a:latin typeface="Nunito" pitchFamily="2" charset="0"/>
              </a:rPr>
              <a:t> A statement involving no more than three references(two for operands and one for result) is known as a three address statement. A sequence of three address statements is known as a three address code. Three address statement is of form x = y op z, where x, y, and z will have address (memory location). Sometimes a statement might contain less than three references but it is still called a three address statement. </a:t>
            </a:r>
            <a:endParaRPr lang="en-US" dirty="0"/>
          </a:p>
        </p:txBody>
      </p:sp>
    </p:spTree>
    <p:extLst>
      <p:ext uri="{BB962C8B-B14F-4D97-AF65-F5344CB8AC3E}">
        <p14:creationId xmlns:p14="http://schemas.microsoft.com/office/powerpoint/2010/main" val="143500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752C62-A578-F442-EED1-24AC86BC25EE}"/>
              </a:ext>
            </a:extLst>
          </p:cNvPr>
          <p:cNvSpPr>
            <a:spLocks noGrp="1"/>
          </p:cNvSpPr>
          <p:nvPr>
            <p:ph type="title"/>
          </p:nvPr>
        </p:nvSpPr>
        <p:spPr>
          <a:xfrm>
            <a:off x="1137034" y="609600"/>
            <a:ext cx="4784796" cy="1330840"/>
          </a:xfrm>
        </p:spPr>
        <p:txBody>
          <a:bodyPr>
            <a:normAutofit/>
          </a:bodyPr>
          <a:lstStyle/>
          <a:p>
            <a:r>
              <a:rPr lang="en-US" sz="3700"/>
              <a:t>3 Ways of Intermediate Code Representation</a:t>
            </a:r>
          </a:p>
        </p:txBody>
      </p:sp>
      <p:sp>
        <p:nvSpPr>
          <p:cNvPr id="3" name="Content Placeholder 2">
            <a:extLst>
              <a:ext uri="{FF2B5EF4-FFF2-40B4-BE49-F238E27FC236}">
                <a16:creationId xmlns:a16="http://schemas.microsoft.com/office/drawing/2014/main" id="{3ED2A329-C9AD-08A0-DEAE-6BA99EDE361F}"/>
              </a:ext>
            </a:extLst>
          </p:cNvPr>
          <p:cNvSpPr>
            <a:spLocks noGrp="1"/>
          </p:cNvSpPr>
          <p:nvPr>
            <p:ph idx="1"/>
          </p:nvPr>
        </p:nvSpPr>
        <p:spPr>
          <a:xfrm>
            <a:off x="1137034" y="2194102"/>
            <a:ext cx="4438036" cy="3908585"/>
          </a:xfrm>
        </p:spPr>
        <p:txBody>
          <a:bodyPr>
            <a:normAutofit/>
          </a:bodyPr>
          <a:lstStyle/>
          <a:p>
            <a:r>
              <a:rPr lang="en-US" sz="2000" b="1" i="0">
                <a:effectLst/>
                <a:latin typeface="Nunito" pitchFamily="2" charset="0"/>
              </a:rPr>
              <a:t>Syntax Trees</a:t>
            </a:r>
            <a:r>
              <a:rPr lang="en-US" sz="2000" b="0" i="0">
                <a:effectLst/>
                <a:latin typeface="Nunito" pitchFamily="2" charset="0"/>
              </a:rPr>
              <a:t> − It is condensed form of parse tree in which leaves are identifiers and interior node will be operators.</a:t>
            </a:r>
          </a:p>
          <a:p>
            <a:pPr marL="0" indent="0">
              <a:buNone/>
            </a:pPr>
            <a:endParaRPr lang="en-US" sz="2000"/>
          </a:p>
        </p:txBody>
      </p:sp>
      <p:pic>
        <p:nvPicPr>
          <p:cNvPr id="5" name="Picture 4" descr="A diagram of a tree&#10;&#10;Description automatically generated">
            <a:extLst>
              <a:ext uri="{FF2B5EF4-FFF2-40B4-BE49-F238E27FC236}">
                <a16:creationId xmlns:a16="http://schemas.microsoft.com/office/drawing/2014/main" id="{4A9FC659-95CC-168B-440E-D660A2D5A376}"/>
              </a:ext>
            </a:extLst>
          </p:cNvPr>
          <p:cNvPicPr>
            <a:picLocks noChangeAspect="1"/>
          </p:cNvPicPr>
          <p:nvPr/>
        </p:nvPicPr>
        <p:blipFill>
          <a:blip r:embed="rId2"/>
          <a:stretch>
            <a:fillRect/>
          </a:stretch>
        </p:blipFill>
        <p:spPr>
          <a:xfrm>
            <a:off x="6880610" y="1266711"/>
            <a:ext cx="4737650" cy="4346793"/>
          </a:xfrm>
          <a:prstGeom prst="rect">
            <a:avLst/>
          </a:prstGeom>
        </p:spPr>
      </p:pic>
    </p:spTree>
    <p:extLst>
      <p:ext uri="{BB962C8B-B14F-4D97-AF65-F5344CB8AC3E}">
        <p14:creationId xmlns:p14="http://schemas.microsoft.com/office/powerpoint/2010/main" val="89532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07D1-490A-05DE-46C1-982637B803CB}"/>
              </a:ext>
            </a:extLst>
          </p:cNvPr>
          <p:cNvSpPr>
            <a:spLocks noGrp="1"/>
          </p:cNvSpPr>
          <p:nvPr>
            <p:ph type="title"/>
          </p:nvPr>
        </p:nvSpPr>
        <p:spPr>
          <a:xfrm>
            <a:off x="668383" y="0"/>
            <a:ext cx="10515600" cy="1325563"/>
          </a:xfrm>
        </p:spPr>
        <p:txBody>
          <a:bodyPr/>
          <a:lstStyle/>
          <a:p>
            <a:r>
              <a:rPr lang="en-US" dirty="0"/>
              <a:t>Code Optimization</a:t>
            </a:r>
          </a:p>
        </p:txBody>
      </p:sp>
      <p:sp>
        <p:nvSpPr>
          <p:cNvPr id="3" name="Content Placeholder 2">
            <a:extLst>
              <a:ext uri="{FF2B5EF4-FFF2-40B4-BE49-F238E27FC236}">
                <a16:creationId xmlns:a16="http://schemas.microsoft.com/office/drawing/2014/main" id="{1702FF03-B62A-07D5-324B-9F515C677FEB}"/>
              </a:ext>
            </a:extLst>
          </p:cNvPr>
          <p:cNvSpPr>
            <a:spLocks noGrp="1"/>
          </p:cNvSpPr>
          <p:nvPr>
            <p:ph idx="1"/>
          </p:nvPr>
        </p:nvSpPr>
        <p:spPr>
          <a:xfrm>
            <a:off x="668383" y="1420677"/>
            <a:ext cx="10515600" cy="4351338"/>
          </a:xfrm>
        </p:spPr>
        <p:txBody>
          <a:bodyPr/>
          <a:lstStyle/>
          <a:p>
            <a:r>
              <a:rPr lang="en-US" b="0" i="0" dirty="0">
                <a:solidFill>
                  <a:srgbClr val="273239"/>
                </a:solidFill>
                <a:effectLst/>
                <a:latin typeface="Nunito" pitchFamily="2" charset="0"/>
              </a:rPr>
              <a:t>The code optimization in the synthesis phase is a program transformation technique, which tries to improve the intermediate code by making it consume fewer resources (i.e. CPU, Memory) so that faster-running machine code will result.</a:t>
            </a:r>
          </a:p>
          <a:p>
            <a:r>
              <a:rPr lang="en-US" b="0" i="0" dirty="0">
                <a:solidFill>
                  <a:srgbClr val="273239"/>
                </a:solidFill>
                <a:effectLst/>
                <a:latin typeface="Nunito" pitchFamily="2" charset="0"/>
              </a:rPr>
              <a:t>Code Optimization is done in the following different ways:</a:t>
            </a:r>
          </a:p>
          <a:p>
            <a:pPr marL="0" indent="0">
              <a:buNone/>
            </a:pPr>
            <a:endParaRPr lang="en-US" b="0" i="0" dirty="0">
              <a:solidFill>
                <a:srgbClr val="273239"/>
              </a:solidFill>
              <a:effectLst/>
              <a:latin typeface="Nunito" pitchFamily="2" charset="0"/>
            </a:endParaRPr>
          </a:p>
          <a:p>
            <a:r>
              <a:rPr lang="en-US" b="1" i="0" dirty="0">
                <a:solidFill>
                  <a:srgbClr val="273239"/>
                </a:solidFill>
                <a:effectLst/>
                <a:latin typeface="Nunito" pitchFamily="2" charset="0"/>
              </a:rPr>
              <a:t>Dead Code Elimination: </a:t>
            </a:r>
          </a:p>
          <a:p>
            <a:endParaRPr lang="en-US" dirty="0"/>
          </a:p>
        </p:txBody>
      </p:sp>
      <p:pic>
        <p:nvPicPr>
          <p:cNvPr id="5" name="Picture 4">
            <a:extLst>
              <a:ext uri="{FF2B5EF4-FFF2-40B4-BE49-F238E27FC236}">
                <a16:creationId xmlns:a16="http://schemas.microsoft.com/office/drawing/2014/main" id="{5C7AFFEC-2D1E-2F46-A509-F3EE0C325A12}"/>
              </a:ext>
            </a:extLst>
          </p:cNvPr>
          <p:cNvPicPr>
            <a:picLocks noChangeAspect="1"/>
          </p:cNvPicPr>
          <p:nvPr/>
        </p:nvPicPr>
        <p:blipFill>
          <a:blip r:embed="rId2"/>
          <a:stretch>
            <a:fillRect/>
          </a:stretch>
        </p:blipFill>
        <p:spPr>
          <a:xfrm>
            <a:off x="5479188" y="3586570"/>
            <a:ext cx="3367336" cy="3090369"/>
          </a:xfrm>
          <a:prstGeom prst="rect">
            <a:avLst/>
          </a:prstGeom>
        </p:spPr>
      </p:pic>
    </p:spTree>
    <p:extLst>
      <p:ext uri="{BB962C8B-B14F-4D97-AF65-F5344CB8AC3E}">
        <p14:creationId xmlns:p14="http://schemas.microsoft.com/office/powerpoint/2010/main" val="429272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7F3F-38CB-8162-0E9E-2E36E61D82C8}"/>
              </a:ext>
            </a:extLst>
          </p:cNvPr>
          <p:cNvSpPr>
            <a:spLocks noGrp="1"/>
          </p:cNvSpPr>
          <p:nvPr>
            <p:ph type="title"/>
          </p:nvPr>
        </p:nvSpPr>
        <p:spPr>
          <a:xfrm>
            <a:off x="707571" y="-118367"/>
            <a:ext cx="10515600" cy="1325563"/>
          </a:xfrm>
        </p:spPr>
        <p:txBody>
          <a:bodyPr/>
          <a:lstStyle/>
          <a:p>
            <a:r>
              <a:rPr lang="en-US" dirty="0"/>
              <a:t>Code Optimization</a:t>
            </a:r>
          </a:p>
        </p:txBody>
      </p:sp>
      <p:sp>
        <p:nvSpPr>
          <p:cNvPr id="3" name="Content Placeholder 2">
            <a:extLst>
              <a:ext uri="{FF2B5EF4-FFF2-40B4-BE49-F238E27FC236}">
                <a16:creationId xmlns:a16="http://schemas.microsoft.com/office/drawing/2014/main" id="{231305F0-2CE9-4D15-C1A2-C8C657BC978A}"/>
              </a:ext>
            </a:extLst>
          </p:cNvPr>
          <p:cNvSpPr>
            <a:spLocks noGrp="1"/>
          </p:cNvSpPr>
          <p:nvPr>
            <p:ph idx="1"/>
          </p:nvPr>
        </p:nvSpPr>
        <p:spPr>
          <a:xfrm>
            <a:off x="472440" y="1253331"/>
            <a:ext cx="10515600" cy="4351338"/>
          </a:xfrm>
        </p:spPr>
        <p:txBody>
          <a:bodyPr/>
          <a:lstStyle/>
          <a:p>
            <a:r>
              <a:rPr lang="en-US" b="1" i="0" dirty="0">
                <a:solidFill>
                  <a:srgbClr val="273239"/>
                </a:solidFill>
                <a:effectLst/>
                <a:latin typeface="Nunito" pitchFamily="2" charset="0"/>
              </a:rPr>
              <a:t>Loop Optimization Techniques: </a:t>
            </a:r>
          </a:p>
          <a:p>
            <a:endParaRPr lang="en-US" dirty="0"/>
          </a:p>
        </p:txBody>
      </p:sp>
      <p:pic>
        <p:nvPicPr>
          <p:cNvPr id="5" name="Picture 4">
            <a:extLst>
              <a:ext uri="{FF2B5EF4-FFF2-40B4-BE49-F238E27FC236}">
                <a16:creationId xmlns:a16="http://schemas.microsoft.com/office/drawing/2014/main" id="{6CFBEBD1-A0FB-F3FD-A42D-09CB135D2BEE}"/>
              </a:ext>
            </a:extLst>
          </p:cNvPr>
          <p:cNvPicPr>
            <a:picLocks noChangeAspect="1"/>
          </p:cNvPicPr>
          <p:nvPr/>
        </p:nvPicPr>
        <p:blipFill>
          <a:blip r:embed="rId2"/>
          <a:stretch>
            <a:fillRect/>
          </a:stretch>
        </p:blipFill>
        <p:spPr>
          <a:xfrm>
            <a:off x="736504" y="2400089"/>
            <a:ext cx="4506513" cy="4394411"/>
          </a:xfrm>
          <a:prstGeom prst="rect">
            <a:avLst/>
          </a:prstGeom>
        </p:spPr>
      </p:pic>
      <p:sp>
        <p:nvSpPr>
          <p:cNvPr id="7" name="TextBox 6">
            <a:extLst>
              <a:ext uri="{FF2B5EF4-FFF2-40B4-BE49-F238E27FC236}">
                <a16:creationId xmlns:a16="http://schemas.microsoft.com/office/drawing/2014/main" id="{780B0E71-221B-E768-FC6F-958EBF3691B6}"/>
              </a:ext>
            </a:extLst>
          </p:cNvPr>
          <p:cNvSpPr txBox="1"/>
          <p:nvPr/>
        </p:nvSpPr>
        <p:spPr>
          <a:xfrm>
            <a:off x="133895" y="2030757"/>
            <a:ext cx="6093822" cy="369332"/>
          </a:xfrm>
          <a:prstGeom prst="rect">
            <a:avLst/>
          </a:prstGeom>
          <a:noFill/>
        </p:spPr>
        <p:txBody>
          <a:bodyPr wrap="square">
            <a:spAutoFit/>
          </a:bodyPr>
          <a:lstStyle/>
          <a:p>
            <a:r>
              <a:rPr lang="en-US" dirty="0">
                <a:solidFill>
                  <a:srgbClr val="273239"/>
                </a:solidFill>
                <a:latin typeface="Nunito" pitchFamily="2" charset="0"/>
              </a:rPr>
              <a:t>L</a:t>
            </a:r>
            <a:r>
              <a:rPr lang="en-US" b="0" i="0" dirty="0">
                <a:solidFill>
                  <a:srgbClr val="273239"/>
                </a:solidFill>
                <a:effectLst/>
                <a:latin typeface="Nunito" pitchFamily="2" charset="0"/>
              </a:rPr>
              <a:t>oop invariant statements are brought out of the loop. </a:t>
            </a:r>
            <a:endParaRPr lang="en-US" dirty="0"/>
          </a:p>
        </p:txBody>
      </p:sp>
      <p:sp>
        <p:nvSpPr>
          <p:cNvPr id="11" name="TextBox 10">
            <a:extLst>
              <a:ext uri="{FF2B5EF4-FFF2-40B4-BE49-F238E27FC236}">
                <a16:creationId xmlns:a16="http://schemas.microsoft.com/office/drawing/2014/main" id="{A3FB77E3-FE03-95EA-9A8B-F5A6E3A921F8}"/>
              </a:ext>
            </a:extLst>
          </p:cNvPr>
          <p:cNvSpPr txBox="1"/>
          <p:nvPr/>
        </p:nvSpPr>
        <p:spPr>
          <a:xfrm>
            <a:off x="6566262" y="1476759"/>
            <a:ext cx="6093822" cy="923330"/>
          </a:xfrm>
          <a:prstGeom prst="rect">
            <a:avLst/>
          </a:prstGeom>
          <a:noFill/>
        </p:spPr>
        <p:txBody>
          <a:bodyPr wrap="square">
            <a:spAutoFit/>
          </a:bodyPr>
          <a:lstStyle/>
          <a:p>
            <a:pPr algn="l" fontAlgn="base"/>
            <a:r>
              <a:rPr lang="en-US" b="1" i="0" dirty="0">
                <a:solidFill>
                  <a:srgbClr val="273239"/>
                </a:solidFill>
                <a:effectLst/>
                <a:latin typeface="Nunito" pitchFamily="2" charset="0"/>
              </a:rPr>
              <a:t> Loop Jamming: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Two or more loops are combined in a single loop. It helps in reducing the compile time</a:t>
            </a:r>
          </a:p>
        </p:txBody>
      </p:sp>
      <p:cxnSp>
        <p:nvCxnSpPr>
          <p:cNvPr id="13" name="Straight Connector 12">
            <a:extLst>
              <a:ext uri="{FF2B5EF4-FFF2-40B4-BE49-F238E27FC236}">
                <a16:creationId xmlns:a16="http://schemas.microsoft.com/office/drawing/2014/main" id="{D9410D54-DD42-A7EA-2D24-2D1833048B51}"/>
              </a:ext>
            </a:extLst>
          </p:cNvPr>
          <p:cNvCxnSpPr/>
          <p:nvPr/>
        </p:nvCxnSpPr>
        <p:spPr>
          <a:xfrm>
            <a:off x="6096000" y="1253331"/>
            <a:ext cx="0" cy="546097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701B35C-E2F9-B53A-0BFB-8490E3849BAC}"/>
              </a:ext>
            </a:extLst>
          </p:cNvPr>
          <p:cNvPicPr>
            <a:picLocks noChangeAspect="1"/>
          </p:cNvPicPr>
          <p:nvPr/>
        </p:nvPicPr>
        <p:blipFill>
          <a:blip r:embed="rId3"/>
          <a:stretch>
            <a:fillRect/>
          </a:stretch>
        </p:blipFill>
        <p:spPr>
          <a:xfrm>
            <a:off x="7318872" y="2492311"/>
            <a:ext cx="2347641" cy="4302189"/>
          </a:xfrm>
          <a:prstGeom prst="rect">
            <a:avLst/>
          </a:prstGeom>
        </p:spPr>
      </p:pic>
      <p:sp>
        <p:nvSpPr>
          <p:cNvPr id="4" name="TextBox 3">
            <a:extLst>
              <a:ext uri="{FF2B5EF4-FFF2-40B4-BE49-F238E27FC236}">
                <a16:creationId xmlns:a16="http://schemas.microsoft.com/office/drawing/2014/main" id="{B2713B7E-6847-EAB4-B60B-F30C4577D9F6}"/>
              </a:ext>
            </a:extLst>
          </p:cNvPr>
          <p:cNvSpPr txBox="1"/>
          <p:nvPr/>
        </p:nvSpPr>
        <p:spPr>
          <a:xfrm>
            <a:off x="1338146" y="3983820"/>
            <a:ext cx="641522" cy="523220"/>
          </a:xfrm>
          <a:prstGeom prst="rect">
            <a:avLst/>
          </a:prstGeom>
          <a:noFill/>
        </p:spPr>
        <p:txBody>
          <a:bodyPr wrap="none" rtlCol="0">
            <a:spAutoFit/>
          </a:bodyPr>
          <a:lstStyle/>
          <a:p>
            <a:r>
              <a:rPr lang="en-US" sz="1400" dirty="0"/>
              <a:t>a=a-1;</a:t>
            </a:r>
          </a:p>
          <a:p>
            <a:r>
              <a:rPr lang="en-US" sz="1400" dirty="0"/>
              <a:t>}</a:t>
            </a:r>
          </a:p>
        </p:txBody>
      </p:sp>
      <p:sp>
        <p:nvSpPr>
          <p:cNvPr id="6" name="TextBox 5">
            <a:extLst>
              <a:ext uri="{FF2B5EF4-FFF2-40B4-BE49-F238E27FC236}">
                <a16:creationId xmlns:a16="http://schemas.microsoft.com/office/drawing/2014/main" id="{C5D2C12C-EDD1-62A0-2F74-074CDE6DD4DF}"/>
              </a:ext>
            </a:extLst>
          </p:cNvPr>
          <p:cNvSpPr txBox="1"/>
          <p:nvPr/>
        </p:nvSpPr>
        <p:spPr>
          <a:xfrm>
            <a:off x="1299882" y="6334780"/>
            <a:ext cx="641522" cy="523220"/>
          </a:xfrm>
          <a:prstGeom prst="rect">
            <a:avLst/>
          </a:prstGeom>
          <a:noFill/>
        </p:spPr>
        <p:txBody>
          <a:bodyPr wrap="none" rtlCol="0">
            <a:spAutoFit/>
          </a:bodyPr>
          <a:lstStyle/>
          <a:p>
            <a:r>
              <a:rPr lang="en-US" sz="1400" dirty="0"/>
              <a:t>a=a-1;</a:t>
            </a:r>
          </a:p>
          <a:p>
            <a:r>
              <a:rPr lang="en-US" sz="1400" dirty="0"/>
              <a:t>}</a:t>
            </a:r>
          </a:p>
        </p:txBody>
      </p:sp>
      <p:sp>
        <p:nvSpPr>
          <p:cNvPr id="8" name="Rectangle 7">
            <a:extLst>
              <a:ext uri="{FF2B5EF4-FFF2-40B4-BE49-F238E27FC236}">
                <a16:creationId xmlns:a16="http://schemas.microsoft.com/office/drawing/2014/main" id="{1EAD1485-DE11-2303-AE10-5DD36AFD36B9}"/>
              </a:ext>
            </a:extLst>
          </p:cNvPr>
          <p:cNvSpPr/>
          <p:nvPr/>
        </p:nvSpPr>
        <p:spPr>
          <a:xfrm>
            <a:off x="1203960" y="3992137"/>
            <a:ext cx="134186" cy="1975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184C49-C773-3C19-190D-7F0A61EC6BFB}"/>
              </a:ext>
            </a:extLst>
          </p:cNvPr>
          <p:cNvSpPr/>
          <p:nvPr/>
        </p:nvSpPr>
        <p:spPr>
          <a:xfrm>
            <a:off x="1146455" y="6430995"/>
            <a:ext cx="134186" cy="1975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14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790</Words>
  <Application>Microsoft Macintosh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Nunito</vt:lpstr>
      <vt:lpstr>Source Sans 3</vt:lpstr>
      <vt:lpstr>Office Theme</vt:lpstr>
      <vt:lpstr>Attribute Grammar and Intermediate Code Generation</vt:lpstr>
      <vt:lpstr>Attribute Grammars</vt:lpstr>
      <vt:lpstr>Attributes</vt:lpstr>
      <vt:lpstr>Example</vt:lpstr>
      <vt:lpstr>Intermediate Code Generation  </vt:lpstr>
      <vt:lpstr>3 Ways of Intermediate Code Representation</vt:lpstr>
      <vt:lpstr>3 Ways of Intermediate Code Representation</vt:lpstr>
      <vt:lpstr>Code Optimization</vt:lpstr>
      <vt:lpstr>Code Optimization</vt:lpstr>
      <vt:lpstr>Code Optimization</vt:lpstr>
      <vt:lpstr>Code Optimization</vt:lpstr>
      <vt:lpstr>Code Optimization</vt:lpstr>
      <vt:lpstr>Replace with Faster Operator</vt:lpstr>
      <vt:lpstr>Linux commands</vt:lpstr>
      <vt:lpstr>More Linux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Grammar and Intermediate Code Generation</dc:title>
  <dc:creator>Reza, Ahmed</dc:creator>
  <cp:lastModifiedBy>Chowdhury, Sabrina Tarin</cp:lastModifiedBy>
  <cp:revision>3</cp:revision>
  <dcterms:created xsi:type="dcterms:W3CDTF">2023-09-13T07:28:39Z</dcterms:created>
  <dcterms:modified xsi:type="dcterms:W3CDTF">2023-09-14T03:12:24Z</dcterms:modified>
</cp:coreProperties>
</file>