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6C3FF-F13C-4720-B011-FEB5D2D43DE4}" v="4" dt="2023-09-07T02:59:04.092"/>
    <p1510:client id="{A0286ADF-D833-4ED8-A810-21D083D66E66}" v="26" dt="2023-09-06T22:21:08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, Ahmed" userId="a4366e09-93da-4aef-b568-ce24cd23be5a" providerId="ADAL" clId="{4936C3FF-F13C-4720-B011-FEB5D2D43DE4}"/>
    <pc:docChg chg="delSld modSld">
      <pc:chgData name="Reza, Ahmed" userId="a4366e09-93da-4aef-b568-ce24cd23be5a" providerId="ADAL" clId="{4936C3FF-F13C-4720-B011-FEB5D2D43DE4}" dt="2023-09-07T03:26:10.212" v="11" actId="47"/>
      <pc:docMkLst>
        <pc:docMk/>
      </pc:docMkLst>
      <pc:sldChg chg="modSp del mod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61"/>
        </pc:sldMkLst>
        <pc:spChg chg="mod">
          <ac:chgData name="Reza, Ahmed" userId="a4366e09-93da-4aef-b568-ce24cd23be5a" providerId="ADAL" clId="{4936C3FF-F13C-4720-B011-FEB5D2D43DE4}" dt="2023-09-07T03:19:03.931" v="7" actId="207"/>
          <ac:spMkLst>
            <pc:docMk/>
            <pc:sldMk cId="0" sldId="261"/>
            <ac:spMk id="5" creationId="{00000000-0000-0000-0000-000000000000}"/>
          </ac:spMkLst>
        </pc:spChg>
        <pc:spChg chg="mod">
          <ac:chgData name="Reza, Ahmed" userId="a4366e09-93da-4aef-b568-ce24cd23be5a" providerId="ADAL" clId="{4936C3FF-F13C-4720-B011-FEB5D2D43DE4}" dt="2023-09-07T03:19:10.660" v="8" actId="207"/>
          <ac:spMkLst>
            <pc:docMk/>
            <pc:sldMk cId="0" sldId="261"/>
            <ac:spMk id="6" creationId="{00000000-0000-0000-0000-000000000000}"/>
          </ac:spMkLst>
        </pc:spChg>
      </pc:sldChg>
      <pc:sldChg chg="modSp del mod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62"/>
        </pc:sldMkLst>
        <pc:spChg chg="mod">
          <ac:chgData name="Reza, Ahmed" userId="a4366e09-93da-4aef-b568-ce24cd23be5a" providerId="ADAL" clId="{4936C3FF-F13C-4720-B011-FEB5D2D43DE4}" dt="2023-09-07T03:19:44.740" v="10" actId="14100"/>
          <ac:spMkLst>
            <pc:docMk/>
            <pc:sldMk cId="0" sldId="262"/>
            <ac:spMk id="4" creationId="{00000000-0000-0000-0000-000000000000}"/>
          </ac:spMkLst>
        </pc:spChg>
        <pc:spChg chg="mod">
          <ac:chgData name="Reza, Ahmed" userId="a4366e09-93da-4aef-b568-ce24cd23be5a" providerId="ADAL" clId="{4936C3FF-F13C-4720-B011-FEB5D2D43DE4}" dt="2023-09-07T03:19:22.219" v="9" actId="207"/>
          <ac:spMkLst>
            <pc:docMk/>
            <pc:sldMk cId="0" sldId="262"/>
            <ac:spMk id="5" creationId="{00000000-0000-0000-0000-000000000000}"/>
          </ac:spMkLst>
        </pc:spChg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63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64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65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66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67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68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69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70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71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72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73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74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75"/>
        </pc:sldMkLst>
      </pc:sldChg>
      <pc:sldChg chg="del">
        <pc:chgData name="Reza, Ahmed" userId="a4366e09-93da-4aef-b568-ce24cd23be5a" providerId="ADAL" clId="{4936C3FF-F13C-4720-B011-FEB5D2D43DE4}" dt="2023-09-07T03:26:10.212" v="11" actId="47"/>
        <pc:sldMkLst>
          <pc:docMk/>
          <pc:sldMk cId="0" sldId="276"/>
        </pc:sldMkLst>
      </pc:sldChg>
      <pc:sldChg chg="addSp modSp mod">
        <pc:chgData name="Reza, Ahmed" userId="a4366e09-93da-4aef-b568-ce24cd23be5a" providerId="ADAL" clId="{4936C3FF-F13C-4720-B011-FEB5D2D43DE4}" dt="2023-09-07T02:59:04.091" v="5" actId="14100"/>
        <pc:sldMkLst>
          <pc:docMk/>
          <pc:sldMk cId="1529905425" sldId="319"/>
        </pc:sldMkLst>
        <pc:spChg chg="mod">
          <ac:chgData name="Reza, Ahmed" userId="a4366e09-93da-4aef-b568-ce24cd23be5a" providerId="ADAL" clId="{4936C3FF-F13C-4720-B011-FEB5D2D43DE4}" dt="2023-09-07T02:58:55.400" v="1" actId="1076"/>
          <ac:spMkLst>
            <pc:docMk/>
            <pc:sldMk cId="1529905425" sldId="319"/>
            <ac:spMk id="4" creationId="{7A15CAF3-5250-3776-6546-967D1DD12C7F}"/>
          </ac:spMkLst>
        </pc:spChg>
        <pc:picChg chg="add mod">
          <ac:chgData name="Reza, Ahmed" userId="a4366e09-93da-4aef-b568-ce24cd23be5a" providerId="ADAL" clId="{4936C3FF-F13C-4720-B011-FEB5D2D43DE4}" dt="2023-09-07T02:59:04.091" v="5" actId="14100"/>
          <ac:picMkLst>
            <pc:docMk/>
            <pc:sldMk cId="1529905425" sldId="319"/>
            <ac:picMk id="3" creationId="{BFD843CD-1164-FDCD-22DF-BC20FFB96EE4}"/>
          </ac:picMkLst>
        </pc:picChg>
      </pc:sldChg>
      <pc:sldChg chg="modSp mod">
        <pc:chgData name="Reza, Ahmed" userId="a4366e09-93da-4aef-b568-ce24cd23be5a" providerId="ADAL" clId="{4936C3FF-F13C-4720-B011-FEB5D2D43DE4}" dt="2023-09-07T03:11:11.584" v="6" actId="20577"/>
        <pc:sldMkLst>
          <pc:docMk/>
          <pc:sldMk cId="3392651963" sldId="320"/>
        </pc:sldMkLst>
        <pc:spChg chg="mod">
          <ac:chgData name="Reza, Ahmed" userId="a4366e09-93da-4aef-b568-ce24cd23be5a" providerId="ADAL" clId="{4936C3FF-F13C-4720-B011-FEB5D2D43DE4}" dt="2023-09-07T03:11:11.584" v="6" actId="20577"/>
          <ac:spMkLst>
            <pc:docMk/>
            <pc:sldMk cId="3392651963" sldId="320"/>
            <ac:spMk id="3" creationId="{72636418-0436-3F3C-F880-60B0607BBC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8928-22A4-82F7-CFCA-1E4FE2D78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CA07-3004-D6FD-F242-429A108A3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4D1F-D86C-63B6-FC7D-5F3859C3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2AF0-5480-4647-5C67-43D3734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15FC-67CC-9001-C0BD-FF26D53F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8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7983-1F94-2633-F3DA-33DC110D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83A67-AFAE-ACBB-8C63-3431EE952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E454-59D2-65CB-355C-C671443E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01AF-BC2A-EBE6-5125-43ED0BAC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5EBE-1922-DF50-1BF0-F107F7AF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ADAB1-F15B-4483-4233-78E7EA77C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D5B86-0DB9-3D6D-CBD2-CA1101E12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6FFD-77C6-F208-DB4D-2772B6AD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B1EA-A0AA-0A67-062E-29EF3B81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2830-67DD-6CF4-8C34-50AF881A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8DF5-E8FE-8B98-4E81-297AF4E6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27C0-539E-AB81-EA5A-F9A18791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7C0E-3BC6-C0B7-36FD-01274030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2F8E-D2FE-4FAE-0598-AAF47FE6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300F-5510-4805-5FF6-A5FEAA04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6504-F8BC-624D-0A87-1964935A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065B-4353-1722-2C53-0B1E54A1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ED261-42EB-FF57-3EF2-F8B1DB82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DA1C-A76C-91A2-EA8D-5E4B9523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4F87-5D09-4876-7AC4-BADEC19C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1E44-DD20-0275-4498-B7CE2437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8FFD-4E01-6520-9A0F-AF6EFA2E5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27181-9E0E-29D9-A3F6-D83859DD0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CF50-ECE6-A908-CCC5-7798FB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22E2A-94D3-59C7-9F0E-DC40650D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C6CDB-B3D9-5B94-C9FE-96304B0B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C19-620B-3F70-2F6E-032B57A3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DF640-7140-2A4C-92AC-F4E4612A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A2870-072C-0B86-E89C-F242403EB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E9BB-B5A8-8B29-EB90-519E6D987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C3E80-D010-E167-3FAA-3FAEF133B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54F4F-F67F-EC26-6D3D-0097AABB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D900F-0EBA-9E84-0629-361B0E51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94AE0-E35A-0ED7-DC47-1140FDAE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E534-0C1D-81C7-5258-531575DE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D8781-62F7-4E0B-F916-A1790591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3CB39-D589-D3DE-5745-76CD8406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A516-844B-562E-89CF-356DA19F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D39C6-0FBE-4B59-844A-FA9B8050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20ACC-BD21-1678-F657-4C55421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C0CE-74E8-A476-CFF0-49CA24D1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4774-9B50-C0E5-6583-A35EB875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0F3-7962-151A-26BA-1E8277C0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B2EE8-07C1-0F42-AA61-3E03141E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FEC9-6942-1820-83D3-5E85D27D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018A-7637-B30B-AF5D-6BA10FB5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29FFA-CB17-F8C4-7D6D-104BDD48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1538-AFD6-666A-4F19-EE85C054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5E833-C93D-CACB-877B-11234B607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C4D11-5DE3-2CA9-03BA-F43E65BC4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1104-8F57-3B7A-7E76-AB0F9806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255C-F3DB-A610-CA4C-57EAF976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82032-1818-0737-58EE-804EF4B5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F5662-8F78-905D-67FC-AF35CD14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8681-158B-9ECC-9DE7-E33DFB51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19C0-5252-8BF0-F1C4-51BE1E7D8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DF3E-6BD7-4AFB-B5B8-37DF2D523BA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F935-BD80-D35B-56F4-CE5165FB9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5720-7973-1FC6-A9AB-EA7F7F3A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C9E8-13E3-45B1-BF53-0CBA6D5A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0D5092-5E9C-FCBD-C4D6-0846225C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bg1"/>
                </a:solidFill>
              </a:rPr>
              <a:t>Constructing Parsing Tree – LR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2913A-7274-33CF-D0D7-1C19DD3E5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Sabrina Tarin Chowdhury</a:t>
            </a:r>
          </a:p>
        </p:txBody>
      </p:sp>
    </p:spTree>
    <p:extLst>
      <p:ext uri="{BB962C8B-B14F-4D97-AF65-F5344CB8AC3E}">
        <p14:creationId xmlns:p14="http://schemas.microsoft.com/office/powerpoint/2010/main" val="200639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6E96-7106-DEF8-09EB-6B57E296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over 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138C-FE9F-B64D-C452-5F8F8484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LR parsers can parse a strictly larger class of grammars than (top-down) predictive parsers.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LR parsers detect errors fast.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5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0009" y="1627900"/>
            <a:ext cx="10758550" cy="3252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808480" indent="-281305" algn="just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lang="en-US" sz="3600" dirty="0">
                <a:latin typeface="Perpetua"/>
                <a:cs typeface="Perpetua"/>
              </a:rPr>
              <a:t>Bottom-up parser</a:t>
            </a:r>
          </a:p>
          <a:p>
            <a:pPr marL="285115" marR="1808480" indent="-281305" algn="just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lang="en-US" sz="3600" dirty="0">
                <a:latin typeface="Perpetua"/>
                <a:cs typeface="Perpetua"/>
              </a:rPr>
              <a:t>LR parser reads their input from left to right</a:t>
            </a:r>
          </a:p>
          <a:p>
            <a:pPr marL="285115" marR="1808480" indent="-281305" algn="just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lang="en-US" sz="3400" dirty="0">
                <a:latin typeface="Perpetua"/>
                <a:cs typeface="Perpetua"/>
              </a:rPr>
              <a:t>Produces a right-most derivation</a:t>
            </a:r>
          </a:p>
          <a:p>
            <a:pPr marL="285115" marR="1808480" indent="-281305" algn="just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lang="en-US" sz="3400" dirty="0">
                <a:latin typeface="Perpetua"/>
                <a:cs typeface="Perpetua"/>
              </a:rPr>
              <a:t>It is called a Bottom-up parser because it attempts to reduce the top-level grammar productions by building up from the leaves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1362" y="174030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lang="en-US" sz="6600"/>
              <a:t>LR</a:t>
            </a:r>
            <a:r>
              <a:rPr lang="en-US" sz="6600" spc="-305"/>
              <a:t> </a:t>
            </a:r>
            <a:r>
              <a:rPr lang="en-US" sz="6600" spc="-70"/>
              <a:t>Parsing</a:t>
            </a:r>
            <a:endParaRPr lang="en-US" sz="6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3906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2</a:t>
            </a:fld>
            <a:endParaRPr lang="en-US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3967-E8D1-72EE-71F2-E69D5A05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LR(k) 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Parser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0628A-2601-EFA8-BEC4-E39FDE57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752600"/>
            <a:ext cx="5695950" cy="2847975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F10DC1BD-CA52-255C-EC97-CFB90A529055}"/>
              </a:ext>
            </a:extLst>
          </p:cNvPr>
          <p:cNvSpPr txBox="1"/>
          <p:nvPr/>
        </p:nvSpPr>
        <p:spPr>
          <a:xfrm>
            <a:off x="522859" y="1390650"/>
            <a:ext cx="5695950" cy="5332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808480" indent="-281305" algn="just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lang="en-US" sz="3600" dirty="0">
                <a:latin typeface="Perpetua"/>
                <a:cs typeface="Perpetua"/>
              </a:rPr>
              <a:t>L refers to the left-to-right scanning</a:t>
            </a:r>
          </a:p>
          <a:p>
            <a:pPr marL="285115" marR="1808480" indent="-281305" algn="just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lang="en-US" sz="3400" dirty="0">
                <a:latin typeface="Perpetua"/>
                <a:cs typeface="Perpetua"/>
              </a:rPr>
              <a:t>R refers to the rightmost derivation in reverse</a:t>
            </a:r>
          </a:p>
          <a:p>
            <a:pPr marL="285115" marR="1808480" indent="-281305" algn="just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lang="en-US" sz="3400" dirty="0">
                <a:latin typeface="Perpetua"/>
                <a:cs typeface="Perpetua"/>
              </a:rPr>
              <a:t>k refers to the number of unconsumed “look ahead” input symbols that are used in making parser decisions.</a:t>
            </a:r>
          </a:p>
        </p:txBody>
      </p:sp>
    </p:spTree>
    <p:extLst>
      <p:ext uri="{BB962C8B-B14F-4D97-AF65-F5344CB8AC3E}">
        <p14:creationId xmlns:p14="http://schemas.microsoft.com/office/powerpoint/2010/main" val="28677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2602-D38A-32E0-B005-AEBC7BA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LR Parser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06DE-2B06-3FC7-C69B-AA7BFA84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LR Parsing algorithm is the same for all the parser, but the parsing table is different for each parser. It consists following components as follows.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Input Buffer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contains the given string, and it ends with a $ symbol.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Stack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combination of state symbol and current input symbol is used to refer to the parsing table in order to take the parsing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5E6D-F34D-095C-722D-43E6F9BF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6"/>
            <a:ext cx="10515600" cy="901700"/>
          </a:xfrm>
        </p:spPr>
        <p:txBody>
          <a:bodyPr/>
          <a:lstStyle/>
          <a:p>
            <a:r>
              <a:rPr lang="en-US" i="0">
                <a:solidFill>
                  <a:srgbClr val="273239"/>
                </a:solidFill>
                <a:effectLst/>
                <a:latin typeface="Nunito" pitchFamily="2" charset="0"/>
              </a:rPr>
              <a:t>Parsing Table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7709-11DD-3F41-D1A2-307721B2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6"/>
            <a:ext cx="3629025" cy="4959348"/>
          </a:xfrm>
        </p:spPr>
        <p:txBody>
          <a:bodyPr>
            <a:normAutofit/>
          </a:bodyPr>
          <a:lstStyle/>
          <a:p>
            <a:pPr algn="just" fontAlgn="base"/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Parsing table is divided into two parts- Action table and Go-To table. The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action table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gives a grammar rule to implement the given current state and current terminal in the input stream. There are four cases used in action table as shown in next slide.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67D66D-4BF2-92D7-085E-4099C072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78" y="1314451"/>
            <a:ext cx="6166757" cy="46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9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6D58-388A-E884-CF7E-E139ADA4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</p:spPr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Parsing Table 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15CAF3-5250-3776-6546-967D1DD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41034"/>
            <a:ext cx="6867525" cy="427564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" pitchFamily="2" charset="0"/>
              </a:rPr>
              <a:t>shift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 pitchFamily="2" charset="0"/>
              </a:rPr>
              <a:t>: push the current input symbol onto the stack, and go on to the next input symbol (i.e., call the scanner again)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" pitchFamily="2" charset="0"/>
              </a:rPr>
              <a:t>reduce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 pitchFamily="2" charset="0"/>
              </a:rPr>
              <a:t>: a grammar rule's right-hand side is on the top of the stack! pop it off and push the grammar rule's left-hand-side nonterminal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" pitchFamily="2" charset="0"/>
              </a:rPr>
              <a:t>accept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 pitchFamily="2" charset="0"/>
              </a:rPr>
              <a:t>: accept the input (parsing has finished successfully)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" pitchFamily="2" charset="0"/>
              </a:rPr>
              <a:t>reject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 pitchFamily="2" charset="0"/>
              </a:rPr>
              <a:t>: the input is not syntactically correct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843CD-1164-FDCD-22DF-BC20FFB9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56" y="1955799"/>
            <a:ext cx="4343829" cy="32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0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F34-678A-764E-0BE1-A11076C6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6418-0436-3F3C-F880-60B0607B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stack is empty, and we are looking to reduce the rule by S→$$.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Using a “.” in the rule represents how many of the rules are already on the stack.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dotted item, or simply, the item is a production rule with a dot indicating how much RHS has so far been recognized. </a:t>
            </a:r>
          </a:p>
        </p:txBody>
      </p:sp>
    </p:spTree>
    <p:extLst>
      <p:ext uri="{BB962C8B-B14F-4D97-AF65-F5344CB8AC3E}">
        <p14:creationId xmlns:p14="http://schemas.microsoft.com/office/powerpoint/2010/main" val="339265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035303"/>
            <a:ext cx="7453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81305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b="1" i="1" dirty="0">
                <a:latin typeface="Perpetua"/>
                <a:cs typeface="Perpetua"/>
              </a:rPr>
              <a:t>Rightmost</a:t>
            </a:r>
            <a:r>
              <a:rPr sz="3600" b="1" i="1" spc="-125" dirty="0">
                <a:latin typeface="Perpetua"/>
                <a:cs typeface="Perpetua"/>
              </a:rPr>
              <a:t> </a:t>
            </a:r>
            <a:r>
              <a:rPr sz="3600" b="1" i="1" dirty="0">
                <a:latin typeface="Perpetua"/>
                <a:cs typeface="Perpetua"/>
              </a:rPr>
              <a:t>(canonical)</a:t>
            </a:r>
            <a:r>
              <a:rPr sz="3600" b="1" i="1" spc="-114" dirty="0">
                <a:latin typeface="Perpetua"/>
                <a:cs typeface="Perpetua"/>
              </a:rPr>
              <a:t> </a:t>
            </a:r>
            <a:r>
              <a:rPr sz="3600" b="1" i="1" spc="-25" dirty="0">
                <a:latin typeface="Perpetua"/>
                <a:cs typeface="Perpetua"/>
              </a:rPr>
              <a:t>derivation</a:t>
            </a:r>
            <a:r>
              <a:rPr sz="3600" b="1" i="1" spc="-10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for</a:t>
            </a:r>
            <a:r>
              <a:rPr sz="3600" spc="-125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the </a:t>
            </a:r>
            <a:r>
              <a:rPr sz="3600" dirty="0">
                <a:latin typeface="Perpetua"/>
                <a:cs typeface="Perpetua"/>
              </a:rPr>
              <a:t>identifiers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grammar:</a:t>
            </a:r>
            <a:endParaRPr sz="3600" dirty="0">
              <a:latin typeface="Perpetua"/>
              <a:cs typeface="Perpetu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9622" y="2295526"/>
            <a:ext cx="6248030" cy="3657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7540" y="-125730"/>
            <a:ext cx="3797300" cy="1031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LR</a:t>
            </a:r>
            <a:r>
              <a:rPr sz="6600" spc="-305" dirty="0"/>
              <a:t> </a:t>
            </a:r>
            <a:r>
              <a:rPr sz="6600" spc="-70" dirty="0"/>
              <a:t>Parsing</a:t>
            </a:r>
            <a:endParaRPr sz="6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3906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8441945" y="5061077"/>
            <a:ext cx="3603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id_list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→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id_list_tail </a:t>
            </a:r>
            <a:r>
              <a:rPr sz="2400" b="1" i="1" dirty="0">
                <a:latin typeface="Times New Roman"/>
                <a:cs typeface="Times New Roman"/>
              </a:rPr>
              <a:t>id_list_tail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→ </a:t>
            </a:r>
            <a:r>
              <a:rPr sz="2400" b="1" dirty="0">
                <a:latin typeface="Times New Roman"/>
                <a:cs typeface="Times New Roman"/>
              </a:rPr>
              <a:t>, id </a:t>
            </a:r>
            <a:r>
              <a:rPr sz="2400" b="1" i="1" spc="-10" dirty="0">
                <a:latin typeface="Times New Roman"/>
                <a:cs typeface="Times New Roman"/>
              </a:rPr>
              <a:t>id_list_tail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1945" y="5818632"/>
            <a:ext cx="1902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id_list_tail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→ </a:t>
            </a:r>
            <a:r>
              <a:rPr sz="2400" b="1" spc="-50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DA8-B170-B2D0-7439-149AB2E1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85" y="-2599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Difference Between LL and LR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56C23-5617-CE82-915D-61B6EAC8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6" y="1180450"/>
            <a:ext cx="451485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25962B-CEB2-F427-5F97-05A18BFC3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6" y="2209150"/>
            <a:ext cx="4151178" cy="4533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21D670-79EF-436C-1160-CFBD447E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55" y="1180450"/>
            <a:ext cx="5000814" cy="567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71014-337D-4524-9EB6-DC82FAD54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791" y="3516442"/>
            <a:ext cx="3078987" cy="100556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F79915-22E7-B728-5468-50F81FE0BD15}"/>
              </a:ext>
            </a:extLst>
          </p:cNvPr>
          <p:cNvSpPr/>
          <p:nvPr/>
        </p:nvSpPr>
        <p:spPr>
          <a:xfrm>
            <a:off x="4295775" y="3516442"/>
            <a:ext cx="3278003" cy="113240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429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Franklin Gothic Medium</vt:lpstr>
      <vt:lpstr>Nunito</vt:lpstr>
      <vt:lpstr>Perpetua</vt:lpstr>
      <vt:lpstr>Segoe UI Symbol</vt:lpstr>
      <vt:lpstr>Times</vt:lpstr>
      <vt:lpstr>Times New Roman</vt:lpstr>
      <vt:lpstr>Office Theme</vt:lpstr>
      <vt:lpstr>Constructing Parsing Tree – LR Parsing</vt:lpstr>
      <vt:lpstr>LR Parsing</vt:lpstr>
      <vt:lpstr>LR(k) Parser</vt:lpstr>
      <vt:lpstr>LR Parser Algorithm</vt:lpstr>
      <vt:lpstr>Parsing Table </vt:lpstr>
      <vt:lpstr>Parsing Table </vt:lpstr>
      <vt:lpstr>Work Flow</vt:lpstr>
      <vt:lpstr>LR Parsing</vt:lpstr>
      <vt:lpstr>Difference Between LL and LR</vt:lpstr>
      <vt:lpstr>Advantage over 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Parsing Tree – LR Parsing</dc:title>
  <dc:creator>Reza, Ahmed</dc:creator>
  <cp:lastModifiedBy>Chowdhury, Sabrina Tarin</cp:lastModifiedBy>
  <cp:revision>7</cp:revision>
  <dcterms:created xsi:type="dcterms:W3CDTF">2023-09-06T05:36:52Z</dcterms:created>
  <dcterms:modified xsi:type="dcterms:W3CDTF">2023-09-07T14:40:34Z</dcterms:modified>
</cp:coreProperties>
</file>