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86" r:id="rId3"/>
    <p:sldId id="288" r:id="rId4"/>
    <p:sldId id="289" r:id="rId5"/>
    <p:sldId id="258" r:id="rId6"/>
    <p:sldId id="260" r:id="rId7"/>
    <p:sldId id="290" r:id="rId8"/>
    <p:sldId id="291" r:id="rId9"/>
    <p:sldId id="292" r:id="rId10"/>
    <p:sldId id="293" r:id="rId11"/>
    <p:sldId id="259" r:id="rId12"/>
    <p:sldId id="294" r:id="rId13"/>
    <p:sldId id="295" r:id="rId14"/>
    <p:sldId id="297" r:id="rId15"/>
    <p:sldId id="296" r:id="rId16"/>
    <p:sldId id="298" r:id="rId17"/>
    <p:sldId id="299" r:id="rId18"/>
    <p:sldId id="301" r:id="rId19"/>
    <p:sldId id="302" r:id="rId20"/>
    <p:sldId id="277" r:id="rId21"/>
    <p:sldId id="276" r:id="rId22"/>
    <p:sldId id="262" r:id="rId23"/>
    <p:sldId id="263" r:id="rId24"/>
    <p:sldId id="264" r:id="rId25"/>
    <p:sldId id="265" r:id="rId26"/>
    <p:sldId id="266" r:id="rId27"/>
    <p:sldId id="303" r:id="rId28"/>
    <p:sldId id="281" r:id="rId29"/>
    <p:sldId id="305" r:id="rId30"/>
    <p:sldId id="306" r:id="rId31"/>
    <p:sldId id="267" r:id="rId32"/>
    <p:sldId id="268" r:id="rId33"/>
    <p:sldId id="307" r:id="rId34"/>
    <p:sldId id="308" r:id="rId35"/>
    <p:sldId id="309" r:id="rId36"/>
    <p:sldId id="310" r:id="rId37"/>
    <p:sldId id="311" r:id="rId38"/>
    <p:sldId id="312" r:id="rId39"/>
    <p:sldId id="313" r:id="rId40"/>
    <p:sldId id="314" r:id="rId41"/>
    <p:sldId id="257" r:id="rId42"/>
    <p:sldId id="269" r:id="rId43"/>
    <p:sldId id="270" r:id="rId44"/>
    <p:sldId id="304" r:id="rId45"/>
    <p:sldId id="315" r:id="rId46"/>
    <p:sldId id="282" r:id="rId47"/>
    <p:sldId id="316" r:id="rId48"/>
    <p:sldId id="317" r:id="rId49"/>
    <p:sldId id="283" r:id="rId50"/>
    <p:sldId id="284" r:id="rId51"/>
    <p:sldId id="285" r:id="rId52"/>
    <p:sldId id="27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91"/>
    <p:restoredTop sz="92716"/>
  </p:normalViewPr>
  <p:slideViewPr>
    <p:cSldViewPr snapToGrid="0">
      <p:cViewPr varScale="1">
        <p:scale>
          <a:sx n="71" d="100"/>
          <a:sy n="71" d="100"/>
        </p:scale>
        <p:origin x="192" y="9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AD558-8A9B-4142-9820-0992D01CF48D}" type="datetimeFigureOut">
              <a:rPr lang="en-US" smtClean="0"/>
              <a:t>8/27/23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71AA4-B05E-48C1-9516-A318C997FC53}" type="slidenum">
              <a:rPr lang="en-US" smtClean="0"/>
              <a:t>‹#›</a:t>
            </a:fld>
            <a:endParaRPr lang="en-US"/>
          </a:p>
        </p:txBody>
      </p:sp>
    </p:spTree>
    <p:extLst>
      <p:ext uri="{BB962C8B-B14F-4D97-AF65-F5344CB8AC3E}">
        <p14:creationId xmlns:p14="http://schemas.microsoft.com/office/powerpoint/2010/main" val="269763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671AA4-B05E-48C1-9516-A318C997FC53}" type="slidenum">
              <a:rPr lang="en-US" smtClean="0"/>
              <a:t>1</a:t>
            </a:fld>
            <a:endParaRPr lang="en-US"/>
          </a:p>
        </p:txBody>
      </p:sp>
    </p:spTree>
    <p:extLst>
      <p:ext uri="{BB962C8B-B14F-4D97-AF65-F5344CB8AC3E}">
        <p14:creationId xmlns:p14="http://schemas.microsoft.com/office/powerpoint/2010/main" val="61363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671AA4-B05E-48C1-9516-A318C997FC53}" type="slidenum">
              <a:rPr lang="en-US" smtClean="0"/>
              <a:t>2</a:t>
            </a:fld>
            <a:endParaRPr lang="en-US"/>
          </a:p>
        </p:txBody>
      </p:sp>
    </p:spTree>
    <p:extLst>
      <p:ext uri="{BB962C8B-B14F-4D97-AF65-F5344CB8AC3E}">
        <p14:creationId xmlns:p14="http://schemas.microsoft.com/office/powerpoint/2010/main" val="299251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671AA4-B05E-48C1-9516-A318C997FC53}" type="slidenum">
              <a:rPr lang="en-US" smtClean="0"/>
              <a:t>3</a:t>
            </a:fld>
            <a:endParaRPr lang="en-US"/>
          </a:p>
        </p:txBody>
      </p:sp>
    </p:spTree>
    <p:extLst>
      <p:ext uri="{BB962C8B-B14F-4D97-AF65-F5344CB8AC3E}">
        <p14:creationId xmlns:p14="http://schemas.microsoft.com/office/powerpoint/2010/main" val="146836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671AA4-B05E-48C1-9516-A318C997FC53}" type="slidenum">
              <a:rPr lang="en-US" smtClean="0"/>
              <a:t>4</a:t>
            </a:fld>
            <a:endParaRPr lang="en-US"/>
          </a:p>
        </p:txBody>
      </p:sp>
    </p:spTree>
    <p:extLst>
      <p:ext uri="{BB962C8B-B14F-4D97-AF65-F5344CB8AC3E}">
        <p14:creationId xmlns:p14="http://schemas.microsoft.com/office/powerpoint/2010/main" val="333141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71AA4-B05E-48C1-9516-A318C997FC53}" type="slidenum">
              <a:rPr lang="en-US" smtClean="0"/>
              <a:t>14</a:t>
            </a:fld>
            <a:endParaRPr lang="en-US"/>
          </a:p>
        </p:txBody>
      </p:sp>
    </p:spTree>
    <p:extLst>
      <p:ext uri="{BB962C8B-B14F-4D97-AF65-F5344CB8AC3E}">
        <p14:creationId xmlns:p14="http://schemas.microsoft.com/office/powerpoint/2010/main" val="384414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71AA4-B05E-48C1-9516-A318C997FC53}" type="slidenum">
              <a:rPr lang="en-US" smtClean="0"/>
              <a:t>36</a:t>
            </a:fld>
            <a:endParaRPr lang="en-US"/>
          </a:p>
        </p:txBody>
      </p:sp>
    </p:spTree>
    <p:extLst>
      <p:ext uri="{BB962C8B-B14F-4D97-AF65-F5344CB8AC3E}">
        <p14:creationId xmlns:p14="http://schemas.microsoft.com/office/powerpoint/2010/main" val="321023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71AA4-B05E-48C1-9516-A318C997FC53}" type="slidenum">
              <a:rPr lang="en-US" smtClean="0"/>
              <a:t>37</a:t>
            </a:fld>
            <a:endParaRPr lang="en-US"/>
          </a:p>
        </p:txBody>
      </p:sp>
    </p:spTree>
    <p:extLst>
      <p:ext uri="{BB962C8B-B14F-4D97-AF65-F5344CB8AC3E}">
        <p14:creationId xmlns:p14="http://schemas.microsoft.com/office/powerpoint/2010/main" val="29530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B8F1-04A3-CEC6-E2F6-D240660A1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0EFE32-340D-9470-80EF-7AA55C0C0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5573A-6ABB-B8FD-9B10-1417EAB5BAB6}"/>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5" name="Footer Placeholder 4">
            <a:extLst>
              <a:ext uri="{FF2B5EF4-FFF2-40B4-BE49-F238E27FC236}">
                <a16:creationId xmlns:a16="http://schemas.microsoft.com/office/drawing/2014/main" id="{E9F2F146-10A8-5EAF-F8E0-D277AE1A0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0EA7D-7660-36C5-ADEB-52583FE445DE}"/>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333953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C004-05E1-FAA0-7662-FBFF31A15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870FF-5391-B6AA-D657-C9D1D526E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4AC69-54F1-F139-FD29-A9A8321C6042}"/>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5" name="Footer Placeholder 4">
            <a:extLst>
              <a:ext uri="{FF2B5EF4-FFF2-40B4-BE49-F238E27FC236}">
                <a16:creationId xmlns:a16="http://schemas.microsoft.com/office/drawing/2014/main" id="{2F2D18F9-5AEE-442F-E299-9B1DC42E3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F1736-45AD-4431-C06A-776A8C981E0F}"/>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252148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EE757-68F9-33B2-B13F-3112F82EB1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BDF6A-407E-6733-8CCE-9E9AFEF88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69A9A-BBEF-E850-A785-B8D9701D1757}"/>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5" name="Footer Placeholder 4">
            <a:extLst>
              <a:ext uri="{FF2B5EF4-FFF2-40B4-BE49-F238E27FC236}">
                <a16:creationId xmlns:a16="http://schemas.microsoft.com/office/drawing/2014/main" id="{E7E49394-C42B-3F28-7885-26F758AB4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F10D4-A819-9248-2BE7-A4FC8059F2DF}"/>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3971056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sz="half" idx="2"/>
          </p:nvPr>
        </p:nvSpPr>
        <p:spPr>
          <a:xfrm>
            <a:off x="1153092" y="2630322"/>
            <a:ext cx="4902200" cy="387798"/>
          </a:xfrm>
          <a:prstGeom prst="rect">
            <a:avLst/>
          </a:prstGeom>
        </p:spPr>
        <p:txBody>
          <a:bodyPr wrap="square" lIns="0" tIns="0" rIns="0" bIns="0">
            <a:spAutoFit/>
          </a:bodyPr>
          <a:lstStyle>
            <a:lvl1pPr>
              <a:defRPr sz="2800" b="1" i="0">
                <a:solidFill>
                  <a:srgbClr val="003366"/>
                </a:solidFill>
                <a:latin typeface="Arial"/>
                <a:cs typeface="Arial"/>
              </a:defRPr>
            </a:lvl1pPr>
          </a:lstStyle>
          <a:p>
            <a:endParaRPr/>
          </a:p>
        </p:txBody>
      </p:sp>
      <p:sp>
        <p:nvSpPr>
          <p:cNvPr id="4" name="Holder 4"/>
          <p:cNvSpPr>
            <a:spLocks noGrp="1"/>
          </p:cNvSpPr>
          <p:nvPr>
            <p:ph sz="half" idx="3"/>
          </p:nvPr>
        </p:nvSpPr>
        <p:spPr>
          <a:xfrm>
            <a:off x="6405371" y="2310511"/>
            <a:ext cx="5130800" cy="387798"/>
          </a:xfrm>
          <a:prstGeom prst="rect">
            <a:avLst/>
          </a:prstGeom>
        </p:spPr>
        <p:txBody>
          <a:bodyPr wrap="square" lIns="0" tIns="0" rIns="0" bIns="0">
            <a:spAutoFit/>
          </a:bodyPr>
          <a:lstStyle>
            <a:lvl1pPr>
              <a:defRPr sz="2800" b="0" i="1">
                <a:solidFill>
                  <a:srgbClr val="00336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6182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30B7-7222-A1C4-9972-7354BF550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C8C12-0A65-CFE8-693E-65C57C275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300BD-9909-0713-5695-FFFDFCD813E1}"/>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5" name="Footer Placeholder 4">
            <a:extLst>
              <a:ext uri="{FF2B5EF4-FFF2-40B4-BE49-F238E27FC236}">
                <a16:creationId xmlns:a16="http://schemas.microsoft.com/office/drawing/2014/main" id="{AE98D98C-81F5-1C7B-24BD-F88D0EBF6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5B86E-7ECF-A2DC-8132-8C4F28AAC866}"/>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198394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B4D1-7FB1-4A87-4F86-7196D5D47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164F3-FFDA-7942-54AB-E14CCB5618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46B99-1819-646A-38DA-248592346161}"/>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5" name="Footer Placeholder 4">
            <a:extLst>
              <a:ext uri="{FF2B5EF4-FFF2-40B4-BE49-F238E27FC236}">
                <a16:creationId xmlns:a16="http://schemas.microsoft.com/office/drawing/2014/main" id="{4E117A33-7FAD-B78C-E87A-32AEC219F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DD101-C32B-229D-9A34-EC9EE3764EB2}"/>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14845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AA19-CDDE-13B8-7A88-4CF40719C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9D520-3C58-8360-4B6A-C4E2143668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D48E6-C427-7B1D-7FBB-2E65A93F1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8396F-3EFC-CCD6-D068-60BDAC4DB0DA}"/>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6" name="Footer Placeholder 5">
            <a:extLst>
              <a:ext uri="{FF2B5EF4-FFF2-40B4-BE49-F238E27FC236}">
                <a16:creationId xmlns:a16="http://schemas.microsoft.com/office/drawing/2014/main" id="{B3BCF84A-686B-8C92-8C38-96DE69A05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F4A7E-6B23-FC51-166A-B6EB6B4D83E0}"/>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254728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AE0C-AB47-0C51-8405-23A510431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B025C9-C457-805A-05CF-84BDE03E7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063E1-AFF2-2550-104E-D509262329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D0E23C-9BF2-31B8-445E-DB4CDF388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3C22B-B73F-4E48-A72E-B20C9DFAF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0D840D-6F6E-6C39-099D-58EB18ABD6FB}"/>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8" name="Footer Placeholder 7">
            <a:extLst>
              <a:ext uri="{FF2B5EF4-FFF2-40B4-BE49-F238E27FC236}">
                <a16:creationId xmlns:a16="http://schemas.microsoft.com/office/drawing/2014/main" id="{179F9416-7B8F-C04F-0BAC-F06E165D3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5873F3-5FC2-09EE-D7D1-060AC7D28138}"/>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271381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73F0-E177-C310-51AE-D8B18E720F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CB1662-E69C-5A91-8D59-087ABC60576D}"/>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4" name="Footer Placeholder 3">
            <a:extLst>
              <a:ext uri="{FF2B5EF4-FFF2-40B4-BE49-F238E27FC236}">
                <a16:creationId xmlns:a16="http://schemas.microsoft.com/office/drawing/2014/main" id="{88412352-2B3B-670E-D9B6-A25742635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6903D2-A52E-BAE2-B249-E132AA85E3E8}"/>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247392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7A2E7-A640-0D7C-FFCD-8F73F5C42DB3}"/>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3" name="Footer Placeholder 2">
            <a:extLst>
              <a:ext uri="{FF2B5EF4-FFF2-40B4-BE49-F238E27FC236}">
                <a16:creationId xmlns:a16="http://schemas.microsoft.com/office/drawing/2014/main" id="{1E14045B-CEAA-0202-287B-40BE2A7DF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20831B-26AE-72A7-CEC2-2A0AD18A83F0}"/>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241829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776C-5105-E8CA-4E11-3DF1BF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1EE83A-7D31-A628-5A01-66973CB51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F1B1F-DDF4-1FCD-C8C6-8780BBED5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9B0FB-E40B-1608-3DD6-EB621B729727}"/>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6" name="Footer Placeholder 5">
            <a:extLst>
              <a:ext uri="{FF2B5EF4-FFF2-40B4-BE49-F238E27FC236}">
                <a16:creationId xmlns:a16="http://schemas.microsoft.com/office/drawing/2014/main" id="{C4983A50-2365-6D48-4492-D5432D434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76121-07FE-BD17-2C55-C6A47B514820}"/>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72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E414-B098-6A3E-A6A1-4B1069F8D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EC5F67-C050-5B8D-4CC1-4FED69EC1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D30257-59C7-66B1-507D-63279458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120B6-CCC4-629A-3856-CF2F452E5EA1}"/>
              </a:ext>
            </a:extLst>
          </p:cNvPr>
          <p:cNvSpPr>
            <a:spLocks noGrp="1"/>
          </p:cNvSpPr>
          <p:nvPr>
            <p:ph type="dt" sz="half" idx="10"/>
          </p:nvPr>
        </p:nvSpPr>
        <p:spPr/>
        <p:txBody>
          <a:bodyPr/>
          <a:lstStyle/>
          <a:p>
            <a:fld id="{88E476EB-8E1A-C946-AFCA-80CCED994C1D}" type="datetimeFigureOut">
              <a:rPr lang="en-US" smtClean="0"/>
              <a:t>8/27/23</a:t>
            </a:fld>
            <a:endParaRPr lang="en-US"/>
          </a:p>
        </p:txBody>
      </p:sp>
      <p:sp>
        <p:nvSpPr>
          <p:cNvPr id="6" name="Footer Placeholder 5">
            <a:extLst>
              <a:ext uri="{FF2B5EF4-FFF2-40B4-BE49-F238E27FC236}">
                <a16:creationId xmlns:a16="http://schemas.microsoft.com/office/drawing/2014/main" id="{BBB4AF9D-5BE0-6866-E17F-25DE53E3F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345F6-5D18-DB87-5C49-972A023BD032}"/>
              </a:ext>
            </a:extLst>
          </p:cNvPr>
          <p:cNvSpPr>
            <a:spLocks noGrp="1"/>
          </p:cNvSpPr>
          <p:nvPr>
            <p:ph type="sldNum" sz="quarter" idx="12"/>
          </p:nvPr>
        </p:nvSpPr>
        <p:spPr/>
        <p:txBody>
          <a:bodyPr/>
          <a:lstStyle/>
          <a:p>
            <a:fld id="{46FBAB60-5F9F-3B45-BCCE-511FB36AB398}" type="slidenum">
              <a:rPr lang="en-US" smtClean="0"/>
              <a:t>‹#›</a:t>
            </a:fld>
            <a:endParaRPr lang="en-US"/>
          </a:p>
        </p:txBody>
      </p:sp>
    </p:spTree>
    <p:extLst>
      <p:ext uri="{BB962C8B-B14F-4D97-AF65-F5344CB8AC3E}">
        <p14:creationId xmlns:p14="http://schemas.microsoft.com/office/powerpoint/2010/main" val="17503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E1DCB-22BF-8A08-8E63-93A3237A7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B7DE9-30BE-8DD4-4BF0-304CF023B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81B90-48C8-2DB7-D18F-6F76EE9CA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476EB-8E1A-C946-AFCA-80CCED994C1D}" type="datetimeFigureOut">
              <a:rPr lang="en-US" smtClean="0"/>
              <a:t>8/27/23</a:t>
            </a:fld>
            <a:endParaRPr lang="en-US"/>
          </a:p>
        </p:txBody>
      </p:sp>
      <p:sp>
        <p:nvSpPr>
          <p:cNvPr id="5" name="Footer Placeholder 4">
            <a:extLst>
              <a:ext uri="{FF2B5EF4-FFF2-40B4-BE49-F238E27FC236}">
                <a16:creationId xmlns:a16="http://schemas.microsoft.com/office/drawing/2014/main" id="{D14B8EAF-7252-7E48-8179-C6C11A4FD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38349A-EBE9-4C42-EA6B-2FF9CD264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BAB60-5F9F-3B45-BCCE-511FB36AB398}" type="slidenum">
              <a:rPr lang="en-US" smtClean="0"/>
              <a:t>‹#›</a:t>
            </a:fld>
            <a:endParaRPr lang="en-US"/>
          </a:p>
        </p:txBody>
      </p:sp>
    </p:spTree>
    <p:extLst>
      <p:ext uri="{BB962C8B-B14F-4D97-AF65-F5344CB8AC3E}">
        <p14:creationId xmlns:p14="http://schemas.microsoft.com/office/powerpoint/2010/main" val="1520816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screen with many dots&#10;&#10;Description automatically generated">
            <a:extLst>
              <a:ext uri="{FF2B5EF4-FFF2-40B4-BE49-F238E27FC236}">
                <a16:creationId xmlns:a16="http://schemas.microsoft.com/office/drawing/2014/main" id="{3A37E944-6A23-6A04-CC9C-13111FBAC2F5}"/>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DD49C-A8F7-F1E1-1369-A045B695DBF6}"/>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Compiler Design : Lexical and Syntax Analysis</a:t>
            </a:r>
          </a:p>
        </p:txBody>
      </p:sp>
      <p:sp>
        <p:nvSpPr>
          <p:cNvPr id="3" name="Subtitle 2">
            <a:extLst>
              <a:ext uri="{FF2B5EF4-FFF2-40B4-BE49-F238E27FC236}">
                <a16:creationId xmlns:a16="http://schemas.microsoft.com/office/drawing/2014/main" id="{2EC22173-3530-EE1C-D04C-C7511D5F7641}"/>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Sabrina Tarin Chowdhury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44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D6F3-0AC4-396C-EB94-F52CD5A85F48}"/>
              </a:ext>
            </a:extLst>
          </p:cNvPr>
          <p:cNvSpPr>
            <a:spLocks noGrp="1"/>
          </p:cNvSpPr>
          <p:nvPr>
            <p:ph type="title"/>
          </p:nvPr>
        </p:nvSpPr>
        <p:spPr>
          <a:xfrm>
            <a:off x="3507474" y="2535119"/>
            <a:ext cx="6358719" cy="1325563"/>
          </a:xfrm>
        </p:spPr>
        <p:txBody>
          <a:bodyPr/>
          <a:lstStyle/>
          <a:p>
            <a:r>
              <a:rPr lang="en-US" dirty="0"/>
              <a:t>Syntax Analysis</a:t>
            </a:r>
          </a:p>
        </p:txBody>
      </p:sp>
    </p:spTree>
    <p:extLst>
      <p:ext uri="{BB962C8B-B14F-4D97-AF65-F5344CB8AC3E}">
        <p14:creationId xmlns:p14="http://schemas.microsoft.com/office/powerpoint/2010/main" val="233449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a:t>What is Syntax?</a:t>
            </a:r>
          </a:p>
        </p:txBody>
      </p:sp>
      <p:sp>
        <p:nvSpPr>
          <p:cNvPr id="3" name="Content Placeholder 2"/>
          <p:cNvSpPr>
            <a:spLocks noGrp="1"/>
          </p:cNvSpPr>
          <p:nvPr>
            <p:ph idx="1"/>
          </p:nvPr>
        </p:nvSpPr>
        <p:spPr>
          <a:xfrm>
            <a:off x="761800" y="2470244"/>
            <a:ext cx="5334197" cy="3769835"/>
          </a:xfrm>
        </p:spPr>
        <p:txBody>
          <a:bodyPr anchor="ctr">
            <a:normAutofit/>
          </a:bodyPr>
          <a:lstStyle/>
          <a:p>
            <a:r>
              <a:rPr lang="en-US" sz="2000" dirty="0"/>
              <a:t>The set of rules that describe the language</a:t>
            </a:r>
          </a:p>
          <a:p>
            <a:endParaRPr lang="en-US" sz="2000" dirty="0"/>
          </a:p>
          <a:p>
            <a:endParaRPr lang="en-US" sz="2000" dirty="0"/>
          </a:p>
          <a:p>
            <a:pPr marL="0" indent="0">
              <a:buNone/>
            </a:pPr>
            <a:r>
              <a:rPr lang="en-US" sz="2000" dirty="0"/>
              <a:t>Why do we need to be able to describe syntax?</a:t>
            </a:r>
          </a:p>
          <a:p>
            <a:pPr marL="0" indent="0">
              <a:buNone/>
            </a:pPr>
            <a:endParaRPr lang="en-US" sz="2000" dirty="0"/>
          </a:p>
          <a:p>
            <a:pPr lvl="1"/>
            <a:r>
              <a:rPr lang="en-US" sz="2000" dirty="0"/>
              <a:t>To implement the language</a:t>
            </a:r>
          </a:p>
          <a:p>
            <a:pPr lvl="1"/>
            <a:endParaRPr lang="en-US" sz="2000" dirty="0"/>
          </a:p>
          <a:p>
            <a:pPr lvl="1"/>
            <a:r>
              <a:rPr lang="en-US" sz="2000" dirty="0"/>
              <a:t>To be able to read specifications about the language</a:t>
            </a:r>
          </a:p>
          <a:p>
            <a:pPr marL="0" indent="0">
              <a:buNone/>
            </a:pPr>
            <a:endParaRPr lang="en-US" sz="2000" dirty="0"/>
          </a:p>
          <a:p>
            <a:endParaRPr lang="en-US" sz="2000" dirty="0"/>
          </a:p>
        </p:txBody>
      </p:sp>
      <p:pic>
        <p:nvPicPr>
          <p:cNvPr id="5" name="Picture 4" descr="Computer script on a screen">
            <a:extLst>
              <a:ext uri="{FF2B5EF4-FFF2-40B4-BE49-F238E27FC236}">
                <a16:creationId xmlns:a16="http://schemas.microsoft.com/office/drawing/2014/main" id="{02917655-90B5-DF20-427B-27736AA00B3E}"/>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8801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9EFB-AAE8-04E8-FDE8-9FABFDD202E3}"/>
              </a:ext>
            </a:extLst>
          </p:cNvPr>
          <p:cNvSpPr>
            <a:spLocks noGrp="1"/>
          </p:cNvSpPr>
          <p:nvPr>
            <p:ph type="title"/>
          </p:nvPr>
        </p:nvSpPr>
        <p:spPr/>
        <p:txBody>
          <a:bodyPr/>
          <a:lstStyle/>
          <a:p>
            <a:r>
              <a:rPr lang="en-US" dirty="0"/>
              <a:t>Syntax Analysis</a:t>
            </a:r>
          </a:p>
        </p:txBody>
      </p:sp>
      <p:sp>
        <p:nvSpPr>
          <p:cNvPr id="3" name="Content Placeholder 2">
            <a:extLst>
              <a:ext uri="{FF2B5EF4-FFF2-40B4-BE49-F238E27FC236}">
                <a16:creationId xmlns:a16="http://schemas.microsoft.com/office/drawing/2014/main" id="{7A618737-BB81-247D-A105-ADDDA65C4B43}"/>
              </a:ext>
            </a:extLst>
          </p:cNvPr>
          <p:cNvSpPr>
            <a:spLocks noGrp="1"/>
          </p:cNvSpPr>
          <p:nvPr>
            <p:ph idx="1"/>
          </p:nvPr>
        </p:nvSpPr>
        <p:spPr/>
        <p:txBody>
          <a:bodyPr/>
          <a:lstStyle/>
          <a:p>
            <a:r>
              <a:rPr lang="en-US" b="0" i="0" dirty="0">
                <a:solidFill>
                  <a:srgbClr val="273239"/>
                </a:solidFill>
                <a:effectLst/>
                <a:latin typeface="Nunito" pitchFamily="2" charset="0"/>
              </a:rPr>
              <a:t>Syntax analysis is a process in compiler design where the compiler checks if the source code follows the grammatical rules of the programming language. </a:t>
            </a:r>
          </a:p>
          <a:p>
            <a:r>
              <a:rPr lang="en-US" b="0" i="0" dirty="0">
                <a:solidFill>
                  <a:srgbClr val="273239"/>
                </a:solidFill>
                <a:effectLst/>
                <a:latin typeface="Nunito" pitchFamily="2" charset="0"/>
              </a:rPr>
              <a:t>This is typically the second stage of the compilation process, following lexical analysis.</a:t>
            </a:r>
          </a:p>
          <a:p>
            <a:r>
              <a:rPr lang="en-US" b="0" i="0" dirty="0">
                <a:solidFill>
                  <a:srgbClr val="273239"/>
                </a:solidFill>
                <a:effectLst/>
                <a:latin typeface="Nunito" pitchFamily="2" charset="0"/>
              </a:rPr>
              <a:t>The main goal of syntax analysis is to create a parse tree or abstract syntax tree (AST) of the source code, which is a hierarchical representation of the source code that reflects the grammatical structure of the program.</a:t>
            </a:r>
            <a:endParaRPr lang="en-US" dirty="0"/>
          </a:p>
        </p:txBody>
      </p:sp>
    </p:spTree>
    <p:extLst>
      <p:ext uri="{BB962C8B-B14F-4D97-AF65-F5344CB8AC3E}">
        <p14:creationId xmlns:p14="http://schemas.microsoft.com/office/powerpoint/2010/main" val="160824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A72E-8809-722C-5B8F-8E476F7C276C}"/>
              </a:ext>
            </a:extLst>
          </p:cNvPr>
          <p:cNvSpPr>
            <a:spLocks noGrp="1"/>
          </p:cNvSpPr>
          <p:nvPr>
            <p:ph type="title"/>
          </p:nvPr>
        </p:nvSpPr>
        <p:spPr/>
        <p:txBody>
          <a:bodyPr/>
          <a:lstStyle/>
          <a:p>
            <a:r>
              <a:rPr lang="en-US" dirty="0"/>
              <a:t>How Syntax Analysis Done</a:t>
            </a:r>
          </a:p>
        </p:txBody>
      </p:sp>
      <p:sp>
        <p:nvSpPr>
          <p:cNvPr id="3" name="Content Placeholder 2">
            <a:extLst>
              <a:ext uri="{FF2B5EF4-FFF2-40B4-BE49-F238E27FC236}">
                <a16:creationId xmlns:a16="http://schemas.microsoft.com/office/drawing/2014/main" id="{A1AD1CD4-D325-8B9B-FAB0-9CA147D2D24B}"/>
              </a:ext>
            </a:extLst>
          </p:cNvPr>
          <p:cNvSpPr>
            <a:spLocks noGrp="1"/>
          </p:cNvSpPr>
          <p:nvPr>
            <p:ph idx="1"/>
          </p:nvPr>
        </p:nvSpPr>
        <p:spPr/>
        <p:txBody>
          <a:bodyPr>
            <a:normAutofit lnSpcReduction="10000"/>
          </a:bodyPr>
          <a:lstStyle/>
          <a:p>
            <a:r>
              <a:rPr lang="en-US" b="0" i="0" dirty="0">
                <a:solidFill>
                  <a:srgbClr val="273239"/>
                </a:solidFill>
                <a:effectLst/>
                <a:latin typeface="Nunito" pitchFamily="2" charset="0"/>
              </a:rPr>
              <a:t>It checks the syntactical structure of the given input, i.e. whether the given input is in the correct syntax (of the language in which the input has been written) or not. </a:t>
            </a:r>
          </a:p>
          <a:p>
            <a:r>
              <a:rPr lang="en-US" b="0" i="0" dirty="0">
                <a:solidFill>
                  <a:srgbClr val="273239"/>
                </a:solidFill>
                <a:effectLst/>
                <a:latin typeface="Nunito" pitchFamily="2" charset="0"/>
              </a:rPr>
              <a:t>It does so by building a data structure, called a Parse tree or Syntax tree. </a:t>
            </a:r>
          </a:p>
          <a:p>
            <a:r>
              <a:rPr lang="en-US" b="0" i="0" dirty="0">
                <a:solidFill>
                  <a:srgbClr val="273239"/>
                </a:solidFill>
                <a:effectLst/>
                <a:latin typeface="Nunito" pitchFamily="2" charset="0"/>
              </a:rPr>
              <a:t>The parse tree is constructed by using the pre-defined Grammar of the language and the input string. </a:t>
            </a:r>
          </a:p>
          <a:p>
            <a:r>
              <a:rPr lang="en-US" b="0" i="0" dirty="0">
                <a:solidFill>
                  <a:srgbClr val="273239"/>
                </a:solidFill>
                <a:effectLst/>
                <a:latin typeface="Nunito" pitchFamily="2" charset="0"/>
              </a:rPr>
              <a:t>If the given input string can be produced with the help of the syntax tree (in the derivation process), the input string is found to be in the correct syntax. if not, the error is reported by the syntax analyzer.</a:t>
            </a:r>
            <a:endParaRPr lang="en-US" dirty="0"/>
          </a:p>
        </p:txBody>
      </p:sp>
    </p:spTree>
    <p:extLst>
      <p:ext uri="{BB962C8B-B14F-4D97-AF65-F5344CB8AC3E}">
        <p14:creationId xmlns:p14="http://schemas.microsoft.com/office/powerpoint/2010/main" val="258249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676B-EB6D-D55E-7055-1C1C247143C2}"/>
              </a:ext>
            </a:extLst>
          </p:cNvPr>
          <p:cNvSpPr>
            <a:spLocks noGrp="1"/>
          </p:cNvSpPr>
          <p:nvPr>
            <p:ph type="title"/>
          </p:nvPr>
        </p:nvSpPr>
        <p:spPr/>
        <p:txBody>
          <a:bodyPr/>
          <a:lstStyle/>
          <a:p>
            <a:r>
              <a:rPr lang="en-US" dirty="0"/>
              <a:t>Types of Parsing Algorithm</a:t>
            </a:r>
          </a:p>
        </p:txBody>
      </p:sp>
      <p:sp>
        <p:nvSpPr>
          <p:cNvPr id="3" name="Content Placeholder 2">
            <a:extLst>
              <a:ext uri="{FF2B5EF4-FFF2-40B4-BE49-F238E27FC236}">
                <a16:creationId xmlns:a16="http://schemas.microsoft.com/office/drawing/2014/main" id="{EFD6DC7C-4263-04E2-5191-AFB7A86CFA57}"/>
              </a:ext>
            </a:extLst>
          </p:cNvPr>
          <p:cNvSpPr>
            <a:spLocks noGrp="1"/>
          </p:cNvSpPr>
          <p:nvPr>
            <p:ph idx="1"/>
          </p:nvPr>
        </p:nvSpPr>
        <p:spPr>
          <a:xfrm>
            <a:off x="586854" y="1690688"/>
            <a:ext cx="11068334" cy="5167312"/>
          </a:xfrm>
        </p:spPr>
        <p:txBody>
          <a:bodyPr>
            <a:normAutofit/>
          </a:bodyPr>
          <a:lstStyle/>
          <a:p>
            <a:pPr algn="l" fontAlgn="base">
              <a:buFont typeface="Arial" panose="020B0604020202020204" pitchFamily="34" charset="0"/>
              <a:buChar char="•"/>
            </a:pPr>
            <a:r>
              <a:rPr lang="en-US" b="0" i="0" dirty="0">
                <a:solidFill>
                  <a:srgbClr val="273239"/>
                </a:solidFill>
                <a:effectLst/>
                <a:latin typeface="Nunito" pitchFamily="2" charset="0"/>
              </a:rPr>
              <a:t>LL parsing: This is a top-down parsing algorithm that starts with the root of the parse tree and constructs the tree by successively expanding non-terminals. LL parsing is known for its simplicity and ease of implementation.</a:t>
            </a:r>
          </a:p>
          <a:p>
            <a:pPr algn="l" fontAlgn="base">
              <a:buFont typeface="Arial" panose="020B0604020202020204" pitchFamily="34" charset="0"/>
              <a:buChar char="•"/>
            </a:pPr>
            <a:endParaRPr lang="en-US" dirty="0">
              <a:solidFill>
                <a:srgbClr val="273239"/>
              </a:solidFill>
              <a:latin typeface="Nunito" pitchFamily="2" charset="0"/>
            </a:endParaRPr>
          </a:p>
          <a:p>
            <a:pPr marL="0" indent="0" algn="l" fontAlgn="base">
              <a:buNone/>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LR parsing: This is a bottom-up parsing algorithm that starts with the leaves of the parse tree and constructs the tree by successively reducing terminals. LR parsing is more powerful than LL parsing and can handle a larger class of grammars.</a:t>
            </a:r>
          </a:p>
        </p:txBody>
      </p:sp>
    </p:spTree>
    <p:extLst>
      <p:ext uri="{BB962C8B-B14F-4D97-AF65-F5344CB8AC3E}">
        <p14:creationId xmlns:p14="http://schemas.microsoft.com/office/powerpoint/2010/main" val="93918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676B-EB6D-D55E-7055-1C1C247143C2}"/>
              </a:ext>
            </a:extLst>
          </p:cNvPr>
          <p:cNvSpPr>
            <a:spLocks noGrp="1"/>
          </p:cNvSpPr>
          <p:nvPr>
            <p:ph type="title"/>
          </p:nvPr>
        </p:nvSpPr>
        <p:spPr/>
        <p:txBody>
          <a:bodyPr/>
          <a:lstStyle/>
          <a:p>
            <a:r>
              <a:rPr lang="en-US" dirty="0"/>
              <a:t>Types of Parsing Algorithm</a:t>
            </a:r>
          </a:p>
        </p:txBody>
      </p:sp>
      <p:sp>
        <p:nvSpPr>
          <p:cNvPr id="3" name="Content Placeholder 2">
            <a:extLst>
              <a:ext uri="{FF2B5EF4-FFF2-40B4-BE49-F238E27FC236}">
                <a16:creationId xmlns:a16="http://schemas.microsoft.com/office/drawing/2014/main" id="{EFD6DC7C-4263-04E2-5191-AFB7A86CFA57}"/>
              </a:ext>
            </a:extLst>
          </p:cNvPr>
          <p:cNvSpPr>
            <a:spLocks noGrp="1"/>
          </p:cNvSpPr>
          <p:nvPr>
            <p:ph idx="1"/>
          </p:nvPr>
        </p:nvSpPr>
        <p:spPr>
          <a:xfrm>
            <a:off x="586854" y="1690688"/>
            <a:ext cx="11068334" cy="5167312"/>
          </a:xfrm>
        </p:spPr>
        <p:txBody>
          <a:bodyPr>
            <a:normAutofit/>
          </a:bodyPr>
          <a:lstStyle/>
          <a:p>
            <a:pPr algn="l" fontAlgn="base">
              <a:buFont typeface="Arial" panose="020B0604020202020204" pitchFamily="34" charset="0"/>
              <a:buChar char="•"/>
            </a:pPr>
            <a:r>
              <a:rPr lang="en-US" b="0" i="0" dirty="0">
                <a:solidFill>
                  <a:srgbClr val="273239"/>
                </a:solidFill>
                <a:effectLst/>
                <a:latin typeface="Nunito" pitchFamily="2" charset="0"/>
              </a:rPr>
              <a:t>LR(1) parsing: This is a variant of LR parsing that uses lookahead to disambiguate the grammar.</a:t>
            </a:r>
          </a:p>
          <a:p>
            <a:pPr algn="l" fontAlgn="base">
              <a:buFont typeface="Arial" panose="020B0604020202020204" pitchFamily="34" charset="0"/>
              <a:buChar char="•"/>
            </a:pPr>
            <a:endParaRPr lang="en-US" dirty="0">
              <a:solidFill>
                <a:srgbClr val="273239"/>
              </a:solidFill>
              <a:latin typeface="Nunito" pitchFamily="2" charset="0"/>
            </a:endParaRPr>
          </a:p>
          <a:p>
            <a:pPr marL="0" indent="0" algn="l" fontAlgn="base">
              <a:buNone/>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LALR parsing: This is a variant of LR parsing that uses a reduced set of lookahead symbols to reduce the number of states in the LR parser.</a:t>
            </a:r>
          </a:p>
        </p:txBody>
      </p:sp>
    </p:spTree>
    <p:extLst>
      <p:ext uri="{BB962C8B-B14F-4D97-AF65-F5344CB8AC3E}">
        <p14:creationId xmlns:p14="http://schemas.microsoft.com/office/powerpoint/2010/main" val="192102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61CB-6D9D-DB8B-98A8-379859B0D3AE}"/>
              </a:ext>
            </a:extLst>
          </p:cNvPr>
          <p:cNvSpPr>
            <a:spLocks noGrp="1"/>
          </p:cNvSpPr>
          <p:nvPr>
            <p:ph type="title"/>
          </p:nvPr>
        </p:nvSpPr>
        <p:spPr>
          <a:xfrm>
            <a:off x="838200" y="365125"/>
            <a:ext cx="10515600" cy="876821"/>
          </a:xfrm>
        </p:spPr>
        <p:txBody>
          <a:bodyPr>
            <a:normAutofit fontScale="90000"/>
          </a:bodyPr>
          <a:lstStyle/>
          <a:p>
            <a:r>
              <a:rPr lang="en-US" b="1" i="0" dirty="0">
                <a:solidFill>
                  <a:srgbClr val="273239"/>
                </a:solidFill>
                <a:effectLst/>
                <a:latin typeface="Nunito" pitchFamily="2" charset="0"/>
              </a:rPr>
              <a:t>Features of Syntax </a:t>
            </a:r>
            <a:r>
              <a:rPr lang="en-US" b="1" dirty="0">
                <a:solidFill>
                  <a:srgbClr val="273239"/>
                </a:solidFill>
                <a:latin typeface="Nunito" pitchFamily="2" charset="0"/>
              </a:rPr>
              <a:t>A</a:t>
            </a:r>
            <a:r>
              <a:rPr lang="en-US" b="1" i="0" dirty="0">
                <a:solidFill>
                  <a:srgbClr val="273239"/>
                </a:solidFill>
                <a:effectLst/>
                <a:latin typeface="Nunito" pitchFamily="2" charset="0"/>
              </a:rPr>
              <a:t>nalysis: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FEE954B-7B85-5D30-0D5E-2253E7BA6971}"/>
              </a:ext>
            </a:extLst>
          </p:cNvPr>
          <p:cNvSpPr>
            <a:spLocks noGrp="1"/>
          </p:cNvSpPr>
          <p:nvPr>
            <p:ph idx="1"/>
          </p:nvPr>
        </p:nvSpPr>
        <p:spPr/>
        <p:txBody>
          <a:bodyPr/>
          <a:lstStyle/>
          <a:p>
            <a:pPr algn="l" fontAlgn="base"/>
            <a:r>
              <a:rPr lang="en-US" b="1" i="0" dirty="0">
                <a:solidFill>
                  <a:srgbClr val="273239"/>
                </a:solidFill>
                <a:effectLst/>
                <a:latin typeface="Nunito" pitchFamily="2" charset="0"/>
              </a:rPr>
              <a:t>Syntax Trees:</a:t>
            </a:r>
            <a:r>
              <a:rPr lang="en-US" b="0" i="0" dirty="0">
                <a:solidFill>
                  <a:srgbClr val="273239"/>
                </a:solidFill>
                <a:effectLst/>
                <a:latin typeface="Nunito" pitchFamily="2" charset="0"/>
              </a:rPr>
              <a:t> Syntax analysis creates a syntax tree, which is a hierarchical representation of the code’s structure. The tree shows the relationship between the various parts of the code, including statements, expressions, and operators.</a:t>
            </a:r>
          </a:p>
          <a:p>
            <a:pPr marL="0" indent="0" algn="l" fontAlgn="base">
              <a:buNone/>
            </a:pP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Context-Free Grammar: </a:t>
            </a:r>
            <a:r>
              <a:rPr lang="en-US" b="0" i="0" dirty="0">
                <a:solidFill>
                  <a:srgbClr val="273239"/>
                </a:solidFill>
                <a:effectLst/>
                <a:latin typeface="Nunito" pitchFamily="2" charset="0"/>
              </a:rPr>
              <a:t>Syntax analysis uses context-free grammar to define the syntax of the programming language. Context-free grammar is a formal language used to describe the structure of programming languages.</a:t>
            </a:r>
          </a:p>
          <a:p>
            <a:pPr marL="0" indent="0">
              <a:buNone/>
            </a:pPr>
            <a:endParaRPr lang="en-US" dirty="0"/>
          </a:p>
        </p:txBody>
      </p:sp>
    </p:spTree>
    <p:extLst>
      <p:ext uri="{BB962C8B-B14F-4D97-AF65-F5344CB8AC3E}">
        <p14:creationId xmlns:p14="http://schemas.microsoft.com/office/powerpoint/2010/main" val="26921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61CB-6D9D-DB8B-98A8-379859B0D3AE}"/>
              </a:ext>
            </a:extLst>
          </p:cNvPr>
          <p:cNvSpPr>
            <a:spLocks noGrp="1"/>
          </p:cNvSpPr>
          <p:nvPr>
            <p:ph type="title"/>
          </p:nvPr>
        </p:nvSpPr>
        <p:spPr>
          <a:xfrm>
            <a:off x="838200" y="365125"/>
            <a:ext cx="10515600" cy="876821"/>
          </a:xfrm>
        </p:spPr>
        <p:txBody>
          <a:bodyPr>
            <a:normAutofit fontScale="90000"/>
          </a:bodyPr>
          <a:lstStyle/>
          <a:p>
            <a:r>
              <a:rPr lang="en-US" b="1" i="0" dirty="0">
                <a:solidFill>
                  <a:srgbClr val="273239"/>
                </a:solidFill>
                <a:effectLst/>
                <a:latin typeface="Nunito" pitchFamily="2" charset="0"/>
              </a:rPr>
              <a:t>Features of Syntax </a:t>
            </a:r>
            <a:r>
              <a:rPr lang="en-US" b="1" dirty="0">
                <a:solidFill>
                  <a:srgbClr val="273239"/>
                </a:solidFill>
                <a:latin typeface="Nunito" pitchFamily="2" charset="0"/>
              </a:rPr>
              <a:t>A</a:t>
            </a:r>
            <a:r>
              <a:rPr lang="en-US" b="1" i="0" dirty="0">
                <a:solidFill>
                  <a:srgbClr val="273239"/>
                </a:solidFill>
                <a:effectLst/>
                <a:latin typeface="Nunito" pitchFamily="2" charset="0"/>
              </a:rPr>
              <a:t>nalysis: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FEE954B-7B85-5D30-0D5E-2253E7BA6971}"/>
              </a:ext>
            </a:extLst>
          </p:cNvPr>
          <p:cNvSpPr>
            <a:spLocks noGrp="1"/>
          </p:cNvSpPr>
          <p:nvPr>
            <p:ph idx="1"/>
          </p:nvPr>
        </p:nvSpPr>
        <p:spPr/>
        <p:txBody>
          <a:bodyPr/>
          <a:lstStyle/>
          <a:p>
            <a:pPr algn="l" fontAlgn="base"/>
            <a:r>
              <a:rPr lang="en-US" b="1" i="0" dirty="0">
                <a:solidFill>
                  <a:srgbClr val="273239"/>
                </a:solidFill>
                <a:effectLst/>
                <a:latin typeface="Nunito" pitchFamily="2" charset="0"/>
              </a:rPr>
              <a:t>Top-Down and Bottom-Up Parsing: </a:t>
            </a:r>
            <a:r>
              <a:rPr lang="en-US" b="0" i="0" dirty="0">
                <a:solidFill>
                  <a:srgbClr val="273239"/>
                </a:solidFill>
                <a:effectLst/>
                <a:latin typeface="Nunito" pitchFamily="2" charset="0"/>
              </a:rPr>
              <a:t>Syntax analysis can be performed using two main approaches: top-down parsing and bottom-up parsing. Top-down parsing starts from the highest level of the syntax tree and works its way down, while bottom-up parsing starts from the lowest level and works its way up.</a:t>
            </a:r>
          </a:p>
          <a:p>
            <a:pPr marL="0" indent="0" algn="l" fontAlgn="base">
              <a:buNone/>
            </a:pP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Error Detection:</a:t>
            </a:r>
            <a:r>
              <a:rPr lang="en-US" b="0" i="0" dirty="0">
                <a:solidFill>
                  <a:srgbClr val="273239"/>
                </a:solidFill>
                <a:effectLst/>
                <a:latin typeface="Nunito" pitchFamily="2" charset="0"/>
              </a:rPr>
              <a:t> Syntax analysis is responsible for detecting syntax errors in the code. If the code does not conform to the rules of the programming language, the parser will report an error and halt the compilation process.</a:t>
            </a:r>
          </a:p>
          <a:p>
            <a:pPr marL="0" indent="0">
              <a:buNone/>
            </a:pPr>
            <a:endParaRPr lang="en-US" dirty="0"/>
          </a:p>
        </p:txBody>
      </p:sp>
    </p:spTree>
    <p:extLst>
      <p:ext uri="{BB962C8B-B14F-4D97-AF65-F5344CB8AC3E}">
        <p14:creationId xmlns:p14="http://schemas.microsoft.com/office/powerpoint/2010/main" val="3137330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61CB-6D9D-DB8B-98A8-379859B0D3AE}"/>
              </a:ext>
            </a:extLst>
          </p:cNvPr>
          <p:cNvSpPr>
            <a:spLocks noGrp="1"/>
          </p:cNvSpPr>
          <p:nvPr>
            <p:ph type="title"/>
          </p:nvPr>
        </p:nvSpPr>
        <p:spPr>
          <a:xfrm>
            <a:off x="838200" y="365125"/>
            <a:ext cx="10515600" cy="876821"/>
          </a:xfrm>
        </p:spPr>
        <p:txBody>
          <a:bodyPr>
            <a:normAutofit fontScale="90000"/>
          </a:bodyPr>
          <a:lstStyle/>
          <a:p>
            <a:r>
              <a:rPr lang="en-US" b="1" i="0" dirty="0">
                <a:solidFill>
                  <a:srgbClr val="273239"/>
                </a:solidFill>
                <a:effectLst/>
                <a:latin typeface="Nunito" pitchFamily="2" charset="0"/>
              </a:rPr>
              <a:t>Features of Syntax </a:t>
            </a:r>
            <a:r>
              <a:rPr lang="en-US" b="1" dirty="0">
                <a:solidFill>
                  <a:srgbClr val="273239"/>
                </a:solidFill>
                <a:latin typeface="Nunito" pitchFamily="2" charset="0"/>
              </a:rPr>
              <a:t>A</a:t>
            </a:r>
            <a:r>
              <a:rPr lang="en-US" b="1" i="0" dirty="0">
                <a:solidFill>
                  <a:srgbClr val="273239"/>
                </a:solidFill>
                <a:effectLst/>
                <a:latin typeface="Nunito" pitchFamily="2" charset="0"/>
              </a:rPr>
              <a:t>nalysis: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FEE954B-7B85-5D30-0D5E-2253E7BA6971}"/>
              </a:ext>
            </a:extLst>
          </p:cNvPr>
          <p:cNvSpPr>
            <a:spLocks noGrp="1"/>
          </p:cNvSpPr>
          <p:nvPr>
            <p:ph idx="1"/>
          </p:nvPr>
        </p:nvSpPr>
        <p:spPr/>
        <p:txBody>
          <a:bodyPr/>
          <a:lstStyle/>
          <a:p>
            <a:pPr algn="l" fontAlgn="base"/>
            <a:r>
              <a:rPr lang="en-US" b="1" i="0" dirty="0">
                <a:solidFill>
                  <a:srgbClr val="273239"/>
                </a:solidFill>
                <a:effectLst/>
                <a:latin typeface="Nunito" pitchFamily="2" charset="0"/>
              </a:rPr>
              <a:t>Intermediate Code Generation:</a:t>
            </a:r>
            <a:r>
              <a:rPr lang="en-US" b="0" i="0" dirty="0">
                <a:solidFill>
                  <a:srgbClr val="273239"/>
                </a:solidFill>
                <a:effectLst/>
                <a:latin typeface="Nunito" pitchFamily="2" charset="0"/>
              </a:rPr>
              <a:t> Syntax analysis generates an intermediate representation of the code, which is used by the subsequent phases of the compiler. The intermediate representation is usually a more abstract form of the code, which is easier to work with than the original source code.</a:t>
            </a:r>
          </a:p>
          <a:p>
            <a:pPr marL="0" indent="0" algn="l" fontAlgn="base">
              <a:buNone/>
            </a:pP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Optimization:</a:t>
            </a:r>
            <a:r>
              <a:rPr lang="en-US" b="0" i="0" dirty="0">
                <a:solidFill>
                  <a:srgbClr val="273239"/>
                </a:solidFill>
                <a:effectLst/>
                <a:latin typeface="Nunito" pitchFamily="2" charset="0"/>
              </a:rPr>
              <a:t> Syntax analysis can perform basic optimizations on the code, such as removing redundant code and simplifying expressions.</a:t>
            </a:r>
          </a:p>
          <a:p>
            <a:pPr marL="0" indent="0">
              <a:buNone/>
            </a:pPr>
            <a:endParaRPr lang="en-US" dirty="0"/>
          </a:p>
        </p:txBody>
      </p:sp>
    </p:spTree>
    <p:extLst>
      <p:ext uri="{BB962C8B-B14F-4D97-AF65-F5344CB8AC3E}">
        <p14:creationId xmlns:p14="http://schemas.microsoft.com/office/powerpoint/2010/main" val="300027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2F1D-4A22-24B6-7B8A-67CB02BE0452}"/>
              </a:ext>
            </a:extLst>
          </p:cNvPr>
          <p:cNvSpPr>
            <a:spLocks noGrp="1"/>
          </p:cNvSpPr>
          <p:nvPr>
            <p:ph type="title"/>
          </p:nvPr>
        </p:nvSpPr>
        <p:spPr/>
        <p:txBody>
          <a:bodyPr/>
          <a:lstStyle/>
          <a:p>
            <a:r>
              <a:rPr lang="en-US" dirty="0"/>
              <a:t>Context Free </a:t>
            </a:r>
            <a:r>
              <a:rPr lang="en-US" dirty="0" err="1"/>
              <a:t>Grammer</a:t>
            </a:r>
            <a:endParaRPr lang="en-US" dirty="0"/>
          </a:p>
        </p:txBody>
      </p:sp>
      <p:sp>
        <p:nvSpPr>
          <p:cNvPr id="3" name="Content Placeholder 2">
            <a:extLst>
              <a:ext uri="{FF2B5EF4-FFF2-40B4-BE49-F238E27FC236}">
                <a16:creationId xmlns:a16="http://schemas.microsoft.com/office/drawing/2014/main" id="{D5A3DF38-5954-5AAA-8715-1814860B8709}"/>
              </a:ext>
            </a:extLst>
          </p:cNvPr>
          <p:cNvSpPr>
            <a:spLocks noGrp="1"/>
          </p:cNvSpPr>
          <p:nvPr>
            <p:ph idx="1"/>
          </p:nvPr>
        </p:nvSpPr>
        <p:spPr/>
        <p:txBody>
          <a:bodyPr>
            <a:normAutofit fontScale="92500" lnSpcReduction="10000"/>
          </a:bodyPr>
          <a:lstStyle/>
          <a:p>
            <a:r>
              <a:rPr lang="en-US" b="0" i="0" dirty="0">
                <a:solidFill>
                  <a:srgbClr val="273239"/>
                </a:solidFill>
                <a:effectLst/>
                <a:latin typeface="Nunito" pitchFamily="2" charset="0"/>
              </a:rPr>
              <a:t>Context Free Grammar is formal grammar</a:t>
            </a:r>
          </a:p>
          <a:p>
            <a:r>
              <a:rPr lang="en-US" dirty="0">
                <a:solidFill>
                  <a:srgbClr val="273239"/>
                </a:solidFill>
                <a:latin typeface="Nunito" pitchFamily="2" charset="0"/>
              </a:rPr>
              <a:t>S</a:t>
            </a:r>
            <a:r>
              <a:rPr lang="en-US" b="0" i="0" dirty="0">
                <a:solidFill>
                  <a:srgbClr val="273239"/>
                </a:solidFill>
                <a:effectLst/>
                <a:latin typeface="Nunito" pitchFamily="2" charset="0"/>
              </a:rPr>
              <a:t>yntax or structure of a formal language can be described using context-free grammar (CFG)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73239"/>
                </a:solidFill>
                <a:effectLst/>
                <a:latin typeface="Nunito" pitchFamily="2" charset="0"/>
              </a:rPr>
              <a:t>Example:</a:t>
            </a:r>
            <a:r>
              <a:rPr kumimoji="0" lang="en-US" altLang="en-US" sz="2800" b="0" i="0" u="none" strike="noStrike" cap="none" normalizeH="0" baseline="0" dirty="0">
                <a:ln>
                  <a:noFill/>
                </a:ln>
                <a:solidFill>
                  <a:srgbClr val="273239"/>
                </a:solidFill>
                <a:effectLst/>
                <a:latin typeface="Nunito" pitchFamily="2" charset="0"/>
              </a:rPr>
              <a:t> Suppose production rules for the Grammar of a language are:</a:t>
            </a:r>
            <a:endParaRPr kumimoji="0" lang="en-US" altLang="en-US" sz="2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S -&gt; </a:t>
            </a:r>
            <a:r>
              <a:rPr kumimoji="0" lang="en-US" altLang="en-US" sz="2800" b="0" i="0" u="none" strike="noStrike" cap="none" normalizeH="0" baseline="0" dirty="0" err="1">
                <a:ln>
                  <a:noFill/>
                </a:ln>
                <a:solidFill>
                  <a:srgbClr val="273239"/>
                </a:solidFill>
                <a:effectLst/>
                <a:latin typeface="Consolas" panose="020B0609020204030204" pitchFamily="49" charset="0"/>
              </a:rPr>
              <a:t>cAd</a:t>
            </a:r>
            <a:r>
              <a:rPr kumimoji="0" lang="en-US" altLang="en-US" sz="2800"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A -&gt; </a:t>
            </a:r>
            <a:r>
              <a:rPr kumimoji="0" lang="en-US" altLang="en-US" sz="2800" b="0" i="0" u="none" strike="noStrike" cap="none" normalizeH="0" baseline="0" dirty="0" err="1">
                <a:ln>
                  <a:noFill/>
                </a:ln>
                <a:solidFill>
                  <a:srgbClr val="273239"/>
                </a:solidFill>
                <a:effectLst/>
                <a:latin typeface="Consolas" panose="020B0609020204030204" pitchFamily="49" charset="0"/>
              </a:rPr>
              <a:t>bc|a</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Nunito" pitchFamily="2" charset="0"/>
              </a:rPr>
              <a:t>So the possible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Nunito" pitchFamily="2" charset="0"/>
              </a:rPr>
              <a:t>strings are</a:t>
            </a:r>
            <a:endParaRPr kumimoji="0" lang="en-US" altLang="en-US" b="0" i="0" u="none" strike="noStrike" cap="none" normalizeH="0" baseline="0" dirty="0">
              <a:ln>
                <a:noFill/>
              </a:ln>
              <a:solidFill>
                <a:schemeClr val="tx1"/>
              </a:solidFill>
              <a:effectLst/>
              <a:latin typeface="Nunito" pitchFamily="2" charset="0"/>
            </a:endParaRPr>
          </a:p>
          <a:p>
            <a:pPr marL="0" indent="0">
              <a:buNone/>
            </a:pPr>
            <a:r>
              <a:rPr lang="en-US" dirty="0"/>
              <a:t>‘S’, ‘</a:t>
            </a:r>
            <a:r>
              <a:rPr lang="en-US" dirty="0" err="1"/>
              <a:t>cAd</a:t>
            </a:r>
            <a:r>
              <a:rPr lang="en-US" dirty="0"/>
              <a:t>’, ‘</a:t>
            </a:r>
            <a:r>
              <a:rPr lang="en-US" dirty="0" err="1"/>
              <a:t>cbcd</a:t>
            </a:r>
            <a:r>
              <a:rPr lang="en-US" dirty="0"/>
              <a:t>’ and ‘cad’</a:t>
            </a:r>
          </a:p>
        </p:txBody>
      </p:sp>
      <p:pic>
        <p:nvPicPr>
          <p:cNvPr id="2051" name="Picture 3" descr="syntaxAnalysis">
            <a:extLst>
              <a:ext uri="{FF2B5EF4-FFF2-40B4-BE49-F238E27FC236}">
                <a16:creationId xmlns:a16="http://schemas.microsoft.com/office/drawing/2014/main" id="{F61D36F9-4D4F-67C5-912C-7568264D2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709" y="3664220"/>
            <a:ext cx="7558696" cy="3003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F9C93A6-0A5C-4F2E-86A8-260E179EBB9C}"/>
              </a:ext>
            </a:extLst>
          </p:cNvPr>
          <p:cNvSpPr/>
          <p:nvPr/>
        </p:nvSpPr>
        <p:spPr>
          <a:xfrm>
            <a:off x="8589196" y="6061753"/>
            <a:ext cx="945222" cy="2501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4A3B6D43-A106-E085-0CA7-457EC9C1CC0B}"/>
              </a:ext>
            </a:extLst>
          </p:cNvPr>
          <p:cNvSpPr/>
          <p:nvPr/>
        </p:nvSpPr>
        <p:spPr>
          <a:xfrm>
            <a:off x="8228057" y="6297372"/>
            <a:ext cx="945222" cy="2501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46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8D28-D9B7-E202-7C92-CC6A1EB94307}"/>
              </a:ext>
            </a:extLst>
          </p:cNvPr>
          <p:cNvSpPr>
            <a:spLocks noGrp="1"/>
          </p:cNvSpPr>
          <p:nvPr>
            <p:ph type="title"/>
          </p:nvPr>
        </p:nvSpPr>
        <p:spPr>
          <a:xfrm>
            <a:off x="910119" y="508964"/>
            <a:ext cx="10515600" cy="631468"/>
          </a:xfrm>
        </p:spPr>
        <p:txBody>
          <a:bodyPr>
            <a:normAutofit fontScale="90000"/>
          </a:bodyPr>
          <a:lstStyle/>
          <a:p>
            <a:r>
              <a:rPr lang="en-US" b="1" i="0" dirty="0">
                <a:solidFill>
                  <a:srgbClr val="273239"/>
                </a:solidFill>
                <a:effectLst/>
                <a:latin typeface="Nunito" panose="020B0604020202020204" pitchFamily="2" charset="0"/>
              </a:rPr>
              <a:t>Stages of Compiler Design</a:t>
            </a:r>
            <a:br>
              <a:rPr lang="en-US" b="1" i="0" dirty="0">
                <a:solidFill>
                  <a:srgbClr val="273239"/>
                </a:solidFill>
                <a:effectLst/>
                <a:latin typeface="Nunito" panose="020B0604020202020204" pitchFamily="2" charset="0"/>
              </a:rPr>
            </a:br>
            <a:endParaRPr lang="en-US" dirty="0"/>
          </a:p>
        </p:txBody>
      </p:sp>
      <p:sp>
        <p:nvSpPr>
          <p:cNvPr id="3" name="Content Placeholder 2">
            <a:extLst>
              <a:ext uri="{FF2B5EF4-FFF2-40B4-BE49-F238E27FC236}">
                <a16:creationId xmlns:a16="http://schemas.microsoft.com/office/drawing/2014/main" id="{08B3D446-0A0B-4A7C-F824-670EC33A69E8}"/>
              </a:ext>
            </a:extLst>
          </p:cNvPr>
          <p:cNvSpPr>
            <a:spLocks noGrp="1"/>
          </p:cNvSpPr>
          <p:nvPr>
            <p:ph idx="1"/>
          </p:nvPr>
        </p:nvSpPr>
        <p:spPr/>
        <p:txBody>
          <a:bodyPr>
            <a:normAutofit fontScale="92500" lnSpcReduction="10000"/>
          </a:bodyPr>
          <a:lstStyle/>
          <a:p>
            <a:pPr algn="just" fontAlgn="base">
              <a:buFont typeface="+mj-lt"/>
              <a:buAutoNum type="arabicPeriod"/>
            </a:pPr>
            <a:r>
              <a:rPr lang="en-US" b="1" i="0" dirty="0">
                <a:solidFill>
                  <a:srgbClr val="273239"/>
                </a:solidFill>
                <a:effectLst/>
                <a:latin typeface="Nunito" panose="020B0604020202020204" pitchFamily="2" charset="0"/>
              </a:rPr>
              <a:t>Lexical Analysis:</a:t>
            </a:r>
            <a:r>
              <a:rPr lang="en-US" b="0" i="0" dirty="0">
                <a:solidFill>
                  <a:srgbClr val="273239"/>
                </a:solidFill>
                <a:effectLst/>
                <a:latin typeface="Nunito" panose="020B0604020202020204" pitchFamily="2" charset="0"/>
              </a:rPr>
              <a:t> The first stage of compiler design is lexical analysis, also known as scanning. In this stage, the compiler reads the source code character by character and breaks it down into a series of tokens, such as keywords, identifiers, and operators. These tokens are then passed on to the next stage of the compilation process.</a:t>
            </a:r>
          </a:p>
          <a:p>
            <a:pPr algn="just" fontAlgn="base">
              <a:buFont typeface="+mj-lt"/>
              <a:buAutoNum type="arabicPeriod"/>
            </a:pPr>
            <a:r>
              <a:rPr lang="en-US" b="1" i="0" dirty="0">
                <a:solidFill>
                  <a:srgbClr val="273239"/>
                </a:solidFill>
                <a:effectLst/>
                <a:latin typeface="Nunito" panose="020B0604020202020204" pitchFamily="2" charset="0"/>
              </a:rPr>
              <a:t>Syntax Analysis:</a:t>
            </a:r>
            <a:r>
              <a:rPr lang="en-US" b="0" i="0" dirty="0">
                <a:solidFill>
                  <a:srgbClr val="273239"/>
                </a:solidFill>
                <a:effectLst/>
                <a:latin typeface="Nunito" panose="020B0604020202020204" pitchFamily="2" charset="0"/>
              </a:rPr>
              <a:t> The second stage of compiler design is syntax analysis, also known as parsing. In this stage, the compiler checks the syntax of the source code to ensure that it conforms to the rules of the programming language. The compiler builds a parse tree, which is a hierarchical representation of the program’s structure, and uses it to check for syntax errors.</a:t>
            </a:r>
          </a:p>
        </p:txBody>
      </p:sp>
    </p:spTree>
    <p:extLst>
      <p:ext uri="{BB962C8B-B14F-4D97-AF65-F5344CB8AC3E}">
        <p14:creationId xmlns:p14="http://schemas.microsoft.com/office/powerpoint/2010/main" val="205458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541" y="141190"/>
            <a:ext cx="8622665" cy="689932"/>
          </a:xfrm>
          <a:prstGeom prst="rect">
            <a:avLst/>
          </a:prstGeom>
        </p:spPr>
        <p:txBody>
          <a:bodyPr vert="horz" wrap="square" lIns="0" tIns="12700" rIns="0" bIns="0" rtlCol="0" anchor="ctr">
            <a:spAutoFit/>
          </a:bodyPr>
          <a:lstStyle/>
          <a:p>
            <a:pPr marL="12700">
              <a:lnSpc>
                <a:spcPct val="100000"/>
              </a:lnSpc>
              <a:spcBef>
                <a:spcPts val="100"/>
              </a:spcBef>
            </a:pPr>
            <a:r>
              <a:rPr spc="-80" dirty="0"/>
              <a:t>Context-</a:t>
            </a:r>
            <a:r>
              <a:rPr dirty="0"/>
              <a:t>Free</a:t>
            </a:r>
            <a:r>
              <a:rPr spc="-225" dirty="0"/>
              <a:t> </a:t>
            </a:r>
            <a:r>
              <a:rPr spc="-80" dirty="0"/>
              <a:t>Grammars</a:t>
            </a:r>
            <a:r>
              <a:rPr spc="-229" dirty="0"/>
              <a:t> </a:t>
            </a:r>
            <a:r>
              <a:rPr spc="-10" dirty="0"/>
              <a:t>(CFG)</a:t>
            </a:r>
          </a:p>
        </p:txBody>
      </p:sp>
      <p:sp>
        <p:nvSpPr>
          <p:cNvPr id="4" name="object 4"/>
          <p:cNvSpPr txBox="1"/>
          <p:nvPr/>
        </p:nvSpPr>
        <p:spPr>
          <a:xfrm>
            <a:off x="2190115" y="1511808"/>
            <a:ext cx="7811770" cy="3264535"/>
          </a:xfrm>
          <a:prstGeom prst="rect">
            <a:avLst/>
          </a:prstGeom>
        </p:spPr>
        <p:txBody>
          <a:bodyPr vert="horz" wrap="square" lIns="0" tIns="12700" rIns="0" bIns="0" rtlCol="0">
            <a:spAutoFit/>
          </a:bodyPr>
          <a:lstStyle/>
          <a:p>
            <a:pPr marL="285115" marR="247015" indent="-280670">
              <a:spcBef>
                <a:spcPts val="100"/>
              </a:spcBef>
              <a:buClr>
                <a:srgbClr val="D24717"/>
              </a:buClr>
              <a:buSzPct val="78125"/>
              <a:buFont typeface="Segoe UI Symbol"/>
              <a:buChar char="⚫"/>
              <a:tabLst>
                <a:tab pos="285115" algn="l"/>
              </a:tabLst>
            </a:pPr>
            <a:r>
              <a:rPr sz="3200" dirty="0">
                <a:latin typeface="Perpetua"/>
                <a:cs typeface="Perpetua"/>
              </a:rPr>
              <a:t>John</a:t>
            </a:r>
            <a:r>
              <a:rPr sz="3200" spc="-45" dirty="0">
                <a:latin typeface="Perpetua"/>
                <a:cs typeface="Perpetua"/>
              </a:rPr>
              <a:t> </a:t>
            </a:r>
            <a:r>
              <a:rPr sz="3200" dirty="0">
                <a:latin typeface="Perpetua"/>
                <a:cs typeface="Perpetua"/>
              </a:rPr>
              <a:t>Backus</a:t>
            </a:r>
            <a:r>
              <a:rPr sz="3200" spc="-35" dirty="0">
                <a:latin typeface="Perpetua"/>
                <a:cs typeface="Perpetua"/>
              </a:rPr>
              <a:t> </a:t>
            </a:r>
            <a:r>
              <a:rPr sz="3200" dirty="0">
                <a:latin typeface="Perpetua"/>
                <a:cs typeface="Perpetua"/>
              </a:rPr>
              <a:t>was</a:t>
            </a:r>
            <a:r>
              <a:rPr sz="3200" spc="-25" dirty="0">
                <a:latin typeface="Perpetua"/>
                <a:cs typeface="Perpetua"/>
              </a:rPr>
              <a:t> </a:t>
            </a:r>
            <a:r>
              <a:rPr sz="3200" dirty="0">
                <a:latin typeface="Perpetua"/>
                <a:cs typeface="Perpetua"/>
              </a:rPr>
              <a:t>the</a:t>
            </a:r>
            <a:r>
              <a:rPr sz="3200" spc="-40" dirty="0">
                <a:latin typeface="Perpetua"/>
                <a:cs typeface="Perpetua"/>
              </a:rPr>
              <a:t> </a:t>
            </a:r>
            <a:r>
              <a:rPr sz="3200" dirty="0">
                <a:latin typeface="Perpetua"/>
                <a:cs typeface="Perpetua"/>
              </a:rPr>
              <a:t>inventor</a:t>
            </a:r>
            <a:r>
              <a:rPr sz="3200" spc="-35" dirty="0">
                <a:latin typeface="Perpetua"/>
                <a:cs typeface="Perpetua"/>
              </a:rPr>
              <a:t> </a:t>
            </a:r>
            <a:r>
              <a:rPr sz="3200" dirty="0">
                <a:latin typeface="Perpetua"/>
                <a:cs typeface="Perpetua"/>
              </a:rPr>
              <a:t>of</a:t>
            </a:r>
            <a:r>
              <a:rPr sz="3200" spc="-25" dirty="0">
                <a:latin typeface="Perpetua"/>
                <a:cs typeface="Perpetua"/>
              </a:rPr>
              <a:t> </a:t>
            </a:r>
            <a:r>
              <a:rPr sz="3200" dirty="0">
                <a:latin typeface="Perpetua"/>
                <a:cs typeface="Perpetua"/>
              </a:rPr>
              <a:t>Fortran</a:t>
            </a:r>
            <a:r>
              <a:rPr sz="3200" spc="-45" dirty="0">
                <a:latin typeface="Perpetua"/>
                <a:cs typeface="Perpetua"/>
              </a:rPr>
              <a:t> </a:t>
            </a:r>
            <a:r>
              <a:rPr sz="3200" dirty="0">
                <a:latin typeface="Perpetua"/>
                <a:cs typeface="Perpetua"/>
              </a:rPr>
              <a:t>(won</a:t>
            </a:r>
            <a:r>
              <a:rPr sz="3200" spc="-40" dirty="0">
                <a:latin typeface="Perpetua"/>
                <a:cs typeface="Perpetua"/>
              </a:rPr>
              <a:t> </a:t>
            </a:r>
            <a:r>
              <a:rPr sz="3200" spc="-25" dirty="0">
                <a:latin typeface="Perpetua"/>
                <a:cs typeface="Perpetua"/>
              </a:rPr>
              <a:t>the </a:t>
            </a:r>
            <a:r>
              <a:rPr sz="3200" spc="-85" dirty="0">
                <a:latin typeface="Perpetua"/>
                <a:cs typeface="Perpetua"/>
              </a:rPr>
              <a:t>ACM</a:t>
            </a:r>
            <a:r>
              <a:rPr sz="3200" spc="-380" dirty="0">
                <a:latin typeface="Perpetua"/>
                <a:cs typeface="Perpetua"/>
              </a:rPr>
              <a:t> </a:t>
            </a:r>
            <a:r>
              <a:rPr sz="3200" spc="-65" dirty="0">
                <a:latin typeface="Perpetua"/>
                <a:cs typeface="Perpetua"/>
              </a:rPr>
              <a:t>Turing</a:t>
            </a:r>
            <a:r>
              <a:rPr sz="3200" spc="-235" dirty="0">
                <a:latin typeface="Perpetua"/>
                <a:cs typeface="Perpetua"/>
              </a:rPr>
              <a:t> </a:t>
            </a:r>
            <a:r>
              <a:rPr sz="3200" spc="-25" dirty="0">
                <a:latin typeface="Perpetua"/>
                <a:cs typeface="Perpetua"/>
              </a:rPr>
              <a:t>Award</a:t>
            </a:r>
            <a:r>
              <a:rPr sz="3200" spc="-65" dirty="0">
                <a:latin typeface="Perpetua"/>
                <a:cs typeface="Perpetua"/>
              </a:rPr>
              <a:t> </a:t>
            </a:r>
            <a:r>
              <a:rPr sz="3200" dirty="0">
                <a:latin typeface="Perpetua"/>
                <a:cs typeface="Perpetua"/>
              </a:rPr>
              <a:t>in</a:t>
            </a:r>
            <a:r>
              <a:rPr sz="3200" spc="-35" dirty="0">
                <a:latin typeface="Perpetua"/>
                <a:cs typeface="Perpetua"/>
              </a:rPr>
              <a:t> </a:t>
            </a:r>
            <a:r>
              <a:rPr sz="3200" spc="-20" dirty="0">
                <a:latin typeface="Perpetua"/>
                <a:cs typeface="Perpetua"/>
              </a:rPr>
              <a:t>1977)</a:t>
            </a:r>
            <a:endParaRPr sz="3200" dirty="0">
              <a:latin typeface="Perpetua"/>
              <a:cs typeface="Perpetua"/>
            </a:endParaRPr>
          </a:p>
          <a:p>
            <a:pPr marL="285115" marR="5080" indent="-281305">
              <a:buClr>
                <a:srgbClr val="D24717"/>
              </a:buClr>
              <a:buSzPct val="78125"/>
              <a:buFont typeface="Segoe UI Symbol"/>
              <a:buChar char="⚫"/>
              <a:tabLst>
                <a:tab pos="285115" algn="l"/>
              </a:tabLst>
            </a:pPr>
            <a:r>
              <a:rPr sz="3200" dirty="0">
                <a:latin typeface="Perpetua"/>
                <a:cs typeface="Perpetua"/>
              </a:rPr>
              <a:t>John</a:t>
            </a:r>
            <a:r>
              <a:rPr sz="3200" spc="-70" dirty="0">
                <a:latin typeface="Perpetua"/>
                <a:cs typeface="Perpetua"/>
              </a:rPr>
              <a:t> </a:t>
            </a:r>
            <a:r>
              <a:rPr sz="3200" dirty="0">
                <a:latin typeface="Perpetua"/>
                <a:cs typeface="Perpetua"/>
              </a:rPr>
              <a:t>Backus</a:t>
            </a:r>
            <a:r>
              <a:rPr sz="3200" spc="-55" dirty="0">
                <a:latin typeface="Perpetua"/>
                <a:cs typeface="Perpetua"/>
              </a:rPr>
              <a:t> </a:t>
            </a:r>
            <a:r>
              <a:rPr sz="3200" dirty="0">
                <a:latin typeface="Perpetua"/>
                <a:cs typeface="Perpetua"/>
              </a:rPr>
              <a:t>and</a:t>
            </a:r>
            <a:r>
              <a:rPr sz="3200" spc="-70" dirty="0">
                <a:latin typeface="Perpetua"/>
                <a:cs typeface="Perpetua"/>
              </a:rPr>
              <a:t> </a:t>
            </a:r>
            <a:r>
              <a:rPr sz="3200" dirty="0">
                <a:latin typeface="Perpetua"/>
                <a:cs typeface="Perpetua"/>
              </a:rPr>
              <a:t>Peter</a:t>
            </a:r>
            <a:r>
              <a:rPr sz="3200" spc="-45" dirty="0">
                <a:latin typeface="Perpetua"/>
                <a:cs typeface="Perpetua"/>
              </a:rPr>
              <a:t> </a:t>
            </a:r>
            <a:r>
              <a:rPr sz="3200" dirty="0">
                <a:latin typeface="Perpetua"/>
                <a:cs typeface="Perpetua"/>
              </a:rPr>
              <a:t>Naur</a:t>
            </a:r>
            <a:r>
              <a:rPr sz="3200" spc="-50" dirty="0">
                <a:latin typeface="Perpetua"/>
                <a:cs typeface="Perpetua"/>
              </a:rPr>
              <a:t> </a:t>
            </a:r>
            <a:r>
              <a:rPr sz="3200" dirty="0">
                <a:latin typeface="Perpetua"/>
                <a:cs typeface="Perpetua"/>
              </a:rPr>
              <a:t>used</a:t>
            </a:r>
            <a:r>
              <a:rPr sz="3200" spc="-65" dirty="0">
                <a:latin typeface="Perpetua"/>
                <a:cs typeface="Perpetua"/>
              </a:rPr>
              <a:t> </a:t>
            </a:r>
            <a:r>
              <a:rPr sz="3200" dirty="0">
                <a:latin typeface="Perpetua"/>
                <a:cs typeface="Perpetua"/>
              </a:rPr>
              <a:t>the</a:t>
            </a:r>
            <a:r>
              <a:rPr sz="3200" spc="-60" dirty="0">
                <a:latin typeface="Perpetua"/>
                <a:cs typeface="Perpetua"/>
              </a:rPr>
              <a:t> </a:t>
            </a:r>
            <a:r>
              <a:rPr sz="3200" dirty="0">
                <a:latin typeface="Perpetua"/>
                <a:cs typeface="Perpetua"/>
              </a:rPr>
              <a:t>BNF</a:t>
            </a:r>
            <a:r>
              <a:rPr sz="3200" spc="-55" dirty="0">
                <a:latin typeface="Perpetua"/>
                <a:cs typeface="Perpetua"/>
              </a:rPr>
              <a:t> </a:t>
            </a:r>
            <a:r>
              <a:rPr sz="3200" dirty="0">
                <a:latin typeface="Perpetua"/>
                <a:cs typeface="Perpetua"/>
              </a:rPr>
              <a:t>form</a:t>
            </a:r>
            <a:r>
              <a:rPr sz="3200" spc="-55" dirty="0">
                <a:latin typeface="Perpetua"/>
                <a:cs typeface="Perpetua"/>
              </a:rPr>
              <a:t> </a:t>
            </a:r>
            <a:r>
              <a:rPr sz="3200" spc="-25" dirty="0">
                <a:latin typeface="Perpetua"/>
                <a:cs typeface="Perpetua"/>
              </a:rPr>
              <a:t>for </a:t>
            </a:r>
            <a:r>
              <a:rPr sz="3200" spc="-10" dirty="0">
                <a:latin typeface="Perpetua"/>
                <a:cs typeface="Perpetua"/>
              </a:rPr>
              <a:t>Algol</a:t>
            </a:r>
            <a:endParaRPr sz="3200" dirty="0">
              <a:latin typeface="Perpetua"/>
              <a:cs typeface="Perpetua"/>
            </a:endParaRPr>
          </a:p>
          <a:p>
            <a:pPr marL="559435" lvl="1" indent="-264160">
              <a:spcBef>
                <a:spcPts val="60"/>
              </a:spcBef>
              <a:buClr>
                <a:srgbClr val="9B2C1F"/>
              </a:buClr>
              <a:buSzPct val="83928"/>
              <a:buFont typeface="Segoe UI Symbol"/>
              <a:buChar char="⚫"/>
              <a:tabLst>
                <a:tab pos="559435" algn="l"/>
              </a:tabLst>
            </a:pPr>
            <a:r>
              <a:rPr sz="2800" dirty="0">
                <a:latin typeface="Perpetua"/>
                <a:cs typeface="Perpetua"/>
              </a:rPr>
              <a:t>Peter</a:t>
            </a:r>
            <a:r>
              <a:rPr sz="2800" spc="-114" dirty="0">
                <a:latin typeface="Perpetua"/>
                <a:cs typeface="Perpetua"/>
              </a:rPr>
              <a:t> </a:t>
            </a:r>
            <a:r>
              <a:rPr sz="2800" dirty="0">
                <a:latin typeface="Perpetua"/>
                <a:cs typeface="Perpetua"/>
              </a:rPr>
              <a:t>Naur</a:t>
            </a:r>
            <a:r>
              <a:rPr sz="2800" spc="-45" dirty="0">
                <a:latin typeface="Perpetua"/>
                <a:cs typeface="Perpetua"/>
              </a:rPr>
              <a:t> </a:t>
            </a:r>
            <a:r>
              <a:rPr sz="2800" dirty="0">
                <a:latin typeface="Perpetua"/>
                <a:cs typeface="Perpetua"/>
              </a:rPr>
              <a:t>also</a:t>
            </a:r>
            <a:r>
              <a:rPr sz="2800" spc="-40" dirty="0">
                <a:latin typeface="Perpetua"/>
                <a:cs typeface="Perpetua"/>
              </a:rPr>
              <a:t> </a:t>
            </a:r>
            <a:r>
              <a:rPr sz="2800" dirty="0">
                <a:latin typeface="Perpetua"/>
                <a:cs typeface="Perpetua"/>
              </a:rPr>
              <a:t>won</a:t>
            </a:r>
            <a:r>
              <a:rPr sz="2800" spc="-40" dirty="0">
                <a:latin typeface="Perpetua"/>
                <a:cs typeface="Perpetua"/>
              </a:rPr>
              <a:t> </a:t>
            </a:r>
            <a:r>
              <a:rPr sz="2800" dirty="0">
                <a:latin typeface="Perpetua"/>
                <a:cs typeface="Perpetua"/>
              </a:rPr>
              <a:t>the</a:t>
            </a:r>
            <a:r>
              <a:rPr sz="2800" spc="-225" dirty="0">
                <a:latin typeface="Perpetua"/>
                <a:cs typeface="Perpetua"/>
              </a:rPr>
              <a:t> </a:t>
            </a:r>
            <a:r>
              <a:rPr sz="2800" spc="-55" dirty="0">
                <a:latin typeface="Perpetua"/>
                <a:cs typeface="Perpetua"/>
              </a:rPr>
              <a:t>ACM</a:t>
            </a:r>
            <a:r>
              <a:rPr sz="2800" spc="-345" dirty="0">
                <a:latin typeface="Perpetua"/>
                <a:cs typeface="Perpetua"/>
              </a:rPr>
              <a:t> </a:t>
            </a:r>
            <a:r>
              <a:rPr sz="2800" spc="-40" dirty="0">
                <a:latin typeface="Perpetua"/>
                <a:cs typeface="Perpetua"/>
              </a:rPr>
              <a:t>Turing</a:t>
            </a:r>
            <a:r>
              <a:rPr sz="2800" spc="-229" dirty="0">
                <a:latin typeface="Perpetua"/>
                <a:cs typeface="Perpetua"/>
              </a:rPr>
              <a:t> </a:t>
            </a:r>
            <a:r>
              <a:rPr sz="2800" spc="-10" dirty="0">
                <a:latin typeface="Perpetua"/>
                <a:cs typeface="Perpetua"/>
              </a:rPr>
              <a:t>Award</a:t>
            </a:r>
            <a:r>
              <a:rPr sz="2800" spc="-40" dirty="0">
                <a:latin typeface="Perpetua"/>
                <a:cs typeface="Perpetua"/>
              </a:rPr>
              <a:t> </a:t>
            </a:r>
            <a:r>
              <a:rPr sz="2800" dirty="0">
                <a:latin typeface="Perpetua"/>
                <a:cs typeface="Perpetua"/>
              </a:rPr>
              <a:t>in</a:t>
            </a:r>
            <a:r>
              <a:rPr sz="2800" spc="-55" dirty="0">
                <a:latin typeface="Perpetua"/>
                <a:cs typeface="Perpetua"/>
              </a:rPr>
              <a:t> </a:t>
            </a:r>
            <a:r>
              <a:rPr sz="2800" dirty="0">
                <a:latin typeface="Perpetua"/>
                <a:cs typeface="Perpetua"/>
              </a:rPr>
              <a:t>2005</a:t>
            </a:r>
            <a:r>
              <a:rPr sz="2800" spc="-25" dirty="0">
                <a:latin typeface="Perpetua"/>
                <a:cs typeface="Perpetua"/>
              </a:rPr>
              <a:t> for</a:t>
            </a:r>
            <a:endParaRPr sz="2800" dirty="0">
              <a:latin typeface="Perpetua"/>
              <a:cs typeface="Perpetua"/>
            </a:endParaRPr>
          </a:p>
          <a:p>
            <a:pPr marL="560070"/>
            <a:r>
              <a:rPr sz="2800" i="1" dirty="0">
                <a:latin typeface="Perpetua"/>
                <a:cs typeface="Perpetua"/>
              </a:rPr>
              <a:t>Report</a:t>
            </a:r>
            <a:r>
              <a:rPr sz="2800" i="1" spc="25" dirty="0">
                <a:latin typeface="Perpetua"/>
                <a:cs typeface="Perpetua"/>
              </a:rPr>
              <a:t> </a:t>
            </a:r>
            <a:r>
              <a:rPr sz="2800" i="1" dirty="0">
                <a:latin typeface="Perpetua"/>
                <a:cs typeface="Perpetua"/>
              </a:rPr>
              <a:t>on</a:t>
            </a:r>
            <a:r>
              <a:rPr sz="2800" i="1" spc="35" dirty="0">
                <a:latin typeface="Perpetua"/>
                <a:cs typeface="Perpetua"/>
              </a:rPr>
              <a:t> </a:t>
            </a:r>
            <a:r>
              <a:rPr sz="2800" i="1" spc="-10" dirty="0">
                <a:latin typeface="Perpetua"/>
                <a:cs typeface="Perpetua"/>
              </a:rPr>
              <a:t>the</a:t>
            </a:r>
            <a:r>
              <a:rPr sz="2800" i="1" spc="-135" dirty="0">
                <a:latin typeface="Perpetua"/>
                <a:cs typeface="Perpetua"/>
              </a:rPr>
              <a:t> </a:t>
            </a:r>
            <a:r>
              <a:rPr sz="2800" i="1" dirty="0">
                <a:latin typeface="Perpetua"/>
                <a:cs typeface="Perpetua"/>
              </a:rPr>
              <a:t>Algorithmic</a:t>
            </a:r>
            <a:r>
              <a:rPr sz="2800" i="1" spc="15" dirty="0">
                <a:latin typeface="Perpetua"/>
                <a:cs typeface="Perpetua"/>
              </a:rPr>
              <a:t> </a:t>
            </a:r>
            <a:r>
              <a:rPr sz="2800" i="1" spc="-20" dirty="0">
                <a:latin typeface="Perpetua"/>
                <a:cs typeface="Perpetua"/>
              </a:rPr>
              <a:t>Language</a:t>
            </a:r>
            <a:r>
              <a:rPr sz="2800" i="1" spc="-140" dirty="0">
                <a:latin typeface="Perpetua"/>
                <a:cs typeface="Perpetua"/>
              </a:rPr>
              <a:t> </a:t>
            </a:r>
            <a:r>
              <a:rPr sz="2800" i="1" dirty="0">
                <a:latin typeface="Perpetua"/>
                <a:cs typeface="Perpetua"/>
              </a:rPr>
              <a:t>ALGOL</a:t>
            </a:r>
            <a:r>
              <a:rPr sz="2800" i="1" spc="25" dirty="0">
                <a:latin typeface="Perpetua"/>
                <a:cs typeface="Perpetua"/>
              </a:rPr>
              <a:t> </a:t>
            </a:r>
            <a:r>
              <a:rPr sz="2800" i="1" spc="-25" dirty="0">
                <a:latin typeface="Perpetua"/>
                <a:cs typeface="Perpetua"/>
              </a:rPr>
              <a:t>60</a:t>
            </a:r>
            <a:endParaRPr sz="2800" dirty="0">
              <a:latin typeface="Perpetua"/>
              <a:cs typeface="Perpetua"/>
            </a:endParaRPr>
          </a:p>
          <a:p>
            <a:pPr marL="284480" indent="-271780">
              <a:buClr>
                <a:srgbClr val="D24717"/>
              </a:buClr>
              <a:buSzPct val="83928"/>
              <a:buFont typeface="Segoe UI Symbol"/>
              <a:buChar char="⚫"/>
              <a:tabLst>
                <a:tab pos="284480" algn="l"/>
              </a:tabLst>
            </a:pPr>
            <a:r>
              <a:rPr sz="2800" dirty="0">
                <a:latin typeface="Perpetua"/>
                <a:cs typeface="Perpetua"/>
              </a:rPr>
              <a:t>BNF</a:t>
            </a:r>
            <a:r>
              <a:rPr sz="2800" spc="-45" dirty="0">
                <a:latin typeface="Perpetua"/>
                <a:cs typeface="Perpetua"/>
              </a:rPr>
              <a:t> </a:t>
            </a:r>
            <a:r>
              <a:rPr sz="2800" dirty="0">
                <a:latin typeface="Perpetua"/>
                <a:cs typeface="Perpetua"/>
              </a:rPr>
              <a:t>was</a:t>
            </a:r>
            <a:r>
              <a:rPr sz="2800" spc="-35" dirty="0">
                <a:latin typeface="Perpetua"/>
                <a:cs typeface="Perpetua"/>
              </a:rPr>
              <a:t> </a:t>
            </a:r>
            <a:r>
              <a:rPr sz="2800" dirty="0">
                <a:latin typeface="Perpetua"/>
                <a:cs typeface="Perpetua"/>
              </a:rPr>
              <a:t>named</a:t>
            </a:r>
            <a:r>
              <a:rPr sz="2800" spc="-15" dirty="0">
                <a:latin typeface="Perpetua"/>
                <a:cs typeface="Perpetua"/>
              </a:rPr>
              <a:t> </a:t>
            </a:r>
            <a:r>
              <a:rPr sz="2800" dirty="0">
                <a:latin typeface="Perpetua"/>
                <a:cs typeface="Perpetua"/>
              </a:rPr>
              <a:t>by</a:t>
            </a:r>
            <a:r>
              <a:rPr sz="2800" spc="-45" dirty="0">
                <a:latin typeface="Perpetua"/>
                <a:cs typeface="Perpetua"/>
              </a:rPr>
              <a:t> </a:t>
            </a:r>
            <a:r>
              <a:rPr sz="2800" dirty="0">
                <a:latin typeface="Perpetua"/>
                <a:cs typeface="Perpetua"/>
              </a:rPr>
              <a:t>Donald</a:t>
            </a:r>
            <a:r>
              <a:rPr sz="2800" spc="-15" dirty="0">
                <a:latin typeface="Perpetua"/>
                <a:cs typeface="Perpetua"/>
              </a:rPr>
              <a:t> </a:t>
            </a:r>
            <a:r>
              <a:rPr sz="2800" spc="-10" dirty="0">
                <a:latin typeface="Perpetua"/>
                <a:cs typeface="Perpetua"/>
              </a:rPr>
              <a:t>Knuth</a:t>
            </a:r>
            <a:endParaRPr sz="2800" dirty="0">
              <a:latin typeface="Perpetua"/>
              <a:cs typeface="Perpetua"/>
            </a:endParaRPr>
          </a:p>
        </p:txBody>
      </p:sp>
      <p:sp>
        <p:nvSpPr>
          <p:cNvPr id="6" name="object 6"/>
          <p:cNvSpPr txBox="1">
            <a:spLocks noGrp="1"/>
          </p:cNvSpPr>
          <p:nvPr>
            <p:ph type="sldNum" sz="quarter" idx="7"/>
          </p:nvPr>
        </p:nvSpPr>
        <p:spPr>
          <a:xfrm>
            <a:off x="183134" y="6317326"/>
            <a:ext cx="396875" cy="239395"/>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139065">
              <a:lnSpc>
                <a:spcPts val="1660"/>
              </a:lnSpc>
            </a:pPr>
            <a:fld id="{81D60167-4931-47E6-BA6A-407CBD079E47}" type="slidenum">
              <a:rPr lang="en-US" spc="-5" smtClean="0"/>
              <a:pPr marL="139065">
                <a:lnSpc>
                  <a:spcPts val="1660"/>
                </a:lnSpc>
              </a:pPr>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541" y="141190"/>
            <a:ext cx="8622665" cy="689932"/>
          </a:xfrm>
          <a:prstGeom prst="rect">
            <a:avLst/>
          </a:prstGeom>
        </p:spPr>
        <p:txBody>
          <a:bodyPr vert="horz" wrap="square" lIns="0" tIns="12700" rIns="0" bIns="0" rtlCol="0" anchor="ctr">
            <a:spAutoFit/>
          </a:bodyPr>
          <a:lstStyle/>
          <a:p>
            <a:pPr marL="12700">
              <a:lnSpc>
                <a:spcPct val="100000"/>
              </a:lnSpc>
              <a:spcBef>
                <a:spcPts val="100"/>
              </a:spcBef>
            </a:pPr>
            <a:r>
              <a:rPr spc="-80" dirty="0"/>
              <a:t>Context-</a:t>
            </a:r>
            <a:r>
              <a:rPr dirty="0"/>
              <a:t>Free</a:t>
            </a:r>
            <a:r>
              <a:rPr spc="-225" dirty="0"/>
              <a:t> </a:t>
            </a:r>
            <a:r>
              <a:rPr spc="-80" dirty="0"/>
              <a:t>Grammars</a:t>
            </a:r>
            <a:r>
              <a:rPr spc="-229" dirty="0"/>
              <a:t> </a:t>
            </a:r>
            <a:r>
              <a:rPr spc="-10" dirty="0"/>
              <a:t>(CFG)</a:t>
            </a:r>
          </a:p>
        </p:txBody>
      </p:sp>
      <p:sp>
        <p:nvSpPr>
          <p:cNvPr id="4" name="object 4"/>
          <p:cNvSpPr txBox="1"/>
          <p:nvPr/>
        </p:nvSpPr>
        <p:spPr>
          <a:xfrm>
            <a:off x="506921" y="1040448"/>
            <a:ext cx="11423904" cy="6186950"/>
          </a:xfrm>
          <a:prstGeom prst="rect">
            <a:avLst/>
          </a:prstGeom>
        </p:spPr>
        <p:txBody>
          <a:bodyPr vert="horz" wrap="square" lIns="0" tIns="13335" rIns="0" bIns="0" rtlCol="0">
            <a:spAutoFit/>
          </a:bodyPr>
          <a:lstStyle/>
          <a:p>
            <a:pPr marL="284480" indent="-271780">
              <a:spcBef>
                <a:spcPts val="105"/>
              </a:spcBef>
              <a:buClr>
                <a:srgbClr val="D24717"/>
              </a:buClr>
              <a:buSzPct val="83928"/>
              <a:buFont typeface="Segoe UI Symbol"/>
              <a:buChar char="⚫"/>
              <a:tabLst>
                <a:tab pos="284480" algn="l"/>
              </a:tabLst>
            </a:pPr>
            <a:r>
              <a:rPr sz="2800" b="1" i="1" dirty="0">
                <a:latin typeface="Perpetua"/>
                <a:cs typeface="Perpetua"/>
              </a:rPr>
              <a:t>Backus–Naur</a:t>
            </a:r>
            <a:r>
              <a:rPr sz="2800" b="1" i="1" spc="-80" dirty="0">
                <a:latin typeface="Perpetua"/>
                <a:cs typeface="Perpetua"/>
              </a:rPr>
              <a:t> </a:t>
            </a:r>
            <a:r>
              <a:rPr sz="2800" b="1" i="1" spc="-20" dirty="0">
                <a:latin typeface="Perpetua"/>
                <a:cs typeface="Perpetua"/>
              </a:rPr>
              <a:t>Form</a:t>
            </a:r>
            <a:r>
              <a:rPr sz="2800" b="1" i="1" spc="-60" dirty="0">
                <a:latin typeface="Perpetua"/>
                <a:cs typeface="Perpetua"/>
              </a:rPr>
              <a:t> </a:t>
            </a:r>
            <a:r>
              <a:rPr sz="2800" b="1" i="1" dirty="0">
                <a:latin typeface="Perpetua"/>
                <a:cs typeface="Perpetua"/>
              </a:rPr>
              <a:t>(BNF)</a:t>
            </a:r>
            <a:r>
              <a:rPr sz="2800" b="1" i="1" spc="-50" dirty="0">
                <a:latin typeface="Perpetua"/>
                <a:cs typeface="Perpetua"/>
              </a:rPr>
              <a:t> </a:t>
            </a:r>
            <a:r>
              <a:rPr sz="2800" b="1" i="1" dirty="0">
                <a:latin typeface="Perpetua"/>
                <a:cs typeface="Perpetua"/>
              </a:rPr>
              <a:t>notation</a:t>
            </a:r>
            <a:r>
              <a:rPr sz="2800" b="1" i="1" spc="-50" dirty="0">
                <a:latin typeface="Perpetua"/>
                <a:cs typeface="Perpetua"/>
              </a:rPr>
              <a:t> </a:t>
            </a:r>
            <a:r>
              <a:rPr sz="2800" dirty="0">
                <a:latin typeface="Perpetua"/>
                <a:cs typeface="Perpetua"/>
              </a:rPr>
              <a:t>for</a:t>
            </a:r>
            <a:r>
              <a:rPr sz="2800" spc="-55" dirty="0">
                <a:latin typeface="Perpetua"/>
                <a:cs typeface="Perpetua"/>
              </a:rPr>
              <a:t> </a:t>
            </a:r>
            <a:r>
              <a:rPr sz="2800" spc="-20" dirty="0">
                <a:latin typeface="Perpetua"/>
                <a:cs typeface="Perpetua"/>
              </a:rPr>
              <a:t>CFG:</a:t>
            </a:r>
            <a:endParaRPr sz="2800" dirty="0">
              <a:latin typeface="Perpetua"/>
              <a:cs typeface="Perpetua"/>
            </a:endParaRPr>
          </a:p>
          <a:p>
            <a:pPr marL="56515" marR="223520"/>
            <a:r>
              <a:rPr sz="3300" dirty="0">
                <a:solidFill>
                  <a:srgbClr val="FF0000"/>
                </a:solidFill>
                <a:latin typeface="Perpetua"/>
                <a:cs typeface="Perpetua"/>
              </a:rPr>
              <a:t>e</a:t>
            </a:r>
            <a:r>
              <a:rPr sz="3200" dirty="0">
                <a:solidFill>
                  <a:srgbClr val="FF0000"/>
                </a:solidFill>
                <a:latin typeface="Perpetua"/>
                <a:cs typeface="Perpetua"/>
              </a:rPr>
              <a:t>xpr</a:t>
            </a:r>
            <a:r>
              <a:rPr sz="3200" spc="-40" dirty="0">
                <a:solidFill>
                  <a:srgbClr val="FF0000"/>
                </a:solidFill>
                <a:latin typeface="Perpetua"/>
                <a:cs typeface="Perpetua"/>
              </a:rPr>
              <a:t> </a:t>
            </a:r>
            <a:r>
              <a:rPr sz="3200" dirty="0">
                <a:solidFill>
                  <a:srgbClr val="FF0000"/>
                </a:solidFill>
                <a:latin typeface="Times New Roman"/>
                <a:cs typeface="Times New Roman"/>
              </a:rPr>
              <a:t>→</a:t>
            </a:r>
            <a:r>
              <a:rPr sz="3200" spc="-110" dirty="0">
                <a:solidFill>
                  <a:srgbClr val="FF0000"/>
                </a:solidFill>
                <a:latin typeface="Times New Roman"/>
                <a:cs typeface="Times New Roman"/>
              </a:rPr>
              <a:t> </a:t>
            </a:r>
            <a:r>
              <a:rPr sz="3200" dirty="0">
                <a:solidFill>
                  <a:srgbClr val="FF0000"/>
                </a:solidFill>
                <a:latin typeface="Perpetua"/>
                <a:cs typeface="Perpetua"/>
              </a:rPr>
              <a:t>id</a:t>
            </a:r>
            <a:r>
              <a:rPr sz="3200" spc="-45" dirty="0">
                <a:solidFill>
                  <a:srgbClr val="FF0000"/>
                </a:solidFill>
                <a:latin typeface="Perpetua"/>
                <a:cs typeface="Perpetua"/>
              </a:rPr>
              <a:t> </a:t>
            </a:r>
            <a:r>
              <a:rPr sz="3200" dirty="0">
                <a:solidFill>
                  <a:srgbClr val="FF0000"/>
                </a:solidFill>
                <a:latin typeface="Perpetua"/>
                <a:cs typeface="Perpetua"/>
              </a:rPr>
              <a:t>|</a:t>
            </a:r>
            <a:r>
              <a:rPr sz="3200" spc="-25" dirty="0">
                <a:solidFill>
                  <a:srgbClr val="FF0000"/>
                </a:solidFill>
                <a:latin typeface="Perpetua"/>
                <a:cs typeface="Perpetua"/>
              </a:rPr>
              <a:t> </a:t>
            </a:r>
            <a:r>
              <a:rPr sz="3200" dirty="0">
                <a:solidFill>
                  <a:srgbClr val="FF0000"/>
                </a:solidFill>
                <a:latin typeface="Perpetua"/>
                <a:cs typeface="Perpetua"/>
              </a:rPr>
              <a:t>number</a:t>
            </a:r>
            <a:r>
              <a:rPr sz="3200" spc="-45" dirty="0">
                <a:solidFill>
                  <a:srgbClr val="FF0000"/>
                </a:solidFill>
                <a:latin typeface="Perpetua"/>
                <a:cs typeface="Perpetua"/>
              </a:rPr>
              <a:t> </a:t>
            </a:r>
            <a:r>
              <a:rPr sz="3200" dirty="0">
                <a:solidFill>
                  <a:srgbClr val="FF0000"/>
                </a:solidFill>
                <a:latin typeface="Perpetua"/>
                <a:cs typeface="Perpetua"/>
              </a:rPr>
              <a:t>|</a:t>
            </a:r>
            <a:r>
              <a:rPr sz="3200" spc="-20" dirty="0">
                <a:solidFill>
                  <a:srgbClr val="FF0000"/>
                </a:solidFill>
                <a:latin typeface="Perpetua"/>
                <a:cs typeface="Perpetua"/>
              </a:rPr>
              <a:t> </a:t>
            </a:r>
            <a:r>
              <a:rPr sz="3200" dirty="0">
                <a:solidFill>
                  <a:srgbClr val="FF0000"/>
                </a:solidFill>
                <a:latin typeface="Perpetua"/>
                <a:cs typeface="Perpetua"/>
              </a:rPr>
              <a:t>-</a:t>
            </a:r>
            <a:r>
              <a:rPr sz="3200" spc="-35" dirty="0">
                <a:solidFill>
                  <a:srgbClr val="FF0000"/>
                </a:solidFill>
                <a:latin typeface="Perpetua"/>
                <a:cs typeface="Perpetua"/>
              </a:rPr>
              <a:t> </a:t>
            </a:r>
            <a:r>
              <a:rPr sz="3200" dirty="0">
                <a:solidFill>
                  <a:srgbClr val="FF0000"/>
                </a:solidFill>
                <a:latin typeface="Perpetua"/>
                <a:cs typeface="Perpetua"/>
              </a:rPr>
              <a:t>expr</a:t>
            </a:r>
            <a:r>
              <a:rPr sz="3200" spc="-35" dirty="0">
                <a:solidFill>
                  <a:srgbClr val="FF0000"/>
                </a:solidFill>
                <a:latin typeface="Perpetua"/>
                <a:cs typeface="Perpetua"/>
              </a:rPr>
              <a:t> </a:t>
            </a:r>
            <a:r>
              <a:rPr sz="3200" dirty="0">
                <a:solidFill>
                  <a:srgbClr val="FF0000"/>
                </a:solidFill>
                <a:latin typeface="Perpetua"/>
                <a:cs typeface="Perpetua"/>
              </a:rPr>
              <a:t>|</a:t>
            </a:r>
            <a:r>
              <a:rPr sz="3200" spc="-30" dirty="0">
                <a:solidFill>
                  <a:srgbClr val="FF0000"/>
                </a:solidFill>
                <a:latin typeface="Perpetua"/>
                <a:cs typeface="Perpetua"/>
              </a:rPr>
              <a:t> </a:t>
            </a:r>
            <a:r>
              <a:rPr sz="3200" dirty="0">
                <a:solidFill>
                  <a:srgbClr val="FF0000"/>
                </a:solidFill>
                <a:latin typeface="Perpetua"/>
                <a:cs typeface="Perpetua"/>
              </a:rPr>
              <a:t>(</a:t>
            </a:r>
            <a:r>
              <a:rPr sz="3200" spc="-35" dirty="0">
                <a:solidFill>
                  <a:srgbClr val="FF0000"/>
                </a:solidFill>
                <a:latin typeface="Perpetua"/>
                <a:cs typeface="Perpetua"/>
              </a:rPr>
              <a:t> </a:t>
            </a:r>
            <a:r>
              <a:rPr sz="3200" dirty="0">
                <a:solidFill>
                  <a:srgbClr val="FF0000"/>
                </a:solidFill>
                <a:latin typeface="Perpetua"/>
                <a:cs typeface="Perpetua"/>
              </a:rPr>
              <a:t>expr</a:t>
            </a:r>
            <a:r>
              <a:rPr sz="3200" spc="-35" dirty="0">
                <a:solidFill>
                  <a:srgbClr val="FF0000"/>
                </a:solidFill>
                <a:latin typeface="Perpetua"/>
                <a:cs typeface="Perpetua"/>
              </a:rPr>
              <a:t> </a:t>
            </a:r>
            <a:r>
              <a:rPr sz="3200" dirty="0">
                <a:solidFill>
                  <a:srgbClr val="FF0000"/>
                </a:solidFill>
                <a:latin typeface="Perpetua"/>
                <a:cs typeface="Perpetua"/>
              </a:rPr>
              <a:t>)</a:t>
            </a:r>
            <a:r>
              <a:rPr sz="3200" spc="-45" dirty="0">
                <a:solidFill>
                  <a:srgbClr val="FF0000"/>
                </a:solidFill>
                <a:latin typeface="Perpetua"/>
                <a:cs typeface="Perpetua"/>
              </a:rPr>
              <a:t> </a:t>
            </a:r>
            <a:r>
              <a:rPr sz="3200" dirty="0">
                <a:solidFill>
                  <a:srgbClr val="FF0000"/>
                </a:solidFill>
                <a:latin typeface="Perpetua"/>
                <a:cs typeface="Perpetua"/>
              </a:rPr>
              <a:t>|</a:t>
            </a:r>
            <a:r>
              <a:rPr sz="3200" spc="-25" dirty="0">
                <a:solidFill>
                  <a:srgbClr val="FF0000"/>
                </a:solidFill>
                <a:latin typeface="Perpetua"/>
                <a:cs typeface="Perpetua"/>
              </a:rPr>
              <a:t> </a:t>
            </a:r>
            <a:r>
              <a:rPr sz="3200" dirty="0">
                <a:solidFill>
                  <a:srgbClr val="FF0000"/>
                </a:solidFill>
                <a:latin typeface="Perpetua"/>
                <a:cs typeface="Perpetua"/>
              </a:rPr>
              <a:t>expr</a:t>
            </a:r>
            <a:r>
              <a:rPr sz="3200" spc="-35" dirty="0">
                <a:solidFill>
                  <a:srgbClr val="FF0000"/>
                </a:solidFill>
                <a:latin typeface="Perpetua"/>
                <a:cs typeface="Perpetua"/>
              </a:rPr>
              <a:t> </a:t>
            </a:r>
            <a:r>
              <a:rPr sz="3200" dirty="0">
                <a:solidFill>
                  <a:srgbClr val="FF0000"/>
                </a:solidFill>
                <a:latin typeface="Perpetua"/>
                <a:cs typeface="Perpetua"/>
              </a:rPr>
              <a:t>op</a:t>
            </a:r>
            <a:r>
              <a:rPr sz="3200" spc="-40" dirty="0">
                <a:solidFill>
                  <a:srgbClr val="FF0000"/>
                </a:solidFill>
                <a:latin typeface="Perpetua"/>
                <a:cs typeface="Perpetua"/>
              </a:rPr>
              <a:t> </a:t>
            </a:r>
            <a:r>
              <a:rPr sz="3200" spc="-20" dirty="0">
                <a:solidFill>
                  <a:srgbClr val="FF0000"/>
                </a:solidFill>
                <a:latin typeface="Perpetua"/>
                <a:cs typeface="Perpetua"/>
              </a:rPr>
              <a:t>expr </a:t>
            </a:r>
            <a:endParaRPr lang="en-US" sz="3200" spc="-20" dirty="0">
              <a:solidFill>
                <a:srgbClr val="FF0000"/>
              </a:solidFill>
              <a:latin typeface="Perpetua"/>
              <a:cs typeface="Perpetua"/>
            </a:endParaRPr>
          </a:p>
          <a:p>
            <a:pPr marL="56515" marR="223520"/>
            <a:r>
              <a:rPr sz="3200" dirty="0">
                <a:solidFill>
                  <a:srgbClr val="FF0000"/>
                </a:solidFill>
                <a:latin typeface="Perpetua"/>
                <a:cs typeface="Perpetua"/>
              </a:rPr>
              <a:t>op</a:t>
            </a:r>
            <a:r>
              <a:rPr sz="3200" spc="-25" dirty="0">
                <a:solidFill>
                  <a:srgbClr val="FF0000"/>
                </a:solidFill>
                <a:latin typeface="Perpetua"/>
                <a:cs typeface="Perpetua"/>
              </a:rPr>
              <a:t> </a:t>
            </a:r>
            <a:r>
              <a:rPr sz="3200" dirty="0">
                <a:solidFill>
                  <a:srgbClr val="FF0000"/>
                </a:solidFill>
                <a:latin typeface="Times New Roman"/>
                <a:cs typeface="Times New Roman"/>
              </a:rPr>
              <a:t>→</a:t>
            </a:r>
            <a:r>
              <a:rPr sz="3200" spc="-90" dirty="0">
                <a:solidFill>
                  <a:srgbClr val="FF0000"/>
                </a:solidFill>
                <a:latin typeface="Times New Roman"/>
                <a:cs typeface="Times New Roman"/>
              </a:rPr>
              <a:t> </a:t>
            </a:r>
            <a:r>
              <a:rPr sz="3200" dirty="0">
                <a:solidFill>
                  <a:srgbClr val="FF0000"/>
                </a:solidFill>
                <a:latin typeface="Perpetua"/>
                <a:cs typeface="Perpetua"/>
              </a:rPr>
              <a:t>+</a:t>
            </a:r>
            <a:r>
              <a:rPr sz="3200" spc="-10" dirty="0">
                <a:solidFill>
                  <a:srgbClr val="FF0000"/>
                </a:solidFill>
                <a:latin typeface="Perpetua"/>
                <a:cs typeface="Perpetua"/>
              </a:rPr>
              <a:t> </a:t>
            </a:r>
            <a:r>
              <a:rPr sz="3200" dirty="0">
                <a:solidFill>
                  <a:srgbClr val="FF0000"/>
                </a:solidFill>
                <a:latin typeface="Perpetua"/>
                <a:cs typeface="Perpetua"/>
              </a:rPr>
              <a:t>|</a:t>
            </a:r>
            <a:r>
              <a:rPr sz="3200" spc="-15" dirty="0">
                <a:solidFill>
                  <a:srgbClr val="FF0000"/>
                </a:solidFill>
                <a:latin typeface="Perpetua"/>
                <a:cs typeface="Perpetua"/>
              </a:rPr>
              <a:t> </a:t>
            </a:r>
            <a:r>
              <a:rPr sz="3200" dirty="0">
                <a:solidFill>
                  <a:srgbClr val="FF0000"/>
                </a:solidFill>
                <a:latin typeface="Perpetua"/>
                <a:cs typeface="Perpetua"/>
              </a:rPr>
              <a:t>-</a:t>
            </a:r>
            <a:r>
              <a:rPr sz="3200" spc="-10" dirty="0">
                <a:solidFill>
                  <a:srgbClr val="FF0000"/>
                </a:solidFill>
                <a:latin typeface="Perpetua"/>
                <a:cs typeface="Perpetua"/>
              </a:rPr>
              <a:t> </a:t>
            </a:r>
            <a:r>
              <a:rPr sz="3200" dirty="0">
                <a:solidFill>
                  <a:srgbClr val="FF0000"/>
                </a:solidFill>
                <a:latin typeface="Perpetua"/>
                <a:cs typeface="Perpetua"/>
              </a:rPr>
              <a:t>|</a:t>
            </a:r>
            <a:r>
              <a:rPr sz="3200" spc="-25" dirty="0">
                <a:solidFill>
                  <a:srgbClr val="FF0000"/>
                </a:solidFill>
                <a:latin typeface="Perpetua"/>
                <a:cs typeface="Perpetua"/>
              </a:rPr>
              <a:t> </a:t>
            </a:r>
            <a:r>
              <a:rPr sz="3200" dirty="0">
                <a:solidFill>
                  <a:srgbClr val="FF0000"/>
                </a:solidFill>
                <a:latin typeface="Perpetua"/>
                <a:cs typeface="Perpetua"/>
              </a:rPr>
              <a:t>* </a:t>
            </a:r>
            <a:r>
              <a:rPr sz="3300" dirty="0">
                <a:solidFill>
                  <a:srgbClr val="FF0000"/>
                </a:solidFill>
                <a:latin typeface="Perpetua"/>
                <a:cs typeface="Perpetua"/>
              </a:rPr>
              <a:t>|</a:t>
            </a:r>
            <a:r>
              <a:rPr sz="3300" spc="-20" dirty="0">
                <a:solidFill>
                  <a:srgbClr val="FF0000"/>
                </a:solidFill>
                <a:latin typeface="Perpetua"/>
                <a:cs typeface="Perpetua"/>
              </a:rPr>
              <a:t> </a:t>
            </a:r>
            <a:r>
              <a:rPr sz="3300" spc="-50" dirty="0">
                <a:solidFill>
                  <a:srgbClr val="FF0000"/>
                </a:solidFill>
                <a:latin typeface="Perpetua"/>
                <a:cs typeface="Perpetua"/>
              </a:rPr>
              <a:t>/</a:t>
            </a:r>
            <a:endParaRPr sz="3300" dirty="0">
              <a:latin typeface="Perpetua"/>
              <a:cs typeface="Perpetua"/>
            </a:endParaRPr>
          </a:p>
          <a:p>
            <a:pPr marL="559435" lvl="1" indent="-264160">
              <a:buClr>
                <a:srgbClr val="9B2C1F"/>
              </a:buClr>
              <a:buSzPct val="83928"/>
              <a:buFont typeface="Segoe UI Symbol"/>
              <a:buChar char="⚫"/>
              <a:tabLst>
                <a:tab pos="559435" algn="l"/>
              </a:tabLst>
            </a:pPr>
            <a:r>
              <a:rPr sz="2800" dirty="0">
                <a:latin typeface="Perpetua"/>
                <a:cs typeface="Perpetua"/>
              </a:rPr>
              <a:t>Each</a:t>
            </a:r>
            <a:r>
              <a:rPr sz="2800" spc="-30" dirty="0">
                <a:latin typeface="Perpetua"/>
                <a:cs typeface="Perpetua"/>
              </a:rPr>
              <a:t> </a:t>
            </a:r>
            <a:r>
              <a:rPr sz="2800" dirty="0">
                <a:latin typeface="Perpetua"/>
                <a:cs typeface="Perpetua"/>
              </a:rPr>
              <a:t>of</a:t>
            </a:r>
            <a:r>
              <a:rPr sz="2800" spc="5" dirty="0">
                <a:latin typeface="Perpetua"/>
                <a:cs typeface="Perpetua"/>
              </a:rPr>
              <a:t> </a:t>
            </a:r>
            <a:r>
              <a:rPr sz="2800" dirty="0">
                <a:latin typeface="Perpetua"/>
                <a:cs typeface="Perpetua"/>
              </a:rPr>
              <a:t>the</a:t>
            </a:r>
            <a:r>
              <a:rPr sz="2800" spc="-20" dirty="0">
                <a:latin typeface="Perpetua"/>
                <a:cs typeface="Perpetua"/>
              </a:rPr>
              <a:t> </a:t>
            </a:r>
            <a:r>
              <a:rPr sz="2800" dirty="0">
                <a:latin typeface="Perpetua"/>
                <a:cs typeface="Perpetua"/>
              </a:rPr>
              <a:t>rules</a:t>
            </a:r>
            <a:r>
              <a:rPr sz="2800" spc="5" dirty="0">
                <a:latin typeface="Perpetua"/>
                <a:cs typeface="Perpetua"/>
              </a:rPr>
              <a:t> </a:t>
            </a:r>
            <a:r>
              <a:rPr sz="2800" dirty="0">
                <a:latin typeface="Perpetua"/>
                <a:cs typeface="Perpetua"/>
              </a:rPr>
              <a:t>in</a:t>
            </a:r>
            <a:r>
              <a:rPr sz="2800" spc="-10" dirty="0">
                <a:latin typeface="Perpetua"/>
                <a:cs typeface="Perpetua"/>
              </a:rPr>
              <a:t> </a:t>
            </a:r>
            <a:r>
              <a:rPr sz="2800" dirty="0">
                <a:latin typeface="Perpetua"/>
                <a:cs typeface="Perpetua"/>
              </a:rPr>
              <a:t>a</a:t>
            </a:r>
            <a:r>
              <a:rPr sz="2800" spc="-5" dirty="0">
                <a:latin typeface="Perpetua"/>
                <a:cs typeface="Perpetua"/>
              </a:rPr>
              <a:t> </a:t>
            </a:r>
            <a:r>
              <a:rPr sz="2800" dirty="0">
                <a:latin typeface="Perpetua"/>
                <a:cs typeface="Perpetua"/>
              </a:rPr>
              <a:t>CFG</a:t>
            </a:r>
            <a:r>
              <a:rPr sz="2800" spc="5" dirty="0">
                <a:latin typeface="Perpetua"/>
                <a:cs typeface="Perpetua"/>
              </a:rPr>
              <a:t> </a:t>
            </a:r>
            <a:r>
              <a:rPr sz="2800" dirty="0">
                <a:latin typeface="Perpetua"/>
                <a:cs typeface="Perpetua"/>
              </a:rPr>
              <a:t>is</a:t>
            </a:r>
            <a:r>
              <a:rPr sz="2800" spc="-10" dirty="0">
                <a:latin typeface="Perpetua"/>
                <a:cs typeface="Perpetua"/>
              </a:rPr>
              <a:t> </a:t>
            </a:r>
            <a:r>
              <a:rPr sz="2800" dirty="0">
                <a:latin typeface="Perpetua"/>
                <a:cs typeface="Perpetua"/>
              </a:rPr>
              <a:t>known</a:t>
            </a:r>
            <a:r>
              <a:rPr sz="2800" spc="-10" dirty="0">
                <a:latin typeface="Perpetua"/>
                <a:cs typeface="Perpetua"/>
              </a:rPr>
              <a:t> </a:t>
            </a:r>
            <a:r>
              <a:rPr sz="2800" dirty="0">
                <a:latin typeface="Perpetua"/>
                <a:cs typeface="Perpetua"/>
              </a:rPr>
              <a:t>as</a:t>
            </a:r>
            <a:r>
              <a:rPr sz="2800" spc="5" dirty="0">
                <a:latin typeface="Perpetua"/>
                <a:cs typeface="Perpetua"/>
              </a:rPr>
              <a:t> </a:t>
            </a:r>
            <a:r>
              <a:rPr sz="2800" dirty="0">
                <a:latin typeface="Perpetua"/>
                <a:cs typeface="Perpetua"/>
              </a:rPr>
              <a:t>a </a:t>
            </a:r>
            <a:r>
              <a:rPr sz="2800" b="1" i="1" spc="-10" dirty="0">
                <a:latin typeface="Perpetua"/>
                <a:cs typeface="Perpetua"/>
              </a:rPr>
              <a:t>production</a:t>
            </a:r>
            <a:endParaRPr sz="2800" dirty="0">
              <a:latin typeface="Perpetua"/>
              <a:cs typeface="Perpetua"/>
            </a:endParaRPr>
          </a:p>
          <a:p>
            <a:pPr marL="559435" lvl="1" indent="-264160">
              <a:buClr>
                <a:srgbClr val="9B2C1F"/>
              </a:buClr>
              <a:buSzPct val="83928"/>
              <a:buFont typeface="Segoe UI Symbol"/>
              <a:buChar char="⚫"/>
              <a:tabLst>
                <a:tab pos="559435" algn="l"/>
              </a:tabLst>
            </a:pPr>
            <a:r>
              <a:rPr sz="2800" dirty="0">
                <a:latin typeface="Perpetua"/>
                <a:cs typeface="Perpetua"/>
              </a:rPr>
              <a:t>The</a:t>
            </a:r>
            <a:r>
              <a:rPr sz="2800" spc="-15" dirty="0">
                <a:latin typeface="Perpetua"/>
                <a:cs typeface="Perpetua"/>
              </a:rPr>
              <a:t> </a:t>
            </a:r>
            <a:r>
              <a:rPr sz="2800" dirty="0">
                <a:latin typeface="Perpetua"/>
                <a:cs typeface="Perpetua"/>
              </a:rPr>
              <a:t>symbols</a:t>
            </a:r>
            <a:r>
              <a:rPr sz="2800" spc="-15" dirty="0">
                <a:latin typeface="Perpetua"/>
                <a:cs typeface="Perpetua"/>
              </a:rPr>
              <a:t> </a:t>
            </a:r>
            <a:r>
              <a:rPr sz="2800" dirty="0">
                <a:latin typeface="Perpetua"/>
                <a:cs typeface="Perpetua"/>
              </a:rPr>
              <a:t>on the</a:t>
            </a:r>
            <a:r>
              <a:rPr sz="2800" spc="-10" dirty="0">
                <a:latin typeface="Perpetua"/>
                <a:cs typeface="Perpetua"/>
              </a:rPr>
              <a:t> left-</a:t>
            </a:r>
            <a:r>
              <a:rPr sz="2800" dirty="0">
                <a:latin typeface="Perpetua"/>
                <a:cs typeface="Perpetua"/>
              </a:rPr>
              <a:t>hand sides</a:t>
            </a:r>
            <a:r>
              <a:rPr sz="2800" spc="-15" dirty="0">
                <a:latin typeface="Perpetua"/>
                <a:cs typeface="Perpetua"/>
              </a:rPr>
              <a:t> </a:t>
            </a:r>
            <a:r>
              <a:rPr sz="2800" dirty="0">
                <a:latin typeface="Perpetua"/>
                <a:cs typeface="Perpetua"/>
              </a:rPr>
              <a:t>of the</a:t>
            </a:r>
            <a:r>
              <a:rPr sz="2800" spc="-20" dirty="0">
                <a:latin typeface="Perpetua"/>
                <a:cs typeface="Perpetua"/>
              </a:rPr>
              <a:t> </a:t>
            </a:r>
            <a:r>
              <a:rPr sz="2800" dirty="0">
                <a:latin typeface="Perpetua"/>
                <a:cs typeface="Perpetua"/>
              </a:rPr>
              <a:t>productions </a:t>
            </a:r>
            <a:r>
              <a:rPr sz="2800" spc="-25" dirty="0">
                <a:latin typeface="Perpetua"/>
                <a:cs typeface="Perpetua"/>
              </a:rPr>
              <a:t>are</a:t>
            </a:r>
            <a:endParaRPr sz="2800" dirty="0">
              <a:latin typeface="Perpetua"/>
              <a:cs typeface="Perpetua"/>
            </a:endParaRPr>
          </a:p>
          <a:p>
            <a:pPr marL="560070">
              <a:lnSpc>
                <a:spcPts val="3329"/>
              </a:lnSpc>
            </a:pPr>
            <a:r>
              <a:rPr sz="2800" b="1" i="1" dirty="0">
                <a:latin typeface="Perpetua"/>
                <a:cs typeface="Perpetua"/>
              </a:rPr>
              <a:t>nonterminals</a:t>
            </a:r>
            <a:r>
              <a:rPr sz="2800" b="1" i="1" spc="-45" dirty="0">
                <a:latin typeface="Perpetua"/>
                <a:cs typeface="Perpetua"/>
              </a:rPr>
              <a:t> </a:t>
            </a:r>
            <a:r>
              <a:rPr sz="2800" dirty="0">
                <a:latin typeface="Perpetua"/>
                <a:cs typeface="Perpetua"/>
              </a:rPr>
              <a:t>(or</a:t>
            </a:r>
            <a:r>
              <a:rPr sz="2800" spc="-35" dirty="0">
                <a:latin typeface="Perpetua"/>
                <a:cs typeface="Perpetua"/>
              </a:rPr>
              <a:t> </a:t>
            </a:r>
            <a:r>
              <a:rPr sz="2800" b="1" i="1" spc="-10" dirty="0">
                <a:latin typeface="Perpetua"/>
                <a:cs typeface="Perpetua"/>
              </a:rPr>
              <a:t>variables</a:t>
            </a:r>
            <a:r>
              <a:rPr sz="2800" spc="-10" dirty="0">
                <a:latin typeface="Perpetua"/>
                <a:cs typeface="Perpetua"/>
              </a:rPr>
              <a:t>)</a:t>
            </a:r>
            <a:endParaRPr sz="2800" dirty="0">
              <a:latin typeface="Perpetua"/>
              <a:cs typeface="Perpetua"/>
            </a:endParaRPr>
          </a:p>
          <a:p>
            <a:pPr marL="285115" indent="-280035">
              <a:lnSpc>
                <a:spcPts val="3810"/>
              </a:lnSpc>
              <a:buClr>
                <a:srgbClr val="D24717"/>
              </a:buClr>
              <a:buSzPct val="78125"/>
              <a:buFont typeface="Segoe UI Symbol"/>
              <a:buChar char="⚫"/>
              <a:tabLst>
                <a:tab pos="285115" algn="l"/>
              </a:tabLst>
            </a:pPr>
            <a:r>
              <a:rPr sz="3200" dirty="0">
                <a:solidFill>
                  <a:srgbClr val="FF0000"/>
                </a:solidFill>
                <a:latin typeface="Perpetua"/>
                <a:cs typeface="Perpetua"/>
              </a:rPr>
              <a:t>A</a:t>
            </a:r>
            <a:r>
              <a:rPr sz="3200" spc="-5" dirty="0">
                <a:solidFill>
                  <a:srgbClr val="FF0000"/>
                </a:solidFill>
                <a:latin typeface="Perpetua"/>
                <a:cs typeface="Perpetua"/>
              </a:rPr>
              <a:t> </a:t>
            </a:r>
            <a:r>
              <a:rPr sz="3200" dirty="0">
                <a:solidFill>
                  <a:srgbClr val="FF0000"/>
                </a:solidFill>
                <a:latin typeface="Perpetua"/>
                <a:cs typeface="Perpetua"/>
              </a:rPr>
              <a:t>CFG</a:t>
            </a:r>
            <a:r>
              <a:rPr sz="3200" spc="10" dirty="0">
                <a:solidFill>
                  <a:srgbClr val="FF0000"/>
                </a:solidFill>
                <a:latin typeface="Perpetua"/>
                <a:cs typeface="Perpetua"/>
              </a:rPr>
              <a:t> </a:t>
            </a:r>
            <a:r>
              <a:rPr sz="3200" dirty="0">
                <a:solidFill>
                  <a:srgbClr val="FF0000"/>
                </a:solidFill>
                <a:latin typeface="Perpetua"/>
                <a:cs typeface="Perpetua"/>
              </a:rPr>
              <a:t>consists</a:t>
            </a:r>
            <a:r>
              <a:rPr sz="3200" spc="-5" dirty="0">
                <a:solidFill>
                  <a:srgbClr val="FF0000"/>
                </a:solidFill>
                <a:latin typeface="Perpetua"/>
                <a:cs typeface="Perpetua"/>
              </a:rPr>
              <a:t> </a:t>
            </a:r>
            <a:r>
              <a:rPr sz="3200" spc="-25" dirty="0">
                <a:solidFill>
                  <a:srgbClr val="FF0000"/>
                </a:solidFill>
                <a:latin typeface="Perpetua"/>
                <a:cs typeface="Perpetua"/>
              </a:rPr>
              <a:t>of:</a:t>
            </a:r>
            <a:endParaRPr sz="3200" dirty="0">
              <a:latin typeface="Perpetua"/>
              <a:cs typeface="Perpetua"/>
            </a:endParaRPr>
          </a:p>
          <a:p>
            <a:pPr marL="560070" marR="5080" lvl="1" indent="-302260">
              <a:buClr>
                <a:srgbClr val="9B2C1F"/>
              </a:buClr>
              <a:buSzPct val="84375"/>
              <a:buFont typeface="Segoe UI Symbol"/>
              <a:buChar char="⚫"/>
              <a:tabLst>
                <a:tab pos="560070" algn="l"/>
              </a:tabLst>
            </a:pPr>
            <a:r>
              <a:rPr sz="3200" dirty="0">
                <a:solidFill>
                  <a:srgbClr val="FF0000"/>
                </a:solidFill>
                <a:latin typeface="Perpetua"/>
                <a:cs typeface="Perpetua"/>
              </a:rPr>
              <a:t>a</a:t>
            </a:r>
            <a:r>
              <a:rPr sz="3200" spc="-35" dirty="0">
                <a:solidFill>
                  <a:srgbClr val="FF0000"/>
                </a:solidFill>
                <a:latin typeface="Perpetua"/>
                <a:cs typeface="Perpetua"/>
              </a:rPr>
              <a:t> </a:t>
            </a:r>
            <a:r>
              <a:rPr sz="3200" dirty="0">
                <a:solidFill>
                  <a:srgbClr val="FF0000"/>
                </a:solidFill>
                <a:latin typeface="Perpetua"/>
                <a:cs typeface="Perpetua"/>
              </a:rPr>
              <a:t>set</a:t>
            </a:r>
            <a:r>
              <a:rPr sz="3200" spc="-30" dirty="0">
                <a:solidFill>
                  <a:srgbClr val="FF0000"/>
                </a:solidFill>
                <a:latin typeface="Perpetua"/>
                <a:cs typeface="Perpetua"/>
              </a:rPr>
              <a:t> </a:t>
            </a:r>
            <a:r>
              <a:rPr sz="3200" dirty="0">
                <a:solidFill>
                  <a:srgbClr val="FF0000"/>
                </a:solidFill>
                <a:latin typeface="Perpetua"/>
                <a:cs typeface="Perpetua"/>
              </a:rPr>
              <a:t>of</a:t>
            </a:r>
            <a:r>
              <a:rPr sz="3200" spc="-20" dirty="0">
                <a:solidFill>
                  <a:srgbClr val="FF0000"/>
                </a:solidFill>
                <a:latin typeface="Perpetua"/>
                <a:cs typeface="Perpetua"/>
              </a:rPr>
              <a:t> terminals/tokens</a:t>
            </a:r>
            <a:r>
              <a:rPr sz="3200" spc="-360" dirty="0">
                <a:solidFill>
                  <a:srgbClr val="FF0000"/>
                </a:solidFill>
                <a:latin typeface="Perpetua"/>
                <a:cs typeface="Perpetua"/>
              </a:rPr>
              <a:t> </a:t>
            </a:r>
            <a:r>
              <a:rPr sz="3200" dirty="0">
                <a:solidFill>
                  <a:srgbClr val="FF0000"/>
                </a:solidFill>
                <a:latin typeface="Perpetua"/>
                <a:cs typeface="Perpetua"/>
              </a:rPr>
              <a:t>T</a:t>
            </a:r>
            <a:r>
              <a:rPr sz="3200" spc="-30" dirty="0">
                <a:solidFill>
                  <a:srgbClr val="FF0000"/>
                </a:solidFill>
                <a:latin typeface="Perpetua"/>
                <a:cs typeface="Perpetua"/>
              </a:rPr>
              <a:t> </a:t>
            </a:r>
            <a:r>
              <a:rPr sz="3200" dirty="0">
                <a:solidFill>
                  <a:srgbClr val="FF0000"/>
                </a:solidFill>
                <a:latin typeface="Perpetua"/>
                <a:cs typeface="Perpetua"/>
              </a:rPr>
              <a:t>(that </a:t>
            </a:r>
            <a:r>
              <a:rPr sz="3200" u="sng" dirty="0">
                <a:solidFill>
                  <a:srgbClr val="FF0000"/>
                </a:solidFill>
                <a:uFill>
                  <a:solidFill>
                    <a:srgbClr val="FF0000"/>
                  </a:solidFill>
                </a:uFill>
                <a:latin typeface="Perpetua"/>
                <a:cs typeface="Perpetua"/>
              </a:rPr>
              <a:t>cannot</a:t>
            </a:r>
            <a:r>
              <a:rPr sz="3200" u="sng" spc="-25" dirty="0">
                <a:solidFill>
                  <a:srgbClr val="FF0000"/>
                </a:solidFill>
                <a:uFill>
                  <a:solidFill>
                    <a:srgbClr val="FF0000"/>
                  </a:solidFill>
                </a:uFill>
                <a:latin typeface="Perpetua"/>
                <a:cs typeface="Perpetua"/>
              </a:rPr>
              <a:t> </a:t>
            </a:r>
            <a:r>
              <a:rPr sz="3200" u="sng" dirty="0">
                <a:solidFill>
                  <a:srgbClr val="FF0000"/>
                </a:solidFill>
                <a:uFill>
                  <a:solidFill>
                    <a:srgbClr val="FF0000"/>
                  </a:solidFill>
                </a:uFill>
                <a:latin typeface="Perpetua"/>
                <a:cs typeface="Perpetua"/>
              </a:rPr>
              <a:t>appear</a:t>
            </a:r>
            <a:r>
              <a:rPr sz="3200" u="sng" spc="-15" dirty="0">
                <a:solidFill>
                  <a:srgbClr val="FF0000"/>
                </a:solidFill>
                <a:uFill>
                  <a:solidFill>
                    <a:srgbClr val="FF0000"/>
                  </a:solidFill>
                </a:uFill>
                <a:latin typeface="Perpetua"/>
                <a:cs typeface="Perpetua"/>
              </a:rPr>
              <a:t> </a:t>
            </a:r>
            <a:r>
              <a:rPr sz="3200" u="sng" dirty="0">
                <a:solidFill>
                  <a:srgbClr val="FF0000"/>
                </a:solidFill>
                <a:uFill>
                  <a:solidFill>
                    <a:srgbClr val="FF0000"/>
                  </a:solidFill>
                </a:uFill>
                <a:latin typeface="Perpetua"/>
                <a:cs typeface="Perpetua"/>
              </a:rPr>
              <a:t>on</a:t>
            </a:r>
            <a:r>
              <a:rPr sz="3200" u="sng" spc="-35" dirty="0">
                <a:solidFill>
                  <a:srgbClr val="FF0000"/>
                </a:solidFill>
                <a:uFill>
                  <a:solidFill>
                    <a:srgbClr val="FF0000"/>
                  </a:solidFill>
                </a:uFill>
                <a:latin typeface="Perpetua"/>
                <a:cs typeface="Perpetua"/>
              </a:rPr>
              <a:t> </a:t>
            </a:r>
            <a:r>
              <a:rPr sz="3200" u="sng" spc="-25" dirty="0">
                <a:solidFill>
                  <a:srgbClr val="FF0000"/>
                </a:solidFill>
                <a:uFill>
                  <a:solidFill>
                    <a:srgbClr val="FF0000"/>
                  </a:solidFill>
                </a:uFill>
                <a:latin typeface="Perpetua"/>
                <a:cs typeface="Perpetua"/>
              </a:rPr>
              <a:t>the</a:t>
            </a:r>
            <a:r>
              <a:rPr sz="3200" spc="-25" dirty="0">
                <a:solidFill>
                  <a:srgbClr val="FF0000"/>
                </a:solidFill>
                <a:latin typeface="Perpetua"/>
                <a:cs typeface="Perpetua"/>
              </a:rPr>
              <a:t> </a:t>
            </a:r>
            <a:r>
              <a:rPr sz="3200" u="sng" spc="-20" dirty="0">
                <a:solidFill>
                  <a:srgbClr val="FF0000"/>
                </a:solidFill>
                <a:uFill>
                  <a:solidFill>
                    <a:srgbClr val="FF0000"/>
                  </a:solidFill>
                </a:uFill>
                <a:latin typeface="Perpetua"/>
                <a:cs typeface="Perpetua"/>
              </a:rPr>
              <a:t>left-</a:t>
            </a:r>
            <a:r>
              <a:rPr sz="3200" u="sng" dirty="0">
                <a:solidFill>
                  <a:srgbClr val="FF0000"/>
                </a:solidFill>
                <a:uFill>
                  <a:solidFill>
                    <a:srgbClr val="FF0000"/>
                  </a:solidFill>
                </a:uFill>
                <a:latin typeface="Perpetua"/>
                <a:cs typeface="Perpetua"/>
              </a:rPr>
              <a:t>hand</a:t>
            </a:r>
            <a:r>
              <a:rPr sz="3200" u="sng" spc="-30" dirty="0">
                <a:solidFill>
                  <a:srgbClr val="FF0000"/>
                </a:solidFill>
                <a:uFill>
                  <a:solidFill>
                    <a:srgbClr val="FF0000"/>
                  </a:solidFill>
                </a:uFill>
                <a:latin typeface="Perpetua"/>
                <a:cs typeface="Perpetua"/>
              </a:rPr>
              <a:t> </a:t>
            </a:r>
            <a:r>
              <a:rPr sz="3200" u="sng" dirty="0">
                <a:solidFill>
                  <a:srgbClr val="FF0000"/>
                </a:solidFill>
                <a:uFill>
                  <a:solidFill>
                    <a:srgbClr val="FF0000"/>
                  </a:solidFill>
                </a:uFill>
                <a:latin typeface="Perpetua"/>
                <a:cs typeface="Perpetua"/>
              </a:rPr>
              <a:t>side</a:t>
            </a:r>
            <a:r>
              <a:rPr sz="3200" u="sng" spc="-40" dirty="0">
                <a:solidFill>
                  <a:srgbClr val="FF0000"/>
                </a:solidFill>
                <a:uFill>
                  <a:solidFill>
                    <a:srgbClr val="FF0000"/>
                  </a:solidFill>
                </a:uFill>
                <a:latin typeface="Perpetua"/>
                <a:cs typeface="Perpetua"/>
              </a:rPr>
              <a:t> </a:t>
            </a:r>
            <a:r>
              <a:rPr sz="3200" u="sng" dirty="0">
                <a:solidFill>
                  <a:srgbClr val="FF0000"/>
                </a:solidFill>
                <a:uFill>
                  <a:solidFill>
                    <a:srgbClr val="FF0000"/>
                  </a:solidFill>
                </a:uFill>
                <a:latin typeface="Perpetua"/>
                <a:cs typeface="Perpetua"/>
              </a:rPr>
              <a:t>of</a:t>
            </a:r>
            <a:r>
              <a:rPr sz="3200" u="sng" spc="-45" dirty="0">
                <a:solidFill>
                  <a:srgbClr val="FF0000"/>
                </a:solidFill>
                <a:uFill>
                  <a:solidFill>
                    <a:srgbClr val="FF0000"/>
                  </a:solidFill>
                </a:uFill>
                <a:latin typeface="Perpetua"/>
                <a:cs typeface="Perpetua"/>
              </a:rPr>
              <a:t> </a:t>
            </a:r>
            <a:r>
              <a:rPr sz="3200" u="sng" dirty="0">
                <a:solidFill>
                  <a:srgbClr val="FF0000"/>
                </a:solidFill>
                <a:uFill>
                  <a:solidFill>
                    <a:srgbClr val="FF0000"/>
                  </a:solidFill>
                </a:uFill>
                <a:latin typeface="Perpetua"/>
                <a:cs typeface="Perpetua"/>
              </a:rPr>
              <a:t>any</a:t>
            </a:r>
            <a:r>
              <a:rPr sz="3200" u="sng" spc="-35" dirty="0">
                <a:solidFill>
                  <a:srgbClr val="FF0000"/>
                </a:solidFill>
                <a:uFill>
                  <a:solidFill>
                    <a:srgbClr val="FF0000"/>
                  </a:solidFill>
                </a:uFill>
                <a:latin typeface="Perpetua"/>
                <a:cs typeface="Perpetua"/>
              </a:rPr>
              <a:t> </a:t>
            </a:r>
            <a:r>
              <a:rPr sz="3200" u="sng" spc="-10" dirty="0">
                <a:solidFill>
                  <a:srgbClr val="FF0000"/>
                </a:solidFill>
                <a:uFill>
                  <a:solidFill>
                    <a:srgbClr val="FF0000"/>
                  </a:solidFill>
                </a:uFill>
                <a:latin typeface="Perpetua"/>
                <a:cs typeface="Perpetua"/>
              </a:rPr>
              <a:t>production</a:t>
            </a:r>
            <a:r>
              <a:rPr sz="3200" spc="-10" dirty="0">
                <a:solidFill>
                  <a:srgbClr val="FF0000"/>
                </a:solidFill>
                <a:latin typeface="Perpetua"/>
                <a:cs typeface="Perpetua"/>
              </a:rPr>
              <a:t>)</a:t>
            </a:r>
            <a:endParaRPr sz="3200" dirty="0">
              <a:latin typeface="Perpetua"/>
              <a:cs typeface="Perpetua"/>
            </a:endParaRPr>
          </a:p>
          <a:p>
            <a:pPr marL="559435" lvl="1" indent="-301625">
              <a:buClr>
                <a:srgbClr val="9B2C1F"/>
              </a:buClr>
              <a:buSzPct val="84375"/>
              <a:buFont typeface="Segoe UI Symbol"/>
              <a:buChar char="⚫"/>
              <a:tabLst>
                <a:tab pos="559435" algn="l"/>
              </a:tabLst>
            </a:pPr>
            <a:r>
              <a:rPr sz="3200" dirty="0">
                <a:solidFill>
                  <a:srgbClr val="FF0000"/>
                </a:solidFill>
                <a:latin typeface="Perpetua"/>
                <a:cs typeface="Perpetua"/>
              </a:rPr>
              <a:t>a</a:t>
            </a:r>
            <a:r>
              <a:rPr sz="3200" spc="-10" dirty="0">
                <a:solidFill>
                  <a:srgbClr val="FF0000"/>
                </a:solidFill>
                <a:latin typeface="Perpetua"/>
                <a:cs typeface="Perpetua"/>
              </a:rPr>
              <a:t> </a:t>
            </a:r>
            <a:r>
              <a:rPr sz="3200" dirty="0">
                <a:solidFill>
                  <a:srgbClr val="FF0000"/>
                </a:solidFill>
                <a:latin typeface="Perpetua"/>
                <a:cs typeface="Perpetua"/>
              </a:rPr>
              <a:t>set</a:t>
            </a:r>
            <a:r>
              <a:rPr sz="3200" spc="-20" dirty="0">
                <a:solidFill>
                  <a:srgbClr val="FF0000"/>
                </a:solidFill>
                <a:latin typeface="Perpetua"/>
                <a:cs typeface="Perpetua"/>
              </a:rPr>
              <a:t> </a:t>
            </a:r>
            <a:r>
              <a:rPr sz="3200" dirty="0">
                <a:solidFill>
                  <a:srgbClr val="FF0000"/>
                </a:solidFill>
                <a:latin typeface="Perpetua"/>
                <a:cs typeface="Perpetua"/>
              </a:rPr>
              <a:t>of</a:t>
            </a:r>
            <a:r>
              <a:rPr sz="3200" spc="-10" dirty="0">
                <a:solidFill>
                  <a:srgbClr val="FF0000"/>
                </a:solidFill>
                <a:latin typeface="Perpetua"/>
                <a:cs typeface="Perpetua"/>
              </a:rPr>
              <a:t> </a:t>
            </a:r>
            <a:r>
              <a:rPr sz="3200" spc="-20" dirty="0">
                <a:solidFill>
                  <a:srgbClr val="FF0000"/>
                </a:solidFill>
                <a:latin typeface="Perpetua"/>
                <a:cs typeface="Perpetua"/>
              </a:rPr>
              <a:t>non-</a:t>
            </a:r>
            <a:r>
              <a:rPr sz="3200" dirty="0">
                <a:solidFill>
                  <a:srgbClr val="FF0000"/>
                </a:solidFill>
                <a:latin typeface="Perpetua"/>
                <a:cs typeface="Perpetua"/>
              </a:rPr>
              <a:t>terminals</a:t>
            </a:r>
            <a:r>
              <a:rPr sz="3200" spc="5" dirty="0">
                <a:solidFill>
                  <a:srgbClr val="FF0000"/>
                </a:solidFill>
                <a:latin typeface="Perpetua"/>
                <a:cs typeface="Perpetua"/>
              </a:rPr>
              <a:t> </a:t>
            </a:r>
            <a:r>
              <a:rPr sz="3200" spc="-50" dirty="0">
                <a:solidFill>
                  <a:srgbClr val="FF0000"/>
                </a:solidFill>
                <a:latin typeface="Perpetua"/>
                <a:cs typeface="Perpetua"/>
              </a:rPr>
              <a:t>N</a:t>
            </a:r>
            <a:endParaRPr sz="3200" dirty="0">
              <a:latin typeface="Perpetua"/>
              <a:cs typeface="Perpetua"/>
            </a:endParaRPr>
          </a:p>
          <a:p>
            <a:pPr marL="559435" lvl="1" indent="-301625">
              <a:buClr>
                <a:srgbClr val="9B2C1F"/>
              </a:buClr>
              <a:buSzPct val="84375"/>
              <a:buFont typeface="Segoe UI Symbol"/>
              <a:buChar char="⚫"/>
              <a:tabLst>
                <a:tab pos="559435" algn="l"/>
              </a:tabLst>
            </a:pPr>
            <a:r>
              <a:rPr sz="3200" dirty="0">
                <a:solidFill>
                  <a:srgbClr val="FF0000"/>
                </a:solidFill>
                <a:latin typeface="Perpetua"/>
                <a:cs typeface="Perpetua"/>
              </a:rPr>
              <a:t>a</a:t>
            </a:r>
            <a:r>
              <a:rPr sz="3200" spc="-10" dirty="0">
                <a:solidFill>
                  <a:srgbClr val="FF0000"/>
                </a:solidFill>
                <a:latin typeface="Perpetua"/>
                <a:cs typeface="Perpetua"/>
              </a:rPr>
              <a:t> </a:t>
            </a:r>
            <a:r>
              <a:rPr sz="3200" spc="-20" dirty="0">
                <a:solidFill>
                  <a:srgbClr val="FF0000"/>
                </a:solidFill>
                <a:latin typeface="Perpetua"/>
                <a:cs typeface="Perpetua"/>
              </a:rPr>
              <a:t>non-</a:t>
            </a:r>
            <a:r>
              <a:rPr sz="3200" dirty="0">
                <a:solidFill>
                  <a:srgbClr val="FF0000"/>
                </a:solidFill>
                <a:latin typeface="Perpetua"/>
                <a:cs typeface="Perpetua"/>
              </a:rPr>
              <a:t>terminal</a:t>
            </a:r>
            <a:r>
              <a:rPr sz="3200" spc="10" dirty="0">
                <a:solidFill>
                  <a:srgbClr val="FF0000"/>
                </a:solidFill>
                <a:latin typeface="Perpetua"/>
                <a:cs typeface="Perpetua"/>
              </a:rPr>
              <a:t> </a:t>
            </a:r>
            <a:r>
              <a:rPr sz="3200" i="1" dirty="0">
                <a:solidFill>
                  <a:srgbClr val="FF0000"/>
                </a:solidFill>
                <a:latin typeface="Perpetua"/>
                <a:cs typeface="Perpetua"/>
              </a:rPr>
              <a:t>start</a:t>
            </a:r>
            <a:r>
              <a:rPr sz="3200" i="1" spc="-10" dirty="0">
                <a:solidFill>
                  <a:srgbClr val="FF0000"/>
                </a:solidFill>
                <a:latin typeface="Perpetua"/>
                <a:cs typeface="Perpetua"/>
              </a:rPr>
              <a:t> </a:t>
            </a:r>
            <a:r>
              <a:rPr sz="3200" i="1" dirty="0">
                <a:solidFill>
                  <a:srgbClr val="FF0000"/>
                </a:solidFill>
                <a:latin typeface="Perpetua"/>
                <a:cs typeface="Perpetua"/>
              </a:rPr>
              <a:t>symbol</a:t>
            </a:r>
            <a:r>
              <a:rPr sz="3200" i="1" spc="15" dirty="0">
                <a:solidFill>
                  <a:srgbClr val="FF0000"/>
                </a:solidFill>
                <a:latin typeface="Perpetua"/>
                <a:cs typeface="Perpetua"/>
              </a:rPr>
              <a:t> </a:t>
            </a:r>
            <a:r>
              <a:rPr sz="3200" dirty="0">
                <a:solidFill>
                  <a:srgbClr val="FF0000"/>
                </a:solidFill>
                <a:latin typeface="Perpetua"/>
                <a:cs typeface="Perpetua"/>
              </a:rPr>
              <a:t>S,</a:t>
            </a:r>
            <a:r>
              <a:rPr sz="3200" spc="-135" dirty="0">
                <a:solidFill>
                  <a:srgbClr val="FF0000"/>
                </a:solidFill>
                <a:latin typeface="Perpetua"/>
                <a:cs typeface="Perpetua"/>
              </a:rPr>
              <a:t> </a:t>
            </a:r>
            <a:r>
              <a:rPr sz="3200" spc="-25" dirty="0">
                <a:solidFill>
                  <a:srgbClr val="FF0000"/>
                </a:solidFill>
                <a:latin typeface="Perpetua"/>
                <a:cs typeface="Perpetua"/>
              </a:rPr>
              <a:t>and</a:t>
            </a:r>
            <a:endParaRPr lang="en-US" sz="3200" spc="-25" dirty="0">
              <a:solidFill>
                <a:srgbClr val="FF0000"/>
              </a:solidFill>
              <a:latin typeface="Perpetua"/>
              <a:cs typeface="Perpetua"/>
            </a:endParaRPr>
          </a:p>
          <a:p>
            <a:pPr marL="559435" lvl="1" indent="-301625">
              <a:buClr>
                <a:srgbClr val="9B2C1F"/>
              </a:buClr>
              <a:buSzPct val="84375"/>
              <a:buFont typeface="Segoe UI Symbol"/>
              <a:buChar char="⚫"/>
              <a:tabLst>
                <a:tab pos="559435" algn="l"/>
              </a:tabLst>
            </a:pPr>
            <a:r>
              <a:rPr lang="en-US" sz="3200" dirty="0">
                <a:solidFill>
                  <a:srgbClr val="FF0000"/>
                </a:solidFill>
                <a:latin typeface="Perpetua"/>
                <a:cs typeface="Perpetua"/>
              </a:rPr>
              <a:t>a</a:t>
            </a:r>
            <a:r>
              <a:rPr lang="en-US" sz="3200" spc="-15" dirty="0">
                <a:solidFill>
                  <a:srgbClr val="FF0000"/>
                </a:solidFill>
                <a:latin typeface="Perpetua"/>
                <a:cs typeface="Perpetua"/>
              </a:rPr>
              <a:t> </a:t>
            </a:r>
            <a:r>
              <a:rPr lang="en-US" sz="3200" dirty="0">
                <a:solidFill>
                  <a:srgbClr val="FF0000"/>
                </a:solidFill>
                <a:latin typeface="Perpetua"/>
                <a:cs typeface="Perpetua"/>
              </a:rPr>
              <a:t>set</a:t>
            </a:r>
            <a:r>
              <a:rPr lang="en-US" sz="3200" spc="-25" dirty="0">
                <a:solidFill>
                  <a:srgbClr val="FF0000"/>
                </a:solidFill>
                <a:latin typeface="Perpetua"/>
                <a:cs typeface="Perpetua"/>
              </a:rPr>
              <a:t> </a:t>
            </a:r>
            <a:r>
              <a:rPr lang="en-US" sz="3200" dirty="0">
                <a:solidFill>
                  <a:srgbClr val="FF0000"/>
                </a:solidFill>
                <a:latin typeface="Perpetua"/>
                <a:cs typeface="Perpetua"/>
              </a:rPr>
              <a:t>of</a:t>
            </a:r>
            <a:r>
              <a:rPr lang="en-US" sz="3200" spc="-15" dirty="0">
                <a:solidFill>
                  <a:srgbClr val="FF0000"/>
                </a:solidFill>
                <a:latin typeface="Perpetua"/>
                <a:cs typeface="Perpetua"/>
              </a:rPr>
              <a:t> </a:t>
            </a:r>
            <a:r>
              <a:rPr lang="en-US" sz="3200" spc="-10" dirty="0">
                <a:solidFill>
                  <a:srgbClr val="FF0000"/>
                </a:solidFill>
                <a:latin typeface="Perpetua"/>
                <a:cs typeface="Perpetua"/>
              </a:rPr>
              <a:t>productions</a:t>
            </a:r>
            <a:endParaRPr lang="en-US" sz="3200" dirty="0">
              <a:latin typeface="Perpetua"/>
              <a:cs typeface="Perpetua"/>
            </a:endParaRPr>
          </a:p>
          <a:p>
            <a:pPr marL="257810" lvl="1">
              <a:buClr>
                <a:srgbClr val="9B2C1F"/>
              </a:buClr>
              <a:buSzPct val="84375"/>
              <a:tabLst>
                <a:tab pos="559435" algn="l"/>
              </a:tabLst>
            </a:pPr>
            <a:endParaRPr sz="3200" dirty="0">
              <a:latin typeface="Perpetua"/>
              <a:cs typeface="Perpetua"/>
            </a:endParaRPr>
          </a:p>
        </p:txBody>
      </p:sp>
      <p:sp>
        <p:nvSpPr>
          <p:cNvPr id="7" name="object 7"/>
          <p:cNvSpPr txBox="1"/>
          <p:nvPr/>
        </p:nvSpPr>
        <p:spPr>
          <a:xfrm>
            <a:off x="1833880" y="6314694"/>
            <a:ext cx="129539" cy="227626"/>
          </a:xfrm>
          <a:prstGeom prst="rect">
            <a:avLst/>
          </a:prstGeom>
        </p:spPr>
        <p:txBody>
          <a:bodyPr vert="horz" wrap="square" lIns="0" tIns="12065" rIns="0" bIns="0" rtlCol="0">
            <a:spAutoFit/>
          </a:bodyPr>
          <a:lstStyle/>
          <a:p>
            <a:pPr marL="12700">
              <a:spcBef>
                <a:spcPts val="95"/>
              </a:spcBef>
            </a:pPr>
            <a:r>
              <a:rPr sz="1400" spc="-5" dirty="0">
                <a:solidFill>
                  <a:srgbClr val="FFFFFF"/>
                </a:solidFill>
                <a:latin typeface="Franklin Gothic Medium"/>
                <a:cs typeface="Franklin Gothic Medium"/>
              </a:rPr>
              <a:t>7</a:t>
            </a:r>
            <a:endParaRPr sz="1400" dirty="0">
              <a:latin typeface="Franklin Gothic Medium"/>
              <a:cs typeface="Franklin Gothic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567055">
              <a:lnSpc>
                <a:spcPct val="100000"/>
              </a:lnSpc>
              <a:spcBef>
                <a:spcPts val="100"/>
              </a:spcBef>
            </a:pPr>
            <a:r>
              <a:rPr dirty="0"/>
              <a:t>An</a:t>
            </a:r>
            <a:r>
              <a:rPr spc="-10" dirty="0"/>
              <a:t> </a:t>
            </a:r>
            <a:r>
              <a:rPr spc="-5" dirty="0"/>
              <a:t>Example: Arithmetic </a:t>
            </a:r>
            <a:r>
              <a:rPr dirty="0"/>
              <a:t>Expressions</a:t>
            </a:r>
          </a:p>
        </p:txBody>
      </p:sp>
      <p:sp>
        <p:nvSpPr>
          <p:cNvPr id="3" name="object 3"/>
          <p:cNvSpPr txBox="1"/>
          <p:nvPr/>
        </p:nvSpPr>
        <p:spPr>
          <a:xfrm>
            <a:off x="2517444" y="2298088"/>
            <a:ext cx="5858510" cy="4257576"/>
          </a:xfrm>
          <a:prstGeom prst="rect">
            <a:avLst/>
          </a:prstGeom>
        </p:spPr>
        <p:txBody>
          <a:bodyPr vert="horz" wrap="square" lIns="0" tIns="99060" rIns="0" bIns="0" rtlCol="0">
            <a:spAutoFit/>
          </a:bodyPr>
          <a:lstStyle/>
          <a:p>
            <a:pPr marL="354965" indent="-342900">
              <a:spcBef>
                <a:spcPts val="780"/>
              </a:spcBef>
              <a:buClr>
                <a:srgbClr val="003366"/>
              </a:buClr>
              <a:buSzPct val="75000"/>
              <a:buFont typeface="Wingdings"/>
              <a:buChar char=""/>
              <a:tabLst>
                <a:tab pos="354965" algn="l"/>
                <a:tab pos="355600" algn="l"/>
              </a:tabLst>
            </a:pPr>
            <a:r>
              <a:rPr sz="2800" dirty="0">
                <a:solidFill>
                  <a:srgbClr val="FF3300"/>
                </a:solidFill>
                <a:latin typeface="Arial MT"/>
                <a:cs typeface="Arial MT"/>
              </a:rPr>
              <a:t>Terminals</a:t>
            </a:r>
            <a:r>
              <a:rPr sz="2800" dirty="0">
                <a:solidFill>
                  <a:srgbClr val="003366"/>
                </a:solidFill>
                <a:latin typeface="Arial MT"/>
                <a:cs typeface="Arial MT"/>
              </a:rPr>
              <a:t>:</a:t>
            </a:r>
            <a:r>
              <a:rPr sz="2800" spc="10" dirty="0">
                <a:solidFill>
                  <a:srgbClr val="003366"/>
                </a:solidFill>
                <a:latin typeface="Arial MT"/>
                <a:cs typeface="Arial MT"/>
              </a:rPr>
              <a:t> </a:t>
            </a:r>
            <a:r>
              <a:rPr sz="2800" b="1" spc="-5" dirty="0">
                <a:solidFill>
                  <a:srgbClr val="003366"/>
                </a:solidFill>
                <a:latin typeface="Arial"/>
                <a:cs typeface="Arial"/>
              </a:rPr>
              <a:t>id</a:t>
            </a:r>
            <a:r>
              <a:rPr sz="2800" spc="-5" dirty="0">
                <a:solidFill>
                  <a:srgbClr val="003366"/>
                </a:solidFill>
                <a:latin typeface="Arial MT"/>
                <a:cs typeface="Arial MT"/>
              </a:rPr>
              <a:t>,</a:t>
            </a:r>
            <a:r>
              <a:rPr sz="2800" dirty="0">
                <a:solidFill>
                  <a:srgbClr val="003366"/>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 dirty="0">
                <a:solidFill>
                  <a:srgbClr val="003366"/>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10" dirty="0">
                <a:solidFill>
                  <a:srgbClr val="003366"/>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10" dirty="0">
                <a:solidFill>
                  <a:srgbClr val="003366"/>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 dirty="0">
                <a:solidFill>
                  <a:srgbClr val="003366"/>
                </a:solidFill>
                <a:latin typeface="Arial MT"/>
                <a:cs typeface="Arial MT"/>
              </a:rPr>
              <a:t>, </a:t>
            </a:r>
            <a:r>
              <a:rPr sz="2800" dirty="0">
                <a:solidFill>
                  <a:srgbClr val="003366"/>
                </a:solidFill>
                <a:latin typeface="Times New Roman"/>
                <a:cs typeface="Times New Roman"/>
              </a:rPr>
              <a:t>‘</a:t>
            </a:r>
            <a:r>
              <a:rPr sz="2800" dirty="0">
                <a:solidFill>
                  <a:srgbClr val="003366"/>
                </a:solidFill>
                <a:latin typeface="Arial MT"/>
                <a:cs typeface="Arial MT"/>
              </a:rPr>
              <a:t>)</a:t>
            </a:r>
            <a:r>
              <a:rPr sz="2800" dirty="0">
                <a:solidFill>
                  <a:srgbClr val="003366"/>
                </a:solidFill>
                <a:latin typeface="Times New Roman"/>
                <a:cs typeface="Times New Roman"/>
              </a:rPr>
              <a:t>’</a:t>
            </a:r>
            <a:endParaRPr sz="2800" dirty="0">
              <a:latin typeface="Times New Roman"/>
              <a:cs typeface="Times New Roman"/>
            </a:endParaRPr>
          </a:p>
          <a:p>
            <a:pPr marL="354965" indent="-342900">
              <a:spcBef>
                <a:spcPts val="685"/>
              </a:spcBef>
              <a:buClr>
                <a:srgbClr val="003366"/>
              </a:buClr>
              <a:buSzPct val="75000"/>
              <a:buFont typeface="Wingdings"/>
              <a:buChar char=""/>
              <a:tabLst>
                <a:tab pos="354965" algn="l"/>
                <a:tab pos="355600" algn="l"/>
              </a:tabLst>
            </a:pPr>
            <a:r>
              <a:rPr sz="2800" dirty="0">
                <a:solidFill>
                  <a:srgbClr val="FF3300"/>
                </a:solidFill>
                <a:latin typeface="Arial MT"/>
                <a:cs typeface="Arial MT"/>
              </a:rPr>
              <a:t>Nonterminals</a:t>
            </a:r>
            <a:r>
              <a:rPr sz="2800" dirty="0">
                <a:solidFill>
                  <a:srgbClr val="003366"/>
                </a:solidFill>
                <a:latin typeface="Arial MT"/>
                <a:cs typeface="Arial MT"/>
              </a:rPr>
              <a:t>:</a:t>
            </a:r>
            <a:r>
              <a:rPr sz="2800" spc="-5" dirty="0">
                <a:solidFill>
                  <a:srgbClr val="003366"/>
                </a:solidFill>
                <a:latin typeface="Arial MT"/>
                <a:cs typeface="Arial MT"/>
              </a:rPr>
              <a:t> </a:t>
            </a:r>
            <a:r>
              <a:rPr sz="2800" i="1" spc="-5" dirty="0">
                <a:solidFill>
                  <a:srgbClr val="003366"/>
                </a:solidFill>
                <a:latin typeface="Arial"/>
                <a:cs typeface="Arial"/>
              </a:rPr>
              <a:t>expr</a:t>
            </a:r>
            <a:r>
              <a:rPr sz="2800" spc="-5" dirty="0">
                <a:solidFill>
                  <a:srgbClr val="003366"/>
                </a:solidFill>
                <a:latin typeface="Arial MT"/>
                <a:cs typeface="Arial MT"/>
              </a:rPr>
              <a:t>,</a:t>
            </a:r>
            <a:r>
              <a:rPr sz="2800" spc="-20" dirty="0">
                <a:solidFill>
                  <a:srgbClr val="003366"/>
                </a:solidFill>
                <a:latin typeface="Arial MT"/>
                <a:cs typeface="Arial MT"/>
              </a:rPr>
              <a:t> </a:t>
            </a:r>
            <a:r>
              <a:rPr sz="2800" i="1" dirty="0">
                <a:solidFill>
                  <a:srgbClr val="003366"/>
                </a:solidFill>
                <a:latin typeface="Arial"/>
                <a:cs typeface="Arial"/>
              </a:rPr>
              <a:t>op</a:t>
            </a:r>
            <a:endParaRPr sz="2800" dirty="0">
              <a:latin typeface="Arial"/>
              <a:cs typeface="Arial"/>
            </a:endParaRPr>
          </a:p>
          <a:p>
            <a:pPr marL="354965" indent="-342900">
              <a:spcBef>
                <a:spcPts val="675"/>
              </a:spcBef>
              <a:buClr>
                <a:srgbClr val="003366"/>
              </a:buClr>
              <a:buSzPct val="75000"/>
              <a:buFont typeface="Wingdings"/>
              <a:buChar char=""/>
              <a:tabLst>
                <a:tab pos="354965" algn="l"/>
                <a:tab pos="355600" algn="l"/>
              </a:tabLst>
            </a:pPr>
            <a:r>
              <a:rPr sz="2800" dirty="0">
                <a:solidFill>
                  <a:srgbClr val="FF3300"/>
                </a:solidFill>
                <a:latin typeface="Arial MT"/>
                <a:cs typeface="Arial MT"/>
              </a:rPr>
              <a:t>Productions</a:t>
            </a:r>
            <a:r>
              <a:rPr sz="2800" dirty="0">
                <a:solidFill>
                  <a:srgbClr val="003366"/>
                </a:solidFill>
                <a:latin typeface="Arial MT"/>
                <a:cs typeface="Arial MT"/>
              </a:rPr>
              <a:t>:</a:t>
            </a:r>
            <a:endParaRPr sz="2800" dirty="0">
              <a:latin typeface="Arial MT"/>
              <a:cs typeface="Arial MT"/>
            </a:endParaRPr>
          </a:p>
          <a:p>
            <a:pPr marL="926465" marR="1701164">
              <a:lnSpc>
                <a:spcPct val="99900"/>
              </a:lnSpc>
            </a:pPr>
            <a:r>
              <a:rPr sz="2800" i="1" dirty="0">
                <a:solidFill>
                  <a:srgbClr val="003366"/>
                </a:solidFill>
                <a:latin typeface="Arial"/>
                <a:cs typeface="Arial"/>
              </a:rPr>
              <a:t>expr</a:t>
            </a:r>
            <a:r>
              <a:rPr sz="2800" i="1" spc="-15" dirty="0">
                <a:solidFill>
                  <a:srgbClr val="003366"/>
                </a:solidFill>
                <a:latin typeface="Arial"/>
                <a:cs typeface="Arial"/>
              </a:rPr>
              <a:t> </a:t>
            </a:r>
            <a:r>
              <a:rPr sz="2800" spc="-5" dirty="0">
                <a:solidFill>
                  <a:srgbClr val="009900"/>
                </a:solidFill>
                <a:latin typeface="Symbol"/>
                <a:cs typeface="Symbol"/>
              </a:rPr>
              <a:t></a:t>
            </a:r>
            <a:r>
              <a:rPr sz="2800" spc="65" dirty="0">
                <a:solidFill>
                  <a:srgbClr val="009900"/>
                </a:solidFill>
                <a:latin typeface="Times New Roman"/>
                <a:cs typeface="Times New Roman"/>
              </a:rPr>
              <a:t> </a:t>
            </a:r>
            <a:r>
              <a:rPr sz="2800" i="1" dirty="0">
                <a:solidFill>
                  <a:srgbClr val="003366"/>
                </a:solidFill>
                <a:latin typeface="Arial"/>
                <a:cs typeface="Arial"/>
              </a:rPr>
              <a:t>expr</a:t>
            </a:r>
            <a:r>
              <a:rPr sz="2800" i="1" spc="-20" dirty="0">
                <a:solidFill>
                  <a:srgbClr val="003366"/>
                </a:solidFill>
                <a:latin typeface="Arial"/>
                <a:cs typeface="Arial"/>
              </a:rPr>
              <a:t> </a:t>
            </a:r>
            <a:r>
              <a:rPr sz="2800" i="1" spc="-5" dirty="0">
                <a:solidFill>
                  <a:srgbClr val="003366"/>
                </a:solidFill>
                <a:latin typeface="Arial"/>
                <a:cs typeface="Arial"/>
              </a:rPr>
              <a:t>op</a:t>
            </a:r>
            <a:r>
              <a:rPr sz="2800" i="1" spc="-10" dirty="0">
                <a:solidFill>
                  <a:srgbClr val="003366"/>
                </a:solidFill>
                <a:latin typeface="Arial"/>
                <a:cs typeface="Arial"/>
              </a:rPr>
              <a:t> </a:t>
            </a:r>
            <a:r>
              <a:rPr sz="2800" i="1" dirty="0">
                <a:solidFill>
                  <a:srgbClr val="003366"/>
                </a:solidFill>
                <a:latin typeface="Arial"/>
                <a:cs typeface="Arial"/>
              </a:rPr>
              <a:t>expr </a:t>
            </a:r>
            <a:r>
              <a:rPr sz="2800" i="1" spc="-765" dirty="0">
                <a:solidFill>
                  <a:srgbClr val="003366"/>
                </a:solidFill>
                <a:latin typeface="Arial"/>
                <a:cs typeface="Arial"/>
              </a:rPr>
              <a:t> </a:t>
            </a:r>
            <a:r>
              <a:rPr sz="2800" i="1" spc="-5" dirty="0">
                <a:solidFill>
                  <a:srgbClr val="003366"/>
                </a:solidFill>
                <a:latin typeface="Arial"/>
                <a:cs typeface="Arial"/>
              </a:rPr>
              <a:t>expr</a:t>
            </a:r>
            <a:r>
              <a:rPr sz="2800" i="1" dirty="0">
                <a:solidFill>
                  <a:srgbClr val="003366"/>
                </a:solidFill>
                <a:latin typeface="Arial"/>
                <a:cs typeface="Arial"/>
              </a:rPr>
              <a:t> </a:t>
            </a:r>
            <a:r>
              <a:rPr sz="2800" spc="-5" dirty="0">
                <a:solidFill>
                  <a:srgbClr val="009900"/>
                </a:solidFill>
                <a:latin typeface="Symbol"/>
                <a:cs typeface="Symbol"/>
              </a:rPr>
              <a:t></a:t>
            </a:r>
            <a:r>
              <a:rPr sz="2800" spc="75"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75" dirty="0">
                <a:solidFill>
                  <a:srgbClr val="003366"/>
                </a:solidFill>
                <a:latin typeface="Times New Roman"/>
                <a:cs typeface="Times New Roman"/>
              </a:rPr>
              <a:t> </a:t>
            </a:r>
            <a:r>
              <a:rPr sz="2800" i="1" spc="-5" dirty="0">
                <a:solidFill>
                  <a:srgbClr val="003366"/>
                </a:solidFill>
                <a:latin typeface="Arial"/>
                <a:cs typeface="Arial"/>
              </a:rPr>
              <a:t>expr</a:t>
            </a:r>
            <a:r>
              <a:rPr sz="2800" i="1" spc="-15" dirty="0">
                <a:solidFill>
                  <a:srgbClr val="003366"/>
                </a:solidFill>
                <a:latin typeface="Arial"/>
                <a:cs typeface="Arial"/>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 </a:t>
            </a:r>
            <a:r>
              <a:rPr sz="2800" dirty="0">
                <a:solidFill>
                  <a:srgbClr val="003366"/>
                </a:solidFill>
                <a:latin typeface="Times New Roman"/>
                <a:cs typeface="Times New Roman"/>
              </a:rPr>
              <a:t> </a:t>
            </a:r>
            <a:r>
              <a:rPr sz="2800" i="1" dirty="0">
                <a:solidFill>
                  <a:srgbClr val="003366"/>
                </a:solidFill>
                <a:latin typeface="Arial"/>
                <a:cs typeface="Arial"/>
              </a:rPr>
              <a:t>expr</a:t>
            </a:r>
            <a:r>
              <a:rPr sz="2800" i="1" spc="-5" dirty="0">
                <a:solidFill>
                  <a:srgbClr val="003366"/>
                </a:solidFill>
                <a:latin typeface="Arial"/>
                <a:cs typeface="Arial"/>
              </a:rPr>
              <a:t> </a:t>
            </a:r>
            <a:r>
              <a:rPr sz="2800" spc="-5" dirty="0">
                <a:solidFill>
                  <a:srgbClr val="009900"/>
                </a:solidFill>
                <a:latin typeface="Symbol"/>
                <a:cs typeface="Symbol"/>
              </a:rPr>
              <a:t></a:t>
            </a:r>
            <a:r>
              <a:rPr sz="2800" spc="75"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75" dirty="0">
                <a:solidFill>
                  <a:srgbClr val="003366"/>
                </a:solidFill>
                <a:latin typeface="Times New Roman"/>
                <a:cs typeface="Times New Roman"/>
              </a:rPr>
              <a:t> </a:t>
            </a:r>
            <a:r>
              <a:rPr sz="2800" i="1" spc="-5" dirty="0">
                <a:solidFill>
                  <a:srgbClr val="003366"/>
                </a:solidFill>
                <a:latin typeface="Arial"/>
                <a:cs typeface="Arial"/>
              </a:rPr>
              <a:t>expr</a:t>
            </a:r>
            <a:endParaRPr sz="2800" dirty="0">
              <a:latin typeface="Arial"/>
              <a:cs typeface="Arial"/>
            </a:endParaRPr>
          </a:p>
          <a:p>
            <a:pPr marL="926465">
              <a:lnSpc>
                <a:spcPts val="3354"/>
              </a:lnSpc>
              <a:spcBef>
                <a:spcPts val="15"/>
              </a:spcBef>
            </a:pPr>
            <a:r>
              <a:rPr lang="en-US" sz="2800" i="1" dirty="0">
                <a:solidFill>
                  <a:srgbClr val="003366"/>
                </a:solidFill>
                <a:latin typeface="Arial"/>
                <a:cs typeface="Arial"/>
              </a:rPr>
              <a:t>expr</a:t>
            </a:r>
            <a:r>
              <a:rPr lang="en-US" sz="2800" i="1" spc="-25" dirty="0">
                <a:solidFill>
                  <a:srgbClr val="003366"/>
                </a:solidFill>
                <a:latin typeface="Arial"/>
                <a:cs typeface="Arial"/>
              </a:rPr>
              <a:t> </a:t>
            </a:r>
            <a:r>
              <a:rPr lang="en-US" sz="2800" spc="-5" dirty="0">
                <a:solidFill>
                  <a:srgbClr val="009900"/>
                </a:solidFill>
                <a:latin typeface="Symbol"/>
                <a:cs typeface="Symbol"/>
              </a:rPr>
              <a:t></a:t>
            </a:r>
            <a:r>
              <a:rPr lang="en-US" sz="2800" spc="55" dirty="0">
                <a:solidFill>
                  <a:srgbClr val="009900"/>
                </a:solidFill>
                <a:latin typeface="Times New Roman"/>
                <a:cs typeface="Times New Roman"/>
              </a:rPr>
              <a:t> </a:t>
            </a:r>
            <a:r>
              <a:rPr lang="en-US" sz="2800" b="1" spc="-5" dirty="0">
                <a:solidFill>
                  <a:srgbClr val="003366"/>
                </a:solidFill>
                <a:latin typeface="Arial"/>
                <a:cs typeface="Arial"/>
              </a:rPr>
              <a:t>id</a:t>
            </a:r>
            <a:endParaRPr lang="en-US" sz="2800" dirty="0">
              <a:latin typeface="Arial"/>
              <a:cs typeface="Arial"/>
            </a:endParaRPr>
          </a:p>
          <a:p>
            <a:pPr marL="926465">
              <a:lnSpc>
                <a:spcPts val="3354"/>
              </a:lnSpc>
            </a:pPr>
            <a:r>
              <a:rPr sz="2800" i="1" spc="-5" dirty="0">
                <a:solidFill>
                  <a:srgbClr val="003366"/>
                </a:solidFill>
                <a:latin typeface="Arial"/>
                <a:cs typeface="Arial"/>
              </a:rPr>
              <a:t>op</a:t>
            </a:r>
            <a:r>
              <a:rPr sz="2800" i="1" dirty="0">
                <a:solidFill>
                  <a:srgbClr val="003366"/>
                </a:solidFill>
                <a:latin typeface="Arial"/>
                <a:cs typeface="Arial"/>
              </a:rPr>
              <a:t> </a:t>
            </a:r>
            <a:r>
              <a:rPr sz="2800" spc="-5" dirty="0">
                <a:solidFill>
                  <a:srgbClr val="009900"/>
                </a:solidFill>
                <a:latin typeface="Symbol"/>
                <a:cs typeface="Symbol"/>
              </a:rPr>
              <a:t></a:t>
            </a:r>
            <a:r>
              <a:rPr sz="2800" spc="75"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75" dirty="0">
                <a:solidFill>
                  <a:srgbClr val="003366"/>
                </a:solidFill>
                <a:latin typeface="Times New Roman"/>
                <a:cs typeface="Times New Roman"/>
              </a:rPr>
              <a:t> </a:t>
            </a:r>
            <a:r>
              <a:rPr sz="2800" dirty="0">
                <a:solidFill>
                  <a:srgbClr val="009900"/>
                </a:solidFill>
                <a:latin typeface="Arial MT"/>
                <a:cs typeface="Arial MT"/>
              </a:rPr>
              <a:t>|</a:t>
            </a:r>
            <a:r>
              <a:rPr sz="2800" spc="-15" dirty="0">
                <a:solidFill>
                  <a:srgbClr val="009900"/>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75" dirty="0">
                <a:solidFill>
                  <a:srgbClr val="003366"/>
                </a:solidFill>
                <a:latin typeface="Times New Roman"/>
                <a:cs typeface="Times New Roman"/>
              </a:rPr>
              <a:t> </a:t>
            </a:r>
            <a:r>
              <a:rPr sz="2800" dirty="0">
                <a:solidFill>
                  <a:srgbClr val="009900"/>
                </a:solidFill>
                <a:latin typeface="Arial MT"/>
                <a:cs typeface="Arial MT"/>
              </a:rPr>
              <a:t>|</a:t>
            </a:r>
            <a:r>
              <a:rPr sz="2800" spc="-15" dirty="0">
                <a:solidFill>
                  <a:srgbClr val="009900"/>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80" dirty="0">
                <a:solidFill>
                  <a:srgbClr val="003366"/>
                </a:solidFill>
                <a:latin typeface="Times New Roman"/>
                <a:cs typeface="Times New Roman"/>
              </a:rPr>
              <a:t> </a:t>
            </a:r>
            <a:r>
              <a:rPr sz="2800" dirty="0">
                <a:solidFill>
                  <a:srgbClr val="009900"/>
                </a:solidFill>
                <a:latin typeface="Arial MT"/>
                <a:cs typeface="Arial MT"/>
              </a:rPr>
              <a:t>|</a:t>
            </a:r>
            <a:r>
              <a:rPr sz="2800" spc="-10" dirty="0">
                <a:solidFill>
                  <a:srgbClr val="009900"/>
                </a:solidFill>
                <a:latin typeface="Arial MT"/>
                <a:cs typeface="Arial MT"/>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endParaRPr sz="2800" dirty="0">
              <a:latin typeface="Times New Roman"/>
              <a:cs typeface="Times New Roman"/>
            </a:endParaRPr>
          </a:p>
          <a:p>
            <a:pPr marL="354965" indent="-342900">
              <a:spcBef>
                <a:spcPts val="685"/>
              </a:spcBef>
              <a:buClr>
                <a:srgbClr val="003366"/>
              </a:buClr>
              <a:buSzPct val="75000"/>
              <a:buFont typeface="Wingdings"/>
              <a:buChar char=""/>
              <a:tabLst>
                <a:tab pos="354965" algn="l"/>
                <a:tab pos="355600" algn="l"/>
              </a:tabLst>
            </a:pPr>
            <a:r>
              <a:rPr sz="2800" spc="-5" dirty="0">
                <a:solidFill>
                  <a:srgbClr val="FF3300"/>
                </a:solidFill>
                <a:latin typeface="Arial MT"/>
                <a:cs typeface="Arial MT"/>
              </a:rPr>
              <a:t>Start</a:t>
            </a:r>
            <a:r>
              <a:rPr sz="2800" spc="-25" dirty="0">
                <a:solidFill>
                  <a:srgbClr val="FF3300"/>
                </a:solidFill>
                <a:latin typeface="Arial MT"/>
                <a:cs typeface="Arial MT"/>
              </a:rPr>
              <a:t> </a:t>
            </a:r>
            <a:r>
              <a:rPr sz="2800" dirty="0">
                <a:solidFill>
                  <a:srgbClr val="FF3300"/>
                </a:solidFill>
                <a:latin typeface="Arial MT"/>
                <a:cs typeface="Arial MT"/>
              </a:rPr>
              <a:t>symbol</a:t>
            </a:r>
            <a:r>
              <a:rPr sz="2800" dirty="0">
                <a:solidFill>
                  <a:srgbClr val="003366"/>
                </a:solidFill>
                <a:latin typeface="Arial MT"/>
                <a:cs typeface="Arial MT"/>
              </a:rPr>
              <a:t>:</a:t>
            </a:r>
            <a:r>
              <a:rPr sz="2800" spc="-20" dirty="0">
                <a:solidFill>
                  <a:srgbClr val="003366"/>
                </a:solidFill>
                <a:latin typeface="Arial MT"/>
                <a:cs typeface="Arial MT"/>
              </a:rPr>
              <a:t> </a:t>
            </a:r>
            <a:r>
              <a:rPr sz="2800" i="1" dirty="0">
                <a:solidFill>
                  <a:srgbClr val="003366"/>
                </a:solidFill>
                <a:latin typeface="Arial"/>
                <a:cs typeface="Arial"/>
              </a:rPr>
              <a:t>expr</a:t>
            </a:r>
            <a:endParaRPr sz="28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567055">
              <a:lnSpc>
                <a:spcPct val="100000"/>
              </a:lnSpc>
              <a:spcBef>
                <a:spcPts val="100"/>
              </a:spcBef>
            </a:pPr>
            <a:r>
              <a:rPr dirty="0"/>
              <a:t>An</a:t>
            </a:r>
            <a:r>
              <a:rPr spc="-10" dirty="0"/>
              <a:t> </a:t>
            </a:r>
            <a:r>
              <a:rPr spc="-5" dirty="0"/>
              <a:t>Example: Arithmetic </a:t>
            </a:r>
            <a:r>
              <a:rPr dirty="0"/>
              <a:t>Expressions</a:t>
            </a:r>
          </a:p>
        </p:txBody>
      </p:sp>
      <p:sp>
        <p:nvSpPr>
          <p:cNvPr id="3" name="object 3"/>
          <p:cNvSpPr txBox="1"/>
          <p:nvPr/>
        </p:nvSpPr>
        <p:spPr>
          <a:xfrm>
            <a:off x="894080" y="2433280"/>
            <a:ext cx="6725920" cy="3864610"/>
          </a:xfrm>
          <a:prstGeom prst="rect">
            <a:avLst/>
          </a:prstGeom>
        </p:spPr>
        <p:txBody>
          <a:bodyPr vert="horz" wrap="square" lIns="0" tIns="12065" rIns="0" bIns="0" rtlCol="0">
            <a:spAutoFit/>
          </a:bodyPr>
          <a:lstStyle/>
          <a:p>
            <a:pPr marL="12700">
              <a:lnSpc>
                <a:spcPts val="3354"/>
              </a:lnSpc>
              <a:spcBef>
                <a:spcPts val="95"/>
              </a:spcBef>
            </a:pPr>
            <a:r>
              <a:rPr sz="2800" b="1" spc="-5" dirty="0">
                <a:solidFill>
                  <a:srgbClr val="003366"/>
                </a:solidFill>
                <a:latin typeface="Arial"/>
                <a:cs typeface="Arial"/>
              </a:rPr>
              <a:t>id</a:t>
            </a:r>
            <a:r>
              <a:rPr sz="2800" b="1" spc="-20" dirty="0">
                <a:solidFill>
                  <a:srgbClr val="003366"/>
                </a:solidFill>
                <a:latin typeface="Arial"/>
                <a:cs typeface="Arial"/>
              </a:rPr>
              <a:t> </a:t>
            </a:r>
            <a:r>
              <a:rPr sz="2800" spc="-5" dirty="0">
                <a:solidFill>
                  <a:srgbClr val="003366"/>
                </a:solidFill>
                <a:latin typeface="Symbol"/>
                <a:cs typeface="Symbol"/>
              </a:rPr>
              <a:t></a:t>
            </a:r>
            <a:r>
              <a:rPr sz="2800" spc="60" dirty="0">
                <a:solidFill>
                  <a:srgbClr val="003366"/>
                </a:solidFill>
                <a:latin typeface="Times New Roman"/>
                <a:cs typeface="Times New Roman"/>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b="1" spc="-5" dirty="0">
                <a:solidFill>
                  <a:srgbClr val="003366"/>
                </a:solidFill>
                <a:latin typeface="Arial"/>
                <a:cs typeface="Arial"/>
              </a:rPr>
              <a:t>id</a:t>
            </a:r>
            <a:r>
              <a:rPr sz="2800" b="1" spc="-25" dirty="0">
                <a:solidFill>
                  <a:srgbClr val="003366"/>
                </a:solidFill>
                <a:latin typeface="Arial"/>
                <a:cs typeface="Arial"/>
              </a:rPr>
              <a:t> </a:t>
            </a:r>
            <a:r>
              <a:rPr sz="2800" spc="-5" dirty="0">
                <a:solidFill>
                  <a:srgbClr val="003366"/>
                </a:solidFill>
                <a:latin typeface="Arial MT"/>
                <a:cs typeface="Arial MT"/>
              </a:rPr>
              <a:t>},</a:t>
            </a:r>
            <a:endParaRPr sz="2800" dirty="0">
              <a:latin typeface="Arial MT"/>
              <a:cs typeface="Arial MT"/>
            </a:endParaRPr>
          </a:p>
          <a:p>
            <a:pPr marL="12700">
              <a:lnSpc>
                <a:spcPts val="3354"/>
              </a:lnSpc>
            </a:pP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60" dirty="0">
                <a:solidFill>
                  <a:srgbClr val="003366"/>
                </a:solidFill>
                <a:latin typeface="Times New Roman"/>
                <a:cs typeface="Times New Roman"/>
              </a:rPr>
              <a:t> </a:t>
            </a:r>
            <a:r>
              <a:rPr sz="2800" spc="-5" dirty="0">
                <a:solidFill>
                  <a:srgbClr val="003366"/>
                </a:solidFill>
                <a:latin typeface="Symbol"/>
                <a:cs typeface="Symbol"/>
              </a:rPr>
              <a:t></a:t>
            </a:r>
            <a:r>
              <a:rPr sz="2800" spc="60" dirty="0">
                <a:solidFill>
                  <a:srgbClr val="003366"/>
                </a:solidFill>
                <a:latin typeface="Times New Roman"/>
                <a:cs typeface="Times New Roman"/>
              </a:rPr>
              <a:t> </a:t>
            </a:r>
            <a:r>
              <a:rPr sz="2800" spc="-5" dirty="0">
                <a:solidFill>
                  <a:srgbClr val="003366"/>
                </a:solidFill>
                <a:latin typeface="Arial MT"/>
                <a:cs typeface="Arial MT"/>
              </a:rPr>
              <a:t>{</a:t>
            </a:r>
            <a:r>
              <a:rPr sz="2800" spc="-20" dirty="0">
                <a:solidFill>
                  <a:srgbClr val="003366"/>
                </a:solidFill>
                <a:latin typeface="Arial MT"/>
                <a:cs typeface="Arial MT"/>
              </a:rPr>
              <a:t> </a:t>
            </a:r>
            <a:r>
              <a:rPr sz="2800" spc="-5" dirty="0">
                <a:solidFill>
                  <a:srgbClr val="003366"/>
                </a:solidFill>
                <a:latin typeface="Arial MT"/>
                <a:cs typeface="Arial MT"/>
              </a:rPr>
              <a:t>+</a:t>
            </a:r>
            <a:r>
              <a:rPr sz="2800" spc="-20" dirty="0">
                <a:solidFill>
                  <a:srgbClr val="003366"/>
                </a:solidFill>
                <a:latin typeface="Arial MT"/>
                <a:cs typeface="Arial MT"/>
              </a:rPr>
              <a:t> </a:t>
            </a:r>
            <a:r>
              <a:rPr sz="2800" spc="-5" dirty="0">
                <a:solidFill>
                  <a:srgbClr val="003366"/>
                </a:solidFill>
                <a:latin typeface="Arial MT"/>
                <a:cs typeface="Arial MT"/>
              </a:rPr>
              <a:t>},</a:t>
            </a:r>
            <a:endParaRPr sz="2800" dirty="0">
              <a:latin typeface="Arial MT"/>
              <a:cs typeface="Arial MT"/>
            </a:endParaRPr>
          </a:p>
          <a:p>
            <a:pPr marL="12700"/>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65" dirty="0">
                <a:solidFill>
                  <a:srgbClr val="003366"/>
                </a:solidFill>
                <a:latin typeface="Times New Roman"/>
                <a:cs typeface="Times New Roman"/>
              </a:rPr>
              <a:t> </a:t>
            </a:r>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spc="-5" dirty="0">
                <a:solidFill>
                  <a:srgbClr val="003366"/>
                </a:solidFill>
                <a:latin typeface="Arial MT"/>
                <a:cs typeface="Arial MT"/>
              </a:rPr>
              <a:t>- },</a:t>
            </a:r>
            <a:endParaRPr sz="2800" dirty="0">
              <a:latin typeface="Arial MT"/>
              <a:cs typeface="Arial MT"/>
            </a:endParaRPr>
          </a:p>
          <a:p>
            <a:pPr marL="12700"/>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5" dirty="0">
                <a:solidFill>
                  <a:srgbClr val="003366"/>
                </a:solidFill>
                <a:latin typeface="Times New Roman"/>
                <a:cs typeface="Times New Roman"/>
              </a:rPr>
              <a:t> </a:t>
            </a:r>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spc="-5" dirty="0">
                <a:solidFill>
                  <a:srgbClr val="003366"/>
                </a:solidFill>
                <a:latin typeface="Arial MT"/>
                <a:cs typeface="Arial MT"/>
              </a:rPr>
              <a:t>},</a:t>
            </a:r>
            <a:endParaRPr sz="2800" dirty="0">
              <a:latin typeface="Arial MT"/>
              <a:cs typeface="Arial MT"/>
            </a:endParaRPr>
          </a:p>
          <a:p>
            <a:pPr marL="12700"/>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55" dirty="0">
                <a:solidFill>
                  <a:srgbClr val="003366"/>
                </a:solidFill>
                <a:latin typeface="Times New Roman"/>
                <a:cs typeface="Times New Roman"/>
              </a:rPr>
              <a:t> </a:t>
            </a:r>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r>
              <a:rPr sz="2800" spc="-20" dirty="0">
                <a:solidFill>
                  <a:srgbClr val="003366"/>
                </a:solidFill>
                <a:latin typeface="Arial MT"/>
                <a:cs typeface="Arial MT"/>
              </a:rPr>
              <a:t> </a:t>
            </a:r>
            <a:r>
              <a:rPr sz="2800" spc="-5" dirty="0">
                <a:solidFill>
                  <a:srgbClr val="003366"/>
                </a:solidFill>
                <a:latin typeface="Arial MT"/>
                <a:cs typeface="Arial MT"/>
              </a:rPr>
              <a:t>},</a:t>
            </a:r>
            <a:endParaRPr sz="2800" dirty="0">
              <a:latin typeface="Arial MT"/>
              <a:cs typeface="Arial MT"/>
            </a:endParaRPr>
          </a:p>
          <a:p>
            <a:pPr marL="12700"/>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60" dirty="0">
                <a:solidFill>
                  <a:srgbClr val="003366"/>
                </a:solidFill>
                <a:latin typeface="Times New Roman"/>
                <a:cs typeface="Times New Roman"/>
              </a:rPr>
              <a:t> </a:t>
            </a:r>
            <a:r>
              <a:rPr sz="2800" spc="-5" dirty="0">
                <a:solidFill>
                  <a:srgbClr val="003366"/>
                </a:solidFill>
                <a:latin typeface="Symbol"/>
                <a:cs typeface="Symbol"/>
              </a:rPr>
              <a:t></a:t>
            </a:r>
            <a:r>
              <a:rPr sz="2800" spc="60" dirty="0">
                <a:solidFill>
                  <a:srgbClr val="003366"/>
                </a:solidFill>
                <a:latin typeface="Times New Roman"/>
                <a:cs typeface="Times New Roman"/>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spc="-5" dirty="0">
                <a:solidFill>
                  <a:srgbClr val="003366"/>
                </a:solidFill>
                <a:latin typeface="Arial MT"/>
                <a:cs typeface="Arial MT"/>
              </a:rPr>
              <a:t>(</a:t>
            </a:r>
            <a:r>
              <a:rPr sz="2800" spc="-10" dirty="0">
                <a:solidFill>
                  <a:srgbClr val="003366"/>
                </a:solidFill>
                <a:latin typeface="Arial MT"/>
                <a:cs typeface="Arial MT"/>
              </a:rPr>
              <a:t> </a:t>
            </a:r>
            <a:r>
              <a:rPr sz="2800" spc="-5" dirty="0">
                <a:solidFill>
                  <a:srgbClr val="003366"/>
                </a:solidFill>
                <a:latin typeface="Arial MT"/>
                <a:cs typeface="Arial MT"/>
              </a:rPr>
              <a:t>},</a:t>
            </a:r>
            <a:endParaRPr sz="2800" dirty="0">
              <a:latin typeface="Arial MT"/>
              <a:cs typeface="Arial MT"/>
            </a:endParaRPr>
          </a:p>
          <a:p>
            <a:pPr marL="12700">
              <a:spcBef>
                <a:spcPts val="5"/>
              </a:spcBef>
            </a:pP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60" dirty="0">
                <a:solidFill>
                  <a:srgbClr val="003366"/>
                </a:solidFill>
                <a:latin typeface="Times New Roman"/>
                <a:cs typeface="Times New Roman"/>
              </a:rPr>
              <a:t> </a:t>
            </a:r>
            <a:r>
              <a:rPr sz="2800" spc="-5" dirty="0">
                <a:solidFill>
                  <a:srgbClr val="003366"/>
                </a:solidFill>
                <a:latin typeface="Symbol"/>
                <a:cs typeface="Symbol"/>
              </a:rPr>
              <a:t></a:t>
            </a:r>
            <a:r>
              <a:rPr sz="2800" spc="60" dirty="0">
                <a:solidFill>
                  <a:srgbClr val="003366"/>
                </a:solidFill>
                <a:latin typeface="Times New Roman"/>
                <a:cs typeface="Times New Roman"/>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endParaRPr sz="2800" dirty="0">
              <a:latin typeface="Arial MT"/>
              <a:cs typeface="Arial MT"/>
            </a:endParaRPr>
          </a:p>
          <a:p>
            <a:pPr marL="12700">
              <a:lnSpc>
                <a:spcPts val="3354"/>
              </a:lnSpc>
              <a:spcBef>
                <a:spcPts val="10"/>
              </a:spcBef>
            </a:pPr>
            <a:r>
              <a:rPr sz="2800" i="1" spc="-5" dirty="0">
                <a:solidFill>
                  <a:srgbClr val="003366"/>
                </a:solidFill>
                <a:latin typeface="Arial"/>
                <a:cs typeface="Arial"/>
              </a:rPr>
              <a:t>op </a:t>
            </a:r>
            <a:r>
              <a:rPr sz="2800" spc="-5" dirty="0">
                <a:solidFill>
                  <a:srgbClr val="003366"/>
                </a:solidFill>
                <a:latin typeface="Symbol"/>
                <a:cs typeface="Symbol"/>
              </a:rPr>
              <a:t></a:t>
            </a:r>
            <a:r>
              <a:rPr sz="2800" spc="7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 -,</a:t>
            </a:r>
            <a:r>
              <a:rPr sz="2800" spc="-15" dirty="0">
                <a:solidFill>
                  <a:srgbClr val="003366"/>
                </a:solidFill>
                <a:latin typeface="Arial MT"/>
                <a:cs typeface="Arial MT"/>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endParaRPr sz="2800" dirty="0">
              <a:latin typeface="Arial MT"/>
              <a:cs typeface="Arial MT"/>
            </a:endParaRPr>
          </a:p>
          <a:p>
            <a:pPr marL="12700">
              <a:lnSpc>
                <a:spcPts val="3354"/>
              </a:lnSpc>
            </a:pPr>
            <a:r>
              <a:rPr sz="2800" i="1" spc="-5" dirty="0">
                <a:solidFill>
                  <a:srgbClr val="003366"/>
                </a:solidFill>
                <a:highlight>
                  <a:srgbClr val="FFFF00"/>
                </a:highlight>
                <a:latin typeface="Arial"/>
                <a:cs typeface="Arial"/>
              </a:rPr>
              <a:t>expr</a:t>
            </a:r>
            <a:r>
              <a:rPr sz="2800" i="1" spc="5" dirty="0">
                <a:solidFill>
                  <a:srgbClr val="003366"/>
                </a:solidFill>
                <a:highlight>
                  <a:srgbClr val="FFFF00"/>
                </a:highlight>
                <a:latin typeface="Arial"/>
                <a:cs typeface="Arial"/>
              </a:rPr>
              <a:t> </a:t>
            </a:r>
            <a:r>
              <a:rPr sz="2800" spc="-5" dirty="0">
                <a:solidFill>
                  <a:srgbClr val="003366"/>
                </a:solidFill>
                <a:highlight>
                  <a:srgbClr val="FFFF00"/>
                </a:highlight>
                <a:latin typeface="Symbol"/>
                <a:cs typeface="Symbol"/>
              </a:rPr>
              <a:t></a:t>
            </a:r>
            <a:r>
              <a:rPr sz="2800" spc="75" dirty="0">
                <a:solidFill>
                  <a:srgbClr val="003366"/>
                </a:solidFill>
                <a:highlight>
                  <a:srgbClr val="FFFF00"/>
                </a:highlight>
                <a:latin typeface="Times New Roman"/>
                <a:cs typeface="Times New Roman"/>
              </a:rPr>
              <a:t> </a:t>
            </a:r>
            <a:r>
              <a:rPr sz="2800" spc="-5" dirty="0">
                <a:solidFill>
                  <a:srgbClr val="003366"/>
                </a:solidFill>
                <a:highlight>
                  <a:srgbClr val="FFFF00"/>
                </a:highlight>
                <a:latin typeface="Arial MT"/>
                <a:cs typeface="Arial MT"/>
              </a:rPr>
              <a:t>{</a:t>
            </a:r>
            <a:r>
              <a:rPr sz="2800" spc="-10"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a:t>
            </a:r>
            <a:r>
              <a:rPr sz="2800" spc="-5" dirty="0">
                <a:solidFill>
                  <a:srgbClr val="003366"/>
                </a:solidFill>
                <a:highlight>
                  <a:srgbClr val="FFFF00"/>
                </a:highlight>
                <a:latin typeface="Arial MT"/>
                <a:cs typeface="Arial MT"/>
              </a:rPr>
              <a:t>,</a:t>
            </a:r>
            <a:r>
              <a:rPr sz="2800" spc="5" dirty="0">
                <a:solidFill>
                  <a:srgbClr val="003366"/>
                </a:solidFill>
                <a:highlight>
                  <a:srgbClr val="FFFF00"/>
                </a:highlight>
                <a:latin typeface="Arial MT"/>
                <a:cs typeface="Arial MT"/>
              </a:rPr>
              <a:t> </a:t>
            </a:r>
            <a:r>
              <a:rPr sz="2800" spc="-5" dirty="0">
                <a:solidFill>
                  <a:srgbClr val="003366"/>
                </a:solidFill>
                <a:highlight>
                  <a:srgbClr val="FFFF00"/>
                </a:highlight>
                <a:latin typeface="Arial MT"/>
                <a:cs typeface="Arial MT"/>
              </a:rPr>
              <a:t>-</a:t>
            </a:r>
            <a:r>
              <a:rPr sz="2800" spc="-10"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a:t>
            </a:r>
            <a:r>
              <a:rPr sz="2800" spc="-5" dirty="0">
                <a:solidFill>
                  <a:srgbClr val="003366"/>
                </a:solidFill>
                <a:highlight>
                  <a:srgbClr val="FFFF00"/>
                </a:highlight>
                <a:latin typeface="Arial MT"/>
                <a:cs typeface="Arial MT"/>
              </a:rPr>
              <a:t>,</a:t>
            </a:r>
            <a:r>
              <a:rPr sz="2800" spc="5" dirty="0">
                <a:solidFill>
                  <a:srgbClr val="003366"/>
                </a:solidFill>
                <a:highlight>
                  <a:srgbClr val="FFFF00"/>
                </a:highlight>
                <a:latin typeface="Arial MT"/>
                <a:cs typeface="Arial MT"/>
              </a:rPr>
              <a:t> </a:t>
            </a:r>
            <a:r>
              <a:rPr sz="2800" spc="-5" dirty="0">
                <a:solidFill>
                  <a:srgbClr val="003366"/>
                </a:solidFill>
                <a:highlight>
                  <a:srgbClr val="FFFF00"/>
                </a:highlight>
                <a:latin typeface="Arial MT"/>
                <a:cs typeface="Arial MT"/>
              </a:rPr>
              <a:t>(</a:t>
            </a:r>
            <a:r>
              <a:rPr sz="2800" spc="10"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 </a:t>
            </a:r>
            <a:r>
              <a:rPr sz="2800" spc="-5"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a:t>
            </a:r>
            <a:r>
              <a:rPr sz="2800" b="1" dirty="0">
                <a:solidFill>
                  <a:srgbClr val="003366"/>
                </a:solidFill>
                <a:highlight>
                  <a:srgbClr val="FFFF00"/>
                </a:highlight>
                <a:latin typeface="Arial"/>
                <a:cs typeface="Arial"/>
              </a:rPr>
              <a:t> </a:t>
            </a:r>
            <a:r>
              <a:rPr sz="2800" spc="-5" dirty="0">
                <a:solidFill>
                  <a:srgbClr val="003366"/>
                </a:solidFill>
                <a:highlight>
                  <a:srgbClr val="FFFF00"/>
                </a:highlight>
                <a:latin typeface="Arial MT"/>
                <a:cs typeface="Arial MT"/>
              </a:rPr>
              <a:t>+</a:t>
            </a:r>
            <a:r>
              <a:rPr sz="2800"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a:t>
            </a:r>
            <a:r>
              <a:rPr sz="2800" spc="-5" dirty="0">
                <a:solidFill>
                  <a:srgbClr val="003366"/>
                </a:solidFill>
                <a:highlight>
                  <a:srgbClr val="FFFF00"/>
                </a:highlight>
                <a:latin typeface="Arial MT"/>
                <a:cs typeface="Arial MT"/>
              </a:rPr>
              <a:t>,</a:t>
            </a:r>
            <a:r>
              <a:rPr sz="2800" spc="-10"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 </a:t>
            </a:r>
            <a:r>
              <a:rPr sz="2800" spc="-5" dirty="0">
                <a:solidFill>
                  <a:srgbClr val="003366"/>
                </a:solidFill>
                <a:highlight>
                  <a:srgbClr val="FFFF00"/>
                </a:highlight>
                <a:latin typeface="Arial MT"/>
                <a:cs typeface="Arial MT"/>
              </a:rPr>
              <a:t>-</a:t>
            </a:r>
            <a:r>
              <a:rPr sz="2800" spc="5" dirty="0">
                <a:solidFill>
                  <a:srgbClr val="003366"/>
                </a:solidFill>
                <a:highlight>
                  <a:srgbClr val="FFFF00"/>
                </a:highlight>
                <a:latin typeface="Arial MT"/>
                <a:cs typeface="Arial MT"/>
              </a:rPr>
              <a:t> </a:t>
            </a:r>
            <a:r>
              <a:rPr sz="2800" b="1" spc="-5" dirty="0">
                <a:solidFill>
                  <a:srgbClr val="003366"/>
                </a:solidFill>
                <a:highlight>
                  <a:srgbClr val="FFFF00"/>
                </a:highlight>
                <a:latin typeface="Arial"/>
                <a:cs typeface="Arial"/>
              </a:rPr>
              <a:t>id</a:t>
            </a:r>
            <a:r>
              <a:rPr sz="2800" spc="-5" dirty="0">
                <a:solidFill>
                  <a:srgbClr val="003366"/>
                </a:solidFill>
                <a:highlight>
                  <a:srgbClr val="FFFF00"/>
                </a:highlight>
                <a:latin typeface="Arial MT"/>
                <a:cs typeface="Arial MT"/>
              </a:rPr>
              <a:t>,</a:t>
            </a:r>
            <a:r>
              <a:rPr sz="2800" spc="-10" dirty="0">
                <a:solidFill>
                  <a:srgbClr val="003366"/>
                </a:solidFill>
                <a:highlight>
                  <a:srgbClr val="FFFF00"/>
                </a:highlight>
                <a:latin typeface="Arial MT"/>
                <a:cs typeface="Arial MT"/>
              </a:rPr>
              <a:t> </a:t>
            </a:r>
            <a:r>
              <a:rPr sz="2800" spc="-5" dirty="0">
                <a:solidFill>
                  <a:srgbClr val="003366"/>
                </a:solidFill>
                <a:highlight>
                  <a:srgbClr val="FFFF00"/>
                </a:highlight>
                <a:latin typeface="Times New Roman"/>
                <a:cs typeface="Times New Roman"/>
              </a:rPr>
              <a:t>…</a:t>
            </a:r>
            <a:r>
              <a:rPr sz="2800" spc="80" dirty="0">
                <a:solidFill>
                  <a:srgbClr val="003366"/>
                </a:solidFill>
                <a:highlight>
                  <a:srgbClr val="FFFF00"/>
                </a:highlight>
                <a:latin typeface="Times New Roman"/>
                <a:cs typeface="Times New Roman"/>
              </a:rPr>
              <a:t> </a:t>
            </a:r>
            <a:r>
              <a:rPr sz="2800" spc="-5" dirty="0">
                <a:solidFill>
                  <a:srgbClr val="003366"/>
                </a:solidFill>
                <a:highlight>
                  <a:srgbClr val="FFFF00"/>
                </a:highlight>
                <a:latin typeface="Arial MT"/>
                <a:cs typeface="Arial MT"/>
              </a:rPr>
              <a:t>}.</a:t>
            </a:r>
            <a:endParaRPr sz="2800" dirty="0">
              <a:highlight>
                <a:srgbClr val="FFFF00"/>
              </a:highlight>
              <a:latin typeface="Arial MT"/>
              <a:cs typeface="Arial MT"/>
            </a:endParaRPr>
          </a:p>
        </p:txBody>
      </p:sp>
      <p:sp>
        <p:nvSpPr>
          <p:cNvPr id="5" name="TextBox 4">
            <a:extLst>
              <a:ext uri="{FF2B5EF4-FFF2-40B4-BE49-F238E27FC236}">
                <a16:creationId xmlns:a16="http://schemas.microsoft.com/office/drawing/2014/main" id="{7D6B2A74-FD1D-BD1F-41E5-77FFCBEADDB2}"/>
              </a:ext>
            </a:extLst>
          </p:cNvPr>
          <p:cNvSpPr txBox="1"/>
          <p:nvPr/>
        </p:nvSpPr>
        <p:spPr>
          <a:xfrm>
            <a:off x="7902054" y="2073107"/>
            <a:ext cx="2901287" cy="502125"/>
          </a:xfrm>
          <a:prstGeom prst="rect">
            <a:avLst/>
          </a:prstGeom>
          <a:noFill/>
        </p:spPr>
        <p:txBody>
          <a:bodyPr wrap="square">
            <a:spAutoFit/>
          </a:bodyPr>
          <a:lstStyle/>
          <a:p>
            <a:pPr marL="926465">
              <a:lnSpc>
                <a:spcPts val="3354"/>
              </a:lnSpc>
              <a:spcBef>
                <a:spcPts val="15"/>
              </a:spcBef>
            </a:pPr>
            <a:r>
              <a:rPr lang="en-US" sz="2800" i="1" dirty="0">
                <a:solidFill>
                  <a:srgbClr val="003366"/>
                </a:solidFill>
                <a:latin typeface="Arial"/>
                <a:cs typeface="Arial"/>
              </a:rPr>
              <a:t>expr</a:t>
            </a:r>
            <a:r>
              <a:rPr lang="en-US" sz="2800" i="1" spc="-25" dirty="0">
                <a:solidFill>
                  <a:srgbClr val="003366"/>
                </a:solidFill>
                <a:latin typeface="Arial"/>
                <a:cs typeface="Arial"/>
              </a:rPr>
              <a:t> </a:t>
            </a:r>
            <a:r>
              <a:rPr lang="en-US" sz="2800" spc="-5" dirty="0">
                <a:solidFill>
                  <a:srgbClr val="009900"/>
                </a:solidFill>
                <a:latin typeface="Symbol"/>
                <a:cs typeface="Symbol"/>
              </a:rPr>
              <a:t></a:t>
            </a:r>
            <a:r>
              <a:rPr lang="en-US" sz="2800" spc="55" dirty="0">
                <a:solidFill>
                  <a:srgbClr val="009900"/>
                </a:solidFill>
                <a:latin typeface="Times New Roman"/>
                <a:cs typeface="Times New Roman"/>
              </a:rPr>
              <a:t> </a:t>
            </a:r>
            <a:r>
              <a:rPr lang="en-US" sz="2800" b="1" spc="-5" dirty="0">
                <a:solidFill>
                  <a:srgbClr val="003366"/>
                </a:solidFill>
                <a:latin typeface="Arial"/>
                <a:cs typeface="Arial"/>
              </a:rPr>
              <a:t>id</a:t>
            </a:r>
            <a:endParaRPr lang="en-US" sz="2800" dirty="0">
              <a:latin typeface="Arial"/>
              <a:cs typeface="Arial"/>
            </a:endParaRPr>
          </a:p>
        </p:txBody>
      </p:sp>
      <p:sp>
        <p:nvSpPr>
          <p:cNvPr id="7" name="TextBox 6">
            <a:extLst>
              <a:ext uri="{FF2B5EF4-FFF2-40B4-BE49-F238E27FC236}">
                <a16:creationId xmlns:a16="http://schemas.microsoft.com/office/drawing/2014/main" id="{8C86EA21-572C-C4A1-BCDF-7C0C8A1EB26E}"/>
              </a:ext>
            </a:extLst>
          </p:cNvPr>
          <p:cNvSpPr txBox="1"/>
          <p:nvPr/>
        </p:nvSpPr>
        <p:spPr>
          <a:xfrm>
            <a:off x="8717507" y="2857760"/>
            <a:ext cx="2901287" cy="1384995"/>
          </a:xfrm>
          <a:prstGeom prst="rect">
            <a:avLst/>
          </a:prstGeom>
          <a:noFill/>
        </p:spPr>
        <p:txBody>
          <a:bodyPr wrap="square">
            <a:spAutoFit/>
          </a:bodyPr>
          <a:lstStyle/>
          <a:p>
            <a:r>
              <a:rPr lang="en-US" sz="2800" i="1" dirty="0">
                <a:solidFill>
                  <a:srgbClr val="003366"/>
                </a:solidFill>
                <a:latin typeface="Arial"/>
                <a:cs typeface="Arial"/>
              </a:rPr>
              <a:t>expr</a:t>
            </a:r>
            <a:r>
              <a:rPr lang="en-US" sz="2800" i="1" spc="-5" dirty="0">
                <a:solidFill>
                  <a:srgbClr val="003366"/>
                </a:solidFill>
                <a:latin typeface="Arial"/>
                <a:cs typeface="Arial"/>
              </a:rPr>
              <a:t> </a:t>
            </a:r>
            <a:r>
              <a:rPr lang="en-US" sz="2800" spc="-5" dirty="0">
                <a:solidFill>
                  <a:srgbClr val="009900"/>
                </a:solidFill>
                <a:latin typeface="Symbol"/>
                <a:cs typeface="Symbol"/>
              </a:rPr>
              <a:t></a:t>
            </a:r>
            <a:r>
              <a:rPr lang="en-US" sz="2800" spc="75" dirty="0">
                <a:solidFill>
                  <a:srgbClr val="009900"/>
                </a:solidFill>
                <a:latin typeface="Times New Roman"/>
                <a:cs typeface="Times New Roman"/>
              </a:rPr>
              <a:t> </a:t>
            </a:r>
            <a:r>
              <a:rPr lang="en-US" sz="2800" spc="-5" dirty="0">
                <a:solidFill>
                  <a:srgbClr val="003366"/>
                </a:solidFill>
                <a:latin typeface="Times New Roman"/>
                <a:cs typeface="Times New Roman"/>
              </a:rPr>
              <a:t>‘</a:t>
            </a:r>
            <a:r>
              <a:rPr lang="en-US" sz="2800" spc="-5" dirty="0">
                <a:solidFill>
                  <a:srgbClr val="003366"/>
                </a:solidFill>
                <a:latin typeface="Arial MT"/>
                <a:cs typeface="Arial MT"/>
              </a:rPr>
              <a:t>-</a:t>
            </a:r>
            <a:r>
              <a:rPr lang="en-US" sz="2800" spc="-5" dirty="0">
                <a:solidFill>
                  <a:srgbClr val="003366"/>
                </a:solidFill>
                <a:latin typeface="Times New Roman"/>
                <a:cs typeface="Times New Roman"/>
              </a:rPr>
              <a:t>’</a:t>
            </a:r>
            <a:r>
              <a:rPr lang="en-US" sz="2800" spc="75" dirty="0">
                <a:solidFill>
                  <a:srgbClr val="003366"/>
                </a:solidFill>
                <a:latin typeface="Times New Roman"/>
                <a:cs typeface="Times New Roman"/>
              </a:rPr>
              <a:t> </a:t>
            </a:r>
            <a:r>
              <a:rPr lang="en-US" sz="2800" i="1" spc="-5" dirty="0">
                <a:solidFill>
                  <a:srgbClr val="003366"/>
                </a:solidFill>
                <a:latin typeface="Arial"/>
                <a:cs typeface="Arial"/>
              </a:rPr>
              <a:t>expr</a:t>
            </a:r>
          </a:p>
          <a:p>
            <a:r>
              <a:rPr lang="en-US" sz="2800" i="1" dirty="0">
                <a:solidFill>
                  <a:srgbClr val="003366"/>
                </a:solidFill>
                <a:latin typeface="Arial"/>
                <a:cs typeface="Arial"/>
              </a:rPr>
              <a:t>expr</a:t>
            </a:r>
            <a:r>
              <a:rPr lang="en-US" sz="2800" i="1" spc="-5" dirty="0">
                <a:solidFill>
                  <a:srgbClr val="003366"/>
                </a:solidFill>
                <a:latin typeface="Arial"/>
                <a:cs typeface="Arial"/>
              </a:rPr>
              <a:t> </a:t>
            </a:r>
            <a:r>
              <a:rPr lang="en-US" sz="2800" spc="-5" dirty="0">
                <a:solidFill>
                  <a:srgbClr val="009900"/>
                </a:solidFill>
                <a:latin typeface="Symbol"/>
                <a:cs typeface="Symbol"/>
              </a:rPr>
              <a:t></a:t>
            </a:r>
            <a:r>
              <a:rPr lang="en-US" sz="2800" spc="75" dirty="0">
                <a:solidFill>
                  <a:srgbClr val="009900"/>
                </a:solidFill>
                <a:latin typeface="Times New Roman"/>
                <a:cs typeface="Times New Roman"/>
              </a:rPr>
              <a:t> </a:t>
            </a:r>
            <a:r>
              <a:rPr lang="en-US" sz="2800" spc="-5" dirty="0">
                <a:solidFill>
                  <a:srgbClr val="003366"/>
                </a:solidFill>
                <a:latin typeface="Arial MT"/>
                <a:cs typeface="Arial MT"/>
              </a:rPr>
              <a:t>-</a:t>
            </a:r>
            <a:r>
              <a:rPr lang="en-US" sz="2800" spc="75" dirty="0">
                <a:solidFill>
                  <a:srgbClr val="003366"/>
                </a:solidFill>
                <a:latin typeface="Times New Roman"/>
                <a:cs typeface="Times New Roman"/>
              </a:rPr>
              <a:t> </a:t>
            </a:r>
            <a:r>
              <a:rPr lang="en-US" sz="2800" i="1" spc="-5" dirty="0">
                <a:solidFill>
                  <a:srgbClr val="003366"/>
                </a:solidFill>
                <a:latin typeface="Arial"/>
                <a:cs typeface="Arial"/>
              </a:rPr>
              <a:t>id</a:t>
            </a:r>
          </a:p>
          <a:p>
            <a:endParaRPr lang="en-US" sz="2800" dirty="0"/>
          </a:p>
        </p:txBody>
      </p:sp>
      <p:sp>
        <p:nvSpPr>
          <p:cNvPr id="8" name="TextBox 7">
            <a:extLst>
              <a:ext uri="{FF2B5EF4-FFF2-40B4-BE49-F238E27FC236}">
                <a16:creationId xmlns:a16="http://schemas.microsoft.com/office/drawing/2014/main" id="{204E9DB6-F7BC-092E-D8E4-1CD3EFFD3F25}"/>
              </a:ext>
            </a:extLst>
          </p:cNvPr>
          <p:cNvSpPr txBox="1"/>
          <p:nvPr/>
        </p:nvSpPr>
        <p:spPr>
          <a:xfrm>
            <a:off x="8717507" y="4060120"/>
            <a:ext cx="3225420" cy="1384995"/>
          </a:xfrm>
          <a:prstGeom prst="rect">
            <a:avLst/>
          </a:prstGeom>
          <a:noFill/>
        </p:spPr>
        <p:txBody>
          <a:bodyPr wrap="square">
            <a:spAutoFit/>
          </a:bodyPr>
          <a:lstStyle/>
          <a:p>
            <a:r>
              <a:rPr lang="en-US" sz="2800" i="1" dirty="0">
                <a:solidFill>
                  <a:srgbClr val="003366"/>
                </a:solidFill>
                <a:latin typeface="Arial"/>
                <a:cs typeface="Arial"/>
              </a:rPr>
              <a:t>expr</a:t>
            </a:r>
            <a:r>
              <a:rPr lang="en-US" sz="2800" i="1" spc="-5" dirty="0">
                <a:solidFill>
                  <a:srgbClr val="003366"/>
                </a:solidFill>
                <a:latin typeface="Arial"/>
                <a:cs typeface="Arial"/>
              </a:rPr>
              <a:t> </a:t>
            </a:r>
            <a:r>
              <a:rPr lang="en-US" sz="2800" spc="-5" dirty="0">
                <a:solidFill>
                  <a:srgbClr val="009900"/>
                </a:solidFill>
                <a:latin typeface="Symbol"/>
                <a:cs typeface="Symbol"/>
              </a:rPr>
              <a:t></a:t>
            </a:r>
            <a:r>
              <a:rPr lang="en-US" sz="2800" spc="75" dirty="0">
                <a:solidFill>
                  <a:srgbClr val="009900"/>
                </a:solidFill>
                <a:latin typeface="Times New Roman"/>
                <a:cs typeface="Times New Roman"/>
              </a:rPr>
              <a:t> </a:t>
            </a:r>
            <a:r>
              <a:rPr lang="en-US" sz="2800" spc="-5" dirty="0">
                <a:solidFill>
                  <a:srgbClr val="003366"/>
                </a:solidFill>
                <a:latin typeface="Times New Roman"/>
                <a:cs typeface="Times New Roman"/>
              </a:rPr>
              <a:t>‘</a:t>
            </a:r>
            <a:r>
              <a:rPr lang="en-US" sz="2800" spc="-5" dirty="0">
                <a:solidFill>
                  <a:srgbClr val="003366"/>
                </a:solidFill>
                <a:latin typeface="Arial MT"/>
                <a:cs typeface="Times New Roman"/>
              </a:rPr>
              <a:t>(</a:t>
            </a:r>
            <a:r>
              <a:rPr lang="en-US" sz="2800" spc="-5" dirty="0">
                <a:solidFill>
                  <a:srgbClr val="003366"/>
                </a:solidFill>
                <a:latin typeface="Times New Roman"/>
                <a:cs typeface="Times New Roman"/>
              </a:rPr>
              <a:t>’</a:t>
            </a:r>
            <a:r>
              <a:rPr lang="en-US" sz="2800" spc="75" dirty="0">
                <a:solidFill>
                  <a:srgbClr val="003366"/>
                </a:solidFill>
                <a:latin typeface="Times New Roman"/>
                <a:cs typeface="Times New Roman"/>
              </a:rPr>
              <a:t> </a:t>
            </a:r>
            <a:r>
              <a:rPr lang="en-US" sz="2800" i="1" spc="-5" dirty="0">
                <a:solidFill>
                  <a:srgbClr val="003366"/>
                </a:solidFill>
                <a:latin typeface="Arial"/>
                <a:cs typeface="Arial"/>
              </a:rPr>
              <a:t>expr ‘)’</a:t>
            </a:r>
          </a:p>
          <a:p>
            <a:r>
              <a:rPr lang="en-US" sz="2800" i="1" dirty="0">
                <a:solidFill>
                  <a:srgbClr val="003366"/>
                </a:solidFill>
                <a:latin typeface="Arial"/>
                <a:cs typeface="Arial"/>
              </a:rPr>
              <a:t>expr</a:t>
            </a:r>
            <a:r>
              <a:rPr lang="en-US" sz="2800" i="1" spc="-5" dirty="0">
                <a:solidFill>
                  <a:srgbClr val="003366"/>
                </a:solidFill>
                <a:latin typeface="Arial"/>
                <a:cs typeface="Arial"/>
              </a:rPr>
              <a:t> </a:t>
            </a:r>
            <a:r>
              <a:rPr lang="en-US" sz="2800" spc="-5" dirty="0">
                <a:solidFill>
                  <a:srgbClr val="009900"/>
                </a:solidFill>
                <a:latin typeface="Symbol"/>
                <a:cs typeface="Symbol"/>
              </a:rPr>
              <a:t></a:t>
            </a:r>
            <a:r>
              <a:rPr lang="en-US" sz="2800" spc="75" dirty="0">
                <a:solidFill>
                  <a:srgbClr val="009900"/>
                </a:solidFill>
                <a:latin typeface="Times New Roman"/>
                <a:cs typeface="Times New Roman"/>
              </a:rPr>
              <a:t> </a:t>
            </a:r>
            <a:r>
              <a:rPr lang="en-US" sz="2800" spc="-5" dirty="0">
                <a:solidFill>
                  <a:srgbClr val="003366"/>
                </a:solidFill>
                <a:latin typeface="Arial MT"/>
                <a:cs typeface="Times New Roman"/>
              </a:rPr>
              <a:t>(</a:t>
            </a:r>
            <a:r>
              <a:rPr lang="en-US" sz="2800" i="1" spc="-5" dirty="0">
                <a:solidFill>
                  <a:srgbClr val="003366"/>
                </a:solidFill>
                <a:latin typeface="Arial"/>
                <a:cs typeface="Arial"/>
              </a:rPr>
              <a:t>id)</a:t>
            </a:r>
          </a:p>
          <a:p>
            <a:endParaRPr lang="en-US" sz="2800" dirty="0"/>
          </a:p>
        </p:txBody>
      </p:sp>
      <p:sp>
        <p:nvSpPr>
          <p:cNvPr id="9" name="TextBox 8">
            <a:extLst>
              <a:ext uri="{FF2B5EF4-FFF2-40B4-BE49-F238E27FC236}">
                <a16:creationId xmlns:a16="http://schemas.microsoft.com/office/drawing/2014/main" id="{3A383284-38D7-BDF6-472A-5D9F43EC7BD0}"/>
              </a:ext>
            </a:extLst>
          </p:cNvPr>
          <p:cNvSpPr txBox="1"/>
          <p:nvPr/>
        </p:nvSpPr>
        <p:spPr>
          <a:xfrm>
            <a:off x="8225622" y="5445115"/>
            <a:ext cx="3878806" cy="1384995"/>
          </a:xfrm>
          <a:prstGeom prst="rect">
            <a:avLst/>
          </a:prstGeom>
          <a:noFill/>
        </p:spPr>
        <p:txBody>
          <a:bodyPr wrap="square">
            <a:spAutoFit/>
          </a:bodyPr>
          <a:lstStyle/>
          <a:p>
            <a:r>
              <a:rPr lang="en-US" sz="2800" i="1" dirty="0">
                <a:solidFill>
                  <a:srgbClr val="003366"/>
                </a:solidFill>
                <a:latin typeface="Arial"/>
                <a:cs typeface="Arial"/>
              </a:rPr>
              <a:t>expr</a:t>
            </a:r>
            <a:r>
              <a:rPr lang="en-US" sz="2800" i="1" spc="-5" dirty="0">
                <a:solidFill>
                  <a:srgbClr val="003366"/>
                </a:solidFill>
                <a:latin typeface="Arial"/>
                <a:cs typeface="Arial"/>
              </a:rPr>
              <a:t> </a:t>
            </a:r>
            <a:r>
              <a:rPr lang="en-US" sz="2800" spc="-5" dirty="0">
                <a:solidFill>
                  <a:srgbClr val="009900"/>
                </a:solidFill>
                <a:latin typeface="Symbol"/>
                <a:cs typeface="Symbol"/>
              </a:rPr>
              <a:t></a:t>
            </a:r>
            <a:r>
              <a:rPr lang="en-US" sz="2800" spc="75" dirty="0">
                <a:solidFill>
                  <a:srgbClr val="009900"/>
                </a:solidFill>
                <a:latin typeface="Times New Roman"/>
                <a:cs typeface="Times New Roman"/>
              </a:rPr>
              <a:t> </a:t>
            </a:r>
            <a:r>
              <a:rPr lang="en-US" sz="2800" i="1" spc="-5" dirty="0">
                <a:solidFill>
                  <a:srgbClr val="003366"/>
                </a:solidFill>
                <a:latin typeface="Arial"/>
                <a:cs typeface="Arial"/>
              </a:rPr>
              <a:t>expr op expr </a:t>
            </a:r>
            <a:r>
              <a:rPr lang="en-US" sz="2800" i="1" dirty="0" err="1">
                <a:solidFill>
                  <a:srgbClr val="003366"/>
                </a:solidFill>
                <a:latin typeface="Arial"/>
                <a:cs typeface="Arial"/>
              </a:rPr>
              <a:t>expr</a:t>
            </a:r>
            <a:r>
              <a:rPr lang="en-US" sz="2800" i="1" spc="-5" dirty="0">
                <a:solidFill>
                  <a:srgbClr val="003366"/>
                </a:solidFill>
                <a:latin typeface="Arial"/>
                <a:cs typeface="Arial"/>
              </a:rPr>
              <a:t> </a:t>
            </a:r>
            <a:r>
              <a:rPr lang="en-US" sz="2800" spc="-5" dirty="0">
                <a:solidFill>
                  <a:srgbClr val="009900"/>
                </a:solidFill>
                <a:latin typeface="Symbol"/>
                <a:cs typeface="Symbol"/>
              </a:rPr>
              <a:t></a:t>
            </a:r>
            <a:r>
              <a:rPr lang="en-US" sz="2800" spc="75" dirty="0">
                <a:solidFill>
                  <a:srgbClr val="009900"/>
                </a:solidFill>
                <a:latin typeface="Times New Roman"/>
                <a:cs typeface="Times New Roman"/>
              </a:rPr>
              <a:t> </a:t>
            </a:r>
            <a:r>
              <a:rPr lang="en-US" sz="2800" i="1" spc="-5" dirty="0">
                <a:solidFill>
                  <a:srgbClr val="003366"/>
                </a:solidFill>
                <a:latin typeface="Arial"/>
                <a:cs typeface="Arial"/>
              </a:rPr>
              <a:t>id + id</a:t>
            </a:r>
          </a:p>
          <a:p>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4" y="889515"/>
            <a:ext cx="2515870" cy="1367041"/>
          </a:xfrm>
          <a:prstGeom prst="rect">
            <a:avLst/>
          </a:prstGeom>
        </p:spPr>
        <p:txBody>
          <a:bodyPr vert="horz" wrap="square" lIns="0" tIns="12700" rIns="0" bIns="0" rtlCol="0" anchor="ctr">
            <a:spAutoFit/>
          </a:bodyPr>
          <a:lstStyle/>
          <a:p>
            <a:pPr marL="12700">
              <a:lnSpc>
                <a:spcPct val="100000"/>
              </a:lnSpc>
              <a:spcBef>
                <a:spcPts val="100"/>
              </a:spcBef>
            </a:pPr>
            <a:r>
              <a:rPr spc="-5" dirty="0"/>
              <a:t>Derivations</a:t>
            </a:r>
          </a:p>
        </p:txBody>
      </p:sp>
      <p:sp>
        <p:nvSpPr>
          <p:cNvPr id="3" name="object 3"/>
          <p:cNvSpPr txBox="1"/>
          <p:nvPr/>
        </p:nvSpPr>
        <p:spPr>
          <a:xfrm>
            <a:off x="2517444" y="2349868"/>
            <a:ext cx="7571740" cy="4336415"/>
          </a:xfrm>
          <a:prstGeom prst="rect">
            <a:avLst/>
          </a:prstGeom>
        </p:spPr>
        <p:txBody>
          <a:bodyPr vert="horz" wrap="square" lIns="0" tIns="12065" rIns="0" bIns="0" rtlCol="0">
            <a:spAutoFit/>
          </a:bodyPr>
          <a:lstStyle/>
          <a:p>
            <a:pPr marL="354965" marR="5080" indent="-342900">
              <a:lnSpc>
                <a:spcPct val="110000"/>
              </a:lnSpc>
              <a:spcBef>
                <a:spcPts val="95"/>
              </a:spcBef>
              <a:buSzPct val="75000"/>
              <a:buFont typeface="Wingdings"/>
              <a:buChar char=""/>
              <a:tabLst>
                <a:tab pos="354965" algn="l"/>
                <a:tab pos="355600" algn="l"/>
              </a:tabLst>
            </a:pPr>
            <a:r>
              <a:rPr sz="2800" spc="-5" dirty="0">
                <a:solidFill>
                  <a:srgbClr val="003366"/>
                </a:solidFill>
                <a:latin typeface="Arial MT"/>
                <a:cs typeface="Arial MT"/>
              </a:rPr>
              <a:t>A</a:t>
            </a:r>
            <a:r>
              <a:rPr sz="2800" spc="-10" dirty="0">
                <a:solidFill>
                  <a:srgbClr val="003366"/>
                </a:solidFill>
                <a:latin typeface="Arial MT"/>
                <a:cs typeface="Arial MT"/>
              </a:rPr>
              <a:t> </a:t>
            </a:r>
            <a:r>
              <a:rPr sz="2800" dirty="0">
                <a:solidFill>
                  <a:srgbClr val="FF3300"/>
                </a:solidFill>
                <a:latin typeface="Arial MT"/>
                <a:cs typeface="Arial MT"/>
              </a:rPr>
              <a:t>derivation </a:t>
            </a:r>
            <a:r>
              <a:rPr sz="2800" spc="-5" dirty="0">
                <a:solidFill>
                  <a:srgbClr val="FF3300"/>
                </a:solidFill>
                <a:latin typeface="Arial MT"/>
                <a:cs typeface="Arial MT"/>
              </a:rPr>
              <a:t>step</a:t>
            </a:r>
            <a:r>
              <a:rPr sz="2800" spc="20" dirty="0">
                <a:solidFill>
                  <a:srgbClr val="FF3300"/>
                </a:solidFill>
                <a:latin typeface="Arial MT"/>
                <a:cs typeface="Arial MT"/>
              </a:rPr>
              <a:t> </a:t>
            </a:r>
            <a:r>
              <a:rPr sz="2800" spc="-5" dirty="0">
                <a:solidFill>
                  <a:srgbClr val="003366"/>
                </a:solidFill>
                <a:latin typeface="Arial MT"/>
                <a:cs typeface="Arial MT"/>
              </a:rPr>
              <a:t>is</a:t>
            </a:r>
            <a:r>
              <a:rPr sz="2800" dirty="0">
                <a:solidFill>
                  <a:srgbClr val="003366"/>
                </a:solidFill>
                <a:latin typeface="Arial MT"/>
                <a:cs typeface="Arial MT"/>
              </a:rPr>
              <a:t> </a:t>
            </a:r>
            <a:r>
              <a:rPr sz="2800" spc="-5" dirty="0">
                <a:solidFill>
                  <a:srgbClr val="003366"/>
                </a:solidFill>
                <a:latin typeface="Arial MT"/>
                <a:cs typeface="Arial MT"/>
              </a:rPr>
              <a:t>an</a:t>
            </a:r>
            <a:r>
              <a:rPr sz="2800" spc="10" dirty="0">
                <a:solidFill>
                  <a:srgbClr val="003366"/>
                </a:solidFill>
                <a:latin typeface="Arial MT"/>
                <a:cs typeface="Arial MT"/>
              </a:rPr>
              <a:t> </a:t>
            </a:r>
            <a:r>
              <a:rPr sz="2800" dirty="0">
                <a:solidFill>
                  <a:srgbClr val="003366"/>
                </a:solidFill>
                <a:latin typeface="Arial MT"/>
                <a:cs typeface="Arial MT"/>
              </a:rPr>
              <a:t>application </a:t>
            </a:r>
            <a:r>
              <a:rPr sz="2800" spc="-5" dirty="0">
                <a:solidFill>
                  <a:srgbClr val="003366"/>
                </a:solidFill>
                <a:latin typeface="Arial MT"/>
                <a:cs typeface="Arial MT"/>
              </a:rPr>
              <a:t>of</a:t>
            </a:r>
            <a:r>
              <a:rPr sz="2800" spc="-10" dirty="0">
                <a:solidFill>
                  <a:srgbClr val="003366"/>
                </a:solidFill>
                <a:latin typeface="Arial MT"/>
                <a:cs typeface="Arial MT"/>
              </a:rPr>
              <a:t> </a:t>
            </a:r>
            <a:r>
              <a:rPr sz="2800" spc="-5" dirty="0">
                <a:solidFill>
                  <a:srgbClr val="003366"/>
                </a:solidFill>
                <a:latin typeface="Arial MT"/>
                <a:cs typeface="Arial MT"/>
              </a:rPr>
              <a:t>a </a:t>
            </a:r>
            <a:r>
              <a:rPr sz="2800" dirty="0">
                <a:solidFill>
                  <a:srgbClr val="003366"/>
                </a:solidFill>
                <a:latin typeface="Arial MT"/>
                <a:cs typeface="Arial MT"/>
              </a:rPr>
              <a:t> production</a:t>
            </a:r>
            <a:r>
              <a:rPr sz="2800" spc="-5" dirty="0">
                <a:solidFill>
                  <a:srgbClr val="003366"/>
                </a:solidFill>
                <a:latin typeface="Arial MT"/>
                <a:cs typeface="Arial MT"/>
              </a:rPr>
              <a:t> </a:t>
            </a:r>
            <a:r>
              <a:rPr sz="2800" dirty="0">
                <a:solidFill>
                  <a:srgbClr val="003366"/>
                </a:solidFill>
                <a:latin typeface="Arial MT"/>
                <a:cs typeface="Arial MT"/>
              </a:rPr>
              <a:t>as </a:t>
            </a:r>
            <a:r>
              <a:rPr sz="2800" spc="-5" dirty="0">
                <a:solidFill>
                  <a:srgbClr val="003366"/>
                </a:solidFill>
                <a:latin typeface="Arial MT"/>
                <a:cs typeface="Arial MT"/>
              </a:rPr>
              <a:t>a</a:t>
            </a:r>
            <a:r>
              <a:rPr sz="2800" spc="20" dirty="0">
                <a:solidFill>
                  <a:srgbClr val="003366"/>
                </a:solidFill>
                <a:latin typeface="Arial MT"/>
                <a:cs typeface="Arial MT"/>
              </a:rPr>
              <a:t> </a:t>
            </a:r>
            <a:r>
              <a:rPr sz="2800" dirty="0">
                <a:solidFill>
                  <a:srgbClr val="FF3300"/>
                </a:solidFill>
                <a:latin typeface="Arial MT"/>
                <a:cs typeface="Arial MT"/>
              </a:rPr>
              <a:t>rewriting</a:t>
            </a:r>
            <a:r>
              <a:rPr sz="2800" spc="10" dirty="0">
                <a:solidFill>
                  <a:srgbClr val="FF3300"/>
                </a:solidFill>
                <a:latin typeface="Arial MT"/>
                <a:cs typeface="Arial MT"/>
              </a:rPr>
              <a:t> </a:t>
            </a:r>
            <a:r>
              <a:rPr sz="2800" dirty="0">
                <a:solidFill>
                  <a:srgbClr val="FF3300"/>
                </a:solidFill>
                <a:latin typeface="Arial MT"/>
                <a:cs typeface="Arial MT"/>
              </a:rPr>
              <a:t>rule</a:t>
            </a:r>
            <a:r>
              <a:rPr sz="2800" dirty="0">
                <a:solidFill>
                  <a:srgbClr val="003366"/>
                </a:solidFill>
                <a:latin typeface="Arial MT"/>
                <a:cs typeface="Arial MT"/>
              </a:rPr>
              <a:t>, </a:t>
            </a:r>
            <a:r>
              <a:rPr sz="2800" spc="-5" dirty="0">
                <a:solidFill>
                  <a:srgbClr val="003366"/>
                </a:solidFill>
                <a:latin typeface="Arial MT"/>
                <a:cs typeface="Arial MT"/>
              </a:rPr>
              <a:t>namely, </a:t>
            </a:r>
            <a:r>
              <a:rPr sz="2800" dirty="0">
                <a:solidFill>
                  <a:srgbClr val="003366"/>
                </a:solidFill>
                <a:latin typeface="Arial MT"/>
                <a:cs typeface="Arial MT"/>
              </a:rPr>
              <a:t> replacing</a:t>
            </a:r>
            <a:r>
              <a:rPr sz="2800" spc="10" dirty="0">
                <a:solidFill>
                  <a:srgbClr val="003366"/>
                </a:solidFill>
                <a:latin typeface="Arial MT"/>
                <a:cs typeface="Arial MT"/>
              </a:rPr>
              <a:t> </a:t>
            </a:r>
            <a:r>
              <a:rPr sz="2800" spc="-5" dirty="0">
                <a:solidFill>
                  <a:srgbClr val="003366"/>
                </a:solidFill>
                <a:latin typeface="Arial MT"/>
                <a:cs typeface="Arial MT"/>
              </a:rPr>
              <a:t>a</a:t>
            </a:r>
            <a:r>
              <a:rPr sz="2800" spc="-10" dirty="0">
                <a:solidFill>
                  <a:srgbClr val="003366"/>
                </a:solidFill>
                <a:latin typeface="Arial MT"/>
                <a:cs typeface="Arial MT"/>
              </a:rPr>
              <a:t> </a:t>
            </a:r>
            <a:r>
              <a:rPr sz="2800" dirty="0">
                <a:solidFill>
                  <a:srgbClr val="003366"/>
                </a:solidFill>
                <a:latin typeface="Arial MT"/>
                <a:cs typeface="Arial MT"/>
              </a:rPr>
              <a:t>nonterminal</a:t>
            </a:r>
            <a:r>
              <a:rPr sz="2800" spc="20" dirty="0">
                <a:solidFill>
                  <a:srgbClr val="003366"/>
                </a:solidFill>
                <a:latin typeface="Arial MT"/>
                <a:cs typeface="Arial MT"/>
              </a:rPr>
              <a:t> </a:t>
            </a:r>
            <a:r>
              <a:rPr sz="2800" spc="-5" dirty="0">
                <a:solidFill>
                  <a:srgbClr val="003366"/>
                </a:solidFill>
                <a:latin typeface="Arial MT"/>
                <a:cs typeface="Arial MT"/>
              </a:rPr>
              <a:t>in</a:t>
            </a:r>
            <a:r>
              <a:rPr sz="2800" spc="5" dirty="0">
                <a:solidFill>
                  <a:srgbClr val="003366"/>
                </a:solidFill>
                <a:latin typeface="Arial MT"/>
                <a:cs typeface="Arial MT"/>
              </a:rPr>
              <a:t> </a:t>
            </a:r>
            <a:r>
              <a:rPr sz="2800" spc="-5" dirty="0">
                <a:solidFill>
                  <a:srgbClr val="003366"/>
                </a:solidFill>
                <a:latin typeface="Arial MT"/>
                <a:cs typeface="Arial MT"/>
              </a:rPr>
              <a:t>the</a:t>
            </a:r>
            <a:r>
              <a:rPr sz="2800" spc="-10" dirty="0">
                <a:solidFill>
                  <a:srgbClr val="003366"/>
                </a:solidFill>
                <a:latin typeface="Arial MT"/>
                <a:cs typeface="Arial MT"/>
              </a:rPr>
              <a:t> </a:t>
            </a:r>
            <a:r>
              <a:rPr sz="2800" spc="-5" dirty="0">
                <a:solidFill>
                  <a:srgbClr val="003366"/>
                </a:solidFill>
                <a:latin typeface="Arial MT"/>
                <a:cs typeface="Arial MT"/>
              </a:rPr>
              <a:t>string</a:t>
            </a:r>
            <a:r>
              <a:rPr sz="2800" spc="-10" dirty="0">
                <a:solidFill>
                  <a:srgbClr val="003366"/>
                </a:solidFill>
                <a:latin typeface="Arial MT"/>
                <a:cs typeface="Arial MT"/>
              </a:rPr>
              <a:t> </a:t>
            </a:r>
            <a:r>
              <a:rPr sz="2800" dirty="0">
                <a:solidFill>
                  <a:srgbClr val="003366"/>
                </a:solidFill>
                <a:latin typeface="Arial MT"/>
                <a:cs typeface="Arial MT"/>
              </a:rPr>
              <a:t>by</a:t>
            </a:r>
            <a:r>
              <a:rPr sz="2800" spc="-5" dirty="0">
                <a:solidFill>
                  <a:srgbClr val="003366"/>
                </a:solidFill>
                <a:latin typeface="Arial MT"/>
                <a:cs typeface="Arial MT"/>
              </a:rPr>
              <a:t> one</a:t>
            </a:r>
            <a:r>
              <a:rPr sz="2800" spc="5" dirty="0">
                <a:solidFill>
                  <a:srgbClr val="003366"/>
                </a:solidFill>
                <a:latin typeface="Arial MT"/>
                <a:cs typeface="Arial MT"/>
              </a:rPr>
              <a:t> </a:t>
            </a:r>
            <a:r>
              <a:rPr sz="2800" spc="-5" dirty="0">
                <a:solidFill>
                  <a:srgbClr val="003366"/>
                </a:solidFill>
                <a:latin typeface="Arial MT"/>
                <a:cs typeface="Arial MT"/>
              </a:rPr>
              <a:t>of </a:t>
            </a:r>
            <a:r>
              <a:rPr sz="2800" spc="-765" dirty="0">
                <a:solidFill>
                  <a:srgbClr val="003366"/>
                </a:solidFill>
                <a:latin typeface="Arial MT"/>
                <a:cs typeface="Arial MT"/>
              </a:rPr>
              <a:t> </a:t>
            </a:r>
            <a:r>
              <a:rPr sz="2800" spc="-5" dirty="0">
                <a:solidFill>
                  <a:srgbClr val="003366"/>
                </a:solidFill>
                <a:latin typeface="Arial MT"/>
                <a:cs typeface="Arial MT"/>
              </a:rPr>
              <a:t>its</a:t>
            </a:r>
            <a:r>
              <a:rPr sz="2800" spc="-10" dirty="0">
                <a:solidFill>
                  <a:srgbClr val="003366"/>
                </a:solidFill>
                <a:latin typeface="Arial MT"/>
                <a:cs typeface="Arial MT"/>
              </a:rPr>
              <a:t> </a:t>
            </a:r>
            <a:r>
              <a:rPr sz="2800" dirty="0">
                <a:solidFill>
                  <a:srgbClr val="003366"/>
                </a:solidFill>
                <a:latin typeface="Arial MT"/>
                <a:cs typeface="Arial MT"/>
              </a:rPr>
              <a:t>right-hand</a:t>
            </a:r>
            <a:r>
              <a:rPr sz="2800" spc="15" dirty="0">
                <a:solidFill>
                  <a:srgbClr val="003366"/>
                </a:solidFill>
                <a:latin typeface="Arial MT"/>
                <a:cs typeface="Arial MT"/>
              </a:rPr>
              <a:t> </a:t>
            </a:r>
            <a:r>
              <a:rPr sz="2800" spc="-5" dirty="0">
                <a:solidFill>
                  <a:srgbClr val="003366"/>
                </a:solidFill>
                <a:latin typeface="Arial MT"/>
                <a:cs typeface="Arial MT"/>
              </a:rPr>
              <a:t>sides, N</a:t>
            </a:r>
            <a:r>
              <a:rPr sz="2800" spc="15" dirty="0">
                <a:solidFill>
                  <a:srgbClr val="003366"/>
                </a:solidFill>
                <a:latin typeface="Arial MT"/>
                <a:cs typeface="Arial MT"/>
              </a:rPr>
              <a:t> </a:t>
            </a:r>
            <a:r>
              <a:rPr sz="2800" spc="-5" dirty="0">
                <a:solidFill>
                  <a:srgbClr val="003366"/>
                </a:solidFill>
                <a:latin typeface="Symbol"/>
                <a:cs typeface="Symbol"/>
              </a:rPr>
              <a:t></a:t>
            </a:r>
            <a:r>
              <a:rPr sz="2800" spc="80" dirty="0">
                <a:solidFill>
                  <a:srgbClr val="003366"/>
                </a:solidFill>
                <a:latin typeface="Times New Roman"/>
                <a:cs typeface="Times New Roman"/>
              </a:rPr>
              <a:t> </a:t>
            </a:r>
            <a:r>
              <a:rPr sz="2800" spc="-5" dirty="0">
                <a:solidFill>
                  <a:srgbClr val="003366"/>
                </a:solidFill>
                <a:latin typeface="Symbol"/>
                <a:cs typeface="Symbol"/>
              </a:rPr>
              <a:t></a:t>
            </a:r>
            <a:endParaRPr sz="2800" dirty="0">
              <a:latin typeface="Symbol"/>
              <a:cs typeface="Symbol"/>
            </a:endParaRPr>
          </a:p>
          <a:p>
            <a:pPr marL="748665">
              <a:spcBef>
                <a:spcPts val="340"/>
              </a:spcBef>
            </a:pPr>
            <a:r>
              <a:rPr sz="2800" spc="-5" dirty="0">
                <a:solidFill>
                  <a:srgbClr val="003366"/>
                </a:solidFill>
                <a:latin typeface="Times New Roman"/>
                <a:cs typeface="Times New Roman"/>
              </a:rPr>
              <a:t>…</a:t>
            </a:r>
            <a:r>
              <a:rPr sz="2800" spc="60" dirty="0">
                <a:solidFill>
                  <a:srgbClr val="003366"/>
                </a:solidFill>
                <a:latin typeface="Times New Roman"/>
                <a:cs typeface="Times New Roman"/>
              </a:rPr>
              <a:t> </a:t>
            </a:r>
            <a:r>
              <a:rPr sz="2800" spc="-5" dirty="0">
                <a:solidFill>
                  <a:srgbClr val="003366"/>
                </a:solidFill>
                <a:latin typeface="Arial MT"/>
                <a:cs typeface="Arial MT"/>
              </a:rPr>
              <a:t>N </a:t>
            </a:r>
            <a:r>
              <a:rPr sz="2800" spc="-5" dirty="0">
                <a:solidFill>
                  <a:srgbClr val="003366"/>
                </a:solidFill>
                <a:latin typeface="Times New Roman"/>
                <a:cs typeface="Times New Roman"/>
              </a:rPr>
              <a:t>…</a:t>
            </a:r>
            <a:r>
              <a:rPr sz="2800" spc="70" dirty="0">
                <a:solidFill>
                  <a:srgbClr val="003366"/>
                </a:solidFill>
                <a:latin typeface="Times New Roman"/>
                <a:cs typeface="Times New Roman"/>
              </a:rPr>
              <a:t> </a:t>
            </a:r>
            <a:r>
              <a:rPr sz="2800" spc="-5" dirty="0">
                <a:solidFill>
                  <a:srgbClr val="FF3300"/>
                </a:solidFill>
                <a:latin typeface="Symbol"/>
                <a:cs typeface="Symbol"/>
              </a:rPr>
              <a:t></a:t>
            </a:r>
            <a:r>
              <a:rPr sz="2800" spc="-20" dirty="0">
                <a:solidFill>
                  <a:srgbClr val="FF3300"/>
                </a:solidFill>
                <a:latin typeface="Times New Roman"/>
                <a:cs typeface="Times New Roman"/>
              </a:rPr>
              <a:t> </a:t>
            </a:r>
            <a:r>
              <a:rPr sz="2800" spc="-5" dirty="0">
                <a:solidFill>
                  <a:srgbClr val="003366"/>
                </a:solidFill>
                <a:latin typeface="Times New Roman"/>
                <a:cs typeface="Times New Roman"/>
              </a:rPr>
              <a:t>… </a:t>
            </a:r>
            <a:r>
              <a:rPr sz="2800" spc="-5" dirty="0">
                <a:solidFill>
                  <a:srgbClr val="003366"/>
                </a:solidFill>
                <a:latin typeface="Symbol"/>
                <a:cs typeface="Symbol"/>
              </a:rPr>
              <a:t></a:t>
            </a:r>
            <a:r>
              <a:rPr sz="2800" spc="-20" dirty="0">
                <a:solidFill>
                  <a:srgbClr val="003366"/>
                </a:solidFill>
                <a:latin typeface="Times New Roman"/>
                <a:cs typeface="Times New Roman"/>
              </a:rPr>
              <a:t> </a:t>
            </a:r>
            <a:r>
              <a:rPr sz="2800" spc="-5" dirty="0">
                <a:solidFill>
                  <a:srgbClr val="003366"/>
                </a:solidFill>
                <a:latin typeface="Times New Roman"/>
                <a:cs typeface="Times New Roman"/>
              </a:rPr>
              <a:t>…</a:t>
            </a:r>
            <a:endParaRPr sz="2800" dirty="0">
              <a:latin typeface="Times New Roman"/>
              <a:cs typeface="Times New Roman"/>
            </a:endParaRPr>
          </a:p>
          <a:p>
            <a:pPr marL="354965" marR="203835" indent="-342900">
              <a:lnSpc>
                <a:spcPct val="110000"/>
              </a:lnSpc>
              <a:spcBef>
                <a:spcPts val="675"/>
              </a:spcBef>
              <a:buSzPct val="75000"/>
              <a:buFont typeface="Wingdings"/>
              <a:buChar char=""/>
              <a:tabLst>
                <a:tab pos="354965" algn="l"/>
                <a:tab pos="355600" algn="l"/>
              </a:tabLst>
            </a:pPr>
            <a:r>
              <a:rPr sz="2800" spc="-5" dirty="0">
                <a:solidFill>
                  <a:srgbClr val="003366"/>
                </a:solidFill>
                <a:latin typeface="Arial MT"/>
                <a:cs typeface="Arial MT"/>
              </a:rPr>
              <a:t>Starting with the </a:t>
            </a:r>
            <a:r>
              <a:rPr sz="2800" dirty="0">
                <a:solidFill>
                  <a:srgbClr val="FF3300"/>
                </a:solidFill>
                <a:latin typeface="Arial MT"/>
                <a:cs typeface="Arial MT"/>
              </a:rPr>
              <a:t>start symbol</a:t>
            </a:r>
            <a:r>
              <a:rPr sz="2800" dirty="0">
                <a:solidFill>
                  <a:srgbClr val="003366"/>
                </a:solidFill>
                <a:latin typeface="Arial MT"/>
                <a:cs typeface="Arial MT"/>
              </a:rPr>
              <a:t>, </a:t>
            </a:r>
            <a:r>
              <a:rPr sz="2800" spc="-5" dirty="0">
                <a:solidFill>
                  <a:srgbClr val="003366"/>
                </a:solidFill>
                <a:latin typeface="Arial MT"/>
                <a:cs typeface="Arial MT"/>
              </a:rPr>
              <a:t>a </a:t>
            </a:r>
            <a:r>
              <a:rPr sz="2800" dirty="0">
                <a:solidFill>
                  <a:srgbClr val="003366"/>
                </a:solidFill>
                <a:latin typeface="Arial MT"/>
                <a:cs typeface="Arial MT"/>
              </a:rPr>
              <a:t>sequence of </a:t>
            </a:r>
            <a:r>
              <a:rPr sz="2800" spc="-765" dirty="0">
                <a:solidFill>
                  <a:srgbClr val="003366"/>
                </a:solidFill>
                <a:latin typeface="Arial MT"/>
                <a:cs typeface="Arial MT"/>
              </a:rPr>
              <a:t> </a:t>
            </a:r>
            <a:r>
              <a:rPr sz="2800" dirty="0">
                <a:solidFill>
                  <a:srgbClr val="003366"/>
                </a:solidFill>
                <a:latin typeface="Arial MT"/>
                <a:cs typeface="Arial MT"/>
              </a:rPr>
              <a:t>derivation steps</a:t>
            </a:r>
            <a:r>
              <a:rPr sz="2800" spc="-10" dirty="0">
                <a:solidFill>
                  <a:srgbClr val="003366"/>
                </a:solidFill>
                <a:latin typeface="Arial MT"/>
                <a:cs typeface="Arial MT"/>
              </a:rPr>
              <a:t> </a:t>
            </a:r>
            <a:r>
              <a:rPr sz="2800" spc="-5" dirty="0">
                <a:solidFill>
                  <a:srgbClr val="003366"/>
                </a:solidFill>
                <a:latin typeface="Arial MT"/>
                <a:cs typeface="Arial MT"/>
              </a:rPr>
              <a:t>is</a:t>
            </a:r>
            <a:r>
              <a:rPr sz="2800" spc="-10" dirty="0">
                <a:solidFill>
                  <a:srgbClr val="003366"/>
                </a:solidFill>
                <a:latin typeface="Arial MT"/>
                <a:cs typeface="Arial MT"/>
              </a:rPr>
              <a:t> </a:t>
            </a:r>
            <a:r>
              <a:rPr sz="2800" spc="-5" dirty="0">
                <a:solidFill>
                  <a:srgbClr val="003366"/>
                </a:solidFill>
                <a:latin typeface="Arial MT"/>
                <a:cs typeface="Arial MT"/>
              </a:rPr>
              <a:t>called a</a:t>
            </a:r>
            <a:r>
              <a:rPr sz="2800" spc="35" dirty="0">
                <a:solidFill>
                  <a:srgbClr val="003366"/>
                </a:solidFill>
                <a:latin typeface="Arial MT"/>
                <a:cs typeface="Arial MT"/>
              </a:rPr>
              <a:t> </a:t>
            </a:r>
            <a:r>
              <a:rPr sz="2800" dirty="0">
                <a:solidFill>
                  <a:srgbClr val="FF3300"/>
                </a:solidFill>
                <a:latin typeface="Arial MT"/>
                <a:cs typeface="Arial MT"/>
              </a:rPr>
              <a:t>derivation</a:t>
            </a:r>
            <a:endParaRPr sz="2800" dirty="0">
              <a:latin typeface="Arial MT"/>
              <a:cs typeface="Arial MT"/>
            </a:endParaRPr>
          </a:p>
          <a:p>
            <a:pPr marL="847725">
              <a:spcBef>
                <a:spcPts val="335"/>
              </a:spcBef>
            </a:pPr>
            <a:r>
              <a:rPr sz="2800" spc="-5" dirty="0">
                <a:solidFill>
                  <a:srgbClr val="003366"/>
                </a:solidFill>
                <a:latin typeface="Arial MT"/>
                <a:cs typeface="Arial MT"/>
              </a:rPr>
              <a:t>S</a:t>
            </a:r>
            <a:r>
              <a:rPr sz="2800" spc="-25" dirty="0">
                <a:solidFill>
                  <a:srgbClr val="003366"/>
                </a:solidFill>
                <a:latin typeface="Arial MT"/>
                <a:cs typeface="Arial MT"/>
              </a:rPr>
              <a:t> </a:t>
            </a:r>
            <a:r>
              <a:rPr sz="2800" spc="-5" dirty="0">
                <a:solidFill>
                  <a:srgbClr val="FF3300"/>
                </a:solidFill>
                <a:latin typeface="Symbol"/>
                <a:cs typeface="Symbol"/>
              </a:rPr>
              <a:t></a:t>
            </a:r>
            <a:r>
              <a:rPr sz="2800" spc="-25" dirty="0">
                <a:solidFill>
                  <a:srgbClr val="FF3300"/>
                </a:solidFill>
                <a:latin typeface="Times New Roman"/>
                <a:cs typeface="Times New Roman"/>
              </a:rPr>
              <a:t> </a:t>
            </a:r>
            <a:r>
              <a:rPr sz="2800" spc="-5" dirty="0">
                <a:solidFill>
                  <a:srgbClr val="003366"/>
                </a:solidFill>
                <a:latin typeface="Times New Roman"/>
                <a:cs typeface="Times New Roman"/>
              </a:rPr>
              <a:t>… </a:t>
            </a:r>
            <a:r>
              <a:rPr sz="2800" spc="-5" dirty="0">
                <a:solidFill>
                  <a:srgbClr val="FF3300"/>
                </a:solidFill>
                <a:latin typeface="Symbol"/>
                <a:cs typeface="Symbol"/>
              </a:rPr>
              <a:t></a:t>
            </a:r>
            <a:r>
              <a:rPr sz="2800" spc="-20" dirty="0">
                <a:solidFill>
                  <a:srgbClr val="FF3300"/>
                </a:solidFill>
                <a:latin typeface="Times New Roman"/>
                <a:cs typeface="Times New Roman"/>
              </a:rPr>
              <a:t> </a:t>
            </a:r>
            <a:r>
              <a:rPr sz="2800" spc="-5" dirty="0">
                <a:solidFill>
                  <a:srgbClr val="003366"/>
                </a:solidFill>
                <a:latin typeface="Symbol"/>
                <a:cs typeface="Symbol"/>
              </a:rPr>
              <a:t></a:t>
            </a:r>
            <a:endParaRPr sz="2800" dirty="0">
              <a:latin typeface="Symbol"/>
              <a:cs typeface="Symbol"/>
            </a:endParaRPr>
          </a:p>
          <a:p>
            <a:pPr marL="354965">
              <a:spcBef>
                <a:spcPts val="335"/>
              </a:spcBef>
              <a:tabLst>
                <a:tab pos="829310" algn="l"/>
              </a:tabLst>
            </a:pPr>
            <a:r>
              <a:rPr sz="2800" spc="-5" dirty="0">
                <a:solidFill>
                  <a:srgbClr val="003366"/>
                </a:solidFill>
                <a:latin typeface="Times New Roman"/>
                <a:cs typeface="Times New Roman"/>
              </a:rPr>
              <a:t>or	</a:t>
            </a:r>
            <a:r>
              <a:rPr sz="2800" spc="-5" dirty="0">
                <a:solidFill>
                  <a:srgbClr val="003366"/>
                </a:solidFill>
                <a:latin typeface="Arial MT"/>
                <a:cs typeface="Arial MT"/>
              </a:rPr>
              <a:t>S</a:t>
            </a:r>
            <a:r>
              <a:rPr sz="2800" spc="-35" dirty="0">
                <a:solidFill>
                  <a:srgbClr val="003366"/>
                </a:solidFill>
                <a:latin typeface="Arial MT"/>
                <a:cs typeface="Arial MT"/>
              </a:rPr>
              <a:t> </a:t>
            </a:r>
            <a:r>
              <a:rPr sz="2800" spc="-5" dirty="0">
                <a:solidFill>
                  <a:srgbClr val="FF3300"/>
                </a:solidFill>
                <a:latin typeface="Symbol"/>
                <a:cs typeface="Symbol"/>
              </a:rPr>
              <a:t></a:t>
            </a:r>
            <a:r>
              <a:rPr sz="2800" spc="-5" dirty="0">
                <a:solidFill>
                  <a:srgbClr val="FF3300"/>
                </a:solidFill>
                <a:latin typeface="Times New Roman"/>
                <a:cs typeface="Times New Roman"/>
              </a:rPr>
              <a:t>*</a:t>
            </a:r>
            <a:r>
              <a:rPr sz="2800" spc="-25" dirty="0">
                <a:solidFill>
                  <a:srgbClr val="FF3300"/>
                </a:solidFill>
                <a:latin typeface="Times New Roman"/>
                <a:cs typeface="Times New Roman"/>
              </a:rPr>
              <a:t> </a:t>
            </a:r>
            <a:r>
              <a:rPr sz="2800" spc="-5" dirty="0">
                <a:solidFill>
                  <a:srgbClr val="003366"/>
                </a:solidFill>
                <a:latin typeface="Symbol"/>
                <a:cs typeface="Symbol"/>
              </a:rPr>
              <a:t></a:t>
            </a:r>
            <a:endParaRPr sz="2800" dirty="0">
              <a:latin typeface="Symbol"/>
              <a:cs typeface="Symbo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4" y="1285698"/>
            <a:ext cx="2642870" cy="574675"/>
          </a:xfrm>
          <a:prstGeom prst="rect">
            <a:avLst/>
          </a:prstGeom>
        </p:spPr>
        <p:txBody>
          <a:bodyPr vert="horz" wrap="square" lIns="0" tIns="12700" rIns="0" bIns="0" rtlCol="0" anchor="ctr">
            <a:spAutoFit/>
          </a:bodyPr>
          <a:lstStyle/>
          <a:p>
            <a:pPr marL="12700">
              <a:lnSpc>
                <a:spcPct val="100000"/>
              </a:lnSpc>
              <a:spcBef>
                <a:spcPts val="100"/>
              </a:spcBef>
            </a:pPr>
            <a:r>
              <a:rPr dirty="0"/>
              <a:t>An</a:t>
            </a:r>
            <a:r>
              <a:rPr spc="-65" dirty="0"/>
              <a:t> </a:t>
            </a:r>
            <a:r>
              <a:rPr spc="-5" dirty="0"/>
              <a:t>Example</a:t>
            </a:r>
          </a:p>
        </p:txBody>
      </p:sp>
      <p:sp>
        <p:nvSpPr>
          <p:cNvPr id="3" name="object 3"/>
          <p:cNvSpPr txBox="1"/>
          <p:nvPr/>
        </p:nvSpPr>
        <p:spPr>
          <a:xfrm>
            <a:off x="7090029" y="2919807"/>
            <a:ext cx="2971165" cy="3438525"/>
          </a:xfrm>
          <a:prstGeom prst="rect">
            <a:avLst/>
          </a:prstGeom>
        </p:spPr>
        <p:txBody>
          <a:bodyPr vert="horz" wrap="square" lIns="0" tIns="12065" rIns="0" bIns="0" rtlCol="0">
            <a:spAutoFit/>
          </a:bodyPr>
          <a:lstStyle/>
          <a:p>
            <a:pPr marL="12700">
              <a:lnSpc>
                <a:spcPts val="3354"/>
              </a:lnSpc>
              <a:spcBef>
                <a:spcPts val="95"/>
              </a:spcBef>
            </a:pPr>
            <a:r>
              <a:rPr sz="2800" dirty="0">
                <a:solidFill>
                  <a:srgbClr val="FF3300"/>
                </a:solidFill>
                <a:latin typeface="Arial MT"/>
                <a:cs typeface="Arial MT"/>
              </a:rPr>
              <a:t>Derivation</a:t>
            </a:r>
            <a:r>
              <a:rPr sz="2800" dirty="0">
                <a:solidFill>
                  <a:srgbClr val="003366"/>
                </a:solidFill>
                <a:latin typeface="Arial MT"/>
                <a:cs typeface="Arial MT"/>
              </a:rPr>
              <a:t>:</a:t>
            </a:r>
            <a:endParaRPr sz="2800">
              <a:latin typeface="Arial MT"/>
              <a:cs typeface="Arial MT"/>
            </a:endParaRPr>
          </a:p>
          <a:p>
            <a:pPr marL="405765">
              <a:lnSpc>
                <a:spcPts val="3354"/>
              </a:lnSpc>
            </a:pPr>
            <a:r>
              <a:rPr sz="2800" i="1" u="sng" dirty="0">
                <a:solidFill>
                  <a:srgbClr val="003366"/>
                </a:solidFill>
                <a:uFill>
                  <a:solidFill>
                    <a:srgbClr val="003366"/>
                  </a:solidFill>
                </a:uFill>
                <a:latin typeface="Arial"/>
                <a:cs typeface="Arial"/>
              </a:rPr>
              <a:t>expr</a:t>
            </a:r>
            <a:endParaRPr sz="2800">
              <a:latin typeface="Arial"/>
              <a:cs typeface="Arial"/>
            </a:endParaRPr>
          </a:p>
          <a:p>
            <a:pPr marL="12700"/>
            <a:r>
              <a:rPr sz="2800" spc="-5" dirty="0">
                <a:solidFill>
                  <a:srgbClr val="003366"/>
                </a:solidFill>
                <a:latin typeface="Symbol"/>
                <a:cs typeface="Symbol"/>
              </a:rPr>
              <a:t></a:t>
            </a:r>
            <a:r>
              <a:rPr sz="2800" spc="-25" dirty="0">
                <a:solidFill>
                  <a:srgbClr val="003366"/>
                </a:solidFill>
                <a:latin typeface="Times New Roman"/>
                <a:cs typeface="Times New Roman"/>
              </a:rPr>
              <a:t> </a:t>
            </a:r>
            <a:r>
              <a:rPr sz="2800" spc="-5" dirty="0">
                <a:solidFill>
                  <a:srgbClr val="003366"/>
                </a:solidFill>
                <a:latin typeface="Arial MT"/>
                <a:cs typeface="Arial MT"/>
              </a:rPr>
              <a:t>-</a:t>
            </a:r>
            <a:r>
              <a:rPr sz="2800" spc="-105" dirty="0">
                <a:solidFill>
                  <a:srgbClr val="003366"/>
                </a:solidFill>
                <a:latin typeface="Arial MT"/>
                <a:cs typeface="Arial MT"/>
              </a:rPr>
              <a:t> </a:t>
            </a:r>
            <a:r>
              <a:rPr sz="2800" i="1" u="sng" dirty="0">
                <a:solidFill>
                  <a:srgbClr val="003366"/>
                </a:solidFill>
                <a:uFill>
                  <a:solidFill>
                    <a:srgbClr val="003366"/>
                  </a:solidFill>
                </a:uFill>
                <a:latin typeface="Arial"/>
                <a:cs typeface="Arial"/>
              </a:rPr>
              <a:t>expr</a:t>
            </a:r>
            <a:endParaRPr sz="2800">
              <a:latin typeface="Arial"/>
              <a:cs typeface="Arial"/>
            </a:endParaRPr>
          </a:p>
          <a:p>
            <a:pPr marL="12700"/>
            <a:r>
              <a:rPr sz="2800" spc="-5" dirty="0">
                <a:solidFill>
                  <a:srgbClr val="003366"/>
                </a:solidFill>
                <a:latin typeface="Symbol"/>
                <a:cs typeface="Symbol"/>
              </a:rPr>
              <a:t></a:t>
            </a:r>
            <a:r>
              <a:rPr sz="2800" spc="-10" dirty="0">
                <a:solidFill>
                  <a:srgbClr val="003366"/>
                </a:solidFill>
                <a:latin typeface="Times New Roman"/>
                <a:cs typeface="Times New Roman"/>
              </a:rPr>
              <a:t> </a:t>
            </a:r>
            <a:r>
              <a:rPr sz="2800" spc="-5" dirty="0">
                <a:solidFill>
                  <a:srgbClr val="003366"/>
                </a:solidFill>
                <a:latin typeface="Arial MT"/>
                <a:cs typeface="Arial MT"/>
              </a:rPr>
              <a:t>-</a:t>
            </a:r>
            <a:r>
              <a:rPr sz="2800" spc="-30" dirty="0">
                <a:solidFill>
                  <a:srgbClr val="003366"/>
                </a:solidFill>
                <a:latin typeface="Arial MT"/>
                <a:cs typeface="Arial MT"/>
              </a:rPr>
              <a:t> </a:t>
            </a:r>
            <a:r>
              <a:rPr sz="2800" spc="-5" dirty="0">
                <a:solidFill>
                  <a:srgbClr val="003366"/>
                </a:solidFill>
                <a:latin typeface="Arial MT"/>
                <a:cs typeface="Arial MT"/>
              </a:rPr>
              <a:t>(</a:t>
            </a:r>
            <a:r>
              <a:rPr sz="2800" i="1" u="sng" spc="-5" dirty="0">
                <a:solidFill>
                  <a:srgbClr val="003366"/>
                </a:solidFill>
                <a:uFill>
                  <a:solidFill>
                    <a:srgbClr val="003366"/>
                  </a:solidFill>
                </a:uFill>
                <a:latin typeface="Arial"/>
                <a:cs typeface="Arial"/>
              </a:rPr>
              <a:t>expr</a:t>
            </a:r>
            <a:r>
              <a:rPr sz="2800" i="1" spc="-10"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spcBef>
                <a:spcPts val="5"/>
              </a:spcBef>
            </a:pPr>
            <a:r>
              <a:rPr sz="2800" spc="-5" dirty="0">
                <a:solidFill>
                  <a:srgbClr val="003366"/>
                </a:solidFill>
                <a:latin typeface="Symbol"/>
                <a:cs typeface="Symbol"/>
              </a:rPr>
              <a:t></a:t>
            </a:r>
            <a:r>
              <a:rPr sz="2800" spc="-20" dirty="0">
                <a:solidFill>
                  <a:srgbClr val="003366"/>
                </a:solidFill>
                <a:latin typeface="Times New Roman"/>
                <a:cs typeface="Times New Roman"/>
              </a:rPr>
              <a:t> </a:t>
            </a:r>
            <a:r>
              <a:rPr sz="2800" spc="-5" dirty="0">
                <a:solidFill>
                  <a:srgbClr val="003366"/>
                </a:solidFill>
                <a:latin typeface="Arial MT"/>
                <a:cs typeface="Arial MT"/>
              </a:rPr>
              <a:t>-</a:t>
            </a:r>
            <a:r>
              <a:rPr sz="2800" spc="-10" dirty="0">
                <a:solidFill>
                  <a:srgbClr val="003366"/>
                </a:solidFill>
                <a:latin typeface="Arial MT"/>
                <a:cs typeface="Arial MT"/>
              </a:rPr>
              <a:t> </a:t>
            </a:r>
            <a:r>
              <a:rPr sz="2800" dirty="0">
                <a:solidFill>
                  <a:srgbClr val="003366"/>
                </a:solidFill>
                <a:latin typeface="Arial MT"/>
                <a:cs typeface="Arial MT"/>
              </a:rPr>
              <a:t>(</a:t>
            </a:r>
            <a:r>
              <a:rPr sz="2800" i="1" u="sng" dirty="0">
                <a:solidFill>
                  <a:srgbClr val="003366"/>
                </a:solidFill>
                <a:uFill>
                  <a:solidFill>
                    <a:srgbClr val="003366"/>
                  </a:solidFill>
                </a:uFill>
                <a:latin typeface="Arial"/>
                <a:cs typeface="Arial"/>
              </a:rPr>
              <a:t>expr</a:t>
            </a:r>
            <a:r>
              <a:rPr sz="2800" i="1" spc="-85" dirty="0">
                <a:solidFill>
                  <a:srgbClr val="003366"/>
                </a:solidFill>
                <a:latin typeface="Arial"/>
                <a:cs typeface="Arial"/>
              </a:rPr>
              <a:t> </a:t>
            </a:r>
            <a:r>
              <a:rPr sz="2800" i="1" spc="-5" dirty="0">
                <a:solidFill>
                  <a:srgbClr val="003366"/>
                </a:solidFill>
                <a:latin typeface="Arial"/>
                <a:cs typeface="Arial"/>
              </a:rPr>
              <a:t>op</a:t>
            </a:r>
            <a:r>
              <a:rPr sz="2800" i="1" spc="-90" dirty="0">
                <a:solidFill>
                  <a:srgbClr val="003366"/>
                </a:solidFill>
                <a:latin typeface="Arial"/>
                <a:cs typeface="Arial"/>
              </a:rPr>
              <a:t> </a:t>
            </a:r>
            <a:r>
              <a:rPr sz="2800" i="1" dirty="0">
                <a:solidFill>
                  <a:srgbClr val="003366"/>
                </a:solidFill>
                <a:latin typeface="Arial"/>
                <a:cs typeface="Arial"/>
              </a:rPr>
              <a:t>expr</a:t>
            </a:r>
            <a:r>
              <a:rPr sz="2800" i="1" spc="-80"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15" dirty="0">
                <a:solidFill>
                  <a:srgbClr val="003366"/>
                </a:solidFill>
                <a:latin typeface="Times New Roman"/>
                <a:cs typeface="Times New Roman"/>
              </a:rPr>
              <a:t> </a:t>
            </a:r>
            <a:r>
              <a:rPr sz="2800" spc="-5" dirty="0">
                <a:solidFill>
                  <a:srgbClr val="003366"/>
                </a:solidFill>
                <a:latin typeface="Arial MT"/>
                <a:cs typeface="Arial MT"/>
              </a:rPr>
              <a:t>- (</a:t>
            </a:r>
            <a:r>
              <a:rPr sz="2800" spc="-90" dirty="0">
                <a:solidFill>
                  <a:srgbClr val="003366"/>
                </a:solidFill>
                <a:latin typeface="Arial MT"/>
                <a:cs typeface="Arial MT"/>
              </a:rPr>
              <a:t> </a:t>
            </a:r>
            <a:r>
              <a:rPr sz="2800" b="1" spc="-5" dirty="0">
                <a:solidFill>
                  <a:srgbClr val="003366"/>
                </a:solidFill>
                <a:latin typeface="Arial"/>
                <a:cs typeface="Arial"/>
              </a:rPr>
              <a:t>id</a:t>
            </a:r>
            <a:r>
              <a:rPr sz="2800" b="1" spc="-85" dirty="0">
                <a:solidFill>
                  <a:srgbClr val="003366"/>
                </a:solidFill>
                <a:latin typeface="Arial"/>
                <a:cs typeface="Arial"/>
              </a:rPr>
              <a:t> </a:t>
            </a:r>
            <a:r>
              <a:rPr sz="2800" i="1" u="sng" spc="-5" dirty="0">
                <a:solidFill>
                  <a:srgbClr val="003366"/>
                </a:solidFill>
                <a:uFill>
                  <a:solidFill>
                    <a:srgbClr val="003366"/>
                  </a:solidFill>
                </a:uFill>
                <a:latin typeface="Arial"/>
                <a:cs typeface="Arial"/>
              </a:rPr>
              <a:t>op</a:t>
            </a:r>
            <a:r>
              <a:rPr sz="2800" i="1" spc="-75" dirty="0">
                <a:solidFill>
                  <a:srgbClr val="003366"/>
                </a:solidFill>
                <a:latin typeface="Arial"/>
                <a:cs typeface="Arial"/>
              </a:rPr>
              <a:t> </a:t>
            </a:r>
            <a:r>
              <a:rPr sz="2800" i="1" dirty="0">
                <a:solidFill>
                  <a:srgbClr val="003366"/>
                </a:solidFill>
                <a:latin typeface="Arial"/>
                <a:cs typeface="Arial"/>
              </a:rPr>
              <a:t>expr</a:t>
            </a:r>
            <a:r>
              <a:rPr sz="2800" i="1" spc="-90"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5" dirty="0">
                <a:solidFill>
                  <a:srgbClr val="003366"/>
                </a:solidFill>
                <a:latin typeface="Times New Roman"/>
                <a:cs typeface="Times New Roman"/>
              </a:rPr>
              <a:t> </a:t>
            </a:r>
            <a:r>
              <a:rPr sz="2800" spc="-5" dirty="0">
                <a:solidFill>
                  <a:srgbClr val="003366"/>
                </a:solidFill>
                <a:latin typeface="Arial MT"/>
                <a:cs typeface="Arial MT"/>
              </a:rPr>
              <a:t>-</a:t>
            </a:r>
            <a:r>
              <a:rPr sz="2800" spc="-20" dirty="0">
                <a:solidFill>
                  <a:srgbClr val="003366"/>
                </a:solidFill>
                <a:latin typeface="Arial MT"/>
                <a:cs typeface="Arial MT"/>
              </a:rPr>
              <a:t> </a:t>
            </a:r>
            <a:r>
              <a:rPr sz="2800" spc="-5" dirty="0">
                <a:solidFill>
                  <a:srgbClr val="003366"/>
                </a:solidFill>
                <a:latin typeface="Arial MT"/>
                <a:cs typeface="Arial MT"/>
              </a:rPr>
              <a:t>(</a:t>
            </a:r>
            <a:r>
              <a:rPr sz="2800" spc="-75" dirty="0">
                <a:solidFill>
                  <a:srgbClr val="003366"/>
                </a:solidFill>
                <a:latin typeface="Arial MT"/>
                <a:cs typeface="Arial MT"/>
              </a:rPr>
              <a:t> </a:t>
            </a:r>
            <a:r>
              <a:rPr sz="2800" b="1" spc="-5" dirty="0">
                <a:solidFill>
                  <a:srgbClr val="003366"/>
                </a:solidFill>
                <a:latin typeface="Arial"/>
                <a:cs typeface="Arial"/>
              </a:rPr>
              <a:t>id</a:t>
            </a:r>
            <a:r>
              <a:rPr sz="2800" b="1" spc="-90" dirty="0">
                <a:solidFill>
                  <a:srgbClr val="003366"/>
                </a:solidFill>
                <a:latin typeface="Arial"/>
                <a:cs typeface="Arial"/>
              </a:rPr>
              <a:t> </a:t>
            </a:r>
            <a:r>
              <a:rPr sz="2800" spc="-5" dirty="0">
                <a:solidFill>
                  <a:srgbClr val="003366"/>
                </a:solidFill>
                <a:latin typeface="Arial MT"/>
                <a:cs typeface="Arial MT"/>
              </a:rPr>
              <a:t>+</a:t>
            </a:r>
            <a:r>
              <a:rPr sz="2800" spc="-85" dirty="0">
                <a:solidFill>
                  <a:srgbClr val="003366"/>
                </a:solidFill>
                <a:latin typeface="Arial MT"/>
                <a:cs typeface="Arial MT"/>
              </a:rPr>
              <a:t> </a:t>
            </a:r>
            <a:r>
              <a:rPr sz="2800" i="1" u="sng" spc="-5" dirty="0">
                <a:solidFill>
                  <a:srgbClr val="003366"/>
                </a:solidFill>
                <a:uFill>
                  <a:solidFill>
                    <a:srgbClr val="003366"/>
                  </a:solidFill>
                </a:uFill>
                <a:latin typeface="Arial"/>
                <a:cs typeface="Arial"/>
              </a:rPr>
              <a:t>expr</a:t>
            </a:r>
            <a:r>
              <a:rPr sz="2800" i="1" spc="-7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r>
              <a:rPr sz="2800" spc="-75" dirty="0">
                <a:solidFill>
                  <a:srgbClr val="003366"/>
                </a:solidFill>
                <a:latin typeface="Arial MT"/>
                <a:cs typeface="Arial MT"/>
              </a:rPr>
              <a:t> </a:t>
            </a:r>
            <a:r>
              <a:rPr sz="2800" b="1" spc="-5" dirty="0">
                <a:solidFill>
                  <a:srgbClr val="003366"/>
                </a:solidFill>
                <a:latin typeface="Arial"/>
                <a:cs typeface="Arial"/>
              </a:rPr>
              <a:t>id</a:t>
            </a:r>
            <a:r>
              <a:rPr sz="2800" b="1" spc="-10" dirty="0">
                <a:solidFill>
                  <a:srgbClr val="003366"/>
                </a:solidFill>
                <a:latin typeface="Arial"/>
                <a:cs typeface="Arial"/>
              </a:rPr>
              <a:t> </a:t>
            </a:r>
            <a:r>
              <a:rPr sz="2800" spc="-5" dirty="0">
                <a:solidFill>
                  <a:srgbClr val="003366"/>
                </a:solidFill>
                <a:latin typeface="Arial MT"/>
                <a:cs typeface="Arial MT"/>
              </a:rPr>
              <a:t>+</a:t>
            </a:r>
            <a:r>
              <a:rPr sz="2800" spc="-95" dirty="0">
                <a:solidFill>
                  <a:srgbClr val="003366"/>
                </a:solidFill>
                <a:latin typeface="Arial MT"/>
                <a:cs typeface="Arial MT"/>
              </a:rPr>
              <a:t> </a:t>
            </a:r>
            <a:r>
              <a:rPr sz="2800" b="1" spc="-5" dirty="0">
                <a:solidFill>
                  <a:srgbClr val="003366"/>
                </a:solidFill>
                <a:latin typeface="Arial"/>
                <a:cs typeface="Arial"/>
              </a:rPr>
              <a:t>id</a:t>
            </a:r>
            <a:r>
              <a:rPr sz="2800" b="1" spc="-8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p:txBody>
      </p:sp>
      <p:sp>
        <p:nvSpPr>
          <p:cNvPr id="4" name="object 4"/>
          <p:cNvSpPr txBox="1"/>
          <p:nvPr/>
        </p:nvSpPr>
        <p:spPr>
          <a:xfrm>
            <a:off x="2503120" y="2590037"/>
            <a:ext cx="3644265" cy="3910686"/>
          </a:xfrm>
          <a:prstGeom prst="rect">
            <a:avLst/>
          </a:prstGeom>
        </p:spPr>
        <p:txBody>
          <a:bodyPr vert="horz" wrap="square" lIns="0" tIns="12065" rIns="0" bIns="0" rtlCol="0">
            <a:spAutoFit/>
          </a:bodyPr>
          <a:lstStyle/>
          <a:p>
            <a:pPr marL="12700">
              <a:spcBef>
                <a:spcPts val="95"/>
              </a:spcBef>
            </a:pPr>
            <a:r>
              <a:rPr sz="2800" spc="-5" dirty="0">
                <a:solidFill>
                  <a:srgbClr val="FF3300"/>
                </a:solidFill>
                <a:latin typeface="Arial MT"/>
                <a:cs typeface="Arial MT"/>
              </a:rPr>
              <a:t>Grammar</a:t>
            </a:r>
            <a:r>
              <a:rPr sz="2800" spc="-5" dirty="0">
                <a:solidFill>
                  <a:srgbClr val="003366"/>
                </a:solidFill>
                <a:latin typeface="Arial MT"/>
                <a:cs typeface="Arial MT"/>
              </a:rPr>
              <a:t>:</a:t>
            </a:r>
            <a:endParaRPr sz="2800">
              <a:latin typeface="Arial MT"/>
              <a:cs typeface="Arial MT"/>
            </a:endParaRPr>
          </a:p>
          <a:p>
            <a:pPr marL="407034" indent="-394970">
              <a:lnSpc>
                <a:spcPts val="3354"/>
              </a:lnSpc>
              <a:buFont typeface="Arial MT"/>
              <a:buAutoNum type="arabicPeriod"/>
              <a:tabLst>
                <a:tab pos="407670" algn="l"/>
              </a:tabLst>
            </a:pPr>
            <a:r>
              <a:rPr sz="2800" i="1" dirty="0">
                <a:solidFill>
                  <a:srgbClr val="003366"/>
                </a:solidFill>
                <a:latin typeface="Arial"/>
                <a:cs typeface="Arial"/>
              </a:rPr>
              <a:t>expr</a:t>
            </a:r>
            <a:r>
              <a:rPr sz="2800" i="1" spc="-15" dirty="0">
                <a:solidFill>
                  <a:srgbClr val="003366"/>
                </a:solidFill>
                <a:latin typeface="Arial"/>
                <a:cs typeface="Arial"/>
              </a:rPr>
              <a:t> </a:t>
            </a:r>
            <a:r>
              <a:rPr sz="2800" spc="-5" dirty="0">
                <a:solidFill>
                  <a:srgbClr val="009900"/>
                </a:solidFill>
                <a:latin typeface="Symbol"/>
                <a:cs typeface="Symbol"/>
              </a:rPr>
              <a:t></a:t>
            </a:r>
            <a:r>
              <a:rPr sz="2800" spc="65" dirty="0">
                <a:solidFill>
                  <a:srgbClr val="009900"/>
                </a:solidFill>
                <a:latin typeface="Times New Roman"/>
                <a:cs typeface="Times New Roman"/>
              </a:rPr>
              <a:t> </a:t>
            </a:r>
            <a:r>
              <a:rPr sz="2800" i="1" dirty="0">
                <a:solidFill>
                  <a:srgbClr val="003366"/>
                </a:solidFill>
                <a:latin typeface="Arial"/>
                <a:cs typeface="Arial"/>
              </a:rPr>
              <a:t>expr</a:t>
            </a:r>
            <a:r>
              <a:rPr sz="2800" i="1" spc="-10" dirty="0">
                <a:solidFill>
                  <a:srgbClr val="003366"/>
                </a:solidFill>
                <a:latin typeface="Arial"/>
                <a:cs typeface="Arial"/>
              </a:rPr>
              <a:t> </a:t>
            </a:r>
            <a:r>
              <a:rPr sz="2800" i="1" spc="-5" dirty="0">
                <a:solidFill>
                  <a:srgbClr val="003366"/>
                </a:solidFill>
                <a:latin typeface="Arial"/>
                <a:cs typeface="Arial"/>
              </a:rPr>
              <a:t>op</a:t>
            </a:r>
            <a:r>
              <a:rPr sz="2800" i="1" spc="-10" dirty="0">
                <a:solidFill>
                  <a:srgbClr val="003366"/>
                </a:solidFill>
                <a:latin typeface="Arial"/>
                <a:cs typeface="Arial"/>
              </a:rPr>
              <a:t> </a:t>
            </a:r>
            <a:r>
              <a:rPr sz="2800" i="1" dirty="0">
                <a:solidFill>
                  <a:srgbClr val="003366"/>
                </a:solidFill>
                <a:latin typeface="Arial"/>
                <a:cs typeface="Arial"/>
              </a:rPr>
              <a:t>expr</a:t>
            </a:r>
            <a:endParaRPr sz="2800">
              <a:latin typeface="Arial"/>
              <a:cs typeface="Arial"/>
            </a:endParaRPr>
          </a:p>
          <a:p>
            <a:pPr marL="407034" indent="-394970">
              <a:lnSpc>
                <a:spcPts val="3354"/>
              </a:lnSpc>
              <a:buFont typeface="Arial MT"/>
              <a:buAutoNum type="arabicPeriod"/>
              <a:tabLst>
                <a:tab pos="407670" algn="l"/>
              </a:tabLst>
            </a:pPr>
            <a:r>
              <a:rPr sz="2800" i="1" dirty="0">
                <a:solidFill>
                  <a:srgbClr val="003366"/>
                </a:solidFill>
                <a:latin typeface="Arial"/>
                <a:cs typeface="Arial"/>
              </a:rPr>
              <a:t>expr</a:t>
            </a:r>
            <a:r>
              <a:rPr sz="2800" i="1" spc="-10" dirty="0">
                <a:solidFill>
                  <a:srgbClr val="003366"/>
                </a:solidFill>
                <a:latin typeface="Arial"/>
                <a:cs typeface="Arial"/>
              </a:rPr>
              <a:t> </a:t>
            </a:r>
            <a:r>
              <a:rPr sz="2800" spc="-5" dirty="0">
                <a:solidFill>
                  <a:srgbClr val="009900"/>
                </a:solidFill>
                <a:latin typeface="Symbol"/>
                <a:cs typeface="Symbol"/>
              </a:rPr>
              <a:t></a:t>
            </a:r>
            <a:r>
              <a:rPr sz="2800" spc="70"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65" dirty="0">
                <a:solidFill>
                  <a:srgbClr val="003366"/>
                </a:solidFill>
                <a:latin typeface="Times New Roman"/>
                <a:cs typeface="Times New Roman"/>
              </a:rPr>
              <a:t> </a:t>
            </a:r>
            <a:r>
              <a:rPr sz="2800" i="1" dirty="0">
                <a:solidFill>
                  <a:srgbClr val="003366"/>
                </a:solidFill>
                <a:latin typeface="Arial"/>
                <a:cs typeface="Arial"/>
              </a:rPr>
              <a:t>expr</a:t>
            </a:r>
            <a:r>
              <a:rPr sz="2800" i="1" spc="-5" dirty="0">
                <a:solidFill>
                  <a:srgbClr val="003366"/>
                </a:solidFill>
                <a:latin typeface="Arial"/>
                <a:cs typeface="Arial"/>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endParaRPr sz="2800">
              <a:latin typeface="Times New Roman"/>
              <a:cs typeface="Times New Roman"/>
            </a:endParaRPr>
          </a:p>
          <a:p>
            <a:pPr marL="407034" indent="-394970">
              <a:buFont typeface="Arial MT"/>
              <a:buAutoNum type="arabicPeriod"/>
              <a:tabLst>
                <a:tab pos="407670" algn="l"/>
              </a:tabLst>
            </a:pPr>
            <a:r>
              <a:rPr sz="2800" i="1" dirty="0">
                <a:solidFill>
                  <a:srgbClr val="003366"/>
                </a:solidFill>
                <a:latin typeface="Arial"/>
                <a:cs typeface="Arial"/>
              </a:rPr>
              <a:t>expr</a:t>
            </a:r>
            <a:r>
              <a:rPr sz="2800" i="1" spc="-15" dirty="0">
                <a:solidFill>
                  <a:srgbClr val="003366"/>
                </a:solidFill>
                <a:latin typeface="Arial"/>
                <a:cs typeface="Arial"/>
              </a:rPr>
              <a:t> </a:t>
            </a:r>
            <a:r>
              <a:rPr sz="2800" spc="-5" dirty="0">
                <a:solidFill>
                  <a:srgbClr val="009900"/>
                </a:solidFill>
                <a:latin typeface="Symbol"/>
                <a:cs typeface="Symbol"/>
              </a:rPr>
              <a:t></a:t>
            </a:r>
            <a:r>
              <a:rPr sz="2800" spc="65"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r>
              <a:rPr sz="2800" spc="65" dirty="0">
                <a:solidFill>
                  <a:srgbClr val="003366"/>
                </a:solidFill>
                <a:latin typeface="Times New Roman"/>
                <a:cs typeface="Times New Roman"/>
              </a:rPr>
              <a:t> </a:t>
            </a:r>
            <a:r>
              <a:rPr sz="2800" i="1" spc="-5" dirty="0">
                <a:solidFill>
                  <a:srgbClr val="003366"/>
                </a:solidFill>
                <a:latin typeface="Arial"/>
                <a:cs typeface="Arial"/>
              </a:rPr>
              <a:t>expr</a:t>
            </a:r>
            <a:endParaRPr sz="2800">
              <a:latin typeface="Arial"/>
              <a:cs typeface="Arial"/>
            </a:endParaRPr>
          </a:p>
          <a:p>
            <a:pPr marL="407034" indent="-394970">
              <a:lnSpc>
                <a:spcPts val="3354"/>
              </a:lnSpc>
              <a:spcBef>
                <a:spcPts val="10"/>
              </a:spcBef>
              <a:buFont typeface="Arial MT"/>
              <a:buAutoNum type="arabicPeriod"/>
              <a:tabLst>
                <a:tab pos="407670" algn="l"/>
              </a:tabLst>
            </a:pPr>
            <a:r>
              <a:rPr sz="2800" i="1" dirty="0">
                <a:solidFill>
                  <a:srgbClr val="003366"/>
                </a:solidFill>
                <a:latin typeface="Arial"/>
                <a:cs typeface="Arial"/>
              </a:rPr>
              <a:t>expr</a:t>
            </a:r>
            <a:r>
              <a:rPr sz="2800" i="1" spc="-25" dirty="0">
                <a:solidFill>
                  <a:srgbClr val="003366"/>
                </a:solidFill>
                <a:latin typeface="Arial"/>
                <a:cs typeface="Arial"/>
              </a:rPr>
              <a:t> </a:t>
            </a:r>
            <a:r>
              <a:rPr sz="2800" spc="-5" dirty="0">
                <a:solidFill>
                  <a:srgbClr val="009900"/>
                </a:solidFill>
                <a:latin typeface="Symbol"/>
                <a:cs typeface="Symbol"/>
              </a:rPr>
              <a:t></a:t>
            </a:r>
            <a:r>
              <a:rPr sz="2800" spc="55" dirty="0">
                <a:solidFill>
                  <a:srgbClr val="009900"/>
                </a:solidFill>
                <a:latin typeface="Times New Roman"/>
                <a:cs typeface="Times New Roman"/>
              </a:rPr>
              <a:t> </a:t>
            </a:r>
            <a:r>
              <a:rPr sz="2800" b="1" spc="-5" dirty="0">
                <a:solidFill>
                  <a:srgbClr val="003366"/>
                </a:solidFill>
                <a:latin typeface="Arial"/>
                <a:cs typeface="Arial"/>
              </a:rPr>
              <a:t>id</a:t>
            </a:r>
            <a:endParaRPr sz="2800">
              <a:latin typeface="Arial"/>
              <a:cs typeface="Arial"/>
            </a:endParaRPr>
          </a:p>
          <a:p>
            <a:pPr marL="12700">
              <a:lnSpc>
                <a:spcPts val="3354"/>
              </a:lnSpc>
            </a:pPr>
            <a:r>
              <a:rPr sz="2800" spc="-5" dirty="0">
                <a:solidFill>
                  <a:srgbClr val="003366"/>
                </a:solidFill>
                <a:latin typeface="Arial MT"/>
                <a:cs typeface="Arial MT"/>
              </a:rPr>
              <a:t>5.</a:t>
            </a:r>
            <a:r>
              <a:rPr sz="2800" spc="-25" dirty="0">
                <a:solidFill>
                  <a:srgbClr val="003366"/>
                </a:solidFill>
                <a:latin typeface="Arial MT"/>
                <a:cs typeface="Arial MT"/>
              </a:rPr>
              <a:t> </a:t>
            </a:r>
            <a:r>
              <a:rPr sz="2800" i="1" spc="-5" dirty="0">
                <a:solidFill>
                  <a:srgbClr val="003366"/>
                </a:solidFill>
                <a:latin typeface="Arial"/>
                <a:cs typeface="Arial"/>
              </a:rPr>
              <a:t>op</a:t>
            </a:r>
            <a:r>
              <a:rPr sz="2800" i="1" spc="-10" dirty="0">
                <a:solidFill>
                  <a:srgbClr val="003366"/>
                </a:solidFill>
                <a:latin typeface="Arial"/>
                <a:cs typeface="Arial"/>
              </a:rPr>
              <a:t> </a:t>
            </a:r>
            <a:r>
              <a:rPr sz="2800" spc="-5" dirty="0">
                <a:solidFill>
                  <a:srgbClr val="009900"/>
                </a:solidFill>
                <a:latin typeface="Symbol"/>
                <a:cs typeface="Symbol"/>
              </a:rPr>
              <a:t></a:t>
            </a:r>
            <a:r>
              <a:rPr sz="2800" spc="55"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endParaRPr sz="2800">
              <a:latin typeface="Times New Roman"/>
              <a:cs typeface="Times New Roman"/>
            </a:endParaRPr>
          </a:p>
          <a:p>
            <a:pPr marL="12700">
              <a:spcBef>
                <a:spcPts val="5"/>
              </a:spcBef>
            </a:pPr>
            <a:r>
              <a:rPr sz="2800" spc="-5" dirty="0">
                <a:solidFill>
                  <a:srgbClr val="003366"/>
                </a:solidFill>
                <a:latin typeface="Arial MT"/>
                <a:cs typeface="Arial MT"/>
              </a:rPr>
              <a:t>6.</a:t>
            </a:r>
            <a:r>
              <a:rPr sz="2800" spc="-35" dirty="0">
                <a:solidFill>
                  <a:srgbClr val="003366"/>
                </a:solidFill>
                <a:latin typeface="Arial MT"/>
                <a:cs typeface="Arial MT"/>
              </a:rPr>
              <a:t> </a:t>
            </a:r>
            <a:r>
              <a:rPr sz="2800" i="1" spc="-5" dirty="0">
                <a:solidFill>
                  <a:srgbClr val="003366"/>
                </a:solidFill>
                <a:latin typeface="Arial"/>
                <a:cs typeface="Arial"/>
              </a:rPr>
              <a:t>op</a:t>
            </a:r>
            <a:r>
              <a:rPr sz="2800" i="1" spc="-20" dirty="0">
                <a:solidFill>
                  <a:srgbClr val="003366"/>
                </a:solidFill>
                <a:latin typeface="Arial"/>
                <a:cs typeface="Arial"/>
              </a:rPr>
              <a:t> </a:t>
            </a:r>
            <a:r>
              <a:rPr sz="2800" spc="-5" dirty="0">
                <a:solidFill>
                  <a:srgbClr val="009900"/>
                </a:solidFill>
                <a:latin typeface="Symbol"/>
                <a:cs typeface="Symbol"/>
              </a:rPr>
              <a:t></a:t>
            </a:r>
            <a:r>
              <a:rPr sz="2800" spc="50" dirty="0">
                <a:solidFill>
                  <a:srgbClr val="009900"/>
                </a:solidFill>
                <a:latin typeface="Times New Roman"/>
                <a:cs typeface="Times New Roman"/>
              </a:rPr>
              <a:t> </a:t>
            </a:r>
            <a:r>
              <a:rPr sz="2800" dirty="0">
                <a:solidFill>
                  <a:srgbClr val="003366"/>
                </a:solidFill>
                <a:latin typeface="Times New Roman"/>
                <a:cs typeface="Times New Roman"/>
              </a:rPr>
              <a:t>‘</a:t>
            </a:r>
            <a:r>
              <a:rPr sz="2800" dirty="0">
                <a:solidFill>
                  <a:srgbClr val="003366"/>
                </a:solidFill>
                <a:latin typeface="Arial MT"/>
                <a:cs typeface="Arial MT"/>
              </a:rPr>
              <a:t>-</a:t>
            </a:r>
            <a:r>
              <a:rPr sz="2800" dirty="0">
                <a:solidFill>
                  <a:srgbClr val="003366"/>
                </a:solidFill>
                <a:latin typeface="Times New Roman"/>
                <a:cs typeface="Times New Roman"/>
              </a:rPr>
              <a:t>’</a:t>
            </a:r>
            <a:endParaRPr sz="2800">
              <a:latin typeface="Times New Roman"/>
              <a:cs typeface="Times New Roman"/>
            </a:endParaRPr>
          </a:p>
          <a:p>
            <a:pPr marL="12700"/>
            <a:r>
              <a:rPr sz="2800" spc="-5" dirty="0">
                <a:solidFill>
                  <a:srgbClr val="003366"/>
                </a:solidFill>
                <a:latin typeface="Arial MT"/>
                <a:cs typeface="Arial MT"/>
              </a:rPr>
              <a:t>7.</a:t>
            </a:r>
            <a:r>
              <a:rPr sz="2800" spc="-35" dirty="0">
                <a:solidFill>
                  <a:srgbClr val="003366"/>
                </a:solidFill>
                <a:latin typeface="Arial MT"/>
                <a:cs typeface="Arial MT"/>
              </a:rPr>
              <a:t> </a:t>
            </a:r>
            <a:r>
              <a:rPr sz="2800" i="1" spc="-5" dirty="0">
                <a:solidFill>
                  <a:srgbClr val="003366"/>
                </a:solidFill>
                <a:latin typeface="Arial"/>
                <a:cs typeface="Arial"/>
              </a:rPr>
              <a:t>op</a:t>
            </a:r>
            <a:r>
              <a:rPr sz="2800" i="1" spc="-20" dirty="0">
                <a:solidFill>
                  <a:srgbClr val="003366"/>
                </a:solidFill>
                <a:latin typeface="Arial"/>
                <a:cs typeface="Arial"/>
              </a:rPr>
              <a:t> </a:t>
            </a:r>
            <a:r>
              <a:rPr sz="2800" spc="-5" dirty="0">
                <a:solidFill>
                  <a:srgbClr val="009900"/>
                </a:solidFill>
                <a:latin typeface="Symbol"/>
                <a:cs typeface="Symbol"/>
              </a:rPr>
              <a:t></a:t>
            </a:r>
            <a:r>
              <a:rPr sz="2800" spc="50" dirty="0">
                <a:solidFill>
                  <a:srgbClr val="009900"/>
                </a:solidFill>
                <a:latin typeface="Times New Roman"/>
                <a:cs typeface="Times New Roman"/>
              </a:rPr>
              <a:t> </a:t>
            </a:r>
            <a:r>
              <a:rPr sz="2800" dirty="0">
                <a:solidFill>
                  <a:srgbClr val="003366"/>
                </a:solidFill>
                <a:latin typeface="Times New Roman"/>
                <a:cs typeface="Times New Roman"/>
              </a:rPr>
              <a:t>‘</a:t>
            </a:r>
            <a:r>
              <a:rPr sz="2800" dirty="0">
                <a:solidFill>
                  <a:srgbClr val="003366"/>
                </a:solidFill>
                <a:latin typeface="Arial MT"/>
                <a:cs typeface="Arial MT"/>
              </a:rPr>
              <a:t>*</a:t>
            </a:r>
            <a:r>
              <a:rPr sz="2800" dirty="0">
                <a:solidFill>
                  <a:srgbClr val="003366"/>
                </a:solidFill>
                <a:latin typeface="Times New Roman"/>
                <a:cs typeface="Times New Roman"/>
              </a:rPr>
              <a:t>’</a:t>
            </a:r>
            <a:endParaRPr sz="2800">
              <a:latin typeface="Times New Roman"/>
              <a:cs typeface="Times New Roman"/>
            </a:endParaRPr>
          </a:p>
          <a:p>
            <a:pPr marL="12700"/>
            <a:r>
              <a:rPr sz="2800" spc="-5" dirty="0">
                <a:solidFill>
                  <a:srgbClr val="003366"/>
                </a:solidFill>
                <a:latin typeface="Arial MT"/>
                <a:cs typeface="Arial MT"/>
              </a:rPr>
              <a:t>8.</a:t>
            </a:r>
            <a:r>
              <a:rPr sz="2800" spc="-25" dirty="0">
                <a:solidFill>
                  <a:srgbClr val="003366"/>
                </a:solidFill>
                <a:latin typeface="Arial MT"/>
                <a:cs typeface="Arial MT"/>
              </a:rPr>
              <a:t> </a:t>
            </a:r>
            <a:r>
              <a:rPr sz="2800" i="1" spc="-5" dirty="0">
                <a:solidFill>
                  <a:srgbClr val="003366"/>
                </a:solidFill>
                <a:latin typeface="Arial"/>
                <a:cs typeface="Arial"/>
              </a:rPr>
              <a:t>op</a:t>
            </a:r>
            <a:r>
              <a:rPr sz="2800" i="1" spc="-10" dirty="0">
                <a:solidFill>
                  <a:srgbClr val="003366"/>
                </a:solidFill>
                <a:latin typeface="Arial"/>
                <a:cs typeface="Arial"/>
              </a:rPr>
              <a:t> </a:t>
            </a:r>
            <a:r>
              <a:rPr sz="2800" spc="-5" dirty="0">
                <a:solidFill>
                  <a:srgbClr val="009900"/>
                </a:solidFill>
                <a:latin typeface="Symbol"/>
                <a:cs typeface="Symbol"/>
              </a:rPr>
              <a:t></a:t>
            </a:r>
            <a:r>
              <a:rPr sz="2800" spc="60" dirty="0">
                <a:solidFill>
                  <a:srgbClr val="009900"/>
                </a:solidFill>
                <a:latin typeface="Times New Roman"/>
                <a:cs typeface="Times New Roman"/>
              </a:rPr>
              <a:t> </a:t>
            </a:r>
            <a:r>
              <a:rPr sz="2800" spc="-5" dirty="0">
                <a:solidFill>
                  <a:srgbClr val="003366"/>
                </a:solidFill>
                <a:latin typeface="Times New Roman"/>
                <a:cs typeface="Times New Roman"/>
              </a:rPr>
              <a:t>‘</a:t>
            </a:r>
            <a:r>
              <a:rPr sz="2800" spc="-5" dirty="0">
                <a:solidFill>
                  <a:srgbClr val="003366"/>
                </a:solidFill>
                <a:latin typeface="Arial MT"/>
                <a:cs typeface="Arial MT"/>
              </a:rPr>
              <a:t>/</a:t>
            </a:r>
            <a:r>
              <a:rPr sz="2800" spc="-5" dirty="0">
                <a:solidFill>
                  <a:srgbClr val="003366"/>
                </a:solidFill>
                <a:latin typeface="Times New Roman"/>
                <a:cs typeface="Times New Roman"/>
              </a:rPr>
              <a:t>’</a:t>
            </a:r>
            <a:endParaRPr sz="28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4" y="889515"/>
            <a:ext cx="6606540" cy="1367041"/>
          </a:xfrm>
          <a:prstGeom prst="rect">
            <a:avLst/>
          </a:prstGeom>
        </p:spPr>
        <p:txBody>
          <a:bodyPr vert="horz" wrap="square" lIns="0" tIns="12700" rIns="0" bIns="0" rtlCol="0" anchor="ctr">
            <a:spAutoFit/>
          </a:bodyPr>
          <a:lstStyle/>
          <a:p>
            <a:pPr marL="12700">
              <a:lnSpc>
                <a:spcPct val="100000"/>
              </a:lnSpc>
              <a:spcBef>
                <a:spcPts val="100"/>
              </a:spcBef>
            </a:pPr>
            <a:r>
              <a:rPr dirty="0"/>
              <a:t>Left-</a:t>
            </a:r>
            <a:r>
              <a:rPr spc="-20" dirty="0"/>
              <a:t> </a:t>
            </a:r>
            <a:r>
              <a:rPr dirty="0"/>
              <a:t>&amp;</a:t>
            </a:r>
            <a:r>
              <a:rPr spc="-10" dirty="0"/>
              <a:t> </a:t>
            </a:r>
            <a:r>
              <a:rPr spc="-5" dirty="0"/>
              <a:t>Right-Most</a:t>
            </a:r>
            <a:r>
              <a:rPr spc="-15" dirty="0"/>
              <a:t> </a:t>
            </a:r>
            <a:r>
              <a:rPr dirty="0"/>
              <a:t>Derivations</a:t>
            </a:r>
          </a:p>
        </p:txBody>
      </p:sp>
      <p:sp>
        <p:nvSpPr>
          <p:cNvPr id="3" name="object 3"/>
          <p:cNvSpPr txBox="1"/>
          <p:nvPr/>
        </p:nvSpPr>
        <p:spPr>
          <a:xfrm>
            <a:off x="2517445" y="2349868"/>
            <a:ext cx="7413625" cy="3013075"/>
          </a:xfrm>
          <a:prstGeom prst="rect">
            <a:avLst/>
          </a:prstGeom>
        </p:spPr>
        <p:txBody>
          <a:bodyPr vert="horz" wrap="square" lIns="0" tIns="12065" rIns="0" bIns="0" rtlCol="0">
            <a:spAutoFit/>
          </a:bodyPr>
          <a:lstStyle/>
          <a:p>
            <a:pPr marL="354965" marR="5080" indent="-342900">
              <a:lnSpc>
                <a:spcPct val="110000"/>
              </a:lnSpc>
              <a:spcBef>
                <a:spcPts val="95"/>
              </a:spcBef>
              <a:buSzPct val="75000"/>
              <a:buFont typeface="Wingdings"/>
              <a:buChar char=""/>
              <a:tabLst>
                <a:tab pos="354965" algn="l"/>
                <a:tab pos="355600" algn="l"/>
              </a:tabLst>
            </a:pPr>
            <a:r>
              <a:rPr sz="2800" spc="-5" dirty="0">
                <a:solidFill>
                  <a:srgbClr val="003366"/>
                </a:solidFill>
                <a:latin typeface="Arial MT"/>
                <a:cs typeface="Arial MT"/>
              </a:rPr>
              <a:t>If</a:t>
            </a:r>
            <a:r>
              <a:rPr sz="2800" spc="-10" dirty="0">
                <a:solidFill>
                  <a:srgbClr val="003366"/>
                </a:solidFill>
                <a:latin typeface="Arial MT"/>
                <a:cs typeface="Arial MT"/>
              </a:rPr>
              <a:t> </a:t>
            </a:r>
            <a:r>
              <a:rPr sz="2800" spc="-5" dirty="0">
                <a:solidFill>
                  <a:srgbClr val="003366"/>
                </a:solidFill>
                <a:latin typeface="Arial MT"/>
                <a:cs typeface="Arial MT"/>
              </a:rPr>
              <a:t>there</a:t>
            </a:r>
            <a:r>
              <a:rPr sz="2800" dirty="0">
                <a:solidFill>
                  <a:srgbClr val="003366"/>
                </a:solidFill>
                <a:latin typeface="Arial MT"/>
                <a:cs typeface="Arial MT"/>
              </a:rPr>
              <a:t> are</a:t>
            </a:r>
            <a:r>
              <a:rPr sz="2800" spc="-10" dirty="0">
                <a:solidFill>
                  <a:srgbClr val="003366"/>
                </a:solidFill>
                <a:latin typeface="Arial MT"/>
                <a:cs typeface="Arial MT"/>
              </a:rPr>
              <a:t> </a:t>
            </a:r>
            <a:r>
              <a:rPr sz="2800" spc="-5" dirty="0">
                <a:solidFill>
                  <a:srgbClr val="003366"/>
                </a:solidFill>
                <a:latin typeface="Arial MT"/>
                <a:cs typeface="Arial MT"/>
              </a:rPr>
              <a:t>more</a:t>
            </a:r>
            <a:r>
              <a:rPr sz="2800" spc="15" dirty="0">
                <a:solidFill>
                  <a:srgbClr val="003366"/>
                </a:solidFill>
                <a:latin typeface="Arial MT"/>
                <a:cs typeface="Arial MT"/>
              </a:rPr>
              <a:t> </a:t>
            </a:r>
            <a:r>
              <a:rPr sz="2800" dirty="0">
                <a:solidFill>
                  <a:srgbClr val="003366"/>
                </a:solidFill>
                <a:latin typeface="Arial MT"/>
                <a:cs typeface="Arial MT"/>
              </a:rPr>
              <a:t>than</a:t>
            </a:r>
            <a:r>
              <a:rPr sz="2800" spc="-10" dirty="0">
                <a:solidFill>
                  <a:srgbClr val="003366"/>
                </a:solidFill>
                <a:latin typeface="Arial MT"/>
                <a:cs typeface="Arial MT"/>
              </a:rPr>
              <a:t> </a:t>
            </a:r>
            <a:r>
              <a:rPr sz="2800" dirty="0">
                <a:solidFill>
                  <a:srgbClr val="003366"/>
                </a:solidFill>
                <a:latin typeface="Arial MT"/>
                <a:cs typeface="Arial MT"/>
              </a:rPr>
              <a:t>one nonterminal</a:t>
            </a:r>
            <a:r>
              <a:rPr sz="2800" spc="15" dirty="0">
                <a:solidFill>
                  <a:srgbClr val="003366"/>
                </a:solidFill>
                <a:latin typeface="Arial MT"/>
                <a:cs typeface="Arial MT"/>
              </a:rPr>
              <a:t> </a:t>
            </a:r>
            <a:r>
              <a:rPr sz="2800" spc="-5" dirty="0">
                <a:solidFill>
                  <a:srgbClr val="003366"/>
                </a:solidFill>
                <a:latin typeface="Arial MT"/>
                <a:cs typeface="Arial MT"/>
              </a:rPr>
              <a:t>in</a:t>
            </a:r>
            <a:r>
              <a:rPr sz="2800" dirty="0">
                <a:solidFill>
                  <a:srgbClr val="003366"/>
                </a:solidFill>
                <a:latin typeface="Arial MT"/>
                <a:cs typeface="Arial MT"/>
              </a:rPr>
              <a:t> </a:t>
            </a:r>
            <a:r>
              <a:rPr sz="2800" spc="-5" dirty="0">
                <a:solidFill>
                  <a:srgbClr val="003366"/>
                </a:solidFill>
                <a:latin typeface="Arial MT"/>
                <a:cs typeface="Arial MT"/>
              </a:rPr>
              <a:t>the </a:t>
            </a:r>
            <a:r>
              <a:rPr sz="2800" spc="-765" dirty="0">
                <a:solidFill>
                  <a:srgbClr val="003366"/>
                </a:solidFill>
                <a:latin typeface="Arial MT"/>
                <a:cs typeface="Arial MT"/>
              </a:rPr>
              <a:t> </a:t>
            </a:r>
            <a:r>
              <a:rPr sz="2800" dirty="0">
                <a:solidFill>
                  <a:srgbClr val="003366"/>
                </a:solidFill>
                <a:latin typeface="Arial MT"/>
                <a:cs typeface="Arial MT"/>
              </a:rPr>
              <a:t>string,</a:t>
            </a:r>
            <a:r>
              <a:rPr sz="2800" spc="-5" dirty="0">
                <a:solidFill>
                  <a:srgbClr val="003366"/>
                </a:solidFill>
                <a:latin typeface="Arial MT"/>
                <a:cs typeface="Arial MT"/>
              </a:rPr>
              <a:t> many</a:t>
            </a:r>
            <a:r>
              <a:rPr sz="2800" spc="15" dirty="0">
                <a:solidFill>
                  <a:srgbClr val="003366"/>
                </a:solidFill>
                <a:latin typeface="Arial MT"/>
                <a:cs typeface="Arial MT"/>
              </a:rPr>
              <a:t> </a:t>
            </a:r>
            <a:r>
              <a:rPr sz="2800" dirty="0">
                <a:solidFill>
                  <a:srgbClr val="003366"/>
                </a:solidFill>
                <a:latin typeface="Arial MT"/>
                <a:cs typeface="Arial MT"/>
              </a:rPr>
              <a:t>choices</a:t>
            </a:r>
            <a:r>
              <a:rPr sz="2800" spc="-10" dirty="0">
                <a:solidFill>
                  <a:srgbClr val="003366"/>
                </a:solidFill>
                <a:latin typeface="Arial MT"/>
                <a:cs typeface="Arial MT"/>
              </a:rPr>
              <a:t> </a:t>
            </a:r>
            <a:r>
              <a:rPr sz="2800" spc="-5" dirty="0">
                <a:solidFill>
                  <a:srgbClr val="003366"/>
                </a:solidFill>
                <a:latin typeface="Arial MT"/>
                <a:cs typeface="Arial MT"/>
              </a:rPr>
              <a:t>are</a:t>
            </a:r>
            <a:r>
              <a:rPr sz="2800" dirty="0">
                <a:solidFill>
                  <a:srgbClr val="003366"/>
                </a:solidFill>
                <a:latin typeface="Arial MT"/>
                <a:cs typeface="Arial MT"/>
              </a:rPr>
              <a:t> possible</a:t>
            </a:r>
            <a:endParaRPr sz="2800" dirty="0">
              <a:latin typeface="Arial MT"/>
              <a:cs typeface="Arial MT"/>
            </a:endParaRPr>
          </a:p>
          <a:p>
            <a:pPr marL="354965" marR="622300" indent="-342900">
              <a:lnSpc>
                <a:spcPct val="110000"/>
              </a:lnSpc>
              <a:spcBef>
                <a:spcPts val="675"/>
              </a:spcBef>
              <a:buSzPct val="75000"/>
              <a:buFont typeface="Wingdings"/>
              <a:buChar char=""/>
              <a:tabLst>
                <a:tab pos="354965" algn="l"/>
                <a:tab pos="355600" algn="l"/>
              </a:tabLst>
            </a:pPr>
            <a:r>
              <a:rPr sz="2800" spc="-5" dirty="0">
                <a:solidFill>
                  <a:srgbClr val="003366"/>
                </a:solidFill>
                <a:latin typeface="Arial MT"/>
                <a:cs typeface="Arial MT"/>
              </a:rPr>
              <a:t>A </a:t>
            </a:r>
            <a:r>
              <a:rPr sz="2800" spc="-5" dirty="0">
                <a:solidFill>
                  <a:srgbClr val="FF3300"/>
                </a:solidFill>
                <a:latin typeface="Arial MT"/>
                <a:cs typeface="Arial MT"/>
              </a:rPr>
              <a:t>leftmost</a:t>
            </a:r>
            <a:r>
              <a:rPr sz="2800" spc="5" dirty="0">
                <a:solidFill>
                  <a:srgbClr val="FF3300"/>
                </a:solidFill>
                <a:latin typeface="Arial MT"/>
                <a:cs typeface="Arial MT"/>
              </a:rPr>
              <a:t> </a:t>
            </a:r>
            <a:r>
              <a:rPr sz="2800" dirty="0">
                <a:solidFill>
                  <a:srgbClr val="003366"/>
                </a:solidFill>
                <a:latin typeface="Arial MT"/>
                <a:cs typeface="Arial MT"/>
              </a:rPr>
              <a:t>derivation</a:t>
            </a:r>
            <a:r>
              <a:rPr sz="2800" spc="5" dirty="0">
                <a:solidFill>
                  <a:srgbClr val="003366"/>
                </a:solidFill>
                <a:latin typeface="Arial MT"/>
                <a:cs typeface="Arial MT"/>
              </a:rPr>
              <a:t> </a:t>
            </a:r>
            <a:r>
              <a:rPr sz="2800" spc="-5" dirty="0">
                <a:solidFill>
                  <a:srgbClr val="003366"/>
                </a:solidFill>
                <a:latin typeface="Arial MT"/>
                <a:cs typeface="Arial MT"/>
              </a:rPr>
              <a:t>always</a:t>
            </a:r>
            <a:r>
              <a:rPr sz="2800" spc="10" dirty="0">
                <a:solidFill>
                  <a:srgbClr val="003366"/>
                </a:solidFill>
                <a:latin typeface="Arial MT"/>
                <a:cs typeface="Arial MT"/>
              </a:rPr>
              <a:t> </a:t>
            </a:r>
            <a:r>
              <a:rPr sz="2800" spc="-5" dirty="0">
                <a:solidFill>
                  <a:srgbClr val="003366"/>
                </a:solidFill>
                <a:latin typeface="Arial MT"/>
                <a:cs typeface="Arial MT"/>
              </a:rPr>
              <a:t>chooses</a:t>
            </a:r>
            <a:r>
              <a:rPr sz="2800" spc="5" dirty="0">
                <a:solidFill>
                  <a:srgbClr val="003366"/>
                </a:solidFill>
                <a:latin typeface="Arial MT"/>
                <a:cs typeface="Arial MT"/>
              </a:rPr>
              <a:t> </a:t>
            </a:r>
            <a:r>
              <a:rPr sz="2800" spc="-5" dirty="0">
                <a:solidFill>
                  <a:srgbClr val="003366"/>
                </a:solidFill>
                <a:latin typeface="Arial MT"/>
                <a:cs typeface="Arial MT"/>
              </a:rPr>
              <a:t>the </a:t>
            </a:r>
            <a:r>
              <a:rPr sz="2800" spc="-765" dirty="0">
                <a:solidFill>
                  <a:srgbClr val="003366"/>
                </a:solidFill>
                <a:latin typeface="Arial MT"/>
                <a:cs typeface="Arial MT"/>
              </a:rPr>
              <a:t> </a:t>
            </a:r>
            <a:r>
              <a:rPr sz="2800" spc="-5" dirty="0">
                <a:solidFill>
                  <a:srgbClr val="003366"/>
                </a:solidFill>
                <a:latin typeface="Arial MT"/>
                <a:cs typeface="Arial MT"/>
              </a:rPr>
              <a:t>leftmost nonterminal</a:t>
            </a:r>
            <a:r>
              <a:rPr sz="2800" spc="30" dirty="0">
                <a:solidFill>
                  <a:srgbClr val="003366"/>
                </a:solidFill>
                <a:latin typeface="Arial MT"/>
                <a:cs typeface="Arial MT"/>
              </a:rPr>
              <a:t> </a:t>
            </a:r>
            <a:r>
              <a:rPr sz="2800" spc="-5" dirty="0">
                <a:solidFill>
                  <a:srgbClr val="003366"/>
                </a:solidFill>
                <a:latin typeface="Arial MT"/>
                <a:cs typeface="Arial MT"/>
              </a:rPr>
              <a:t>to rewrite</a:t>
            </a:r>
            <a:endParaRPr sz="2800" dirty="0">
              <a:latin typeface="Arial MT"/>
              <a:cs typeface="Arial MT"/>
            </a:endParaRPr>
          </a:p>
          <a:p>
            <a:pPr marL="354965" marR="403225" indent="-342900">
              <a:lnSpc>
                <a:spcPct val="110000"/>
              </a:lnSpc>
              <a:spcBef>
                <a:spcPts val="675"/>
              </a:spcBef>
              <a:buSzPct val="75000"/>
              <a:buFont typeface="Wingdings"/>
              <a:buChar char=""/>
              <a:tabLst>
                <a:tab pos="354965" algn="l"/>
                <a:tab pos="355600" algn="l"/>
              </a:tabLst>
            </a:pPr>
            <a:r>
              <a:rPr sz="2800" spc="-5" dirty="0">
                <a:solidFill>
                  <a:srgbClr val="003366"/>
                </a:solidFill>
                <a:latin typeface="Arial MT"/>
                <a:cs typeface="Arial MT"/>
              </a:rPr>
              <a:t>A </a:t>
            </a:r>
            <a:r>
              <a:rPr sz="2800" spc="-5" dirty="0">
                <a:solidFill>
                  <a:srgbClr val="FF3300"/>
                </a:solidFill>
                <a:latin typeface="Arial MT"/>
                <a:cs typeface="Arial MT"/>
              </a:rPr>
              <a:t>rightmost</a:t>
            </a:r>
            <a:r>
              <a:rPr sz="2800" spc="25" dirty="0">
                <a:solidFill>
                  <a:srgbClr val="FF3300"/>
                </a:solidFill>
                <a:latin typeface="Arial MT"/>
                <a:cs typeface="Arial MT"/>
              </a:rPr>
              <a:t> </a:t>
            </a:r>
            <a:r>
              <a:rPr sz="2800" dirty="0">
                <a:solidFill>
                  <a:srgbClr val="003366"/>
                </a:solidFill>
                <a:latin typeface="Arial MT"/>
                <a:cs typeface="Arial MT"/>
              </a:rPr>
              <a:t>derivation</a:t>
            </a:r>
            <a:r>
              <a:rPr sz="2800" spc="5" dirty="0">
                <a:solidFill>
                  <a:srgbClr val="003366"/>
                </a:solidFill>
                <a:latin typeface="Arial MT"/>
                <a:cs typeface="Arial MT"/>
              </a:rPr>
              <a:t> </a:t>
            </a:r>
            <a:r>
              <a:rPr sz="2800" spc="-5" dirty="0">
                <a:solidFill>
                  <a:srgbClr val="003366"/>
                </a:solidFill>
                <a:latin typeface="Arial MT"/>
                <a:cs typeface="Arial MT"/>
              </a:rPr>
              <a:t>always</a:t>
            </a:r>
            <a:r>
              <a:rPr sz="2800" spc="10" dirty="0">
                <a:solidFill>
                  <a:srgbClr val="003366"/>
                </a:solidFill>
                <a:latin typeface="Arial MT"/>
                <a:cs typeface="Arial MT"/>
              </a:rPr>
              <a:t> </a:t>
            </a:r>
            <a:r>
              <a:rPr sz="2800" spc="-5" dirty="0">
                <a:solidFill>
                  <a:srgbClr val="003366"/>
                </a:solidFill>
                <a:latin typeface="Arial MT"/>
                <a:cs typeface="Arial MT"/>
              </a:rPr>
              <a:t>chooses</a:t>
            </a:r>
            <a:r>
              <a:rPr sz="2800" spc="5" dirty="0">
                <a:solidFill>
                  <a:srgbClr val="003366"/>
                </a:solidFill>
                <a:latin typeface="Arial MT"/>
                <a:cs typeface="Arial MT"/>
              </a:rPr>
              <a:t> </a:t>
            </a:r>
            <a:r>
              <a:rPr sz="2800" spc="-5" dirty="0">
                <a:solidFill>
                  <a:srgbClr val="003366"/>
                </a:solidFill>
                <a:latin typeface="Arial MT"/>
                <a:cs typeface="Arial MT"/>
              </a:rPr>
              <a:t>the </a:t>
            </a:r>
            <a:r>
              <a:rPr sz="2800" spc="-760" dirty="0">
                <a:solidFill>
                  <a:srgbClr val="003366"/>
                </a:solidFill>
                <a:latin typeface="Arial MT"/>
                <a:cs typeface="Arial MT"/>
              </a:rPr>
              <a:t> </a:t>
            </a:r>
            <a:r>
              <a:rPr sz="2800" spc="-5" dirty="0">
                <a:solidFill>
                  <a:srgbClr val="003366"/>
                </a:solidFill>
                <a:latin typeface="Arial MT"/>
                <a:cs typeface="Arial MT"/>
              </a:rPr>
              <a:t>rightmost</a:t>
            </a:r>
            <a:r>
              <a:rPr sz="2800" dirty="0">
                <a:solidFill>
                  <a:srgbClr val="003366"/>
                </a:solidFill>
                <a:latin typeface="Arial MT"/>
                <a:cs typeface="Arial MT"/>
              </a:rPr>
              <a:t> nonterminal</a:t>
            </a:r>
            <a:r>
              <a:rPr sz="2800" spc="30" dirty="0">
                <a:solidFill>
                  <a:srgbClr val="003366"/>
                </a:solidFill>
                <a:latin typeface="Arial MT"/>
                <a:cs typeface="Arial MT"/>
              </a:rPr>
              <a:t> </a:t>
            </a:r>
            <a:r>
              <a:rPr sz="2800" spc="-5" dirty="0">
                <a:solidFill>
                  <a:srgbClr val="003366"/>
                </a:solidFill>
                <a:latin typeface="Arial MT"/>
                <a:cs typeface="Arial MT"/>
              </a:rPr>
              <a:t>to rewrite</a:t>
            </a:r>
            <a:endParaRPr sz="2800" dirty="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4" y="1285698"/>
            <a:ext cx="2642870" cy="574675"/>
          </a:xfrm>
          <a:prstGeom prst="rect">
            <a:avLst/>
          </a:prstGeom>
        </p:spPr>
        <p:txBody>
          <a:bodyPr vert="horz" wrap="square" lIns="0" tIns="12700" rIns="0" bIns="0" rtlCol="0" anchor="ctr">
            <a:spAutoFit/>
          </a:bodyPr>
          <a:lstStyle/>
          <a:p>
            <a:pPr marL="12700">
              <a:lnSpc>
                <a:spcPct val="100000"/>
              </a:lnSpc>
              <a:spcBef>
                <a:spcPts val="100"/>
              </a:spcBef>
            </a:pPr>
            <a:r>
              <a:rPr dirty="0"/>
              <a:t>An</a:t>
            </a:r>
            <a:r>
              <a:rPr spc="-65" dirty="0"/>
              <a:t> </a:t>
            </a:r>
            <a:r>
              <a:rPr spc="-5" dirty="0"/>
              <a:t>Example</a:t>
            </a:r>
          </a:p>
        </p:txBody>
      </p:sp>
      <p:sp>
        <p:nvSpPr>
          <p:cNvPr id="3" name="object 3"/>
          <p:cNvSpPr txBox="1"/>
          <p:nvPr/>
        </p:nvSpPr>
        <p:spPr>
          <a:xfrm>
            <a:off x="2593644" y="2691207"/>
            <a:ext cx="3133090" cy="3439795"/>
          </a:xfrm>
          <a:prstGeom prst="rect">
            <a:avLst/>
          </a:prstGeom>
        </p:spPr>
        <p:txBody>
          <a:bodyPr vert="horz" wrap="square" lIns="0" tIns="12065" rIns="0" bIns="0" rtlCol="0">
            <a:spAutoFit/>
          </a:bodyPr>
          <a:lstStyle/>
          <a:p>
            <a:pPr marL="12700">
              <a:spcBef>
                <a:spcPts val="95"/>
              </a:spcBef>
            </a:pPr>
            <a:r>
              <a:rPr sz="2800" spc="-5" dirty="0">
                <a:solidFill>
                  <a:srgbClr val="FF3300"/>
                </a:solidFill>
                <a:latin typeface="Arial MT"/>
                <a:cs typeface="Arial MT"/>
              </a:rPr>
              <a:t>Leftmost</a:t>
            </a:r>
            <a:r>
              <a:rPr sz="2800" spc="-40" dirty="0">
                <a:solidFill>
                  <a:srgbClr val="FF3300"/>
                </a:solidFill>
                <a:latin typeface="Arial MT"/>
                <a:cs typeface="Arial MT"/>
              </a:rPr>
              <a:t> </a:t>
            </a:r>
            <a:r>
              <a:rPr sz="2800" dirty="0">
                <a:solidFill>
                  <a:srgbClr val="FF3300"/>
                </a:solidFill>
                <a:latin typeface="Arial MT"/>
                <a:cs typeface="Arial MT"/>
              </a:rPr>
              <a:t>derivation</a:t>
            </a:r>
            <a:r>
              <a:rPr sz="2800" dirty="0">
                <a:solidFill>
                  <a:srgbClr val="003366"/>
                </a:solidFill>
                <a:latin typeface="Arial MT"/>
                <a:cs typeface="Arial MT"/>
              </a:rPr>
              <a:t>:</a:t>
            </a:r>
            <a:endParaRPr sz="2800">
              <a:latin typeface="Arial MT"/>
              <a:cs typeface="Arial MT"/>
            </a:endParaRPr>
          </a:p>
          <a:p>
            <a:pPr marL="405765">
              <a:spcBef>
                <a:spcPts val="5"/>
              </a:spcBef>
            </a:pPr>
            <a:r>
              <a:rPr sz="2800" i="1" u="sng" dirty="0">
                <a:solidFill>
                  <a:srgbClr val="003366"/>
                </a:solidFill>
                <a:uFill>
                  <a:solidFill>
                    <a:srgbClr val="003366"/>
                  </a:solidFill>
                </a:uFill>
                <a:latin typeface="Arial"/>
                <a:cs typeface="Arial"/>
              </a:rPr>
              <a:t>expr</a:t>
            </a:r>
            <a:endParaRPr sz="2800">
              <a:latin typeface="Arial"/>
              <a:cs typeface="Arial"/>
            </a:endParaRPr>
          </a:p>
          <a:p>
            <a:pPr marL="12700"/>
            <a:r>
              <a:rPr sz="2800" spc="-5" dirty="0">
                <a:solidFill>
                  <a:srgbClr val="003366"/>
                </a:solidFill>
                <a:latin typeface="Symbol"/>
                <a:cs typeface="Symbol"/>
              </a:rPr>
              <a:t></a:t>
            </a:r>
            <a:r>
              <a:rPr sz="2800" spc="50" dirty="0">
                <a:solidFill>
                  <a:srgbClr val="003366"/>
                </a:solidFill>
                <a:latin typeface="Times New Roman"/>
                <a:cs typeface="Times New Roman"/>
              </a:rPr>
              <a:t> </a:t>
            </a:r>
            <a:r>
              <a:rPr sz="2800" spc="-5" dirty="0">
                <a:solidFill>
                  <a:srgbClr val="003366"/>
                </a:solidFill>
                <a:latin typeface="Arial MT"/>
                <a:cs typeface="Arial MT"/>
              </a:rPr>
              <a:t>-</a:t>
            </a:r>
            <a:r>
              <a:rPr sz="2800" spc="-30" dirty="0">
                <a:solidFill>
                  <a:srgbClr val="003366"/>
                </a:solidFill>
                <a:latin typeface="Arial MT"/>
                <a:cs typeface="Arial MT"/>
              </a:rPr>
              <a:t> </a:t>
            </a:r>
            <a:r>
              <a:rPr sz="2800" i="1" u="sng" dirty="0">
                <a:solidFill>
                  <a:srgbClr val="003366"/>
                </a:solidFill>
                <a:uFill>
                  <a:solidFill>
                    <a:srgbClr val="003366"/>
                  </a:solidFill>
                </a:uFill>
                <a:latin typeface="Arial"/>
                <a:cs typeface="Arial"/>
              </a:rPr>
              <a:t>expr</a:t>
            </a:r>
            <a:endParaRPr sz="2800">
              <a:latin typeface="Arial"/>
              <a:cs typeface="Arial"/>
            </a:endParaRPr>
          </a:p>
          <a:p>
            <a:pPr marL="12700"/>
            <a:r>
              <a:rPr sz="2800" spc="-5" dirty="0">
                <a:solidFill>
                  <a:srgbClr val="003366"/>
                </a:solidFill>
                <a:latin typeface="Symbol"/>
                <a:cs typeface="Symbol"/>
              </a:rPr>
              <a:t></a:t>
            </a:r>
            <a:r>
              <a:rPr sz="2800" spc="55" dirty="0">
                <a:solidFill>
                  <a:srgbClr val="003366"/>
                </a:solidFill>
                <a:latin typeface="Times New Roman"/>
                <a:cs typeface="Times New Roman"/>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spc="-5" dirty="0">
                <a:solidFill>
                  <a:srgbClr val="003366"/>
                </a:solidFill>
                <a:latin typeface="Arial MT"/>
                <a:cs typeface="Arial MT"/>
              </a:rPr>
              <a:t>(</a:t>
            </a:r>
            <a:r>
              <a:rPr sz="2800" i="1" u="sng" spc="-5" dirty="0">
                <a:solidFill>
                  <a:srgbClr val="003366"/>
                </a:solidFill>
                <a:uFill>
                  <a:solidFill>
                    <a:srgbClr val="003366"/>
                  </a:solidFill>
                </a:uFill>
                <a:latin typeface="Arial"/>
                <a:cs typeface="Arial"/>
              </a:rPr>
              <a:t>expr</a:t>
            </a:r>
            <a:r>
              <a:rPr sz="2800" i="1" spc="-1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dirty="0">
                <a:solidFill>
                  <a:srgbClr val="003366"/>
                </a:solidFill>
                <a:latin typeface="Arial MT"/>
                <a:cs typeface="Arial MT"/>
              </a:rPr>
              <a:t>(</a:t>
            </a:r>
            <a:r>
              <a:rPr sz="2800" i="1" u="sng" dirty="0">
                <a:solidFill>
                  <a:srgbClr val="CC0099"/>
                </a:solidFill>
                <a:uFill>
                  <a:solidFill>
                    <a:srgbClr val="CC0099"/>
                  </a:solidFill>
                </a:uFill>
                <a:latin typeface="Arial"/>
                <a:cs typeface="Arial"/>
              </a:rPr>
              <a:t>expr</a:t>
            </a:r>
            <a:r>
              <a:rPr sz="2800" i="1" spc="-10" dirty="0">
                <a:solidFill>
                  <a:srgbClr val="CC0099"/>
                </a:solidFill>
                <a:latin typeface="Arial"/>
                <a:cs typeface="Arial"/>
              </a:rPr>
              <a:t> </a:t>
            </a:r>
            <a:r>
              <a:rPr sz="2800" i="1" spc="-5" dirty="0">
                <a:solidFill>
                  <a:srgbClr val="003366"/>
                </a:solidFill>
                <a:latin typeface="Arial"/>
                <a:cs typeface="Arial"/>
              </a:rPr>
              <a:t>op</a:t>
            </a:r>
            <a:r>
              <a:rPr sz="2800" i="1" spc="-10" dirty="0">
                <a:solidFill>
                  <a:srgbClr val="003366"/>
                </a:solidFill>
                <a:latin typeface="Arial"/>
                <a:cs typeface="Arial"/>
              </a:rPr>
              <a:t> </a:t>
            </a:r>
            <a:r>
              <a:rPr sz="2800" i="1" dirty="0">
                <a:solidFill>
                  <a:srgbClr val="003366"/>
                </a:solidFill>
                <a:latin typeface="Arial"/>
                <a:cs typeface="Arial"/>
              </a:rPr>
              <a:t>expr</a:t>
            </a:r>
            <a:r>
              <a:rPr sz="2800" i="1" spc="-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a:t>
            </a:r>
            <a:r>
              <a:rPr sz="2800" b="1" spc="-5" dirty="0">
                <a:solidFill>
                  <a:srgbClr val="003366"/>
                </a:solidFill>
                <a:latin typeface="Arial"/>
                <a:cs typeface="Arial"/>
              </a:rPr>
              <a:t>id</a:t>
            </a:r>
            <a:r>
              <a:rPr sz="2800" b="1" spc="-15" dirty="0">
                <a:solidFill>
                  <a:srgbClr val="003366"/>
                </a:solidFill>
                <a:latin typeface="Arial"/>
                <a:cs typeface="Arial"/>
              </a:rPr>
              <a:t> </a:t>
            </a:r>
            <a:r>
              <a:rPr sz="2800" i="1" u="sng" spc="-5" dirty="0">
                <a:solidFill>
                  <a:srgbClr val="003366"/>
                </a:solidFill>
                <a:uFill>
                  <a:solidFill>
                    <a:srgbClr val="003366"/>
                  </a:solidFill>
                </a:uFill>
                <a:latin typeface="Arial"/>
                <a:cs typeface="Arial"/>
              </a:rPr>
              <a:t>op</a:t>
            </a:r>
            <a:r>
              <a:rPr sz="2800" i="1" spc="-5" dirty="0">
                <a:solidFill>
                  <a:srgbClr val="003366"/>
                </a:solidFill>
                <a:latin typeface="Arial"/>
                <a:cs typeface="Arial"/>
              </a:rPr>
              <a:t> </a:t>
            </a:r>
            <a:r>
              <a:rPr sz="2800" i="1" dirty="0">
                <a:solidFill>
                  <a:srgbClr val="003366"/>
                </a:solidFill>
                <a:latin typeface="Arial"/>
                <a:cs typeface="Arial"/>
              </a:rPr>
              <a:t>expr</a:t>
            </a:r>
            <a:r>
              <a:rPr sz="2800" i="1" spc="-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70"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 </a:t>
            </a:r>
            <a:r>
              <a:rPr sz="2800" b="1" spc="-5" dirty="0">
                <a:solidFill>
                  <a:srgbClr val="003366"/>
                </a:solidFill>
                <a:latin typeface="Arial"/>
                <a:cs typeface="Arial"/>
              </a:rPr>
              <a:t>id</a:t>
            </a:r>
            <a:r>
              <a:rPr sz="2800" b="1" spc="-15" dirty="0">
                <a:solidFill>
                  <a:srgbClr val="003366"/>
                </a:solidFill>
                <a:latin typeface="Arial"/>
                <a:cs typeface="Arial"/>
              </a:rPr>
              <a:t> </a:t>
            </a:r>
            <a:r>
              <a:rPr sz="2800" spc="-5" dirty="0">
                <a:solidFill>
                  <a:srgbClr val="003366"/>
                </a:solidFill>
                <a:latin typeface="Arial MT"/>
                <a:cs typeface="Arial MT"/>
              </a:rPr>
              <a:t>+</a:t>
            </a:r>
            <a:r>
              <a:rPr sz="2800" spc="-10" dirty="0">
                <a:solidFill>
                  <a:srgbClr val="003366"/>
                </a:solidFill>
                <a:latin typeface="Arial MT"/>
                <a:cs typeface="Arial MT"/>
              </a:rPr>
              <a:t> </a:t>
            </a:r>
            <a:r>
              <a:rPr sz="2800" i="1" u="sng" dirty="0">
                <a:solidFill>
                  <a:srgbClr val="003366"/>
                </a:solidFill>
                <a:uFill>
                  <a:solidFill>
                    <a:srgbClr val="003366"/>
                  </a:solidFill>
                </a:uFill>
                <a:latin typeface="Arial"/>
                <a:cs typeface="Arial"/>
              </a:rPr>
              <a:t>expr</a:t>
            </a:r>
            <a:r>
              <a:rPr sz="2800" i="1" spc="-1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spcBef>
                <a:spcPts val="5"/>
              </a:spcBef>
            </a:pPr>
            <a:r>
              <a:rPr sz="2800" spc="-5" dirty="0">
                <a:solidFill>
                  <a:srgbClr val="003366"/>
                </a:solidFill>
                <a:latin typeface="Symbol"/>
                <a:cs typeface="Symbol"/>
              </a:rPr>
              <a:t></a:t>
            </a:r>
            <a:r>
              <a:rPr sz="2800" spc="70"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 </a:t>
            </a:r>
            <a:r>
              <a:rPr sz="2800" b="1" spc="-5" dirty="0">
                <a:solidFill>
                  <a:srgbClr val="003366"/>
                </a:solidFill>
                <a:latin typeface="Arial"/>
                <a:cs typeface="Arial"/>
              </a:rPr>
              <a:t>id</a:t>
            </a:r>
            <a:r>
              <a:rPr sz="2800" b="1" spc="-15" dirty="0">
                <a:solidFill>
                  <a:srgbClr val="003366"/>
                </a:solidFill>
                <a:latin typeface="Arial"/>
                <a:cs typeface="Arial"/>
              </a:rPr>
              <a:t> </a:t>
            </a:r>
            <a:r>
              <a:rPr sz="2800" spc="-5" dirty="0">
                <a:solidFill>
                  <a:srgbClr val="003366"/>
                </a:solidFill>
                <a:latin typeface="Arial MT"/>
                <a:cs typeface="Arial MT"/>
              </a:rPr>
              <a:t>+</a:t>
            </a:r>
            <a:r>
              <a:rPr sz="2800" spc="-10" dirty="0">
                <a:solidFill>
                  <a:srgbClr val="003366"/>
                </a:solidFill>
                <a:latin typeface="Arial MT"/>
                <a:cs typeface="Arial MT"/>
              </a:rPr>
              <a:t> </a:t>
            </a:r>
            <a:r>
              <a:rPr sz="2800" b="1" spc="-5" dirty="0">
                <a:solidFill>
                  <a:srgbClr val="003366"/>
                </a:solidFill>
                <a:latin typeface="Arial"/>
                <a:cs typeface="Arial"/>
              </a:rPr>
              <a:t>id</a:t>
            </a:r>
            <a:r>
              <a:rPr sz="2800" b="1" spc="-10"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p:txBody>
      </p:sp>
      <p:sp>
        <p:nvSpPr>
          <p:cNvPr id="4" name="object 4"/>
          <p:cNvSpPr txBox="1"/>
          <p:nvPr/>
        </p:nvSpPr>
        <p:spPr>
          <a:xfrm>
            <a:off x="6251829" y="2691207"/>
            <a:ext cx="3372485" cy="3439795"/>
          </a:xfrm>
          <a:prstGeom prst="rect">
            <a:avLst/>
          </a:prstGeom>
        </p:spPr>
        <p:txBody>
          <a:bodyPr vert="horz" wrap="square" lIns="0" tIns="12065" rIns="0" bIns="0" rtlCol="0">
            <a:spAutoFit/>
          </a:bodyPr>
          <a:lstStyle/>
          <a:p>
            <a:pPr marL="12700">
              <a:spcBef>
                <a:spcPts val="95"/>
              </a:spcBef>
            </a:pPr>
            <a:r>
              <a:rPr sz="2800" spc="-5" dirty="0">
                <a:solidFill>
                  <a:srgbClr val="FF3300"/>
                </a:solidFill>
                <a:latin typeface="Arial MT"/>
                <a:cs typeface="Arial MT"/>
              </a:rPr>
              <a:t>Rightmost</a:t>
            </a:r>
            <a:r>
              <a:rPr sz="2800" spc="-15" dirty="0">
                <a:solidFill>
                  <a:srgbClr val="FF3300"/>
                </a:solidFill>
                <a:latin typeface="Arial MT"/>
                <a:cs typeface="Arial MT"/>
              </a:rPr>
              <a:t> </a:t>
            </a:r>
            <a:r>
              <a:rPr sz="2800" dirty="0">
                <a:solidFill>
                  <a:srgbClr val="FF3300"/>
                </a:solidFill>
                <a:latin typeface="Arial MT"/>
                <a:cs typeface="Arial MT"/>
              </a:rPr>
              <a:t>derivation</a:t>
            </a:r>
            <a:r>
              <a:rPr sz="2800" dirty="0">
                <a:solidFill>
                  <a:srgbClr val="003366"/>
                </a:solidFill>
                <a:latin typeface="Arial MT"/>
                <a:cs typeface="Arial MT"/>
              </a:rPr>
              <a:t>:</a:t>
            </a:r>
            <a:endParaRPr sz="2800">
              <a:latin typeface="Arial MT"/>
              <a:cs typeface="Arial MT"/>
            </a:endParaRPr>
          </a:p>
          <a:p>
            <a:pPr marL="405765">
              <a:spcBef>
                <a:spcPts val="5"/>
              </a:spcBef>
            </a:pPr>
            <a:r>
              <a:rPr sz="2800" i="1" u="sng" dirty="0">
                <a:solidFill>
                  <a:srgbClr val="003366"/>
                </a:solidFill>
                <a:uFill>
                  <a:solidFill>
                    <a:srgbClr val="003366"/>
                  </a:solidFill>
                </a:uFill>
                <a:latin typeface="Arial"/>
                <a:cs typeface="Arial"/>
              </a:rPr>
              <a:t>expr</a:t>
            </a:r>
            <a:endParaRPr sz="2800">
              <a:latin typeface="Arial"/>
              <a:cs typeface="Arial"/>
            </a:endParaRPr>
          </a:p>
          <a:p>
            <a:pPr marL="12700"/>
            <a:r>
              <a:rPr sz="2800" spc="-5" dirty="0">
                <a:solidFill>
                  <a:srgbClr val="003366"/>
                </a:solidFill>
                <a:latin typeface="Symbol"/>
                <a:cs typeface="Symbol"/>
              </a:rPr>
              <a:t></a:t>
            </a:r>
            <a:r>
              <a:rPr sz="2800" spc="50" dirty="0">
                <a:solidFill>
                  <a:srgbClr val="003366"/>
                </a:solidFill>
                <a:latin typeface="Times New Roman"/>
                <a:cs typeface="Times New Roman"/>
              </a:rPr>
              <a:t> </a:t>
            </a:r>
            <a:r>
              <a:rPr sz="2800" spc="-5" dirty="0">
                <a:solidFill>
                  <a:srgbClr val="003366"/>
                </a:solidFill>
                <a:latin typeface="Arial MT"/>
                <a:cs typeface="Arial MT"/>
              </a:rPr>
              <a:t>-</a:t>
            </a:r>
            <a:r>
              <a:rPr sz="2800" spc="-30" dirty="0">
                <a:solidFill>
                  <a:srgbClr val="003366"/>
                </a:solidFill>
                <a:latin typeface="Arial MT"/>
                <a:cs typeface="Arial MT"/>
              </a:rPr>
              <a:t> </a:t>
            </a:r>
            <a:r>
              <a:rPr sz="2800" i="1" u="sng" dirty="0">
                <a:solidFill>
                  <a:srgbClr val="003366"/>
                </a:solidFill>
                <a:uFill>
                  <a:solidFill>
                    <a:srgbClr val="003366"/>
                  </a:solidFill>
                </a:uFill>
                <a:latin typeface="Arial"/>
                <a:cs typeface="Arial"/>
              </a:rPr>
              <a:t>expr</a:t>
            </a:r>
            <a:endParaRPr sz="2800">
              <a:latin typeface="Arial"/>
              <a:cs typeface="Arial"/>
            </a:endParaRPr>
          </a:p>
          <a:p>
            <a:pPr marL="12700"/>
            <a:r>
              <a:rPr sz="2800" spc="-5" dirty="0">
                <a:solidFill>
                  <a:srgbClr val="003366"/>
                </a:solidFill>
                <a:latin typeface="Symbol"/>
                <a:cs typeface="Symbol"/>
              </a:rPr>
              <a:t></a:t>
            </a:r>
            <a:r>
              <a:rPr sz="2800" spc="55" dirty="0">
                <a:solidFill>
                  <a:srgbClr val="003366"/>
                </a:solidFill>
                <a:latin typeface="Times New Roman"/>
                <a:cs typeface="Times New Roman"/>
              </a:rPr>
              <a:t> </a:t>
            </a:r>
            <a:r>
              <a:rPr sz="2800" spc="-5" dirty="0">
                <a:solidFill>
                  <a:srgbClr val="003366"/>
                </a:solidFill>
                <a:latin typeface="Arial MT"/>
                <a:cs typeface="Arial MT"/>
              </a:rPr>
              <a:t>-</a:t>
            </a:r>
            <a:r>
              <a:rPr sz="2800" spc="-25" dirty="0">
                <a:solidFill>
                  <a:srgbClr val="003366"/>
                </a:solidFill>
                <a:latin typeface="Arial MT"/>
                <a:cs typeface="Arial MT"/>
              </a:rPr>
              <a:t> </a:t>
            </a:r>
            <a:r>
              <a:rPr sz="2800" spc="-5" dirty="0">
                <a:solidFill>
                  <a:srgbClr val="003366"/>
                </a:solidFill>
                <a:latin typeface="Arial MT"/>
                <a:cs typeface="Arial MT"/>
              </a:rPr>
              <a:t>(</a:t>
            </a:r>
            <a:r>
              <a:rPr sz="2800" i="1" u="sng" spc="-5" dirty="0">
                <a:solidFill>
                  <a:srgbClr val="003366"/>
                </a:solidFill>
                <a:uFill>
                  <a:solidFill>
                    <a:srgbClr val="003366"/>
                  </a:solidFill>
                </a:uFill>
                <a:latin typeface="Arial"/>
                <a:cs typeface="Arial"/>
              </a:rPr>
              <a:t>expr</a:t>
            </a:r>
            <a:r>
              <a:rPr sz="2800" i="1" spc="-15"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dirty="0">
                <a:solidFill>
                  <a:srgbClr val="003366"/>
                </a:solidFill>
                <a:latin typeface="Arial MT"/>
                <a:cs typeface="Arial MT"/>
              </a:rPr>
              <a:t>(</a:t>
            </a:r>
            <a:r>
              <a:rPr sz="2800" i="1" dirty="0">
                <a:solidFill>
                  <a:srgbClr val="003366"/>
                </a:solidFill>
                <a:latin typeface="Arial"/>
                <a:cs typeface="Arial"/>
              </a:rPr>
              <a:t>expr</a:t>
            </a:r>
            <a:r>
              <a:rPr sz="2800" i="1" spc="-5" dirty="0">
                <a:solidFill>
                  <a:srgbClr val="003366"/>
                </a:solidFill>
                <a:latin typeface="Arial"/>
                <a:cs typeface="Arial"/>
              </a:rPr>
              <a:t> op </a:t>
            </a:r>
            <a:r>
              <a:rPr sz="2800" i="1" u="sng" dirty="0">
                <a:solidFill>
                  <a:srgbClr val="CC0099"/>
                </a:solidFill>
                <a:uFill>
                  <a:solidFill>
                    <a:srgbClr val="CC0099"/>
                  </a:solidFill>
                </a:uFill>
                <a:latin typeface="Arial"/>
                <a:cs typeface="Arial"/>
              </a:rPr>
              <a:t>expr</a:t>
            </a:r>
            <a:r>
              <a:rPr sz="2800" i="1" spc="-10" dirty="0">
                <a:solidFill>
                  <a:srgbClr val="CC0099"/>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20" dirty="0">
                <a:solidFill>
                  <a:srgbClr val="003366"/>
                </a:solidFill>
                <a:latin typeface="Arial MT"/>
                <a:cs typeface="Arial MT"/>
              </a:rPr>
              <a:t> </a:t>
            </a:r>
            <a:r>
              <a:rPr sz="2800" dirty="0">
                <a:solidFill>
                  <a:srgbClr val="003366"/>
                </a:solidFill>
                <a:latin typeface="Arial MT"/>
                <a:cs typeface="Arial MT"/>
              </a:rPr>
              <a:t>(</a:t>
            </a:r>
            <a:r>
              <a:rPr sz="2800" i="1" dirty="0">
                <a:solidFill>
                  <a:srgbClr val="003366"/>
                </a:solidFill>
                <a:latin typeface="Arial"/>
                <a:cs typeface="Arial"/>
              </a:rPr>
              <a:t>expr</a:t>
            </a:r>
            <a:r>
              <a:rPr sz="2800" i="1" spc="-10" dirty="0">
                <a:solidFill>
                  <a:srgbClr val="003366"/>
                </a:solidFill>
                <a:latin typeface="Arial"/>
                <a:cs typeface="Arial"/>
              </a:rPr>
              <a:t> </a:t>
            </a:r>
            <a:r>
              <a:rPr sz="2800" i="1" u="sng" spc="-5" dirty="0">
                <a:solidFill>
                  <a:srgbClr val="003366"/>
                </a:solidFill>
                <a:uFill>
                  <a:solidFill>
                    <a:srgbClr val="003366"/>
                  </a:solidFill>
                </a:uFill>
                <a:latin typeface="Arial"/>
                <a:cs typeface="Arial"/>
              </a:rPr>
              <a:t>op</a:t>
            </a:r>
            <a:r>
              <a:rPr sz="2800" i="1" spc="-10" dirty="0">
                <a:solidFill>
                  <a:srgbClr val="003366"/>
                </a:solidFill>
                <a:latin typeface="Arial"/>
                <a:cs typeface="Arial"/>
              </a:rPr>
              <a:t> </a:t>
            </a:r>
            <a:r>
              <a:rPr sz="2800" b="1" spc="-5" dirty="0">
                <a:solidFill>
                  <a:srgbClr val="003366"/>
                </a:solidFill>
                <a:latin typeface="Arial"/>
                <a:cs typeface="Arial"/>
              </a:rPr>
              <a:t>id</a:t>
            </a:r>
            <a:r>
              <a:rPr sz="2800" spc="-5" dirty="0">
                <a:solidFill>
                  <a:srgbClr val="003366"/>
                </a:solidFill>
                <a:latin typeface="Arial MT"/>
                <a:cs typeface="Arial MT"/>
              </a:rPr>
              <a:t>)</a:t>
            </a:r>
            <a:endParaRPr sz="2800">
              <a:latin typeface="Arial MT"/>
              <a:cs typeface="Arial MT"/>
            </a:endParaRPr>
          </a:p>
          <a:p>
            <a:pPr marL="12700"/>
            <a:r>
              <a:rPr sz="2800" spc="-5" dirty="0">
                <a:solidFill>
                  <a:srgbClr val="003366"/>
                </a:solidFill>
                <a:latin typeface="Symbol"/>
                <a:cs typeface="Symbol"/>
              </a:rPr>
              <a:t></a:t>
            </a:r>
            <a:r>
              <a:rPr sz="2800" spc="65"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dirty="0">
                <a:solidFill>
                  <a:srgbClr val="003366"/>
                </a:solidFill>
                <a:latin typeface="Arial MT"/>
                <a:cs typeface="Arial MT"/>
              </a:rPr>
              <a:t>(</a:t>
            </a:r>
            <a:r>
              <a:rPr sz="2800" i="1" u="sng" dirty="0">
                <a:solidFill>
                  <a:srgbClr val="003366"/>
                </a:solidFill>
                <a:uFill>
                  <a:solidFill>
                    <a:srgbClr val="003366"/>
                  </a:solidFill>
                </a:uFill>
                <a:latin typeface="Arial"/>
                <a:cs typeface="Arial"/>
              </a:rPr>
              <a:t>expr</a:t>
            </a:r>
            <a:r>
              <a:rPr sz="2800" i="1" spc="-15" dirty="0">
                <a:solidFill>
                  <a:srgbClr val="003366"/>
                </a:solidFill>
                <a:latin typeface="Arial"/>
                <a:cs typeface="Arial"/>
              </a:rPr>
              <a:t> </a:t>
            </a:r>
            <a:r>
              <a:rPr sz="2800" spc="-5" dirty="0">
                <a:solidFill>
                  <a:srgbClr val="003366"/>
                </a:solidFill>
                <a:latin typeface="Arial MT"/>
                <a:cs typeface="Arial MT"/>
              </a:rPr>
              <a:t>+</a:t>
            </a:r>
            <a:r>
              <a:rPr sz="2800" spc="-10" dirty="0">
                <a:solidFill>
                  <a:srgbClr val="003366"/>
                </a:solidFill>
                <a:latin typeface="Arial MT"/>
                <a:cs typeface="Arial MT"/>
              </a:rPr>
              <a:t> </a:t>
            </a:r>
            <a:r>
              <a:rPr sz="2800" b="1" spc="-5" dirty="0">
                <a:solidFill>
                  <a:srgbClr val="003366"/>
                </a:solidFill>
                <a:latin typeface="Arial"/>
                <a:cs typeface="Arial"/>
              </a:rPr>
              <a:t>id</a:t>
            </a:r>
            <a:r>
              <a:rPr sz="2800" b="1" spc="-20"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a:p>
            <a:pPr marL="12700">
              <a:spcBef>
                <a:spcPts val="5"/>
              </a:spcBef>
            </a:pPr>
            <a:r>
              <a:rPr sz="2800" spc="-5" dirty="0">
                <a:solidFill>
                  <a:srgbClr val="003366"/>
                </a:solidFill>
                <a:latin typeface="Symbol"/>
                <a:cs typeface="Symbol"/>
              </a:rPr>
              <a:t></a:t>
            </a:r>
            <a:r>
              <a:rPr sz="2800" spc="70" dirty="0">
                <a:solidFill>
                  <a:srgbClr val="003366"/>
                </a:solidFill>
                <a:latin typeface="Times New Roman"/>
                <a:cs typeface="Times New Roman"/>
              </a:rPr>
              <a:t> </a:t>
            </a:r>
            <a:r>
              <a:rPr sz="2800" spc="-5" dirty="0">
                <a:solidFill>
                  <a:srgbClr val="003366"/>
                </a:solidFill>
                <a:latin typeface="Arial MT"/>
                <a:cs typeface="Arial MT"/>
              </a:rPr>
              <a:t>-</a:t>
            </a:r>
            <a:r>
              <a:rPr sz="2800" spc="-15" dirty="0">
                <a:solidFill>
                  <a:srgbClr val="003366"/>
                </a:solidFill>
                <a:latin typeface="Arial MT"/>
                <a:cs typeface="Arial MT"/>
              </a:rPr>
              <a:t> </a:t>
            </a:r>
            <a:r>
              <a:rPr sz="2800" spc="-5" dirty="0">
                <a:solidFill>
                  <a:srgbClr val="003366"/>
                </a:solidFill>
                <a:latin typeface="Arial MT"/>
                <a:cs typeface="Arial MT"/>
              </a:rPr>
              <a:t>( </a:t>
            </a:r>
            <a:r>
              <a:rPr sz="2800" b="1" spc="-5" dirty="0">
                <a:solidFill>
                  <a:srgbClr val="003366"/>
                </a:solidFill>
                <a:latin typeface="Arial"/>
                <a:cs typeface="Arial"/>
              </a:rPr>
              <a:t>id</a:t>
            </a:r>
            <a:r>
              <a:rPr sz="2800" b="1" spc="-15" dirty="0">
                <a:solidFill>
                  <a:srgbClr val="003366"/>
                </a:solidFill>
                <a:latin typeface="Arial"/>
                <a:cs typeface="Arial"/>
              </a:rPr>
              <a:t> </a:t>
            </a:r>
            <a:r>
              <a:rPr sz="2800" spc="-5" dirty="0">
                <a:solidFill>
                  <a:srgbClr val="003366"/>
                </a:solidFill>
                <a:latin typeface="Arial MT"/>
                <a:cs typeface="Arial MT"/>
              </a:rPr>
              <a:t>+</a:t>
            </a:r>
            <a:r>
              <a:rPr sz="2800" spc="-10" dirty="0">
                <a:solidFill>
                  <a:srgbClr val="003366"/>
                </a:solidFill>
                <a:latin typeface="Arial MT"/>
                <a:cs typeface="Arial MT"/>
              </a:rPr>
              <a:t> </a:t>
            </a:r>
            <a:r>
              <a:rPr sz="2800" b="1" spc="-5" dirty="0">
                <a:solidFill>
                  <a:srgbClr val="003366"/>
                </a:solidFill>
                <a:latin typeface="Arial"/>
                <a:cs typeface="Arial"/>
              </a:rPr>
              <a:t>id</a:t>
            </a:r>
            <a:r>
              <a:rPr sz="2800" b="1" spc="-10" dirty="0">
                <a:solidFill>
                  <a:srgbClr val="003366"/>
                </a:solidFill>
                <a:latin typeface="Arial"/>
                <a:cs typeface="Arial"/>
              </a:rPr>
              <a:t> </a:t>
            </a:r>
            <a:r>
              <a:rPr sz="2800" spc="-5" dirty="0">
                <a:solidFill>
                  <a:srgbClr val="003366"/>
                </a:solidFill>
                <a:latin typeface="Arial MT"/>
                <a:cs typeface="Arial MT"/>
              </a:rPr>
              <a:t>)</a:t>
            </a:r>
            <a:endParaRPr sz="28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541" y="141190"/>
            <a:ext cx="8622665" cy="689932"/>
          </a:xfrm>
          <a:prstGeom prst="rect">
            <a:avLst/>
          </a:prstGeom>
        </p:spPr>
        <p:txBody>
          <a:bodyPr vert="horz" wrap="square" lIns="0" tIns="12700" rIns="0" bIns="0" rtlCol="0" anchor="ctr">
            <a:spAutoFit/>
          </a:bodyPr>
          <a:lstStyle/>
          <a:p>
            <a:pPr marL="12700">
              <a:lnSpc>
                <a:spcPct val="100000"/>
              </a:lnSpc>
              <a:spcBef>
                <a:spcPts val="100"/>
              </a:spcBef>
            </a:pPr>
            <a:r>
              <a:rPr spc="-80" dirty="0"/>
              <a:t>Context-</a:t>
            </a:r>
            <a:r>
              <a:rPr dirty="0"/>
              <a:t>Free</a:t>
            </a:r>
            <a:r>
              <a:rPr spc="-225" dirty="0"/>
              <a:t> </a:t>
            </a:r>
            <a:r>
              <a:rPr spc="-80" dirty="0"/>
              <a:t>Grammars</a:t>
            </a:r>
            <a:r>
              <a:rPr spc="-229" dirty="0"/>
              <a:t> </a:t>
            </a:r>
            <a:r>
              <a:rPr spc="-10" dirty="0"/>
              <a:t>(CFG)</a:t>
            </a:r>
          </a:p>
        </p:txBody>
      </p:sp>
      <p:sp>
        <p:nvSpPr>
          <p:cNvPr id="4" name="object 4"/>
          <p:cNvSpPr txBox="1"/>
          <p:nvPr/>
        </p:nvSpPr>
        <p:spPr>
          <a:xfrm>
            <a:off x="2212340" y="977391"/>
            <a:ext cx="8161020" cy="421640"/>
          </a:xfrm>
          <a:prstGeom prst="rect">
            <a:avLst/>
          </a:prstGeom>
        </p:spPr>
        <p:txBody>
          <a:bodyPr vert="horz" wrap="square" lIns="0" tIns="12065" rIns="0" bIns="0" rtlCol="0">
            <a:spAutoFit/>
          </a:bodyPr>
          <a:lstStyle/>
          <a:p>
            <a:pPr marL="284480" indent="-271780">
              <a:spcBef>
                <a:spcPts val="95"/>
              </a:spcBef>
              <a:buClr>
                <a:srgbClr val="D24717"/>
              </a:buClr>
              <a:buSzPct val="84615"/>
              <a:buFont typeface="Segoe UI Symbol"/>
              <a:buChar char="⚫"/>
              <a:tabLst>
                <a:tab pos="284480" algn="l"/>
              </a:tabLst>
            </a:pPr>
            <a:r>
              <a:rPr sz="2600" spc="-10" dirty="0">
                <a:latin typeface="Perpetua"/>
                <a:cs typeface="Perpetua"/>
              </a:rPr>
              <a:t>Example:</a:t>
            </a:r>
            <a:r>
              <a:rPr sz="2600" spc="-140" dirty="0">
                <a:latin typeface="Perpetua"/>
                <a:cs typeface="Perpetua"/>
              </a:rPr>
              <a:t> </a:t>
            </a:r>
            <a:r>
              <a:rPr sz="2600" dirty="0">
                <a:latin typeface="Perpetua"/>
                <a:cs typeface="Perpetua"/>
              </a:rPr>
              <a:t>we</a:t>
            </a:r>
            <a:r>
              <a:rPr sz="2600" spc="-70" dirty="0">
                <a:latin typeface="Perpetua"/>
                <a:cs typeface="Perpetua"/>
              </a:rPr>
              <a:t> </a:t>
            </a:r>
            <a:r>
              <a:rPr sz="2600" dirty="0">
                <a:latin typeface="Perpetua"/>
                <a:cs typeface="Perpetua"/>
              </a:rPr>
              <a:t>can</a:t>
            </a:r>
            <a:r>
              <a:rPr sz="2600" spc="-55" dirty="0">
                <a:latin typeface="Perpetua"/>
                <a:cs typeface="Perpetua"/>
              </a:rPr>
              <a:t> </a:t>
            </a:r>
            <a:r>
              <a:rPr sz="2600" dirty="0">
                <a:latin typeface="Perpetua"/>
                <a:cs typeface="Perpetua"/>
              </a:rPr>
              <a:t>use</a:t>
            </a:r>
            <a:r>
              <a:rPr sz="2600" spc="-60" dirty="0">
                <a:latin typeface="Perpetua"/>
                <a:cs typeface="Perpetua"/>
              </a:rPr>
              <a:t> </a:t>
            </a:r>
            <a:r>
              <a:rPr sz="2600" dirty="0">
                <a:latin typeface="Perpetua"/>
                <a:cs typeface="Perpetua"/>
              </a:rPr>
              <a:t>our</a:t>
            </a:r>
            <a:r>
              <a:rPr sz="2600" spc="-55" dirty="0">
                <a:latin typeface="Perpetua"/>
                <a:cs typeface="Perpetua"/>
              </a:rPr>
              <a:t> </a:t>
            </a:r>
            <a:r>
              <a:rPr sz="2600" dirty="0">
                <a:latin typeface="Perpetua"/>
                <a:cs typeface="Perpetua"/>
              </a:rPr>
              <a:t>grammar</a:t>
            </a:r>
            <a:r>
              <a:rPr sz="2600" spc="-25" dirty="0">
                <a:latin typeface="Perpetua"/>
                <a:cs typeface="Perpetua"/>
              </a:rPr>
              <a:t> </a:t>
            </a:r>
            <a:r>
              <a:rPr sz="2600" dirty="0">
                <a:latin typeface="Perpetua"/>
                <a:cs typeface="Perpetua"/>
              </a:rPr>
              <a:t>for</a:t>
            </a:r>
            <a:r>
              <a:rPr sz="2600" spc="-60" dirty="0">
                <a:latin typeface="Perpetua"/>
                <a:cs typeface="Perpetua"/>
              </a:rPr>
              <a:t> </a:t>
            </a:r>
            <a:r>
              <a:rPr sz="2600" spc="-10" dirty="0">
                <a:latin typeface="Perpetua"/>
                <a:cs typeface="Perpetua"/>
              </a:rPr>
              <a:t>expressions</a:t>
            </a:r>
            <a:r>
              <a:rPr sz="2600" spc="-55" dirty="0">
                <a:latin typeface="Perpetua"/>
                <a:cs typeface="Perpetua"/>
              </a:rPr>
              <a:t> </a:t>
            </a:r>
            <a:r>
              <a:rPr sz="2600" dirty="0">
                <a:latin typeface="Perpetua"/>
                <a:cs typeface="Perpetua"/>
              </a:rPr>
              <a:t>to</a:t>
            </a:r>
            <a:r>
              <a:rPr sz="2600" spc="-60" dirty="0">
                <a:latin typeface="Perpetua"/>
                <a:cs typeface="Perpetua"/>
              </a:rPr>
              <a:t> </a:t>
            </a:r>
            <a:r>
              <a:rPr sz="2600" dirty="0">
                <a:latin typeface="Perpetua"/>
                <a:cs typeface="Perpetua"/>
              </a:rPr>
              <a:t>generate</a:t>
            </a:r>
            <a:r>
              <a:rPr sz="2600" spc="-55" dirty="0">
                <a:latin typeface="Perpetua"/>
                <a:cs typeface="Perpetua"/>
              </a:rPr>
              <a:t> </a:t>
            </a:r>
            <a:r>
              <a:rPr sz="2600" spc="-25" dirty="0">
                <a:latin typeface="Perpetua"/>
                <a:cs typeface="Perpetua"/>
              </a:rPr>
              <a:t>the</a:t>
            </a:r>
            <a:endParaRPr sz="2600" dirty="0">
              <a:latin typeface="Perpetua"/>
              <a:cs typeface="Perpetua"/>
            </a:endParaRPr>
          </a:p>
        </p:txBody>
      </p:sp>
      <p:sp>
        <p:nvSpPr>
          <p:cNvPr id="5" name="object 5"/>
          <p:cNvSpPr txBox="1"/>
          <p:nvPr/>
        </p:nvSpPr>
        <p:spPr>
          <a:xfrm>
            <a:off x="2485136" y="1373632"/>
            <a:ext cx="3786504" cy="3360420"/>
          </a:xfrm>
          <a:prstGeom prst="rect">
            <a:avLst/>
          </a:prstGeom>
        </p:spPr>
        <p:txBody>
          <a:bodyPr vert="horz" wrap="square" lIns="0" tIns="12065" rIns="0" bIns="0" rtlCol="0">
            <a:spAutoFit/>
          </a:bodyPr>
          <a:lstStyle/>
          <a:p>
            <a:pPr marL="12700">
              <a:spcBef>
                <a:spcPts val="95"/>
              </a:spcBef>
            </a:pPr>
            <a:r>
              <a:rPr sz="2600" dirty="0">
                <a:latin typeface="Perpetua"/>
                <a:cs typeface="Perpetua"/>
              </a:rPr>
              <a:t>string</a:t>
            </a:r>
            <a:r>
              <a:rPr sz="2600" spc="-110" dirty="0">
                <a:latin typeface="Perpetua"/>
                <a:cs typeface="Perpetua"/>
              </a:rPr>
              <a:t> </a:t>
            </a:r>
            <a:r>
              <a:rPr sz="2600" dirty="0">
                <a:latin typeface="Perpetua"/>
                <a:cs typeface="Perpetua"/>
              </a:rPr>
              <a:t>“</a:t>
            </a:r>
            <a:r>
              <a:rPr sz="2600" i="1" dirty="0">
                <a:latin typeface="Perpetua"/>
                <a:cs typeface="Perpetua"/>
              </a:rPr>
              <a:t>slope</a:t>
            </a:r>
            <a:r>
              <a:rPr sz="2600" i="1" spc="-25" dirty="0">
                <a:latin typeface="Perpetua"/>
                <a:cs typeface="Perpetua"/>
              </a:rPr>
              <a:t> </a:t>
            </a:r>
            <a:r>
              <a:rPr sz="2600" i="1" dirty="0">
                <a:latin typeface="Perpetua"/>
                <a:cs typeface="Perpetua"/>
              </a:rPr>
              <a:t>*</a:t>
            </a:r>
            <a:r>
              <a:rPr sz="2600" i="1" spc="-25" dirty="0">
                <a:latin typeface="Perpetua"/>
                <a:cs typeface="Perpetua"/>
              </a:rPr>
              <a:t> </a:t>
            </a:r>
            <a:r>
              <a:rPr sz="2600" i="1" dirty="0">
                <a:latin typeface="Perpetua"/>
                <a:cs typeface="Perpetua"/>
              </a:rPr>
              <a:t>x</a:t>
            </a:r>
            <a:r>
              <a:rPr sz="2600" i="1" spc="-25" dirty="0">
                <a:latin typeface="Perpetua"/>
                <a:cs typeface="Perpetua"/>
              </a:rPr>
              <a:t> </a:t>
            </a:r>
            <a:r>
              <a:rPr sz="2600" i="1" dirty="0">
                <a:latin typeface="Perpetua"/>
                <a:cs typeface="Perpetua"/>
              </a:rPr>
              <a:t>+</a:t>
            </a:r>
            <a:r>
              <a:rPr sz="2600" i="1" spc="-10" dirty="0">
                <a:latin typeface="Perpetua"/>
                <a:cs typeface="Perpetua"/>
              </a:rPr>
              <a:t> intercept</a:t>
            </a:r>
            <a:r>
              <a:rPr sz="2600" spc="-10" dirty="0">
                <a:latin typeface="Perpetua"/>
                <a:cs typeface="Perpetua"/>
              </a:rPr>
              <a:t>”:</a:t>
            </a:r>
            <a:endParaRPr sz="2600">
              <a:latin typeface="Perpetua"/>
              <a:cs typeface="Perpetua"/>
            </a:endParaRPr>
          </a:p>
          <a:p>
            <a:pPr marL="333375">
              <a:spcBef>
                <a:spcPts val="100"/>
              </a:spcBef>
            </a:pPr>
            <a:r>
              <a:rPr sz="2400" dirty="0">
                <a:latin typeface="Perpetua"/>
                <a:cs typeface="Perpetua"/>
              </a:rPr>
              <a:t>expr</a:t>
            </a:r>
            <a:r>
              <a:rPr sz="2400" spc="-20" dirty="0">
                <a:latin typeface="Perpetua"/>
                <a:cs typeface="Perpetua"/>
              </a:rPr>
              <a:t> </a:t>
            </a:r>
            <a:r>
              <a:rPr sz="2400" dirty="0">
                <a:latin typeface="Cambria Math"/>
                <a:cs typeface="Cambria Math"/>
              </a:rPr>
              <a:t>⇒ </a:t>
            </a:r>
            <a:r>
              <a:rPr sz="2400" dirty="0">
                <a:latin typeface="Perpetua"/>
                <a:cs typeface="Perpetua"/>
              </a:rPr>
              <a:t>expr</a:t>
            </a:r>
            <a:r>
              <a:rPr sz="2400" spc="-15" dirty="0">
                <a:latin typeface="Perpetua"/>
                <a:cs typeface="Perpetua"/>
              </a:rPr>
              <a:t> </a:t>
            </a:r>
            <a:r>
              <a:rPr sz="2400" dirty="0">
                <a:latin typeface="Perpetua"/>
                <a:cs typeface="Perpetua"/>
              </a:rPr>
              <a:t>op</a:t>
            </a:r>
            <a:r>
              <a:rPr sz="2400" spc="-10" dirty="0">
                <a:latin typeface="Perpetua"/>
                <a:cs typeface="Perpetua"/>
              </a:rPr>
              <a:t> </a:t>
            </a:r>
            <a:r>
              <a:rPr sz="2400" u="sng" spc="-20" dirty="0">
                <a:uFill>
                  <a:solidFill>
                    <a:srgbClr val="000000"/>
                  </a:solidFill>
                </a:uFill>
                <a:latin typeface="Perpetua"/>
                <a:cs typeface="Perpetua"/>
              </a:rPr>
              <a:t>expr</a:t>
            </a:r>
            <a:endParaRPr sz="2400">
              <a:latin typeface="Perpetua"/>
              <a:cs typeface="Perpetua"/>
            </a:endParaRPr>
          </a:p>
          <a:p>
            <a:pPr marL="333375"/>
            <a:r>
              <a:rPr sz="2400" dirty="0">
                <a:latin typeface="Cambria Math"/>
                <a:cs typeface="Cambria Math"/>
              </a:rPr>
              <a:t>⇒</a:t>
            </a:r>
            <a:r>
              <a:rPr sz="2400" spc="-20" dirty="0">
                <a:latin typeface="Cambria Math"/>
                <a:cs typeface="Cambria Math"/>
              </a:rPr>
              <a:t> </a:t>
            </a:r>
            <a:r>
              <a:rPr sz="2400" dirty="0">
                <a:latin typeface="Perpetua"/>
                <a:cs typeface="Perpetua"/>
              </a:rPr>
              <a:t>expr </a:t>
            </a:r>
            <a:r>
              <a:rPr sz="2400" u="sng" dirty="0">
                <a:uFill>
                  <a:solidFill>
                    <a:srgbClr val="000000"/>
                  </a:solidFill>
                </a:uFill>
                <a:latin typeface="Perpetua"/>
                <a:cs typeface="Perpetua"/>
              </a:rPr>
              <a:t>op</a:t>
            </a:r>
            <a:r>
              <a:rPr sz="2400" spc="-10" dirty="0">
                <a:latin typeface="Perpetua"/>
                <a:cs typeface="Perpetua"/>
              </a:rPr>
              <a:t> </a:t>
            </a:r>
            <a:r>
              <a:rPr sz="2400" spc="-25" dirty="0">
                <a:latin typeface="Perpetua"/>
                <a:cs typeface="Perpetua"/>
              </a:rPr>
              <a:t>id</a:t>
            </a:r>
            <a:endParaRPr sz="2400">
              <a:latin typeface="Perpetua"/>
              <a:cs typeface="Perpetua"/>
            </a:endParaRPr>
          </a:p>
          <a:p>
            <a:pPr marL="333375"/>
            <a:r>
              <a:rPr sz="2400" dirty="0">
                <a:latin typeface="Cambria Math"/>
                <a:cs typeface="Cambria Math"/>
              </a:rPr>
              <a:t>⇒</a:t>
            </a:r>
            <a:r>
              <a:rPr sz="2400" spc="-15" dirty="0">
                <a:latin typeface="Cambria Math"/>
                <a:cs typeface="Cambria Math"/>
              </a:rPr>
              <a:t> </a:t>
            </a:r>
            <a:r>
              <a:rPr sz="2400" u="sng" dirty="0">
                <a:uFill>
                  <a:solidFill>
                    <a:srgbClr val="000000"/>
                  </a:solidFill>
                </a:uFill>
                <a:latin typeface="Perpetua"/>
                <a:cs typeface="Perpetua"/>
              </a:rPr>
              <a:t>expr</a:t>
            </a:r>
            <a:r>
              <a:rPr sz="2400" dirty="0">
                <a:latin typeface="Perpetua"/>
                <a:cs typeface="Perpetua"/>
              </a:rPr>
              <a:t> +</a:t>
            </a:r>
            <a:r>
              <a:rPr sz="2400" spc="-10" dirty="0">
                <a:latin typeface="Perpetua"/>
                <a:cs typeface="Perpetua"/>
              </a:rPr>
              <a:t> </a:t>
            </a:r>
            <a:r>
              <a:rPr sz="2400" spc="-25" dirty="0">
                <a:latin typeface="Perpetua"/>
                <a:cs typeface="Perpetua"/>
              </a:rPr>
              <a:t>id</a:t>
            </a:r>
            <a:endParaRPr sz="2400">
              <a:latin typeface="Perpetua"/>
              <a:cs typeface="Perpetua"/>
            </a:endParaRPr>
          </a:p>
          <a:p>
            <a:pPr marL="333375"/>
            <a:r>
              <a:rPr sz="2400" dirty="0">
                <a:latin typeface="Cambria Math"/>
                <a:cs typeface="Cambria Math"/>
              </a:rPr>
              <a:t>⇒</a:t>
            </a:r>
            <a:r>
              <a:rPr sz="2400" spc="-20" dirty="0">
                <a:latin typeface="Cambria Math"/>
                <a:cs typeface="Cambria Math"/>
              </a:rPr>
              <a:t> </a:t>
            </a:r>
            <a:r>
              <a:rPr sz="2400" dirty="0">
                <a:latin typeface="Perpetua"/>
                <a:cs typeface="Perpetua"/>
              </a:rPr>
              <a:t>expr</a:t>
            </a:r>
            <a:r>
              <a:rPr sz="2400" spc="-10" dirty="0">
                <a:latin typeface="Perpetua"/>
                <a:cs typeface="Perpetua"/>
              </a:rPr>
              <a:t> </a:t>
            </a:r>
            <a:r>
              <a:rPr sz="2400" dirty="0">
                <a:latin typeface="Perpetua"/>
                <a:cs typeface="Perpetua"/>
              </a:rPr>
              <a:t>op </a:t>
            </a:r>
            <a:r>
              <a:rPr sz="2400" u="sng" dirty="0">
                <a:uFill>
                  <a:solidFill>
                    <a:srgbClr val="000000"/>
                  </a:solidFill>
                </a:uFill>
                <a:latin typeface="Perpetua"/>
                <a:cs typeface="Perpetua"/>
              </a:rPr>
              <a:t>expr</a:t>
            </a:r>
            <a:r>
              <a:rPr sz="2400" spc="-10" dirty="0">
                <a:latin typeface="Perpetua"/>
                <a:cs typeface="Perpetua"/>
              </a:rPr>
              <a:t> </a:t>
            </a:r>
            <a:r>
              <a:rPr sz="2400" dirty="0">
                <a:latin typeface="Perpetua"/>
                <a:cs typeface="Perpetua"/>
              </a:rPr>
              <a:t>+</a:t>
            </a:r>
            <a:r>
              <a:rPr sz="2400" spc="-10" dirty="0">
                <a:latin typeface="Perpetua"/>
                <a:cs typeface="Perpetua"/>
              </a:rPr>
              <a:t> </a:t>
            </a:r>
            <a:r>
              <a:rPr sz="2400" spc="-25" dirty="0">
                <a:latin typeface="Perpetua"/>
                <a:cs typeface="Perpetua"/>
              </a:rPr>
              <a:t>id</a:t>
            </a:r>
            <a:endParaRPr sz="2400">
              <a:latin typeface="Perpetua"/>
              <a:cs typeface="Perpetua"/>
            </a:endParaRPr>
          </a:p>
          <a:p>
            <a:pPr marL="333375"/>
            <a:r>
              <a:rPr sz="2400" dirty="0">
                <a:latin typeface="Cambria Math"/>
                <a:cs typeface="Cambria Math"/>
              </a:rPr>
              <a:t>⇒</a:t>
            </a:r>
            <a:r>
              <a:rPr sz="2400" spc="-5" dirty="0">
                <a:latin typeface="Cambria Math"/>
                <a:cs typeface="Cambria Math"/>
              </a:rPr>
              <a:t> </a:t>
            </a:r>
            <a:r>
              <a:rPr sz="2400" dirty="0">
                <a:latin typeface="Perpetua"/>
                <a:cs typeface="Perpetua"/>
              </a:rPr>
              <a:t>expr </a:t>
            </a:r>
            <a:r>
              <a:rPr sz="2400" u="sng" dirty="0">
                <a:uFill>
                  <a:solidFill>
                    <a:srgbClr val="000000"/>
                  </a:solidFill>
                </a:uFill>
                <a:latin typeface="Perpetua"/>
                <a:cs typeface="Perpetua"/>
              </a:rPr>
              <a:t>op</a:t>
            </a:r>
            <a:r>
              <a:rPr sz="2400" spc="-10" dirty="0">
                <a:latin typeface="Perpetua"/>
                <a:cs typeface="Perpetua"/>
              </a:rPr>
              <a:t> </a:t>
            </a:r>
            <a:r>
              <a:rPr sz="2400" dirty="0">
                <a:latin typeface="Perpetua"/>
                <a:cs typeface="Perpetua"/>
              </a:rPr>
              <a:t>id</a:t>
            </a:r>
            <a:r>
              <a:rPr sz="2400" spc="-10" dirty="0">
                <a:latin typeface="Perpetua"/>
                <a:cs typeface="Perpetua"/>
              </a:rPr>
              <a:t> </a:t>
            </a:r>
            <a:r>
              <a:rPr sz="2400" dirty="0">
                <a:latin typeface="Perpetua"/>
                <a:cs typeface="Perpetua"/>
              </a:rPr>
              <a:t>+</a:t>
            </a:r>
            <a:r>
              <a:rPr sz="2400" spc="-5" dirty="0">
                <a:latin typeface="Perpetua"/>
                <a:cs typeface="Perpetua"/>
              </a:rPr>
              <a:t> </a:t>
            </a:r>
            <a:r>
              <a:rPr sz="2400" spc="-25" dirty="0">
                <a:latin typeface="Perpetua"/>
                <a:cs typeface="Perpetua"/>
              </a:rPr>
              <a:t>id</a:t>
            </a:r>
            <a:endParaRPr sz="2400">
              <a:latin typeface="Perpetua"/>
              <a:cs typeface="Perpetua"/>
            </a:endParaRPr>
          </a:p>
          <a:p>
            <a:pPr marL="333375"/>
            <a:r>
              <a:rPr sz="2400" dirty="0">
                <a:latin typeface="Cambria Math"/>
                <a:cs typeface="Cambria Math"/>
              </a:rPr>
              <a:t>⇒</a:t>
            </a:r>
            <a:r>
              <a:rPr sz="2400" spc="-15" dirty="0">
                <a:latin typeface="Cambria Math"/>
                <a:cs typeface="Cambria Math"/>
              </a:rPr>
              <a:t> </a:t>
            </a:r>
            <a:r>
              <a:rPr sz="2400" u="sng" dirty="0">
                <a:uFill>
                  <a:solidFill>
                    <a:srgbClr val="000000"/>
                  </a:solidFill>
                </a:uFill>
                <a:latin typeface="Perpetua"/>
                <a:cs typeface="Perpetua"/>
              </a:rPr>
              <a:t>expr</a:t>
            </a:r>
            <a:r>
              <a:rPr sz="2400" dirty="0">
                <a:latin typeface="Perpetua"/>
                <a:cs typeface="Perpetua"/>
              </a:rPr>
              <a:t> *</a:t>
            </a:r>
            <a:r>
              <a:rPr sz="2400" spc="-5" dirty="0">
                <a:latin typeface="Perpetua"/>
                <a:cs typeface="Perpetua"/>
              </a:rPr>
              <a:t> </a:t>
            </a:r>
            <a:r>
              <a:rPr sz="2400" dirty="0">
                <a:latin typeface="Perpetua"/>
                <a:cs typeface="Perpetua"/>
              </a:rPr>
              <a:t>id</a:t>
            </a:r>
            <a:r>
              <a:rPr sz="2400" spc="-10" dirty="0">
                <a:latin typeface="Perpetua"/>
                <a:cs typeface="Perpetua"/>
              </a:rPr>
              <a:t> </a:t>
            </a:r>
            <a:r>
              <a:rPr sz="2400" dirty="0">
                <a:latin typeface="Perpetua"/>
                <a:cs typeface="Perpetua"/>
              </a:rPr>
              <a:t>+</a:t>
            </a:r>
            <a:r>
              <a:rPr sz="2400" spc="-10" dirty="0">
                <a:latin typeface="Perpetua"/>
                <a:cs typeface="Perpetua"/>
              </a:rPr>
              <a:t> </a:t>
            </a:r>
            <a:r>
              <a:rPr sz="2400" spc="-25" dirty="0">
                <a:latin typeface="Perpetua"/>
                <a:cs typeface="Perpetua"/>
              </a:rPr>
              <a:t>id</a:t>
            </a:r>
            <a:endParaRPr sz="2400">
              <a:latin typeface="Perpetua"/>
              <a:cs typeface="Perpetua"/>
            </a:endParaRPr>
          </a:p>
          <a:p>
            <a:pPr marL="333375"/>
            <a:r>
              <a:rPr sz="2400" dirty="0">
                <a:latin typeface="Cambria Math"/>
                <a:cs typeface="Cambria Math"/>
              </a:rPr>
              <a:t>⇒ </a:t>
            </a:r>
            <a:r>
              <a:rPr sz="2400" dirty="0">
                <a:latin typeface="Perpetua"/>
                <a:cs typeface="Perpetua"/>
              </a:rPr>
              <a:t>id</a:t>
            </a:r>
            <a:r>
              <a:rPr sz="2400" spc="-5" dirty="0">
                <a:latin typeface="Perpetua"/>
                <a:cs typeface="Perpetua"/>
              </a:rPr>
              <a:t> </a:t>
            </a:r>
            <a:r>
              <a:rPr sz="2400" dirty="0">
                <a:latin typeface="Perpetua"/>
                <a:cs typeface="Perpetua"/>
              </a:rPr>
              <a:t>*</a:t>
            </a:r>
            <a:r>
              <a:rPr sz="2400" spc="-5" dirty="0">
                <a:latin typeface="Perpetua"/>
                <a:cs typeface="Perpetua"/>
              </a:rPr>
              <a:t> </a:t>
            </a:r>
            <a:r>
              <a:rPr sz="2400" dirty="0">
                <a:latin typeface="Perpetua"/>
                <a:cs typeface="Perpetua"/>
              </a:rPr>
              <a:t>id</a:t>
            </a:r>
            <a:r>
              <a:rPr sz="2400" spc="-5" dirty="0">
                <a:latin typeface="Perpetua"/>
                <a:cs typeface="Perpetua"/>
              </a:rPr>
              <a:t> </a:t>
            </a:r>
            <a:r>
              <a:rPr sz="2400" dirty="0">
                <a:latin typeface="Perpetua"/>
                <a:cs typeface="Perpetua"/>
              </a:rPr>
              <a:t>+</a:t>
            </a:r>
            <a:r>
              <a:rPr sz="2400" spc="-5" dirty="0">
                <a:latin typeface="Perpetua"/>
                <a:cs typeface="Perpetua"/>
              </a:rPr>
              <a:t> </a:t>
            </a:r>
            <a:r>
              <a:rPr sz="2400" spc="-35" dirty="0">
                <a:latin typeface="Perpetua"/>
                <a:cs typeface="Perpetua"/>
              </a:rPr>
              <a:t>id</a:t>
            </a:r>
            <a:endParaRPr sz="2400">
              <a:latin typeface="Perpetua"/>
              <a:cs typeface="Perpetua"/>
            </a:endParaRPr>
          </a:p>
          <a:p>
            <a:pPr marL="333375"/>
            <a:r>
              <a:rPr sz="2400" dirty="0">
                <a:latin typeface="Cambria Math"/>
                <a:cs typeface="Cambria Math"/>
              </a:rPr>
              <a:t>⇒</a:t>
            </a:r>
            <a:r>
              <a:rPr sz="2400" spc="-15" dirty="0">
                <a:latin typeface="Cambria Math"/>
                <a:cs typeface="Cambria Math"/>
              </a:rPr>
              <a:t> </a:t>
            </a:r>
            <a:r>
              <a:rPr sz="2400" dirty="0">
                <a:latin typeface="Perpetua"/>
                <a:cs typeface="Perpetua"/>
              </a:rPr>
              <a:t>id(</a:t>
            </a:r>
            <a:r>
              <a:rPr sz="2400" i="1" dirty="0">
                <a:latin typeface="Perpetua"/>
                <a:cs typeface="Perpetua"/>
              </a:rPr>
              <a:t>slope</a:t>
            </a:r>
            <a:r>
              <a:rPr sz="2400" dirty="0">
                <a:latin typeface="Perpetua"/>
                <a:cs typeface="Perpetua"/>
              </a:rPr>
              <a:t>)*</a:t>
            </a:r>
            <a:r>
              <a:rPr sz="2400" spc="-10" dirty="0">
                <a:latin typeface="Perpetua"/>
                <a:cs typeface="Perpetua"/>
              </a:rPr>
              <a:t> </a:t>
            </a:r>
            <a:r>
              <a:rPr sz="2400" dirty="0">
                <a:latin typeface="Perpetua"/>
                <a:cs typeface="Perpetua"/>
              </a:rPr>
              <a:t>id(</a:t>
            </a:r>
            <a:r>
              <a:rPr sz="2400" i="1" dirty="0">
                <a:latin typeface="Perpetua"/>
                <a:cs typeface="Perpetua"/>
              </a:rPr>
              <a:t>x</a:t>
            </a:r>
            <a:r>
              <a:rPr sz="2400" dirty="0">
                <a:latin typeface="Perpetua"/>
                <a:cs typeface="Perpetua"/>
              </a:rPr>
              <a:t>)+</a:t>
            </a:r>
            <a:r>
              <a:rPr sz="2400" spc="-5" dirty="0">
                <a:latin typeface="Perpetua"/>
                <a:cs typeface="Perpetua"/>
              </a:rPr>
              <a:t> </a:t>
            </a:r>
            <a:r>
              <a:rPr sz="2400" spc="-10" dirty="0">
                <a:latin typeface="Perpetua"/>
                <a:cs typeface="Perpetua"/>
              </a:rPr>
              <a:t>id(</a:t>
            </a:r>
            <a:r>
              <a:rPr sz="2400" i="1" spc="-10" dirty="0">
                <a:latin typeface="Perpetua"/>
                <a:cs typeface="Perpetua"/>
              </a:rPr>
              <a:t>intercept</a:t>
            </a:r>
            <a:r>
              <a:rPr sz="2400" spc="-10" dirty="0">
                <a:latin typeface="Perpetua"/>
                <a:cs typeface="Perpetua"/>
              </a:rPr>
              <a:t>)</a:t>
            </a:r>
            <a:endParaRPr sz="2400">
              <a:latin typeface="Perpetua"/>
              <a:cs typeface="Perpetua"/>
            </a:endParaRPr>
          </a:p>
        </p:txBody>
      </p:sp>
      <p:sp>
        <p:nvSpPr>
          <p:cNvPr id="6" name="object 6"/>
          <p:cNvSpPr txBox="1"/>
          <p:nvPr/>
        </p:nvSpPr>
        <p:spPr>
          <a:xfrm>
            <a:off x="2531617" y="4714494"/>
            <a:ext cx="7651750" cy="1541780"/>
          </a:xfrm>
          <a:prstGeom prst="rect">
            <a:avLst/>
          </a:prstGeom>
        </p:spPr>
        <p:txBody>
          <a:bodyPr vert="horz" wrap="square" lIns="0" tIns="12065" rIns="0" bIns="0" rtlCol="0">
            <a:spAutoFit/>
          </a:bodyPr>
          <a:lstStyle/>
          <a:p>
            <a:pPr marL="12700">
              <a:lnSpc>
                <a:spcPts val="2370"/>
              </a:lnSpc>
              <a:spcBef>
                <a:spcPts val="95"/>
              </a:spcBef>
            </a:pPr>
            <a:r>
              <a:rPr sz="2000" spc="-10" dirty="0">
                <a:latin typeface="Perpetua"/>
                <a:cs typeface="Perpetua"/>
              </a:rPr>
              <a:t>Notes:</a:t>
            </a:r>
            <a:r>
              <a:rPr sz="2000" spc="-315" dirty="0">
                <a:latin typeface="Perpetua"/>
                <a:cs typeface="Perpetua"/>
              </a:rPr>
              <a:t> </a:t>
            </a:r>
            <a:r>
              <a:rPr sz="2000" dirty="0">
                <a:latin typeface="Perpetua"/>
                <a:cs typeface="Perpetua"/>
              </a:rPr>
              <a:t>The</a:t>
            </a:r>
            <a:r>
              <a:rPr sz="2000" spc="-5" dirty="0">
                <a:latin typeface="Perpetua"/>
                <a:cs typeface="Perpetua"/>
              </a:rPr>
              <a:t> </a:t>
            </a:r>
            <a:r>
              <a:rPr sz="2000" dirty="0">
                <a:latin typeface="Cambria Math"/>
                <a:cs typeface="Cambria Math"/>
              </a:rPr>
              <a:t>⇒</a:t>
            </a:r>
            <a:r>
              <a:rPr sz="2000" spc="10" dirty="0">
                <a:latin typeface="Cambria Math"/>
                <a:cs typeface="Cambria Math"/>
              </a:rPr>
              <a:t> </a:t>
            </a:r>
            <a:r>
              <a:rPr sz="2000" spc="-10" dirty="0">
                <a:latin typeface="Perpetua"/>
                <a:cs typeface="Perpetua"/>
              </a:rPr>
              <a:t>metasymbol</a:t>
            </a:r>
            <a:r>
              <a:rPr sz="2000" dirty="0">
                <a:latin typeface="Perpetua"/>
                <a:cs typeface="Perpetua"/>
              </a:rPr>
              <a:t> is</a:t>
            </a:r>
            <a:r>
              <a:rPr sz="2000" spc="-5" dirty="0">
                <a:latin typeface="Perpetua"/>
                <a:cs typeface="Perpetua"/>
              </a:rPr>
              <a:t> </a:t>
            </a:r>
            <a:r>
              <a:rPr sz="2000" dirty="0">
                <a:latin typeface="Perpetua"/>
                <a:cs typeface="Perpetua"/>
              </a:rPr>
              <a:t>often</a:t>
            </a:r>
            <a:r>
              <a:rPr sz="2000" spc="-10" dirty="0">
                <a:latin typeface="Perpetua"/>
                <a:cs typeface="Perpetua"/>
              </a:rPr>
              <a:t> </a:t>
            </a:r>
            <a:r>
              <a:rPr sz="2000" spc="-20" dirty="0">
                <a:latin typeface="Perpetua"/>
                <a:cs typeface="Perpetua"/>
              </a:rPr>
              <a:t>pronounced</a:t>
            </a:r>
            <a:r>
              <a:rPr sz="2000" spc="-100" dirty="0">
                <a:latin typeface="Perpetua"/>
                <a:cs typeface="Perpetua"/>
              </a:rPr>
              <a:t> </a:t>
            </a:r>
            <a:r>
              <a:rPr sz="2000" spc="-10" dirty="0">
                <a:latin typeface="Perpetua"/>
                <a:cs typeface="Perpetua"/>
              </a:rPr>
              <a:t>“</a:t>
            </a:r>
            <a:r>
              <a:rPr sz="2000" i="1" spc="-10" dirty="0">
                <a:latin typeface="Perpetua"/>
                <a:cs typeface="Perpetua"/>
              </a:rPr>
              <a:t>derives</a:t>
            </a:r>
            <a:r>
              <a:rPr sz="2000" spc="-10" dirty="0">
                <a:latin typeface="Perpetua"/>
                <a:cs typeface="Perpetua"/>
              </a:rPr>
              <a:t>”</a:t>
            </a:r>
            <a:endParaRPr sz="2000" dirty="0">
              <a:latin typeface="Perpetua"/>
              <a:cs typeface="Perpetua"/>
            </a:endParaRPr>
          </a:p>
          <a:p>
            <a:pPr marL="241300" marR="5080" indent="-228600">
              <a:lnSpc>
                <a:spcPts val="2400"/>
              </a:lnSpc>
              <a:spcBef>
                <a:spcPts val="50"/>
              </a:spcBef>
              <a:buClr>
                <a:srgbClr val="9B2C1F"/>
              </a:buClr>
              <a:buSzPct val="85000"/>
              <a:buFont typeface="Segoe UI Symbol"/>
              <a:buChar char="⚫"/>
              <a:tabLst>
                <a:tab pos="241300" algn="l"/>
              </a:tabLst>
            </a:pPr>
            <a:r>
              <a:rPr sz="2000" dirty="0">
                <a:latin typeface="Perpetua"/>
                <a:cs typeface="Perpetua"/>
              </a:rPr>
              <a:t>A</a:t>
            </a:r>
            <a:r>
              <a:rPr sz="2000" spc="-40" dirty="0">
                <a:latin typeface="Perpetua"/>
                <a:cs typeface="Perpetua"/>
              </a:rPr>
              <a:t> </a:t>
            </a:r>
            <a:r>
              <a:rPr sz="2000" dirty="0">
                <a:latin typeface="Perpetua"/>
                <a:cs typeface="Perpetua"/>
              </a:rPr>
              <a:t>series</a:t>
            </a:r>
            <a:r>
              <a:rPr sz="2000" spc="-35" dirty="0">
                <a:latin typeface="Perpetua"/>
                <a:cs typeface="Perpetua"/>
              </a:rPr>
              <a:t> </a:t>
            </a:r>
            <a:r>
              <a:rPr sz="2000" dirty="0">
                <a:latin typeface="Perpetua"/>
                <a:cs typeface="Perpetua"/>
              </a:rPr>
              <a:t>of</a:t>
            </a:r>
            <a:r>
              <a:rPr sz="2000" spc="-25" dirty="0">
                <a:latin typeface="Perpetua"/>
                <a:cs typeface="Perpetua"/>
              </a:rPr>
              <a:t> </a:t>
            </a:r>
            <a:r>
              <a:rPr sz="2000" spc="-10" dirty="0">
                <a:latin typeface="Perpetua"/>
                <a:cs typeface="Perpetua"/>
              </a:rPr>
              <a:t>replacement</a:t>
            </a:r>
            <a:r>
              <a:rPr sz="2000" spc="-45" dirty="0">
                <a:latin typeface="Perpetua"/>
                <a:cs typeface="Perpetua"/>
              </a:rPr>
              <a:t> </a:t>
            </a:r>
            <a:r>
              <a:rPr sz="2000" spc="-10" dirty="0">
                <a:latin typeface="Perpetua"/>
                <a:cs typeface="Perpetua"/>
              </a:rPr>
              <a:t>operations</a:t>
            </a:r>
            <a:r>
              <a:rPr sz="2000" spc="-45" dirty="0">
                <a:latin typeface="Perpetua"/>
                <a:cs typeface="Perpetua"/>
              </a:rPr>
              <a:t> </a:t>
            </a:r>
            <a:r>
              <a:rPr sz="2000" dirty="0">
                <a:latin typeface="Perpetua"/>
                <a:cs typeface="Perpetua"/>
              </a:rPr>
              <a:t>that</a:t>
            </a:r>
            <a:r>
              <a:rPr sz="2000" spc="-35" dirty="0">
                <a:latin typeface="Perpetua"/>
                <a:cs typeface="Perpetua"/>
              </a:rPr>
              <a:t> </a:t>
            </a:r>
            <a:r>
              <a:rPr sz="2000" dirty="0">
                <a:latin typeface="Perpetua"/>
                <a:cs typeface="Perpetua"/>
              </a:rPr>
              <a:t>shows</a:t>
            </a:r>
            <a:r>
              <a:rPr sz="2000" spc="-35" dirty="0">
                <a:latin typeface="Perpetua"/>
                <a:cs typeface="Perpetua"/>
              </a:rPr>
              <a:t> </a:t>
            </a:r>
            <a:r>
              <a:rPr sz="2000" dirty="0">
                <a:latin typeface="Perpetua"/>
                <a:cs typeface="Perpetua"/>
              </a:rPr>
              <a:t>how</a:t>
            </a:r>
            <a:r>
              <a:rPr sz="2000" spc="-35" dirty="0">
                <a:latin typeface="Perpetua"/>
                <a:cs typeface="Perpetua"/>
              </a:rPr>
              <a:t> </a:t>
            </a:r>
            <a:r>
              <a:rPr sz="2000" dirty="0">
                <a:latin typeface="Perpetua"/>
                <a:cs typeface="Perpetua"/>
              </a:rPr>
              <a:t>to</a:t>
            </a:r>
            <a:r>
              <a:rPr sz="2000" spc="-35" dirty="0">
                <a:latin typeface="Perpetua"/>
                <a:cs typeface="Perpetua"/>
              </a:rPr>
              <a:t> </a:t>
            </a:r>
            <a:r>
              <a:rPr sz="2000" dirty="0">
                <a:latin typeface="Perpetua"/>
                <a:cs typeface="Perpetua"/>
              </a:rPr>
              <a:t>derive</a:t>
            </a:r>
            <a:r>
              <a:rPr sz="2000" spc="-35" dirty="0">
                <a:latin typeface="Perpetua"/>
                <a:cs typeface="Perpetua"/>
              </a:rPr>
              <a:t> </a:t>
            </a:r>
            <a:r>
              <a:rPr sz="2000" dirty="0">
                <a:latin typeface="Perpetua"/>
                <a:cs typeface="Perpetua"/>
              </a:rPr>
              <a:t>a</a:t>
            </a:r>
            <a:r>
              <a:rPr sz="2000" spc="-30" dirty="0">
                <a:latin typeface="Perpetua"/>
                <a:cs typeface="Perpetua"/>
              </a:rPr>
              <a:t> </a:t>
            </a:r>
            <a:r>
              <a:rPr sz="2000" dirty="0">
                <a:latin typeface="Perpetua"/>
                <a:cs typeface="Perpetua"/>
              </a:rPr>
              <a:t>string</a:t>
            </a:r>
            <a:r>
              <a:rPr sz="2000" spc="-25" dirty="0">
                <a:latin typeface="Perpetua"/>
                <a:cs typeface="Perpetua"/>
              </a:rPr>
              <a:t> </a:t>
            </a:r>
            <a:r>
              <a:rPr sz="2000" dirty="0">
                <a:latin typeface="Perpetua"/>
                <a:cs typeface="Perpetua"/>
              </a:rPr>
              <a:t>of</a:t>
            </a:r>
            <a:r>
              <a:rPr sz="2000" spc="-35" dirty="0">
                <a:latin typeface="Perpetua"/>
                <a:cs typeface="Perpetua"/>
              </a:rPr>
              <a:t> </a:t>
            </a:r>
            <a:r>
              <a:rPr sz="2000" spc="-10" dirty="0">
                <a:latin typeface="Perpetua"/>
                <a:cs typeface="Perpetua"/>
              </a:rPr>
              <a:t>terminals </a:t>
            </a:r>
            <a:r>
              <a:rPr sz="2000" dirty="0">
                <a:latin typeface="Perpetua"/>
                <a:cs typeface="Perpetua"/>
              </a:rPr>
              <a:t>from</a:t>
            </a:r>
            <a:r>
              <a:rPr sz="2000" spc="-30" dirty="0">
                <a:latin typeface="Perpetua"/>
                <a:cs typeface="Perpetua"/>
              </a:rPr>
              <a:t> </a:t>
            </a:r>
            <a:r>
              <a:rPr sz="2000" dirty="0">
                <a:latin typeface="Perpetua"/>
                <a:cs typeface="Perpetua"/>
              </a:rPr>
              <a:t>the</a:t>
            </a:r>
            <a:r>
              <a:rPr sz="2000" spc="-30" dirty="0">
                <a:latin typeface="Perpetua"/>
                <a:cs typeface="Perpetua"/>
              </a:rPr>
              <a:t> </a:t>
            </a:r>
            <a:r>
              <a:rPr sz="2000" dirty="0">
                <a:latin typeface="Perpetua"/>
                <a:cs typeface="Perpetua"/>
              </a:rPr>
              <a:t>start</a:t>
            </a:r>
            <a:r>
              <a:rPr sz="2000" spc="-35" dirty="0">
                <a:latin typeface="Perpetua"/>
                <a:cs typeface="Perpetua"/>
              </a:rPr>
              <a:t> </a:t>
            </a:r>
            <a:r>
              <a:rPr sz="2000" dirty="0">
                <a:latin typeface="Perpetua"/>
                <a:cs typeface="Perpetua"/>
              </a:rPr>
              <a:t>symbol</a:t>
            </a:r>
            <a:r>
              <a:rPr sz="2000" spc="-35" dirty="0">
                <a:latin typeface="Perpetua"/>
                <a:cs typeface="Perpetua"/>
              </a:rPr>
              <a:t> </a:t>
            </a:r>
            <a:r>
              <a:rPr sz="2000" dirty="0">
                <a:latin typeface="Perpetua"/>
                <a:cs typeface="Perpetua"/>
              </a:rPr>
              <a:t>is</a:t>
            </a:r>
            <a:r>
              <a:rPr sz="2000" spc="-25" dirty="0">
                <a:latin typeface="Perpetua"/>
                <a:cs typeface="Perpetua"/>
              </a:rPr>
              <a:t> </a:t>
            </a:r>
            <a:r>
              <a:rPr sz="2000" dirty="0">
                <a:latin typeface="Perpetua"/>
                <a:cs typeface="Perpetua"/>
              </a:rPr>
              <a:t>called</a:t>
            </a:r>
            <a:r>
              <a:rPr sz="2000" spc="-40" dirty="0">
                <a:latin typeface="Perpetua"/>
                <a:cs typeface="Perpetua"/>
              </a:rPr>
              <a:t> </a:t>
            </a:r>
            <a:r>
              <a:rPr sz="2000" dirty="0">
                <a:latin typeface="Perpetua"/>
                <a:cs typeface="Perpetua"/>
              </a:rPr>
              <a:t>a</a:t>
            </a:r>
            <a:r>
              <a:rPr sz="2000" spc="-30" dirty="0">
                <a:latin typeface="Perpetua"/>
                <a:cs typeface="Perpetua"/>
              </a:rPr>
              <a:t> </a:t>
            </a:r>
            <a:r>
              <a:rPr sz="2000" b="1" i="1" spc="-10" dirty="0">
                <a:latin typeface="Perpetua"/>
                <a:cs typeface="Perpetua"/>
              </a:rPr>
              <a:t>derivation</a:t>
            </a:r>
            <a:endParaRPr sz="2000" dirty="0">
              <a:latin typeface="Perpetua"/>
              <a:cs typeface="Perpetua"/>
            </a:endParaRPr>
          </a:p>
          <a:p>
            <a:pPr marL="240665" indent="-227965">
              <a:lnSpc>
                <a:spcPts val="2320"/>
              </a:lnSpc>
              <a:buClr>
                <a:srgbClr val="9B2C1F"/>
              </a:buClr>
              <a:buSzPct val="85000"/>
              <a:buFont typeface="Segoe UI Symbol"/>
              <a:buChar char="⚫"/>
              <a:tabLst>
                <a:tab pos="240665" algn="l"/>
              </a:tabLst>
            </a:pPr>
            <a:r>
              <a:rPr sz="2000" dirty="0">
                <a:latin typeface="Perpetua"/>
                <a:cs typeface="Perpetua"/>
              </a:rPr>
              <a:t>Each</a:t>
            </a:r>
            <a:r>
              <a:rPr sz="2000" spc="-40" dirty="0">
                <a:latin typeface="Perpetua"/>
                <a:cs typeface="Perpetua"/>
              </a:rPr>
              <a:t> </a:t>
            </a:r>
            <a:r>
              <a:rPr sz="2000" dirty="0">
                <a:latin typeface="Perpetua"/>
                <a:cs typeface="Perpetua"/>
              </a:rPr>
              <a:t>string</a:t>
            </a:r>
            <a:r>
              <a:rPr sz="2000" spc="-30" dirty="0">
                <a:latin typeface="Perpetua"/>
                <a:cs typeface="Perpetua"/>
              </a:rPr>
              <a:t> </a:t>
            </a:r>
            <a:r>
              <a:rPr sz="2000" dirty="0">
                <a:latin typeface="Perpetua"/>
                <a:cs typeface="Perpetua"/>
              </a:rPr>
              <a:t>of</a:t>
            </a:r>
            <a:r>
              <a:rPr sz="2000" spc="-40" dirty="0">
                <a:latin typeface="Perpetua"/>
                <a:cs typeface="Perpetua"/>
              </a:rPr>
              <a:t> </a:t>
            </a:r>
            <a:r>
              <a:rPr sz="2000" dirty="0">
                <a:latin typeface="Perpetua"/>
                <a:cs typeface="Perpetua"/>
              </a:rPr>
              <a:t>symbols</a:t>
            </a:r>
            <a:r>
              <a:rPr sz="2000" spc="-40" dirty="0">
                <a:latin typeface="Perpetua"/>
                <a:cs typeface="Perpetua"/>
              </a:rPr>
              <a:t> </a:t>
            </a:r>
            <a:r>
              <a:rPr sz="2000" dirty="0">
                <a:latin typeface="Perpetua"/>
                <a:cs typeface="Perpetua"/>
              </a:rPr>
              <a:t>along</a:t>
            </a:r>
            <a:r>
              <a:rPr sz="2000" spc="-45" dirty="0">
                <a:latin typeface="Perpetua"/>
                <a:cs typeface="Perpetua"/>
              </a:rPr>
              <a:t> </a:t>
            </a:r>
            <a:r>
              <a:rPr sz="2000" dirty="0">
                <a:latin typeface="Perpetua"/>
                <a:cs typeface="Perpetua"/>
              </a:rPr>
              <a:t>the</a:t>
            </a:r>
            <a:r>
              <a:rPr sz="2000" spc="-40" dirty="0">
                <a:latin typeface="Perpetua"/>
                <a:cs typeface="Perpetua"/>
              </a:rPr>
              <a:t> </a:t>
            </a:r>
            <a:r>
              <a:rPr sz="2000" spc="-10" dirty="0">
                <a:latin typeface="Perpetua"/>
                <a:cs typeface="Perpetua"/>
              </a:rPr>
              <a:t>way</a:t>
            </a:r>
            <a:r>
              <a:rPr sz="2000" spc="-40" dirty="0">
                <a:latin typeface="Perpetua"/>
                <a:cs typeface="Perpetua"/>
              </a:rPr>
              <a:t> </a:t>
            </a:r>
            <a:r>
              <a:rPr sz="2000" dirty="0">
                <a:latin typeface="Perpetua"/>
                <a:cs typeface="Perpetua"/>
              </a:rPr>
              <a:t>is</a:t>
            </a:r>
            <a:r>
              <a:rPr sz="2000" spc="-35" dirty="0">
                <a:latin typeface="Perpetua"/>
                <a:cs typeface="Perpetua"/>
              </a:rPr>
              <a:t> </a:t>
            </a:r>
            <a:r>
              <a:rPr sz="2000" dirty="0">
                <a:latin typeface="Perpetua"/>
                <a:cs typeface="Perpetua"/>
              </a:rPr>
              <a:t>called</a:t>
            </a:r>
            <a:r>
              <a:rPr sz="2000" spc="-45" dirty="0">
                <a:latin typeface="Perpetua"/>
                <a:cs typeface="Perpetua"/>
              </a:rPr>
              <a:t> </a:t>
            </a:r>
            <a:r>
              <a:rPr sz="2000" dirty="0">
                <a:latin typeface="Perpetua"/>
                <a:cs typeface="Perpetua"/>
              </a:rPr>
              <a:t>a</a:t>
            </a:r>
            <a:r>
              <a:rPr sz="2000" spc="-25" dirty="0">
                <a:latin typeface="Perpetua"/>
                <a:cs typeface="Perpetua"/>
              </a:rPr>
              <a:t> </a:t>
            </a:r>
            <a:r>
              <a:rPr sz="2000" b="1" i="1" dirty="0">
                <a:latin typeface="Perpetua"/>
                <a:cs typeface="Perpetua"/>
              </a:rPr>
              <a:t>sentential</a:t>
            </a:r>
            <a:r>
              <a:rPr sz="2000" b="1" i="1" spc="-30" dirty="0">
                <a:latin typeface="Perpetua"/>
                <a:cs typeface="Perpetua"/>
              </a:rPr>
              <a:t> </a:t>
            </a:r>
            <a:r>
              <a:rPr sz="2000" b="1" i="1" spc="-20" dirty="0">
                <a:latin typeface="Perpetua"/>
                <a:cs typeface="Perpetua"/>
              </a:rPr>
              <a:t>form</a:t>
            </a:r>
            <a:endParaRPr sz="2000" dirty="0">
              <a:latin typeface="Perpetua"/>
              <a:cs typeface="Perpetua"/>
            </a:endParaRPr>
          </a:p>
          <a:p>
            <a:pPr marL="240665" indent="-227965">
              <a:buClr>
                <a:srgbClr val="9B2C1F"/>
              </a:buClr>
              <a:buSzPct val="85000"/>
              <a:buFont typeface="Segoe UI Symbol"/>
              <a:buChar char="⚫"/>
              <a:tabLst>
                <a:tab pos="240665" algn="l"/>
              </a:tabLst>
            </a:pPr>
            <a:r>
              <a:rPr sz="2000" dirty="0">
                <a:latin typeface="Perpetua"/>
                <a:cs typeface="Perpetua"/>
              </a:rPr>
              <a:t>The</a:t>
            </a:r>
            <a:r>
              <a:rPr sz="2000" spc="-35" dirty="0">
                <a:latin typeface="Perpetua"/>
                <a:cs typeface="Perpetua"/>
              </a:rPr>
              <a:t> </a:t>
            </a:r>
            <a:r>
              <a:rPr sz="2000" dirty="0">
                <a:latin typeface="Perpetua"/>
                <a:cs typeface="Perpetua"/>
              </a:rPr>
              <a:t>final</a:t>
            </a:r>
            <a:r>
              <a:rPr sz="2000" spc="-35" dirty="0">
                <a:latin typeface="Perpetua"/>
                <a:cs typeface="Perpetua"/>
              </a:rPr>
              <a:t> </a:t>
            </a:r>
            <a:r>
              <a:rPr sz="2000" spc="-10" dirty="0">
                <a:latin typeface="Perpetua"/>
                <a:cs typeface="Perpetua"/>
              </a:rPr>
              <a:t>sentential</a:t>
            </a:r>
            <a:r>
              <a:rPr sz="2000" spc="-25" dirty="0">
                <a:latin typeface="Perpetua"/>
                <a:cs typeface="Perpetua"/>
              </a:rPr>
              <a:t> </a:t>
            </a:r>
            <a:r>
              <a:rPr sz="2000" dirty="0">
                <a:latin typeface="Perpetua"/>
                <a:cs typeface="Perpetua"/>
              </a:rPr>
              <a:t>form,</a:t>
            </a:r>
            <a:r>
              <a:rPr sz="2000" spc="-100" dirty="0">
                <a:latin typeface="Perpetua"/>
                <a:cs typeface="Perpetua"/>
              </a:rPr>
              <a:t> </a:t>
            </a:r>
            <a:r>
              <a:rPr sz="2000" dirty="0">
                <a:latin typeface="Perpetua"/>
                <a:cs typeface="Perpetua"/>
              </a:rPr>
              <a:t>consisting</a:t>
            </a:r>
            <a:r>
              <a:rPr sz="2000" spc="-15" dirty="0">
                <a:latin typeface="Perpetua"/>
                <a:cs typeface="Perpetua"/>
              </a:rPr>
              <a:t> </a:t>
            </a:r>
            <a:r>
              <a:rPr sz="2000" dirty="0">
                <a:latin typeface="Perpetua"/>
                <a:cs typeface="Perpetua"/>
              </a:rPr>
              <a:t>of</a:t>
            </a:r>
            <a:r>
              <a:rPr sz="2000" spc="-30" dirty="0">
                <a:latin typeface="Perpetua"/>
                <a:cs typeface="Perpetua"/>
              </a:rPr>
              <a:t> </a:t>
            </a:r>
            <a:r>
              <a:rPr sz="2000" dirty="0">
                <a:latin typeface="Perpetua"/>
                <a:cs typeface="Perpetua"/>
              </a:rPr>
              <a:t>only</a:t>
            </a:r>
            <a:r>
              <a:rPr sz="2000" spc="-35" dirty="0">
                <a:latin typeface="Perpetua"/>
                <a:cs typeface="Perpetua"/>
              </a:rPr>
              <a:t> </a:t>
            </a:r>
            <a:r>
              <a:rPr sz="2000" spc="-10" dirty="0">
                <a:latin typeface="Perpetua"/>
                <a:cs typeface="Perpetua"/>
              </a:rPr>
              <a:t>terminals,</a:t>
            </a:r>
            <a:r>
              <a:rPr sz="2000" spc="-105" dirty="0">
                <a:latin typeface="Perpetua"/>
                <a:cs typeface="Perpetua"/>
              </a:rPr>
              <a:t> </a:t>
            </a:r>
            <a:r>
              <a:rPr sz="2000" dirty="0">
                <a:latin typeface="Perpetua"/>
                <a:cs typeface="Perpetua"/>
              </a:rPr>
              <a:t>is</a:t>
            </a:r>
            <a:r>
              <a:rPr sz="2000" spc="-20" dirty="0">
                <a:latin typeface="Perpetua"/>
                <a:cs typeface="Perpetua"/>
              </a:rPr>
              <a:t> </a:t>
            </a:r>
            <a:r>
              <a:rPr sz="2000" dirty="0">
                <a:latin typeface="Perpetua"/>
                <a:cs typeface="Perpetua"/>
              </a:rPr>
              <a:t>called</a:t>
            </a:r>
            <a:r>
              <a:rPr sz="2000" spc="-40" dirty="0">
                <a:latin typeface="Perpetua"/>
                <a:cs typeface="Perpetua"/>
              </a:rPr>
              <a:t> </a:t>
            </a:r>
            <a:r>
              <a:rPr sz="2000" dirty="0">
                <a:latin typeface="Perpetua"/>
                <a:cs typeface="Perpetua"/>
              </a:rPr>
              <a:t>the</a:t>
            </a:r>
            <a:r>
              <a:rPr sz="2000" spc="5" dirty="0">
                <a:latin typeface="Perpetua"/>
                <a:cs typeface="Perpetua"/>
              </a:rPr>
              <a:t> </a:t>
            </a:r>
            <a:r>
              <a:rPr sz="2000" b="1" i="1" dirty="0">
                <a:latin typeface="Perpetua"/>
                <a:cs typeface="Perpetua"/>
              </a:rPr>
              <a:t>yield</a:t>
            </a:r>
            <a:r>
              <a:rPr sz="2000" b="1" i="1" spc="-20" dirty="0">
                <a:latin typeface="Perpetua"/>
                <a:cs typeface="Perpetua"/>
              </a:rPr>
              <a:t> </a:t>
            </a:r>
            <a:r>
              <a:rPr sz="2000" dirty="0">
                <a:latin typeface="Perpetua"/>
                <a:cs typeface="Perpetua"/>
              </a:rPr>
              <a:t>of</a:t>
            </a:r>
            <a:r>
              <a:rPr sz="2000" spc="-30" dirty="0">
                <a:latin typeface="Perpetua"/>
                <a:cs typeface="Perpetua"/>
              </a:rPr>
              <a:t> </a:t>
            </a:r>
            <a:r>
              <a:rPr sz="2000" spc="-25" dirty="0">
                <a:latin typeface="Perpetua"/>
                <a:cs typeface="Perpetua"/>
              </a:rPr>
              <a:t>the</a:t>
            </a:r>
            <a:endParaRPr sz="2000" dirty="0">
              <a:latin typeface="Perpetua"/>
              <a:cs typeface="Perpetua"/>
            </a:endParaRPr>
          </a:p>
        </p:txBody>
      </p:sp>
      <p:sp>
        <p:nvSpPr>
          <p:cNvPr id="8" name="object 8"/>
          <p:cNvSpPr txBox="1"/>
          <p:nvPr/>
        </p:nvSpPr>
        <p:spPr>
          <a:xfrm>
            <a:off x="6401180" y="1514476"/>
            <a:ext cx="4038600" cy="2478405"/>
          </a:xfrm>
          <a:prstGeom prst="rect">
            <a:avLst/>
          </a:prstGeom>
          <a:ln w="9525">
            <a:solidFill>
              <a:srgbClr val="D24717"/>
            </a:solidFill>
          </a:ln>
        </p:spPr>
        <p:txBody>
          <a:bodyPr vert="horz" wrap="square" lIns="0" tIns="31750" rIns="0" bIns="0" rtlCol="0">
            <a:spAutoFit/>
          </a:bodyPr>
          <a:lstStyle/>
          <a:p>
            <a:pPr marL="706120">
              <a:spcBef>
                <a:spcPts val="250"/>
              </a:spcBef>
            </a:pPr>
            <a:r>
              <a:rPr sz="3100" u="sng" spc="-10" dirty="0">
                <a:solidFill>
                  <a:srgbClr val="FF0000"/>
                </a:solidFill>
                <a:uFill>
                  <a:solidFill>
                    <a:srgbClr val="FF0000"/>
                  </a:solidFill>
                </a:uFill>
                <a:latin typeface="Times New Roman"/>
                <a:cs typeface="Times New Roman"/>
              </a:rPr>
              <a:t>Grammar:</a:t>
            </a:r>
            <a:endParaRPr sz="3100">
              <a:latin typeface="Times New Roman"/>
              <a:cs typeface="Times New Roman"/>
            </a:endParaRPr>
          </a:p>
          <a:p>
            <a:pPr marR="542925" algn="r"/>
            <a:r>
              <a:rPr sz="3100" dirty="0">
                <a:solidFill>
                  <a:srgbClr val="FF0000"/>
                </a:solidFill>
                <a:latin typeface="Times New Roman"/>
                <a:cs typeface="Times New Roman"/>
              </a:rPr>
              <a:t>expr → id |</a:t>
            </a:r>
            <a:r>
              <a:rPr sz="3100" spc="-5" dirty="0">
                <a:solidFill>
                  <a:srgbClr val="FF0000"/>
                </a:solidFill>
                <a:latin typeface="Times New Roman"/>
                <a:cs typeface="Times New Roman"/>
              </a:rPr>
              <a:t> </a:t>
            </a:r>
            <a:r>
              <a:rPr sz="3100" spc="-10" dirty="0">
                <a:solidFill>
                  <a:srgbClr val="FF0000"/>
                </a:solidFill>
                <a:latin typeface="Times New Roman"/>
                <a:cs typeface="Times New Roman"/>
              </a:rPr>
              <a:t>number</a:t>
            </a:r>
            <a:endParaRPr sz="3100">
              <a:latin typeface="Times New Roman"/>
              <a:cs typeface="Times New Roman"/>
            </a:endParaRPr>
          </a:p>
          <a:p>
            <a:pPr marR="480695" algn="r"/>
            <a:r>
              <a:rPr sz="3100" dirty="0">
                <a:solidFill>
                  <a:srgbClr val="FF0000"/>
                </a:solidFill>
                <a:latin typeface="Times New Roman"/>
                <a:cs typeface="Times New Roman"/>
              </a:rPr>
              <a:t>| - expr | ( expr </a:t>
            </a:r>
            <a:r>
              <a:rPr sz="3100" spc="-50" dirty="0">
                <a:solidFill>
                  <a:srgbClr val="FF0000"/>
                </a:solidFill>
                <a:latin typeface="Times New Roman"/>
                <a:cs typeface="Times New Roman"/>
              </a:rPr>
              <a:t>)</a:t>
            </a:r>
            <a:endParaRPr sz="3100">
              <a:latin typeface="Times New Roman"/>
              <a:cs typeface="Times New Roman"/>
            </a:endParaRPr>
          </a:p>
          <a:p>
            <a:pPr marL="410209" marR="856615" indent="594995">
              <a:spcBef>
                <a:spcPts val="5"/>
              </a:spcBef>
            </a:pPr>
            <a:r>
              <a:rPr sz="3100" dirty="0">
                <a:solidFill>
                  <a:srgbClr val="FF0000"/>
                </a:solidFill>
                <a:latin typeface="Times New Roman"/>
                <a:cs typeface="Times New Roman"/>
              </a:rPr>
              <a:t>| expr op </a:t>
            </a:r>
            <a:r>
              <a:rPr sz="3100" spc="-20" dirty="0">
                <a:solidFill>
                  <a:srgbClr val="FF0000"/>
                </a:solidFill>
                <a:latin typeface="Times New Roman"/>
                <a:cs typeface="Times New Roman"/>
              </a:rPr>
              <a:t>expr </a:t>
            </a:r>
            <a:r>
              <a:rPr sz="3100" dirty="0">
                <a:solidFill>
                  <a:srgbClr val="FF0000"/>
                </a:solidFill>
                <a:latin typeface="Times New Roman"/>
                <a:cs typeface="Times New Roman"/>
              </a:rPr>
              <a:t>op → + | - | * | </a:t>
            </a:r>
            <a:r>
              <a:rPr sz="3100" spc="-50" dirty="0">
                <a:solidFill>
                  <a:srgbClr val="FF0000"/>
                </a:solidFill>
                <a:latin typeface="Times New Roman"/>
                <a:cs typeface="Times New Roman"/>
              </a:rPr>
              <a:t>/</a:t>
            </a:r>
            <a:endParaRPr sz="3100">
              <a:latin typeface="Times New Roman"/>
              <a:cs typeface="Times New Roman"/>
            </a:endParaRPr>
          </a:p>
        </p:txBody>
      </p:sp>
      <p:sp>
        <p:nvSpPr>
          <p:cNvPr id="9" name="object 9"/>
          <p:cNvSpPr txBox="1"/>
          <p:nvPr/>
        </p:nvSpPr>
        <p:spPr>
          <a:xfrm>
            <a:off x="2760218" y="6276593"/>
            <a:ext cx="953135" cy="278923"/>
          </a:xfrm>
          <a:prstGeom prst="rect">
            <a:avLst/>
          </a:prstGeom>
        </p:spPr>
        <p:txBody>
          <a:bodyPr vert="horz" wrap="square" lIns="0" tIns="0" rIns="0" bIns="0" rtlCol="0">
            <a:spAutoFit/>
          </a:bodyPr>
          <a:lstStyle/>
          <a:p>
            <a:pPr marL="12700">
              <a:lnSpc>
                <a:spcPts val="2140"/>
              </a:lnSpc>
            </a:pPr>
            <a:r>
              <a:rPr sz="2000" spc="-10" dirty="0">
                <a:latin typeface="Perpetua"/>
                <a:cs typeface="Perpetua"/>
              </a:rPr>
              <a:t>derivation</a:t>
            </a:r>
            <a:endParaRPr sz="2000">
              <a:latin typeface="Perpetua"/>
              <a:cs typeface="Perpetua"/>
            </a:endParaRPr>
          </a:p>
        </p:txBody>
      </p:sp>
      <p:sp>
        <p:nvSpPr>
          <p:cNvPr id="10" name="object 10"/>
          <p:cNvSpPr txBox="1">
            <a:spLocks noGrp="1"/>
          </p:cNvSpPr>
          <p:nvPr>
            <p:ph type="sldNum" sz="quarter" idx="7"/>
          </p:nvPr>
        </p:nvSpPr>
        <p:spPr>
          <a:xfrm>
            <a:off x="183134" y="6317326"/>
            <a:ext cx="396875" cy="239395"/>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139065">
              <a:lnSpc>
                <a:spcPts val="1660"/>
              </a:lnSpc>
            </a:pPr>
            <a:fld id="{81D60167-4931-47E6-BA6A-407CBD079E47}" type="slidenum">
              <a:rPr lang="en-US" spc="-5" smtClean="0"/>
              <a:pPr marL="139065">
                <a:lnSpc>
                  <a:spcPts val="1660"/>
                </a:lnSpc>
              </a:pPr>
              <a:t>28</a:t>
            </a:fld>
            <a:endParaRPr spc="-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A8AA-16C9-2BAA-9A8A-C45FAEFD7A51}"/>
              </a:ext>
            </a:extLst>
          </p:cNvPr>
          <p:cNvSpPr>
            <a:spLocks noGrp="1"/>
          </p:cNvSpPr>
          <p:nvPr>
            <p:ph type="title"/>
          </p:nvPr>
        </p:nvSpPr>
        <p:spPr>
          <a:xfrm>
            <a:off x="838199" y="119465"/>
            <a:ext cx="10515600" cy="1325563"/>
          </a:xfrm>
        </p:spPr>
        <p:txBody>
          <a:bodyPr/>
          <a:lstStyle/>
          <a:p>
            <a:r>
              <a:rPr lang="en-US" dirty="0"/>
              <a:t>Symbol Table</a:t>
            </a:r>
          </a:p>
        </p:txBody>
      </p:sp>
      <p:sp>
        <p:nvSpPr>
          <p:cNvPr id="3" name="Content Placeholder 2">
            <a:extLst>
              <a:ext uri="{FF2B5EF4-FFF2-40B4-BE49-F238E27FC236}">
                <a16:creationId xmlns:a16="http://schemas.microsoft.com/office/drawing/2014/main" id="{8BD3C542-0541-11FA-E0DF-25F7B21D6322}"/>
              </a:ext>
            </a:extLst>
          </p:cNvPr>
          <p:cNvSpPr>
            <a:spLocks noGrp="1"/>
          </p:cNvSpPr>
          <p:nvPr>
            <p:ph idx="1"/>
          </p:nvPr>
        </p:nvSpPr>
        <p:spPr>
          <a:xfrm>
            <a:off x="838199" y="1583140"/>
            <a:ext cx="11008057" cy="4593823"/>
          </a:xfrm>
        </p:spPr>
        <p:txBody>
          <a:bodyPr>
            <a:normAutofit/>
          </a:bodyPr>
          <a:lstStyle/>
          <a:p>
            <a:pPr algn="l" fontAlgn="base"/>
            <a:r>
              <a:rPr lang="en-US" b="0" i="0" dirty="0">
                <a:solidFill>
                  <a:srgbClr val="273239"/>
                </a:solidFill>
                <a:effectLst/>
                <a:latin typeface="Nunito" pitchFamily="2" charset="0"/>
              </a:rPr>
              <a:t>A </a:t>
            </a:r>
            <a:r>
              <a:rPr lang="en-US" b="0" i="1" dirty="0">
                <a:solidFill>
                  <a:srgbClr val="273239"/>
                </a:solidFill>
                <a:effectLst/>
                <a:latin typeface="Nunito" pitchFamily="2" charset="0"/>
              </a:rPr>
              <a:t>Symbol table</a:t>
            </a:r>
            <a:r>
              <a:rPr lang="en-US" b="0" i="0" dirty="0">
                <a:solidFill>
                  <a:srgbClr val="273239"/>
                </a:solidFill>
                <a:effectLst/>
                <a:latin typeface="Nunito" pitchFamily="2" charset="0"/>
              </a:rPr>
              <a:t> is a data structure used by the compiler, where each identifier in program’s source code is stored along with information associated with it relating to its declaration. It stores identifier as well as it’s associated attributes like scope, type, line-number of occurrence, etc.</a:t>
            </a:r>
          </a:p>
          <a:p>
            <a:pPr algn="l" fontAlgn="base"/>
            <a:r>
              <a:rPr lang="en-US" b="0" i="0" dirty="0">
                <a:solidFill>
                  <a:srgbClr val="273239"/>
                </a:solidFill>
                <a:effectLst/>
                <a:latin typeface="Nunito" pitchFamily="2" charset="0"/>
              </a:rPr>
              <a:t>Symbol table can be implemented using various data structures like:</a:t>
            </a:r>
          </a:p>
          <a:p>
            <a:pPr algn="l" fontAlgn="base">
              <a:buFont typeface="Arial" panose="020B0604020202020204" pitchFamily="34" charset="0"/>
              <a:buChar char="•"/>
            </a:pPr>
            <a:r>
              <a:rPr lang="en-US" b="0" i="0" dirty="0">
                <a:solidFill>
                  <a:srgbClr val="273239"/>
                </a:solidFill>
                <a:effectLst/>
                <a:latin typeface="Nunito" pitchFamily="2" charset="0"/>
              </a:rPr>
              <a:t>LinkedList</a:t>
            </a:r>
          </a:p>
          <a:p>
            <a:pPr algn="l" fontAlgn="base">
              <a:buFont typeface="Arial" panose="020B0604020202020204" pitchFamily="34" charset="0"/>
              <a:buChar char="•"/>
            </a:pPr>
            <a:r>
              <a:rPr lang="en-US" b="0" i="0" dirty="0">
                <a:solidFill>
                  <a:srgbClr val="273239"/>
                </a:solidFill>
                <a:effectLst/>
                <a:latin typeface="Nunito" pitchFamily="2" charset="0"/>
              </a:rPr>
              <a:t>Hash Table</a:t>
            </a:r>
          </a:p>
          <a:p>
            <a:pPr algn="l" fontAlgn="base">
              <a:buFont typeface="Arial" panose="020B0604020202020204" pitchFamily="34" charset="0"/>
              <a:buChar char="•"/>
            </a:pPr>
            <a:r>
              <a:rPr lang="en-US" b="0" i="0" dirty="0">
                <a:solidFill>
                  <a:srgbClr val="273239"/>
                </a:solidFill>
                <a:effectLst/>
                <a:latin typeface="Nunito" pitchFamily="2" charset="0"/>
              </a:rPr>
              <a:t>Tree</a:t>
            </a:r>
          </a:p>
          <a:p>
            <a:endParaRPr lang="en-US" dirty="0"/>
          </a:p>
        </p:txBody>
      </p:sp>
    </p:spTree>
    <p:extLst>
      <p:ext uri="{BB962C8B-B14F-4D97-AF65-F5344CB8AC3E}">
        <p14:creationId xmlns:p14="http://schemas.microsoft.com/office/powerpoint/2010/main" val="247896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8D28-D9B7-E202-7C92-CC6A1EB94307}"/>
              </a:ext>
            </a:extLst>
          </p:cNvPr>
          <p:cNvSpPr>
            <a:spLocks noGrp="1"/>
          </p:cNvSpPr>
          <p:nvPr>
            <p:ph type="title"/>
          </p:nvPr>
        </p:nvSpPr>
        <p:spPr>
          <a:xfrm>
            <a:off x="910119" y="508964"/>
            <a:ext cx="10515600" cy="631468"/>
          </a:xfrm>
        </p:spPr>
        <p:txBody>
          <a:bodyPr>
            <a:normAutofit fontScale="90000"/>
          </a:bodyPr>
          <a:lstStyle/>
          <a:p>
            <a:r>
              <a:rPr lang="en-US" b="1" i="0" dirty="0">
                <a:solidFill>
                  <a:srgbClr val="273239"/>
                </a:solidFill>
                <a:effectLst/>
                <a:latin typeface="Nunito" panose="020B0604020202020204" pitchFamily="2" charset="0"/>
              </a:rPr>
              <a:t>Stages of Compiler Design</a:t>
            </a:r>
            <a:br>
              <a:rPr lang="en-US" b="1" i="0" dirty="0">
                <a:solidFill>
                  <a:srgbClr val="273239"/>
                </a:solidFill>
                <a:effectLst/>
                <a:latin typeface="Nunito" panose="020B0604020202020204" pitchFamily="2" charset="0"/>
              </a:rPr>
            </a:br>
            <a:endParaRPr lang="en-US" dirty="0"/>
          </a:p>
        </p:txBody>
      </p:sp>
      <p:sp>
        <p:nvSpPr>
          <p:cNvPr id="3" name="Content Placeholder 2">
            <a:extLst>
              <a:ext uri="{FF2B5EF4-FFF2-40B4-BE49-F238E27FC236}">
                <a16:creationId xmlns:a16="http://schemas.microsoft.com/office/drawing/2014/main" id="{08B3D446-0A0B-4A7C-F824-670EC33A69E8}"/>
              </a:ext>
            </a:extLst>
          </p:cNvPr>
          <p:cNvSpPr>
            <a:spLocks noGrp="1"/>
          </p:cNvSpPr>
          <p:nvPr>
            <p:ph idx="1"/>
          </p:nvPr>
        </p:nvSpPr>
        <p:spPr>
          <a:xfrm>
            <a:off x="838200" y="1232899"/>
            <a:ext cx="10515600" cy="4944064"/>
          </a:xfrm>
        </p:spPr>
        <p:txBody>
          <a:bodyPr>
            <a:normAutofit fontScale="85000" lnSpcReduction="10000"/>
          </a:bodyPr>
          <a:lstStyle/>
          <a:p>
            <a:pPr marL="514350" indent="-514350" algn="just" fontAlgn="base">
              <a:buFont typeface="+mj-lt"/>
              <a:buAutoNum type="arabicPeriod" startAt="3"/>
            </a:pPr>
            <a:r>
              <a:rPr lang="en-US" b="1" i="0" dirty="0">
                <a:solidFill>
                  <a:srgbClr val="273239"/>
                </a:solidFill>
                <a:effectLst/>
                <a:latin typeface="Nunito" panose="020B0604020202020204" pitchFamily="2" charset="0"/>
              </a:rPr>
              <a:t>Semantic Analysis:</a:t>
            </a:r>
            <a:r>
              <a:rPr lang="en-US" b="0" i="0" dirty="0">
                <a:solidFill>
                  <a:srgbClr val="273239"/>
                </a:solidFill>
                <a:effectLst/>
                <a:latin typeface="Nunito" panose="020B0604020202020204" pitchFamily="2" charset="0"/>
              </a:rPr>
              <a:t> The third stage of compiler design is semantic analysis. In this stage, the compiler checks the meaning of the source code to ensure that it makes sense. The compiler performs type checking, which ensures that variables are used correctly and that operations are performed on compatible data types. The compiler also checks for other semantic errors, such as undeclared variables and incorrect function calls.</a:t>
            </a:r>
          </a:p>
          <a:p>
            <a:pPr algn="just" fontAlgn="base">
              <a:buFont typeface="+mj-lt"/>
              <a:buAutoNum type="arabicPeriod" startAt="3"/>
            </a:pPr>
            <a:r>
              <a:rPr lang="en-US" b="1" i="0" dirty="0">
                <a:solidFill>
                  <a:srgbClr val="273239"/>
                </a:solidFill>
                <a:effectLst/>
                <a:latin typeface="Nunito" panose="020B0604020202020204" pitchFamily="2" charset="0"/>
              </a:rPr>
              <a:t>Code Generation:</a:t>
            </a:r>
            <a:r>
              <a:rPr lang="en-US" b="0" i="0" dirty="0">
                <a:solidFill>
                  <a:srgbClr val="273239"/>
                </a:solidFill>
                <a:effectLst/>
                <a:latin typeface="Nunito" panose="020B0604020202020204" pitchFamily="2" charset="0"/>
              </a:rPr>
              <a:t> The fourth stage of compiler design is code generation. In this stage, the compiler translates the parse tree into machine code that can be executed by the computer. The code generated by the compiler must be efficient and optimized for the target platform.</a:t>
            </a:r>
          </a:p>
          <a:p>
            <a:pPr algn="just" fontAlgn="base">
              <a:buFont typeface="+mj-lt"/>
              <a:buAutoNum type="arabicPeriod" startAt="3"/>
            </a:pPr>
            <a:r>
              <a:rPr lang="en-US" b="1" i="0" dirty="0">
                <a:solidFill>
                  <a:srgbClr val="273239"/>
                </a:solidFill>
                <a:effectLst/>
                <a:latin typeface="Nunito" panose="020B0604020202020204" pitchFamily="2" charset="0"/>
              </a:rPr>
              <a:t>Optimization: </a:t>
            </a:r>
            <a:r>
              <a:rPr lang="en-US" b="0" i="0" dirty="0">
                <a:solidFill>
                  <a:srgbClr val="273239"/>
                </a:solidFill>
                <a:effectLst/>
                <a:latin typeface="Nunito" panose="020B0604020202020204" pitchFamily="2" charset="0"/>
              </a:rPr>
              <a:t>The final stage of compiler design is optimization. In this stage, the compiler analyzes the generated code and makes optimizations to improve its performance. The compiler may perform optimizations such as constant folding, loop unrolling, and function in lining.</a:t>
            </a:r>
          </a:p>
        </p:txBody>
      </p:sp>
    </p:spTree>
    <p:extLst>
      <p:ext uri="{BB962C8B-B14F-4D97-AF65-F5344CB8AC3E}">
        <p14:creationId xmlns:p14="http://schemas.microsoft.com/office/powerpoint/2010/main" val="214319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86F5-C1AB-46FC-E77E-44B5EE4E52C6}"/>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BDFA8448-4990-C4E3-021E-D29CD43E65BB}"/>
              </a:ext>
            </a:extLst>
          </p:cNvPr>
          <p:cNvSpPr>
            <a:spLocks noGrp="1"/>
          </p:cNvSpPr>
          <p:nvPr>
            <p:ph idx="1"/>
          </p:nvPr>
        </p:nvSpPr>
        <p:spPr>
          <a:xfrm>
            <a:off x="838200" y="1825625"/>
            <a:ext cx="4634552" cy="4351338"/>
          </a:xfrm>
        </p:spPr>
        <p:txBody>
          <a:bodyPr/>
          <a:lstStyle/>
          <a:p>
            <a:pPr marL="0" indent="0">
              <a:buNone/>
            </a:pPr>
            <a:r>
              <a:rPr lang="en-US" b="0" i="1" dirty="0">
                <a:solidFill>
                  <a:srgbClr val="273239"/>
                </a:solidFill>
                <a:effectLst/>
                <a:latin typeface="Nunito" pitchFamily="2" charset="0"/>
              </a:rPr>
              <a:t>// Define a global function</a:t>
            </a:r>
            <a:br>
              <a:rPr lang="en-US" dirty="0"/>
            </a:br>
            <a:r>
              <a:rPr lang="en-US" b="0" i="1" dirty="0">
                <a:solidFill>
                  <a:srgbClr val="273239"/>
                </a:solidFill>
                <a:effectLst/>
                <a:latin typeface="Nunito" pitchFamily="2" charset="0"/>
              </a:rPr>
              <a:t>int add(int a, int b)</a:t>
            </a:r>
            <a:br>
              <a:rPr lang="en-US" dirty="0"/>
            </a:br>
            <a:r>
              <a:rPr lang="en-US" b="0" i="1" dirty="0">
                <a:solidFill>
                  <a:srgbClr val="273239"/>
                </a:solidFill>
                <a:effectLst/>
                <a:latin typeface="Nunito" pitchFamily="2" charset="0"/>
              </a:rPr>
              <a:t>{</a:t>
            </a:r>
            <a:br>
              <a:rPr lang="en-US" dirty="0"/>
            </a:br>
            <a:r>
              <a:rPr lang="en-US" b="0" i="1" dirty="0">
                <a:solidFill>
                  <a:srgbClr val="273239"/>
                </a:solidFill>
                <a:effectLst/>
                <a:latin typeface="Nunito" pitchFamily="2" charset="0"/>
              </a:rPr>
              <a:t>int sum = 0;</a:t>
            </a:r>
            <a:br>
              <a:rPr lang="en-US" dirty="0"/>
            </a:br>
            <a:r>
              <a:rPr lang="en-US" b="0" i="1" dirty="0">
                <a:solidFill>
                  <a:srgbClr val="273239"/>
                </a:solidFill>
                <a:effectLst/>
                <a:latin typeface="Nunito" pitchFamily="2" charset="0"/>
              </a:rPr>
              <a:t>sum = a + b;</a:t>
            </a:r>
            <a:br>
              <a:rPr lang="en-US" dirty="0"/>
            </a:br>
            <a:r>
              <a:rPr lang="en-US" b="0" i="1" dirty="0">
                <a:solidFill>
                  <a:srgbClr val="273239"/>
                </a:solidFill>
                <a:effectLst/>
                <a:latin typeface="Nunito" pitchFamily="2" charset="0"/>
              </a:rPr>
              <a:t>return sum;</a:t>
            </a:r>
            <a:br>
              <a:rPr lang="en-US" dirty="0"/>
            </a:br>
            <a:r>
              <a:rPr lang="en-US" b="0" i="1" dirty="0">
                <a:solidFill>
                  <a:srgbClr val="273239"/>
                </a:solidFill>
                <a:effectLst/>
                <a:latin typeface="Nunito" pitchFamily="2" charset="0"/>
              </a:rPr>
              <a:t>}</a:t>
            </a:r>
            <a:endParaRPr lang="en-US" dirty="0"/>
          </a:p>
        </p:txBody>
      </p:sp>
      <p:pic>
        <p:nvPicPr>
          <p:cNvPr id="5" name="Picture 4">
            <a:extLst>
              <a:ext uri="{FF2B5EF4-FFF2-40B4-BE49-F238E27FC236}">
                <a16:creationId xmlns:a16="http://schemas.microsoft.com/office/drawing/2014/main" id="{78E134A4-D11C-A334-2FFC-E00507841119}"/>
              </a:ext>
            </a:extLst>
          </p:cNvPr>
          <p:cNvPicPr>
            <a:picLocks noChangeAspect="1"/>
          </p:cNvPicPr>
          <p:nvPr/>
        </p:nvPicPr>
        <p:blipFill>
          <a:blip r:embed="rId2"/>
          <a:stretch>
            <a:fillRect/>
          </a:stretch>
        </p:blipFill>
        <p:spPr>
          <a:xfrm>
            <a:off x="6370448" y="1349010"/>
            <a:ext cx="5202854" cy="5143865"/>
          </a:xfrm>
          <a:prstGeom prst="rect">
            <a:avLst/>
          </a:prstGeom>
        </p:spPr>
      </p:pic>
      <p:cxnSp>
        <p:nvCxnSpPr>
          <p:cNvPr id="7" name="Straight Connector 6">
            <a:extLst>
              <a:ext uri="{FF2B5EF4-FFF2-40B4-BE49-F238E27FC236}">
                <a16:creationId xmlns:a16="http://schemas.microsoft.com/office/drawing/2014/main" id="{976AF0D0-F461-F665-2030-3B98368A6544}"/>
              </a:ext>
            </a:extLst>
          </p:cNvPr>
          <p:cNvCxnSpPr/>
          <p:nvPr/>
        </p:nvCxnSpPr>
        <p:spPr>
          <a:xfrm>
            <a:off x="5636525" y="1349010"/>
            <a:ext cx="0" cy="499719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8163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Let’s Review!</a:t>
            </a:r>
          </a:p>
        </p:txBody>
      </p:sp>
      <p:sp>
        <p:nvSpPr>
          <p:cNvPr id="3" name="Content Placeholder 2"/>
          <p:cNvSpPr>
            <a:spLocks noGrp="1"/>
          </p:cNvSpPr>
          <p:nvPr>
            <p:ph idx="1"/>
          </p:nvPr>
        </p:nvSpPr>
        <p:spPr/>
        <p:txBody>
          <a:bodyPr>
            <a:normAutofit fontScale="92500" lnSpcReduction="10000"/>
          </a:bodyPr>
          <a:lstStyle/>
          <a:p>
            <a:r>
              <a:rPr lang="en-US" dirty="0"/>
              <a:t>What are lexemes?</a:t>
            </a:r>
          </a:p>
          <a:p>
            <a:endParaRPr lang="en-US" dirty="0"/>
          </a:p>
          <a:p>
            <a:r>
              <a:rPr lang="en-US" dirty="0"/>
              <a:t>What are tokens?</a:t>
            </a:r>
          </a:p>
          <a:p>
            <a:endParaRPr lang="en-US" dirty="0"/>
          </a:p>
          <a:p>
            <a:r>
              <a:rPr lang="en-US" dirty="0"/>
              <a:t>Consider the grammar:</a:t>
            </a:r>
          </a:p>
          <a:p>
            <a:pPr marL="457200" lvl="1" indent="0">
              <a:buNone/>
            </a:pPr>
            <a:r>
              <a:rPr lang="en-US" dirty="0"/>
              <a:t>S -&gt; AB</a:t>
            </a:r>
          </a:p>
          <a:p>
            <a:pPr marL="457200" lvl="1" indent="0">
              <a:buNone/>
            </a:pPr>
            <a:r>
              <a:rPr lang="en-US" dirty="0"/>
              <a:t>A -&gt; aa</a:t>
            </a:r>
          </a:p>
          <a:p>
            <a:pPr marL="457200" lvl="1" indent="0">
              <a:buNone/>
            </a:pPr>
            <a:r>
              <a:rPr lang="en-US" dirty="0"/>
              <a:t>B -&gt; b</a:t>
            </a:r>
          </a:p>
          <a:p>
            <a:pPr marL="457200" lvl="1" indent="0">
              <a:buNone/>
            </a:pPr>
            <a:endParaRPr lang="en-US" dirty="0"/>
          </a:p>
          <a:p>
            <a:pPr marL="0" indent="0">
              <a:buNone/>
            </a:pPr>
            <a:r>
              <a:rPr lang="en-US" dirty="0" err="1"/>
              <a:t>Nonterminals</a:t>
            </a:r>
            <a:r>
              <a:rPr lang="en-US" dirty="0"/>
              <a:t>?  Terminals? Describe the set of all strings that can be derived using this grammar.</a:t>
            </a:r>
          </a:p>
        </p:txBody>
      </p:sp>
    </p:spTree>
    <p:extLst>
      <p:ext uri="{BB962C8B-B14F-4D97-AF65-F5344CB8AC3E}">
        <p14:creationId xmlns:p14="http://schemas.microsoft.com/office/powerpoint/2010/main" val="3652034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Context Free Grammar, Example </a:t>
            </a:r>
          </a:p>
        </p:txBody>
      </p:sp>
      <p:sp>
        <p:nvSpPr>
          <p:cNvPr id="3" name="Content Placeholder 2"/>
          <p:cNvSpPr>
            <a:spLocks noGrp="1"/>
          </p:cNvSpPr>
          <p:nvPr>
            <p:ph idx="1"/>
          </p:nvPr>
        </p:nvSpPr>
        <p:spPr>
          <a:xfrm>
            <a:off x="3668088" y="1201328"/>
            <a:ext cx="6555347" cy="5546047"/>
          </a:xfrm>
        </p:spPr>
        <p:txBody>
          <a:bodyPr anchor="ctr">
            <a:normAutofit/>
          </a:bodyPr>
          <a:lstStyle/>
          <a:p>
            <a:pPr marL="0" indent="0">
              <a:buNone/>
            </a:pPr>
            <a:r>
              <a:rPr lang="en-US" sz="2000" dirty="0"/>
              <a:t>S  -&gt; </a:t>
            </a:r>
            <a:r>
              <a:rPr lang="en-US" sz="2000" dirty="0" err="1"/>
              <a:t>aBc</a:t>
            </a:r>
            <a:endParaRPr lang="en-US" sz="2000" dirty="0"/>
          </a:p>
          <a:p>
            <a:pPr marL="0" indent="0">
              <a:buNone/>
            </a:pPr>
            <a:r>
              <a:rPr lang="en-US" sz="2000" dirty="0"/>
              <a:t>B-&gt; </a:t>
            </a:r>
            <a:r>
              <a:rPr lang="en-US" sz="2000" dirty="0" err="1"/>
              <a:t>bBb</a:t>
            </a:r>
            <a:r>
              <a:rPr lang="en-US" sz="2000" dirty="0"/>
              <a:t>  |  </a:t>
            </a:r>
            <a:r>
              <a:rPr lang="el-GR" sz="2000" dirty="0"/>
              <a:t>λ</a:t>
            </a:r>
            <a:endParaRPr lang="en-US" sz="2000" dirty="0"/>
          </a:p>
          <a:p>
            <a:pPr marL="0" indent="0">
              <a:buNone/>
            </a:pPr>
            <a:endParaRPr lang="en-US" sz="2000" dirty="0"/>
          </a:p>
          <a:p>
            <a:pPr marL="0" indent="0">
              <a:buNone/>
            </a:pPr>
            <a:r>
              <a:rPr lang="en-US" sz="2000" dirty="0" err="1"/>
              <a:t>Nonterminals</a:t>
            </a:r>
            <a:r>
              <a:rPr lang="en-US" sz="2000" dirty="0"/>
              <a:t>?</a:t>
            </a:r>
          </a:p>
          <a:p>
            <a:pPr marL="0" indent="0">
              <a:buNone/>
            </a:pPr>
            <a:r>
              <a:rPr lang="en-US" sz="2000" dirty="0"/>
              <a:t>Terminals?</a:t>
            </a:r>
          </a:p>
          <a:p>
            <a:pPr marL="0" indent="0">
              <a:buNone/>
            </a:pPr>
            <a:r>
              <a:rPr lang="en-US" sz="2000" dirty="0"/>
              <a:t>Set of all strings?</a:t>
            </a:r>
          </a:p>
          <a:p>
            <a:pPr marL="0" indent="0">
              <a:buNone/>
            </a:pPr>
            <a:endParaRPr lang="en-US" sz="2000" dirty="0"/>
          </a:p>
        </p:txBody>
      </p:sp>
      <p:sp>
        <p:nvSpPr>
          <p:cNvPr id="4" name="Title 1">
            <a:extLst>
              <a:ext uri="{FF2B5EF4-FFF2-40B4-BE49-F238E27FC236}">
                <a16:creationId xmlns:a16="http://schemas.microsoft.com/office/drawing/2014/main" id="{F8EF0FA3-2631-4197-B394-F0304CA57483}"/>
              </a:ext>
            </a:extLst>
          </p:cNvPr>
          <p:cNvSpPr txBox="1">
            <a:spLocks/>
          </p:cNvSpPr>
          <p:nvPr/>
        </p:nvSpPr>
        <p:spPr>
          <a:xfrm>
            <a:off x="-826827" y="5868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Let’s Review!</a:t>
            </a:r>
          </a:p>
        </p:txBody>
      </p:sp>
    </p:spTree>
    <p:extLst>
      <p:ext uri="{BB962C8B-B14F-4D97-AF65-F5344CB8AC3E}">
        <p14:creationId xmlns:p14="http://schemas.microsoft.com/office/powerpoint/2010/main" val="1991754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5C75-B765-297F-5B61-87AE48A2051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F6413AF-BEA0-1D16-7340-C9F0DD108320}"/>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273239"/>
                </a:solidFill>
                <a:effectLst/>
                <a:latin typeface="Nunito" pitchFamily="2" charset="0"/>
              </a:rPr>
              <a:t>Advantages of using syntax analysis in compiler design include:</a:t>
            </a:r>
          </a:p>
          <a:p>
            <a:pPr algn="l" fontAlgn="base">
              <a:buFont typeface="Arial" panose="020B0604020202020204" pitchFamily="34" charset="0"/>
              <a:buChar char="•"/>
            </a:pPr>
            <a:r>
              <a:rPr lang="en-US" b="0" i="0" dirty="0">
                <a:solidFill>
                  <a:srgbClr val="273239"/>
                </a:solidFill>
                <a:effectLst/>
                <a:latin typeface="Nunito" pitchFamily="2" charset="0"/>
              </a:rPr>
              <a:t>Structural validation: Syntax analysis allows the compiler to check if the source code follows the grammatical rules of the programming language, which helps to detect and report errors in the source code.</a:t>
            </a:r>
          </a:p>
          <a:p>
            <a:pPr algn="l" fontAlgn="base">
              <a:buFont typeface="Arial" panose="020B0604020202020204" pitchFamily="34" charset="0"/>
              <a:buChar char="•"/>
            </a:pPr>
            <a:r>
              <a:rPr lang="en-US" b="0" i="0" dirty="0">
                <a:solidFill>
                  <a:srgbClr val="273239"/>
                </a:solidFill>
                <a:effectLst/>
                <a:latin typeface="Nunito" pitchFamily="2" charset="0"/>
              </a:rPr>
              <a:t>Improved code generation: Syntax analysis can generate a parse tree or abstract syntax tree (AST) of the source code, which can be used in the code generation phase of the compiler design to generate more efficient and optimized code.</a:t>
            </a:r>
          </a:p>
          <a:p>
            <a:pPr algn="l" fontAlgn="base">
              <a:buFont typeface="Arial" panose="020B0604020202020204" pitchFamily="34" charset="0"/>
              <a:buChar char="•"/>
            </a:pPr>
            <a:r>
              <a:rPr lang="en-US" b="0" i="0" dirty="0">
                <a:solidFill>
                  <a:srgbClr val="273239"/>
                </a:solidFill>
                <a:effectLst/>
                <a:latin typeface="Nunito" pitchFamily="2" charset="0"/>
              </a:rPr>
              <a:t>Easier semantic analysis: Once the parse tree or AST is constructed, the compiler can perform semantic analysis more easily, as it can rely on the structural information provided by the parse tree or AST.</a:t>
            </a:r>
          </a:p>
        </p:txBody>
      </p:sp>
    </p:spTree>
    <p:extLst>
      <p:ext uri="{BB962C8B-B14F-4D97-AF65-F5344CB8AC3E}">
        <p14:creationId xmlns:p14="http://schemas.microsoft.com/office/powerpoint/2010/main" val="659976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A53C-6A18-7EC4-07FC-A3B6A70928F3}"/>
              </a:ext>
            </a:extLst>
          </p:cNvPr>
          <p:cNvSpPr>
            <a:spLocks noGrp="1"/>
          </p:cNvSpPr>
          <p:nvPr>
            <p:ph type="title"/>
          </p:nvPr>
        </p:nvSpPr>
        <p:spPr>
          <a:xfrm>
            <a:off x="838200" y="0"/>
            <a:ext cx="10515600" cy="1325563"/>
          </a:xfrm>
        </p:spPr>
        <p:txBody>
          <a:bodyPr/>
          <a:lstStyle/>
          <a:p>
            <a:r>
              <a:rPr lang="en-US" dirty="0"/>
              <a:t>Disadvantage</a:t>
            </a:r>
          </a:p>
        </p:txBody>
      </p:sp>
      <p:sp>
        <p:nvSpPr>
          <p:cNvPr id="3" name="Content Placeholder 2">
            <a:extLst>
              <a:ext uri="{FF2B5EF4-FFF2-40B4-BE49-F238E27FC236}">
                <a16:creationId xmlns:a16="http://schemas.microsoft.com/office/drawing/2014/main" id="{3335C0DE-1E8A-73CF-68F6-1F6AD10FFCEC}"/>
              </a:ext>
            </a:extLst>
          </p:cNvPr>
          <p:cNvSpPr>
            <a:spLocks noGrp="1"/>
          </p:cNvSpPr>
          <p:nvPr>
            <p:ph idx="1"/>
          </p:nvPr>
        </p:nvSpPr>
        <p:spPr>
          <a:xfrm>
            <a:off x="838200" y="1325562"/>
            <a:ext cx="10816988" cy="5279953"/>
          </a:xfrm>
        </p:spPr>
        <p:txBody>
          <a:bodyPr>
            <a:no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Complexity: Parsing is a complex process, and the quality of the parser can greatly impact the performance of the resulting code. Implementing a parser for a complex programming language can be a challenging task, especially for languages with ambiguous grammars.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Reduced performance: Syntax analysis can add overhead to the compilation process, which can reduce the performance of the compiler.</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Limited error recovery: Syntax analysis algorithms may not be able to recover from errors in the source code, which can lead to incomplete or incorrect parse trees and make it difficult for the compiler to continue the compilation process.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Inability to handle all languages: Not all languages have formal grammars, and some languages may not be easily pursuable.</a:t>
            </a:r>
          </a:p>
        </p:txBody>
      </p:sp>
    </p:spTree>
    <p:extLst>
      <p:ext uri="{BB962C8B-B14F-4D97-AF65-F5344CB8AC3E}">
        <p14:creationId xmlns:p14="http://schemas.microsoft.com/office/powerpoint/2010/main" val="3051072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DD56-7C71-A051-8985-F5835C69ACF2}"/>
              </a:ext>
            </a:extLst>
          </p:cNvPr>
          <p:cNvSpPr>
            <a:spLocks noGrp="1"/>
          </p:cNvSpPr>
          <p:nvPr>
            <p:ph type="title"/>
          </p:nvPr>
        </p:nvSpPr>
        <p:spPr/>
        <p:txBody>
          <a:bodyPr/>
          <a:lstStyle/>
          <a:p>
            <a:r>
              <a:rPr lang="en-US" b="0" i="0" dirty="0">
                <a:solidFill>
                  <a:srgbClr val="273239"/>
                </a:solidFill>
                <a:effectLst/>
                <a:latin typeface="Nunito" pitchFamily="2" charset="0"/>
              </a:rPr>
              <a:t>Concepts of FIRST and FOLLOW sets in Compiler Design</a:t>
            </a:r>
            <a:endParaRPr lang="en-US" dirty="0"/>
          </a:p>
        </p:txBody>
      </p:sp>
      <p:sp>
        <p:nvSpPr>
          <p:cNvPr id="3" name="Content Placeholder 2">
            <a:extLst>
              <a:ext uri="{FF2B5EF4-FFF2-40B4-BE49-F238E27FC236}">
                <a16:creationId xmlns:a16="http://schemas.microsoft.com/office/drawing/2014/main" id="{CB30AD6B-E772-5F89-45A5-234011D7B503}"/>
              </a:ext>
            </a:extLst>
          </p:cNvPr>
          <p:cNvSpPr>
            <a:spLocks noGrp="1"/>
          </p:cNvSpPr>
          <p:nvPr>
            <p:ph idx="1"/>
          </p:nvPr>
        </p:nvSpPr>
        <p:spPr>
          <a:xfrm>
            <a:off x="838200" y="1825625"/>
            <a:ext cx="10515600" cy="4848130"/>
          </a:xfrm>
        </p:spPr>
        <p:txBody>
          <a:bodyPr>
            <a:normAutofit/>
          </a:bodyPr>
          <a:lstStyle/>
          <a:p>
            <a:r>
              <a:rPr lang="en-US" dirty="0"/>
              <a:t>Lets consider the following grammar</a:t>
            </a:r>
          </a:p>
          <a:p>
            <a:endParaRPr lang="en-US" dirty="0"/>
          </a:p>
          <a:p>
            <a:endParaRPr lang="en-US" dirty="0"/>
          </a:p>
          <a:p>
            <a:endParaRPr lang="en-US" dirty="0"/>
          </a:p>
          <a:p>
            <a:r>
              <a:rPr lang="en-US" sz="2400" dirty="0"/>
              <a:t>Is cad a valid input?</a:t>
            </a:r>
          </a:p>
          <a:p>
            <a:r>
              <a:rPr lang="en-US" sz="2400" dirty="0"/>
              <a:t>First it checks the strings</a:t>
            </a:r>
          </a:p>
          <a:p>
            <a:r>
              <a:rPr lang="en-US" sz="2400" b="0" i="0" dirty="0">
                <a:solidFill>
                  <a:srgbClr val="273239"/>
                </a:solidFill>
                <a:effectLst/>
                <a:latin typeface="Nunito" pitchFamily="2" charset="0"/>
              </a:rPr>
              <a:t>In step (iii) above, the production rule A-&gt;</a:t>
            </a:r>
            <a:r>
              <a:rPr lang="en-US" sz="2400" b="0" i="0" dirty="0" err="1">
                <a:solidFill>
                  <a:srgbClr val="273239"/>
                </a:solidFill>
                <a:effectLst/>
                <a:latin typeface="Nunito" pitchFamily="2" charset="0"/>
              </a:rPr>
              <a:t>bc</a:t>
            </a:r>
            <a:r>
              <a:rPr lang="en-US" sz="2400" b="0" i="0" dirty="0">
                <a:solidFill>
                  <a:srgbClr val="273239"/>
                </a:solidFill>
                <a:effectLst/>
                <a:latin typeface="Nunito" pitchFamily="2" charset="0"/>
              </a:rPr>
              <a:t> was not a suitable one to apply (because the string produced is “</a:t>
            </a:r>
            <a:r>
              <a:rPr lang="en-US" sz="2400" b="0" i="0" dirty="0" err="1">
                <a:solidFill>
                  <a:srgbClr val="273239"/>
                </a:solidFill>
                <a:effectLst/>
                <a:latin typeface="Nunito" pitchFamily="2" charset="0"/>
              </a:rPr>
              <a:t>cbcd</a:t>
            </a:r>
            <a:r>
              <a:rPr lang="en-US" sz="2400" b="0" i="0" dirty="0">
                <a:solidFill>
                  <a:srgbClr val="273239"/>
                </a:solidFill>
                <a:effectLst/>
                <a:latin typeface="Nunito" pitchFamily="2" charset="0"/>
              </a:rPr>
              <a:t>” not “cad”), here the parser needs to backtrack.</a:t>
            </a:r>
          </a:p>
          <a:p>
            <a:r>
              <a:rPr lang="en-US" sz="2400" dirty="0"/>
              <a:t>apply the next production rule available with A which is shown in step (iv), and the string “cad” is produced.</a:t>
            </a:r>
          </a:p>
        </p:txBody>
      </p:sp>
      <p:pic>
        <p:nvPicPr>
          <p:cNvPr id="5" name="Picture 4">
            <a:extLst>
              <a:ext uri="{FF2B5EF4-FFF2-40B4-BE49-F238E27FC236}">
                <a16:creationId xmlns:a16="http://schemas.microsoft.com/office/drawing/2014/main" id="{15020C5E-0704-3FF1-6E26-A42F147A12ED}"/>
              </a:ext>
            </a:extLst>
          </p:cNvPr>
          <p:cNvPicPr>
            <a:picLocks noChangeAspect="1"/>
          </p:cNvPicPr>
          <p:nvPr/>
        </p:nvPicPr>
        <p:blipFill>
          <a:blip r:embed="rId2"/>
          <a:stretch>
            <a:fillRect/>
          </a:stretch>
        </p:blipFill>
        <p:spPr>
          <a:xfrm>
            <a:off x="698736" y="2470245"/>
            <a:ext cx="3943350" cy="1371600"/>
          </a:xfrm>
          <a:prstGeom prst="rect">
            <a:avLst/>
          </a:prstGeom>
        </p:spPr>
      </p:pic>
      <p:pic>
        <p:nvPicPr>
          <p:cNvPr id="7" name="Picture 6">
            <a:extLst>
              <a:ext uri="{FF2B5EF4-FFF2-40B4-BE49-F238E27FC236}">
                <a16:creationId xmlns:a16="http://schemas.microsoft.com/office/drawing/2014/main" id="{2F13CCB6-3179-D9AD-3E55-20862FD1DA59}"/>
              </a:ext>
            </a:extLst>
          </p:cNvPr>
          <p:cNvPicPr>
            <a:picLocks noChangeAspect="1"/>
          </p:cNvPicPr>
          <p:nvPr/>
        </p:nvPicPr>
        <p:blipFill>
          <a:blip r:embed="rId3"/>
          <a:stretch>
            <a:fillRect/>
          </a:stretch>
        </p:blipFill>
        <p:spPr>
          <a:xfrm>
            <a:off x="6483534" y="1608232"/>
            <a:ext cx="5476875" cy="3095625"/>
          </a:xfrm>
          <a:prstGeom prst="rect">
            <a:avLst/>
          </a:prstGeom>
        </p:spPr>
      </p:pic>
    </p:spTree>
    <p:extLst>
      <p:ext uri="{BB962C8B-B14F-4D97-AF65-F5344CB8AC3E}">
        <p14:creationId xmlns:p14="http://schemas.microsoft.com/office/powerpoint/2010/main" val="3471125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DD56-7C71-A051-8985-F5835C69ACF2}"/>
              </a:ext>
            </a:extLst>
          </p:cNvPr>
          <p:cNvSpPr>
            <a:spLocks noGrp="1"/>
          </p:cNvSpPr>
          <p:nvPr>
            <p:ph type="title"/>
          </p:nvPr>
        </p:nvSpPr>
        <p:spPr/>
        <p:txBody>
          <a:bodyPr/>
          <a:lstStyle/>
          <a:p>
            <a:r>
              <a:rPr lang="en-US" b="0" i="0" dirty="0">
                <a:solidFill>
                  <a:srgbClr val="273239"/>
                </a:solidFill>
                <a:effectLst/>
                <a:latin typeface="Nunito" pitchFamily="2" charset="0"/>
              </a:rPr>
              <a:t>Concepts of FIRST and FOLLOW sets in Compiler Design</a:t>
            </a:r>
            <a:endParaRPr lang="en-US" dirty="0"/>
          </a:p>
        </p:txBody>
      </p:sp>
      <p:sp>
        <p:nvSpPr>
          <p:cNvPr id="3" name="Content Placeholder 2">
            <a:extLst>
              <a:ext uri="{FF2B5EF4-FFF2-40B4-BE49-F238E27FC236}">
                <a16:creationId xmlns:a16="http://schemas.microsoft.com/office/drawing/2014/main" id="{CB30AD6B-E772-5F89-45A5-234011D7B503}"/>
              </a:ext>
            </a:extLst>
          </p:cNvPr>
          <p:cNvSpPr>
            <a:spLocks noGrp="1"/>
          </p:cNvSpPr>
          <p:nvPr>
            <p:ph idx="1"/>
          </p:nvPr>
        </p:nvSpPr>
        <p:spPr>
          <a:xfrm>
            <a:off x="838200" y="1825625"/>
            <a:ext cx="10515600" cy="4848130"/>
          </a:xfrm>
        </p:spPr>
        <p:txBody>
          <a:bodyPr>
            <a:norm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Thus, the given input can be produced by the given grammar, therefore the input is correct in syntax. But backtrack was needed to get the correct syntax tree, which is really a complex process to implement.</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There can be an easier way to solve this, which we shall see in the next article “Concepts of FIRST and FOLLOW sets in Compiler Design”.</a:t>
            </a:r>
          </a:p>
        </p:txBody>
      </p:sp>
    </p:spTree>
    <p:extLst>
      <p:ext uri="{BB962C8B-B14F-4D97-AF65-F5344CB8AC3E}">
        <p14:creationId xmlns:p14="http://schemas.microsoft.com/office/powerpoint/2010/main" val="166116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DD56-7C71-A051-8985-F5835C69ACF2}"/>
              </a:ext>
            </a:extLst>
          </p:cNvPr>
          <p:cNvSpPr>
            <a:spLocks noGrp="1"/>
          </p:cNvSpPr>
          <p:nvPr>
            <p:ph type="title"/>
          </p:nvPr>
        </p:nvSpPr>
        <p:spPr/>
        <p:txBody>
          <a:bodyPr/>
          <a:lstStyle/>
          <a:p>
            <a:r>
              <a:rPr lang="en-US" b="0" i="0" dirty="0">
                <a:solidFill>
                  <a:srgbClr val="273239"/>
                </a:solidFill>
                <a:effectLst/>
                <a:latin typeface="Nunito" pitchFamily="2" charset="0"/>
              </a:rPr>
              <a:t>Concepts of FIRST and FOLLOW sets in Compiler Design</a:t>
            </a:r>
            <a:endParaRPr lang="en-US" dirty="0"/>
          </a:p>
        </p:txBody>
      </p:sp>
      <p:sp>
        <p:nvSpPr>
          <p:cNvPr id="3" name="Content Placeholder 2">
            <a:extLst>
              <a:ext uri="{FF2B5EF4-FFF2-40B4-BE49-F238E27FC236}">
                <a16:creationId xmlns:a16="http://schemas.microsoft.com/office/drawing/2014/main" id="{CB30AD6B-E772-5F89-45A5-234011D7B503}"/>
              </a:ext>
            </a:extLst>
          </p:cNvPr>
          <p:cNvSpPr>
            <a:spLocks noGrp="1"/>
          </p:cNvSpPr>
          <p:nvPr>
            <p:ph idx="1"/>
          </p:nvPr>
        </p:nvSpPr>
        <p:spPr>
          <a:xfrm>
            <a:off x="838200" y="1825625"/>
            <a:ext cx="10515600" cy="4848130"/>
          </a:xfrm>
        </p:spPr>
        <p:txBody>
          <a:bodyPr>
            <a:normAutofit/>
          </a:bodyPr>
          <a:lstStyle/>
          <a:p>
            <a:pPr marL="0" marR="0">
              <a:lnSpc>
                <a:spcPct val="107000"/>
              </a:lnSpc>
              <a:spcBef>
                <a:spcPts val="0"/>
              </a:spcBef>
              <a:spcAft>
                <a:spcPts val="800"/>
              </a:spcAft>
            </a:pPr>
            <a:r>
              <a:rPr lang="en-US" sz="2400" b="0" i="0" dirty="0">
                <a:solidFill>
                  <a:srgbClr val="273239"/>
                </a:solidFill>
                <a:effectLst/>
                <a:latin typeface="Nunito" pitchFamily="2" charset="0"/>
              </a:rPr>
              <a:t>If the compiler would have come to know in advance, that what is the “first character of the string produced when a production rule is applied”, </a:t>
            </a:r>
            <a:endParaRPr lang="en-US" sz="2400" dirty="0">
              <a:solidFill>
                <a:srgbClr val="273239"/>
              </a:solidFill>
              <a:latin typeface="Nunito" pitchFamily="2" charset="0"/>
            </a:endParaRPr>
          </a:p>
          <a:p>
            <a:pPr marL="0" marR="0">
              <a:lnSpc>
                <a:spcPct val="107000"/>
              </a:lnSpc>
              <a:spcBef>
                <a:spcPts val="0"/>
              </a:spcBef>
              <a:spcAft>
                <a:spcPts val="800"/>
              </a:spcAft>
            </a:pPr>
            <a:r>
              <a:rPr lang="en-US" sz="2400" dirty="0">
                <a:solidFill>
                  <a:srgbClr val="273239"/>
                </a:solidFill>
                <a:latin typeface="Nunito" pitchFamily="2" charset="0"/>
              </a:rPr>
              <a:t>C</a:t>
            </a:r>
            <a:r>
              <a:rPr lang="en-US" sz="2400" b="0" i="0" dirty="0">
                <a:solidFill>
                  <a:srgbClr val="273239"/>
                </a:solidFill>
                <a:effectLst/>
                <a:latin typeface="Nunito" pitchFamily="2" charset="0"/>
              </a:rPr>
              <a:t>omparing it to the current character or token in the input string it sees, it can wisely take decision on which production rule to apply.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CEE7CCC-DA4F-A1D0-2DF7-0B25066795A8}"/>
              </a:ext>
            </a:extLst>
          </p:cNvPr>
          <p:cNvPicPr>
            <a:picLocks noChangeAspect="1"/>
          </p:cNvPicPr>
          <p:nvPr/>
        </p:nvPicPr>
        <p:blipFill>
          <a:blip r:embed="rId3"/>
          <a:stretch>
            <a:fillRect/>
          </a:stretch>
        </p:blipFill>
        <p:spPr>
          <a:xfrm>
            <a:off x="1192233" y="3654377"/>
            <a:ext cx="4200525" cy="1190625"/>
          </a:xfrm>
          <a:prstGeom prst="rect">
            <a:avLst/>
          </a:prstGeom>
        </p:spPr>
      </p:pic>
    </p:spTree>
    <p:extLst>
      <p:ext uri="{BB962C8B-B14F-4D97-AF65-F5344CB8AC3E}">
        <p14:creationId xmlns:p14="http://schemas.microsoft.com/office/powerpoint/2010/main" val="4085112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89A4-7069-1CF2-AA35-0D0E53DAC215}"/>
              </a:ext>
            </a:extLst>
          </p:cNvPr>
          <p:cNvSpPr>
            <a:spLocks noGrp="1"/>
          </p:cNvSpPr>
          <p:nvPr>
            <p:ph type="title"/>
          </p:nvPr>
        </p:nvSpPr>
        <p:spPr/>
        <p:txBody>
          <a:bodyPr/>
          <a:lstStyle/>
          <a:p>
            <a:r>
              <a:rPr lang="en-US" dirty="0"/>
              <a:t>Why Follow</a:t>
            </a:r>
          </a:p>
        </p:txBody>
      </p:sp>
      <p:sp>
        <p:nvSpPr>
          <p:cNvPr id="3" name="Content Placeholder 2">
            <a:extLst>
              <a:ext uri="{FF2B5EF4-FFF2-40B4-BE49-F238E27FC236}">
                <a16:creationId xmlns:a16="http://schemas.microsoft.com/office/drawing/2014/main" id="{BC59701F-BB3F-470F-6A6A-ADEDBFC63556}"/>
              </a:ext>
            </a:extLst>
          </p:cNvPr>
          <p:cNvSpPr>
            <a:spLocks noGrp="1"/>
          </p:cNvSpPr>
          <p:nvPr>
            <p:ph idx="1"/>
          </p:nvPr>
        </p:nvSpPr>
        <p:spPr>
          <a:xfrm>
            <a:off x="838199" y="1825625"/>
            <a:ext cx="10776045" cy="4351338"/>
          </a:xfrm>
        </p:spPr>
        <p:txBody>
          <a:bodyPr/>
          <a:lstStyle/>
          <a:p>
            <a:r>
              <a:rPr lang="en-US" b="0" i="0" dirty="0">
                <a:solidFill>
                  <a:srgbClr val="273239"/>
                </a:solidFill>
                <a:effectLst/>
                <a:latin typeface="Nunito" pitchFamily="2" charset="0"/>
              </a:rPr>
              <a:t>The parser faces one more problem. Let us consider below grammar to understand this problem.</a:t>
            </a:r>
          </a:p>
          <a:p>
            <a:endParaRPr lang="en-US" dirty="0">
              <a:solidFill>
                <a:srgbClr val="273239"/>
              </a:solidFill>
              <a:latin typeface="Nunito" pitchFamily="2" charset="0"/>
            </a:endParaRPr>
          </a:p>
          <a:p>
            <a:endParaRPr lang="en-US" dirty="0">
              <a:solidFill>
                <a:srgbClr val="273239"/>
              </a:solidFill>
              <a:latin typeface="Nunito" pitchFamily="2" charset="0"/>
            </a:endParaRPr>
          </a:p>
          <a:p>
            <a:endParaRPr lang="en-US" dirty="0">
              <a:solidFill>
                <a:srgbClr val="273239"/>
              </a:solidFill>
              <a:latin typeface="Nunito" pitchFamily="2" charset="0"/>
            </a:endParaRPr>
          </a:p>
          <a:p>
            <a:r>
              <a:rPr lang="en-US" b="0" i="0" dirty="0">
                <a:solidFill>
                  <a:srgbClr val="273239"/>
                </a:solidFill>
                <a:effectLst/>
                <a:latin typeface="Nunito" pitchFamily="2" charset="0"/>
              </a:rPr>
              <a:t>As the first character in the input is a, the parser applies the rule A-&gt;</a:t>
            </a:r>
            <a:r>
              <a:rPr lang="en-US" b="0" i="0" dirty="0" err="1">
                <a:solidFill>
                  <a:srgbClr val="273239"/>
                </a:solidFill>
                <a:effectLst/>
                <a:latin typeface="Nunito" pitchFamily="2" charset="0"/>
              </a:rPr>
              <a:t>aBb.</a:t>
            </a:r>
            <a:endParaRPr lang="en-US" b="0" i="0" dirty="0">
              <a:solidFill>
                <a:srgbClr val="273239"/>
              </a:solidFill>
              <a:effectLst/>
              <a:latin typeface="Nunito" pitchFamily="2" charset="0"/>
            </a:endParaRPr>
          </a:p>
        </p:txBody>
      </p:sp>
      <p:pic>
        <p:nvPicPr>
          <p:cNvPr id="5" name="Picture 4">
            <a:extLst>
              <a:ext uri="{FF2B5EF4-FFF2-40B4-BE49-F238E27FC236}">
                <a16:creationId xmlns:a16="http://schemas.microsoft.com/office/drawing/2014/main" id="{B52DB79B-B7FA-A2E8-C68B-B36A0ED2708F}"/>
              </a:ext>
            </a:extLst>
          </p:cNvPr>
          <p:cNvPicPr>
            <a:picLocks noChangeAspect="1"/>
          </p:cNvPicPr>
          <p:nvPr/>
        </p:nvPicPr>
        <p:blipFill>
          <a:blip r:embed="rId2"/>
          <a:stretch>
            <a:fillRect/>
          </a:stretch>
        </p:blipFill>
        <p:spPr>
          <a:xfrm>
            <a:off x="3195637" y="2809875"/>
            <a:ext cx="5800725" cy="1238250"/>
          </a:xfrm>
          <a:prstGeom prst="rect">
            <a:avLst/>
          </a:prstGeom>
        </p:spPr>
      </p:pic>
    </p:spTree>
    <p:extLst>
      <p:ext uri="{BB962C8B-B14F-4D97-AF65-F5344CB8AC3E}">
        <p14:creationId xmlns:p14="http://schemas.microsoft.com/office/powerpoint/2010/main" val="606818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89A4-7069-1CF2-AA35-0D0E53DAC215}"/>
              </a:ext>
            </a:extLst>
          </p:cNvPr>
          <p:cNvSpPr>
            <a:spLocks noGrp="1"/>
          </p:cNvSpPr>
          <p:nvPr>
            <p:ph type="title"/>
          </p:nvPr>
        </p:nvSpPr>
        <p:spPr/>
        <p:txBody>
          <a:bodyPr/>
          <a:lstStyle/>
          <a:p>
            <a:r>
              <a:rPr lang="en-US" dirty="0"/>
              <a:t>Why Follow</a:t>
            </a:r>
          </a:p>
        </p:txBody>
      </p:sp>
      <p:sp>
        <p:nvSpPr>
          <p:cNvPr id="3" name="Content Placeholder 2">
            <a:extLst>
              <a:ext uri="{FF2B5EF4-FFF2-40B4-BE49-F238E27FC236}">
                <a16:creationId xmlns:a16="http://schemas.microsoft.com/office/drawing/2014/main" id="{BC59701F-BB3F-470F-6A6A-ADEDBFC63556}"/>
              </a:ext>
            </a:extLst>
          </p:cNvPr>
          <p:cNvSpPr>
            <a:spLocks noGrp="1"/>
          </p:cNvSpPr>
          <p:nvPr>
            <p:ph idx="1"/>
          </p:nvPr>
        </p:nvSpPr>
        <p:spPr>
          <a:xfrm>
            <a:off x="838199" y="1825625"/>
            <a:ext cx="10776045" cy="4351338"/>
          </a:xfrm>
        </p:spPr>
        <p:txBody>
          <a:bodyPr/>
          <a:lstStyle/>
          <a:p>
            <a:pPr marL="0" indent="0">
              <a:buNone/>
            </a:pPr>
            <a:r>
              <a:rPr lang="en-US" b="0" i="0" dirty="0">
                <a:solidFill>
                  <a:srgbClr val="273239"/>
                </a:solidFill>
                <a:effectLst/>
                <a:latin typeface="Nunito" pitchFamily="2" charset="0"/>
              </a:rPr>
              <a:t>.</a:t>
            </a:r>
          </a:p>
        </p:txBody>
      </p:sp>
      <p:pic>
        <p:nvPicPr>
          <p:cNvPr id="6" name="Picture 5">
            <a:extLst>
              <a:ext uri="{FF2B5EF4-FFF2-40B4-BE49-F238E27FC236}">
                <a16:creationId xmlns:a16="http://schemas.microsoft.com/office/drawing/2014/main" id="{357DA44D-6A0E-819E-E7EC-465577B71E5E}"/>
              </a:ext>
            </a:extLst>
          </p:cNvPr>
          <p:cNvPicPr>
            <a:picLocks noChangeAspect="1"/>
          </p:cNvPicPr>
          <p:nvPr/>
        </p:nvPicPr>
        <p:blipFill>
          <a:blip r:embed="rId2"/>
          <a:stretch>
            <a:fillRect/>
          </a:stretch>
        </p:blipFill>
        <p:spPr>
          <a:xfrm>
            <a:off x="5768809" y="681037"/>
            <a:ext cx="1609725" cy="1362075"/>
          </a:xfrm>
          <a:prstGeom prst="rect">
            <a:avLst/>
          </a:prstGeom>
        </p:spPr>
      </p:pic>
      <p:sp>
        <p:nvSpPr>
          <p:cNvPr id="7" name="Content Placeholder 2">
            <a:extLst>
              <a:ext uri="{FF2B5EF4-FFF2-40B4-BE49-F238E27FC236}">
                <a16:creationId xmlns:a16="http://schemas.microsoft.com/office/drawing/2014/main" id="{C303A6BA-064E-CEC5-DD50-C33E5D26FB72}"/>
              </a:ext>
            </a:extLst>
          </p:cNvPr>
          <p:cNvSpPr txBox="1">
            <a:spLocks/>
          </p:cNvSpPr>
          <p:nvPr/>
        </p:nvSpPr>
        <p:spPr>
          <a:xfrm>
            <a:off x="961028" y="2043112"/>
            <a:ext cx="10776045" cy="3474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73239"/>
                </a:solidFill>
                <a:latin typeface="Nunito" pitchFamily="2" charset="0"/>
              </a:rPr>
              <a:t>P</a:t>
            </a:r>
            <a:r>
              <a:rPr lang="en-US" b="0" i="0" dirty="0">
                <a:solidFill>
                  <a:srgbClr val="273239"/>
                </a:solidFill>
                <a:effectLst/>
                <a:latin typeface="Nunito" pitchFamily="2" charset="0"/>
              </a:rPr>
              <a:t>arser checks for the second character of the input string which is b, and the Non-Terminal to derive is B</a:t>
            </a:r>
          </a:p>
          <a:p>
            <a:r>
              <a:rPr lang="en-US" b="0" i="0" dirty="0">
                <a:solidFill>
                  <a:srgbClr val="273239"/>
                </a:solidFill>
                <a:effectLst/>
                <a:latin typeface="Nunito" pitchFamily="2" charset="0"/>
              </a:rPr>
              <a:t>but the parser can’t get any string derivable from B that contains b as first character.</a:t>
            </a:r>
          </a:p>
          <a:p>
            <a:r>
              <a:rPr lang="en-US" b="0" i="0" dirty="0">
                <a:solidFill>
                  <a:srgbClr val="273239"/>
                </a:solidFill>
                <a:effectLst/>
                <a:latin typeface="Nunito" pitchFamily="2" charset="0"/>
              </a:rPr>
              <a:t>But the Grammar does contain a production rule B -&gt; ε, if that is applied then B will vanish, and the parser gets the input “ab”, as shown below. </a:t>
            </a:r>
            <a:endParaRPr lang="en-US" dirty="0">
              <a:solidFill>
                <a:srgbClr val="273239"/>
              </a:solidFill>
              <a:latin typeface="Nunito" pitchFamily="2" charset="0"/>
            </a:endParaRPr>
          </a:p>
          <a:p>
            <a:pPr marL="0" indent="0">
              <a:buNone/>
            </a:pPr>
            <a:endParaRPr lang="en-US" dirty="0">
              <a:solidFill>
                <a:srgbClr val="273239"/>
              </a:solidFill>
              <a:latin typeface="Nunito" pitchFamily="2" charset="0"/>
            </a:endParaRPr>
          </a:p>
        </p:txBody>
      </p:sp>
      <p:pic>
        <p:nvPicPr>
          <p:cNvPr id="9" name="Picture 8">
            <a:extLst>
              <a:ext uri="{FF2B5EF4-FFF2-40B4-BE49-F238E27FC236}">
                <a16:creationId xmlns:a16="http://schemas.microsoft.com/office/drawing/2014/main" id="{6CBE68C0-ED99-93AD-8B3A-23930C7447F6}"/>
              </a:ext>
            </a:extLst>
          </p:cNvPr>
          <p:cNvPicPr>
            <a:picLocks noChangeAspect="1"/>
          </p:cNvPicPr>
          <p:nvPr/>
        </p:nvPicPr>
        <p:blipFill>
          <a:blip r:embed="rId3"/>
          <a:stretch>
            <a:fillRect/>
          </a:stretch>
        </p:blipFill>
        <p:spPr>
          <a:xfrm>
            <a:off x="4244025" y="4702056"/>
            <a:ext cx="4210050" cy="2066925"/>
          </a:xfrm>
          <a:prstGeom prst="rect">
            <a:avLst/>
          </a:prstGeom>
        </p:spPr>
      </p:pic>
    </p:spTree>
    <p:extLst>
      <p:ext uri="{BB962C8B-B14F-4D97-AF65-F5344CB8AC3E}">
        <p14:creationId xmlns:p14="http://schemas.microsoft.com/office/powerpoint/2010/main" val="124566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6906-46E1-4C35-1374-525BD8ACFCC5}"/>
              </a:ext>
            </a:extLst>
          </p:cNvPr>
          <p:cNvSpPr>
            <a:spLocks noGrp="1"/>
          </p:cNvSpPr>
          <p:nvPr>
            <p:ph type="title"/>
          </p:nvPr>
        </p:nvSpPr>
        <p:spPr/>
        <p:txBody>
          <a:bodyPr/>
          <a:lstStyle/>
          <a:p>
            <a:r>
              <a:rPr lang="en-US" dirty="0"/>
              <a:t>Lexical and Syntax analysis</a:t>
            </a:r>
          </a:p>
        </p:txBody>
      </p:sp>
      <p:sp>
        <p:nvSpPr>
          <p:cNvPr id="3" name="Content Placeholder 2">
            <a:extLst>
              <a:ext uri="{FF2B5EF4-FFF2-40B4-BE49-F238E27FC236}">
                <a16:creationId xmlns:a16="http://schemas.microsoft.com/office/drawing/2014/main" id="{91CFB6B3-1A95-CF71-6D7C-2674C59AE718}"/>
              </a:ext>
            </a:extLst>
          </p:cNvPr>
          <p:cNvSpPr>
            <a:spLocks noGrp="1"/>
          </p:cNvSpPr>
          <p:nvPr>
            <p:ph idx="1"/>
          </p:nvPr>
        </p:nvSpPr>
        <p:spPr/>
        <p:txBody>
          <a:bodyPr/>
          <a:lstStyle/>
          <a:p>
            <a:r>
              <a:rPr lang="en-US" b="0" i="0" dirty="0">
                <a:solidFill>
                  <a:srgbClr val="273239"/>
                </a:solidFill>
                <a:effectLst/>
                <a:latin typeface="Nunito" pitchFamily="2" charset="0"/>
              </a:rPr>
              <a:t>Lexical Analysis first phase of the compiler </a:t>
            </a:r>
          </a:p>
          <a:p>
            <a:r>
              <a:rPr lang="en-US" dirty="0">
                <a:solidFill>
                  <a:srgbClr val="273239"/>
                </a:solidFill>
                <a:latin typeface="Nunito" pitchFamily="2" charset="0"/>
              </a:rPr>
              <a:t>A</a:t>
            </a:r>
            <a:r>
              <a:rPr lang="en-US" b="0" i="0" dirty="0">
                <a:solidFill>
                  <a:srgbClr val="273239"/>
                </a:solidFill>
                <a:effectLst/>
                <a:latin typeface="Nunito" pitchFamily="2" charset="0"/>
              </a:rPr>
              <a:t>lso known as a scanner. </a:t>
            </a:r>
          </a:p>
          <a:p>
            <a:r>
              <a:rPr lang="en-US" dirty="0">
                <a:solidFill>
                  <a:srgbClr val="273239"/>
                </a:solidFill>
                <a:latin typeface="Nunito" pitchFamily="2" charset="0"/>
              </a:rPr>
              <a:t>C</a:t>
            </a:r>
            <a:r>
              <a:rPr lang="en-US" b="0" i="0" dirty="0">
                <a:solidFill>
                  <a:srgbClr val="273239"/>
                </a:solidFill>
                <a:effectLst/>
                <a:latin typeface="Nunito" pitchFamily="2" charset="0"/>
              </a:rPr>
              <a:t>onverts the High level input program into a sequence of </a:t>
            </a:r>
            <a:r>
              <a:rPr lang="en-US" b="1" i="0" dirty="0">
                <a:solidFill>
                  <a:srgbClr val="273239"/>
                </a:solidFill>
                <a:effectLst/>
                <a:latin typeface="Nunito" pitchFamily="2" charset="0"/>
              </a:rPr>
              <a:t>Tokens</a:t>
            </a:r>
            <a:endParaRPr lang="en-US" dirty="0"/>
          </a:p>
        </p:txBody>
      </p:sp>
      <p:pic>
        <p:nvPicPr>
          <p:cNvPr id="5" name="Picture 4">
            <a:extLst>
              <a:ext uri="{FF2B5EF4-FFF2-40B4-BE49-F238E27FC236}">
                <a16:creationId xmlns:a16="http://schemas.microsoft.com/office/drawing/2014/main" id="{77531EF3-9BF8-A74B-F4D5-22E5F7BB0879}"/>
              </a:ext>
            </a:extLst>
          </p:cNvPr>
          <p:cNvPicPr>
            <a:picLocks noChangeAspect="1"/>
          </p:cNvPicPr>
          <p:nvPr/>
        </p:nvPicPr>
        <p:blipFill>
          <a:blip r:embed="rId3"/>
          <a:stretch>
            <a:fillRect/>
          </a:stretch>
        </p:blipFill>
        <p:spPr>
          <a:xfrm>
            <a:off x="1241235" y="3844925"/>
            <a:ext cx="8972550" cy="2647950"/>
          </a:xfrm>
          <a:prstGeom prst="rect">
            <a:avLst/>
          </a:prstGeom>
        </p:spPr>
      </p:pic>
    </p:spTree>
    <p:extLst>
      <p:ext uri="{BB962C8B-B14F-4D97-AF65-F5344CB8AC3E}">
        <p14:creationId xmlns:p14="http://schemas.microsoft.com/office/powerpoint/2010/main" val="1933277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89A4-7069-1CF2-AA35-0D0E53DAC215}"/>
              </a:ext>
            </a:extLst>
          </p:cNvPr>
          <p:cNvSpPr>
            <a:spLocks noGrp="1"/>
          </p:cNvSpPr>
          <p:nvPr>
            <p:ph type="title"/>
          </p:nvPr>
        </p:nvSpPr>
        <p:spPr/>
        <p:txBody>
          <a:bodyPr/>
          <a:lstStyle/>
          <a:p>
            <a:r>
              <a:rPr lang="en-US" dirty="0"/>
              <a:t>Why Follow</a:t>
            </a:r>
          </a:p>
        </p:txBody>
      </p:sp>
      <p:sp>
        <p:nvSpPr>
          <p:cNvPr id="3" name="Content Placeholder 2">
            <a:extLst>
              <a:ext uri="{FF2B5EF4-FFF2-40B4-BE49-F238E27FC236}">
                <a16:creationId xmlns:a16="http://schemas.microsoft.com/office/drawing/2014/main" id="{BC59701F-BB3F-470F-6A6A-ADEDBFC63556}"/>
              </a:ext>
            </a:extLst>
          </p:cNvPr>
          <p:cNvSpPr>
            <a:spLocks noGrp="1"/>
          </p:cNvSpPr>
          <p:nvPr>
            <p:ph idx="1"/>
          </p:nvPr>
        </p:nvSpPr>
        <p:spPr>
          <a:xfrm>
            <a:off x="961027" y="2506662"/>
            <a:ext cx="10776045" cy="4351338"/>
          </a:xfrm>
        </p:spPr>
        <p:txBody>
          <a:bodyPr/>
          <a:lstStyle/>
          <a:p>
            <a:pPr marL="0" indent="0">
              <a:buNone/>
            </a:pPr>
            <a:r>
              <a:rPr lang="en-US" b="0" i="0" dirty="0">
                <a:solidFill>
                  <a:srgbClr val="273239"/>
                </a:solidFill>
                <a:effectLst/>
                <a:latin typeface="Nunito" pitchFamily="2" charset="0"/>
              </a:rPr>
              <a:t>.</a:t>
            </a:r>
          </a:p>
        </p:txBody>
      </p:sp>
      <p:sp>
        <p:nvSpPr>
          <p:cNvPr id="7" name="Content Placeholder 2">
            <a:extLst>
              <a:ext uri="{FF2B5EF4-FFF2-40B4-BE49-F238E27FC236}">
                <a16:creationId xmlns:a16="http://schemas.microsoft.com/office/drawing/2014/main" id="{C303A6BA-064E-CEC5-DD50-C33E5D26FB72}"/>
              </a:ext>
            </a:extLst>
          </p:cNvPr>
          <p:cNvSpPr txBox="1">
            <a:spLocks/>
          </p:cNvSpPr>
          <p:nvPr/>
        </p:nvSpPr>
        <p:spPr>
          <a:xfrm>
            <a:off x="961027" y="3680843"/>
            <a:ext cx="10776045" cy="3474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273239"/>
                </a:solidFill>
                <a:effectLst/>
                <a:latin typeface="Nunito" pitchFamily="2" charset="0"/>
              </a:rPr>
              <a:t>In RHS of A -&gt; </a:t>
            </a:r>
            <a:r>
              <a:rPr lang="en-US" b="0" i="0" dirty="0" err="1">
                <a:solidFill>
                  <a:srgbClr val="273239"/>
                </a:solidFill>
                <a:effectLst/>
                <a:latin typeface="Nunito" pitchFamily="2" charset="0"/>
              </a:rPr>
              <a:t>aBb</a:t>
            </a:r>
            <a:r>
              <a:rPr lang="en-US" b="0" i="0" dirty="0">
                <a:solidFill>
                  <a:srgbClr val="273239"/>
                </a:solidFill>
                <a:effectLst/>
                <a:latin typeface="Nunito" pitchFamily="2" charset="0"/>
              </a:rPr>
              <a:t>, b follows Non-Terminal B, i.e. FOLLOW(B) = {b}, and the current input character read is also b. Hence the parser applies this rule. And it is able to get the string “ab” from the given grammar.</a:t>
            </a:r>
          </a:p>
          <a:p>
            <a:r>
              <a:rPr lang="en-US" b="0" i="0" dirty="0">
                <a:solidFill>
                  <a:srgbClr val="273239"/>
                </a:solidFill>
                <a:effectLst/>
                <a:latin typeface="Nunito" pitchFamily="2" charset="0"/>
              </a:rPr>
              <a:t>So FOLLOW can make a Non-terminal vanish out if needed to generate the string from the parse tree.</a:t>
            </a:r>
            <a:endParaRPr lang="en-US" dirty="0">
              <a:solidFill>
                <a:srgbClr val="273239"/>
              </a:solidFill>
              <a:latin typeface="Nunito" pitchFamily="2" charset="0"/>
            </a:endParaRPr>
          </a:p>
        </p:txBody>
      </p:sp>
      <p:pic>
        <p:nvPicPr>
          <p:cNvPr id="9" name="Picture 8">
            <a:extLst>
              <a:ext uri="{FF2B5EF4-FFF2-40B4-BE49-F238E27FC236}">
                <a16:creationId xmlns:a16="http://schemas.microsoft.com/office/drawing/2014/main" id="{6CBE68C0-ED99-93AD-8B3A-23930C7447F6}"/>
              </a:ext>
            </a:extLst>
          </p:cNvPr>
          <p:cNvPicPr>
            <a:picLocks noChangeAspect="1"/>
          </p:cNvPicPr>
          <p:nvPr/>
        </p:nvPicPr>
        <p:blipFill>
          <a:blip r:embed="rId2"/>
          <a:stretch>
            <a:fillRect/>
          </a:stretch>
        </p:blipFill>
        <p:spPr>
          <a:xfrm>
            <a:off x="4721696" y="1065213"/>
            <a:ext cx="4210050" cy="2066925"/>
          </a:xfrm>
          <a:prstGeom prst="rect">
            <a:avLst/>
          </a:prstGeom>
        </p:spPr>
      </p:pic>
    </p:spTree>
    <p:extLst>
      <p:ext uri="{BB962C8B-B14F-4D97-AF65-F5344CB8AC3E}">
        <p14:creationId xmlns:p14="http://schemas.microsoft.com/office/powerpoint/2010/main" val="28470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Grammar for a Small Language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endParaRPr lang="en-US" dirty="0"/>
          </a:p>
          <a:p>
            <a:pPr marL="0" indent="0">
              <a:buNone/>
            </a:pPr>
            <a:r>
              <a:rPr lang="en-US" dirty="0"/>
              <a:t>&lt;program&gt;    -&gt;    begin &lt;</a:t>
            </a:r>
            <a:r>
              <a:rPr lang="en-US" dirty="0" err="1"/>
              <a:t>stmt_list</a:t>
            </a:r>
            <a:r>
              <a:rPr lang="en-US" dirty="0"/>
              <a:t>&gt; end</a:t>
            </a:r>
          </a:p>
          <a:p>
            <a:pPr marL="0" indent="0">
              <a:buNone/>
            </a:pPr>
            <a:endParaRPr lang="en-US" dirty="0"/>
          </a:p>
          <a:p>
            <a:pPr marL="0" indent="0">
              <a:buNone/>
            </a:pPr>
            <a:r>
              <a:rPr lang="en-US" dirty="0"/>
              <a:t>&lt;</a:t>
            </a:r>
            <a:r>
              <a:rPr lang="en-US" dirty="0" err="1"/>
              <a:t>stmt_list</a:t>
            </a:r>
            <a:r>
              <a:rPr lang="en-US" dirty="0"/>
              <a:t>&gt;    -&gt;    &lt;</a:t>
            </a:r>
            <a:r>
              <a:rPr lang="en-US" dirty="0" err="1"/>
              <a:t>stmt</a:t>
            </a:r>
            <a:r>
              <a:rPr lang="en-US" dirty="0"/>
              <a:t>&gt; | &lt;</a:t>
            </a:r>
            <a:r>
              <a:rPr lang="en-US" dirty="0" err="1"/>
              <a:t>stmt</a:t>
            </a:r>
            <a:r>
              <a:rPr lang="en-US" dirty="0"/>
              <a:t>&gt;; &lt;</a:t>
            </a:r>
            <a:r>
              <a:rPr lang="en-US" dirty="0" err="1"/>
              <a:t>stmt_list</a:t>
            </a:r>
            <a:r>
              <a:rPr lang="en-US" dirty="0"/>
              <a:t>&gt;</a:t>
            </a:r>
          </a:p>
          <a:p>
            <a:pPr marL="0" indent="0">
              <a:buNone/>
            </a:pPr>
            <a:endParaRPr lang="en-US" dirty="0"/>
          </a:p>
          <a:p>
            <a:pPr marL="0" indent="0">
              <a:buNone/>
            </a:pPr>
            <a:r>
              <a:rPr lang="en-US" dirty="0"/>
              <a:t>&lt;</a:t>
            </a:r>
            <a:r>
              <a:rPr lang="en-US" dirty="0" err="1"/>
              <a:t>stmt</a:t>
            </a:r>
            <a:r>
              <a:rPr lang="en-US" dirty="0"/>
              <a:t>&gt;    -&gt;     &lt;assign&gt;   ( or if-statement or loop etc.)</a:t>
            </a:r>
          </a:p>
          <a:p>
            <a:pPr marL="0" indent="0">
              <a:buNone/>
            </a:pPr>
            <a:endParaRPr lang="en-US" dirty="0"/>
          </a:p>
          <a:p>
            <a:pPr marL="0" indent="0">
              <a:buNone/>
            </a:pPr>
            <a:endParaRPr lang="en-US" dirty="0"/>
          </a:p>
          <a:p>
            <a:pPr marL="0" indent="0">
              <a:buNone/>
            </a:pPr>
            <a:r>
              <a:rPr lang="en-US" dirty="0"/>
              <a:t>So why do some PLs use semicolons?  And how do those that don’t, work?</a:t>
            </a:r>
          </a:p>
        </p:txBody>
      </p:sp>
    </p:spTree>
    <p:extLst>
      <p:ext uri="{BB962C8B-B14F-4D97-AF65-F5344CB8AC3E}">
        <p14:creationId xmlns:p14="http://schemas.microsoft.com/office/powerpoint/2010/main" val="84419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Grammar for Simple Assignment Statements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2400" dirty="0"/>
              <a:t>&lt;assign&gt;   -&gt;  &lt;id&gt; = &lt;expr&gt;</a:t>
            </a:r>
          </a:p>
          <a:p>
            <a:pPr marL="0" indent="0">
              <a:buNone/>
            </a:pPr>
            <a:endParaRPr lang="en-US" sz="2400" dirty="0"/>
          </a:p>
          <a:p>
            <a:pPr marL="0" indent="0">
              <a:buNone/>
            </a:pPr>
            <a:r>
              <a:rPr lang="en-US" sz="2400" dirty="0"/>
              <a:t>&lt;id&gt; -&gt; A | B | C</a:t>
            </a:r>
          </a:p>
          <a:p>
            <a:pPr marL="0" indent="0">
              <a:buNone/>
            </a:pPr>
            <a:endParaRPr lang="en-US" sz="2400" dirty="0"/>
          </a:p>
          <a:p>
            <a:pPr marL="0" indent="0">
              <a:buNone/>
            </a:pPr>
            <a:r>
              <a:rPr lang="en-US" sz="2400" dirty="0"/>
              <a:t>&lt;expr&gt; -&gt; &lt;id&gt; + &lt;expr&gt;   |</a:t>
            </a:r>
          </a:p>
          <a:p>
            <a:pPr marL="0" indent="0">
              <a:buNone/>
            </a:pPr>
            <a:r>
              <a:rPr lang="en-US" sz="2400" dirty="0"/>
              <a:t>                  &lt;id&gt; * &lt;expr&gt;   |</a:t>
            </a:r>
          </a:p>
          <a:p>
            <a:pPr marL="0" indent="0">
              <a:buNone/>
            </a:pPr>
            <a:r>
              <a:rPr lang="en-US" sz="2400" dirty="0"/>
              <a:t>                  (&lt;expr&gt;)  |</a:t>
            </a:r>
          </a:p>
          <a:p>
            <a:pPr marL="0" indent="0">
              <a:buNone/>
            </a:pPr>
            <a:r>
              <a:rPr lang="en-US" sz="2400" dirty="0"/>
              <a:t>                  &lt;id&gt;</a:t>
            </a:r>
          </a:p>
          <a:p>
            <a:pPr marL="0" indent="0">
              <a:buNone/>
            </a:pPr>
            <a:endParaRPr lang="en-US" sz="2400" dirty="0"/>
          </a:p>
          <a:p>
            <a:r>
              <a:rPr lang="en-US" sz="2400" dirty="0"/>
              <a:t>Do a derivation</a:t>
            </a:r>
            <a:r>
              <a:rPr lang="en-US" sz="2400" b="1" dirty="0"/>
              <a:t> </a:t>
            </a:r>
            <a:r>
              <a:rPr lang="en-US" sz="2400" dirty="0"/>
              <a:t>for:  A = B+C</a:t>
            </a:r>
          </a:p>
          <a:p>
            <a:r>
              <a:rPr lang="en-US" sz="2400" dirty="0"/>
              <a:t>Do a derivation for:  A = </a:t>
            </a:r>
          </a:p>
          <a:p>
            <a:pPr marL="0" indent="0">
              <a:buNone/>
            </a:pPr>
            <a:r>
              <a:rPr lang="en-US" sz="2400" dirty="0"/>
              <a:t>B * (A + C)</a:t>
            </a:r>
          </a:p>
        </p:txBody>
      </p:sp>
    </p:spTree>
    <p:extLst>
      <p:ext uri="{BB962C8B-B14F-4D97-AF65-F5344CB8AC3E}">
        <p14:creationId xmlns:p14="http://schemas.microsoft.com/office/powerpoint/2010/main" val="2626124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Solution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dirty="0"/>
              <a:t>&lt;assign&gt; 	=&gt; 	&lt;id&gt; = &lt;expr&gt;</a:t>
            </a:r>
          </a:p>
          <a:p>
            <a:pPr marL="0" indent="0">
              <a:buNone/>
            </a:pPr>
            <a:r>
              <a:rPr lang="en-US" dirty="0"/>
              <a:t> 	   	=&gt; 	A = &lt;expr&gt;</a:t>
            </a:r>
          </a:p>
          <a:p>
            <a:pPr marL="0" indent="0">
              <a:buNone/>
            </a:pPr>
            <a:r>
              <a:rPr lang="en-US" dirty="0"/>
              <a:t>                	=&gt; 	A = &lt;id&gt; * &lt;expr&gt;</a:t>
            </a:r>
          </a:p>
          <a:p>
            <a:pPr marL="0" indent="0">
              <a:buNone/>
            </a:pPr>
            <a:r>
              <a:rPr lang="en-US" dirty="0"/>
              <a:t>                  	=&gt; 	A = B * &lt;expr&gt;</a:t>
            </a:r>
          </a:p>
          <a:p>
            <a:pPr marL="0" indent="0">
              <a:buNone/>
            </a:pPr>
            <a:r>
              <a:rPr lang="en-US" dirty="0"/>
              <a:t>                  	=&gt; 	A = B * ( &lt;expr&gt; )</a:t>
            </a:r>
          </a:p>
          <a:p>
            <a:pPr marL="0" indent="0">
              <a:buNone/>
            </a:pPr>
            <a:r>
              <a:rPr lang="en-US" dirty="0"/>
              <a:t>                  	=&gt; 	A = B * ( &lt;id&gt; + &lt;expr&gt; )</a:t>
            </a:r>
          </a:p>
          <a:p>
            <a:pPr marL="0" indent="0">
              <a:buNone/>
            </a:pPr>
            <a:r>
              <a:rPr lang="en-US" dirty="0"/>
              <a:t>                  	=&gt; 	A = B * (A + &lt;expr&gt; )</a:t>
            </a:r>
          </a:p>
          <a:p>
            <a:pPr marL="0" indent="0">
              <a:buNone/>
            </a:pPr>
            <a:r>
              <a:rPr lang="en-US" dirty="0"/>
              <a:t>                   	=&gt; 	A = B * ( A + &lt;id&gt; )</a:t>
            </a:r>
          </a:p>
          <a:p>
            <a:pPr marL="0" indent="0">
              <a:buNone/>
            </a:pPr>
            <a:r>
              <a:rPr lang="en-US" dirty="0"/>
              <a:t>		=&gt; 	A = B * ( A + C) </a:t>
            </a:r>
          </a:p>
        </p:txBody>
      </p:sp>
    </p:spTree>
    <p:extLst>
      <p:ext uri="{BB962C8B-B14F-4D97-AF65-F5344CB8AC3E}">
        <p14:creationId xmlns:p14="http://schemas.microsoft.com/office/powerpoint/2010/main" val="1492843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5" y="1228069"/>
            <a:ext cx="2618105" cy="689932"/>
          </a:xfrm>
          <a:prstGeom prst="rect">
            <a:avLst/>
          </a:prstGeom>
        </p:spPr>
        <p:txBody>
          <a:bodyPr vert="horz" wrap="square" lIns="0" tIns="12700" rIns="0" bIns="0" rtlCol="0" anchor="ctr">
            <a:spAutoFit/>
          </a:bodyPr>
          <a:lstStyle/>
          <a:p>
            <a:pPr marL="12700">
              <a:lnSpc>
                <a:spcPct val="100000"/>
              </a:lnSpc>
              <a:spcBef>
                <a:spcPts val="100"/>
              </a:spcBef>
            </a:pPr>
            <a:r>
              <a:rPr dirty="0"/>
              <a:t>Parse</a:t>
            </a:r>
            <a:r>
              <a:rPr spc="-100" dirty="0"/>
              <a:t> </a:t>
            </a:r>
            <a:r>
              <a:rPr dirty="0"/>
              <a:t>Trees</a:t>
            </a:r>
          </a:p>
        </p:txBody>
      </p:sp>
      <p:sp>
        <p:nvSpPr>
          <p:cNvPr id="3" name="object 3"/>
          <p:cNvSpPr txBox="1"/>
          <p:nvPr/>
        </p:nvSpPr>
        <p:spPr>
          <a:xfrm>
            <a:off x="2517444" y="2349867"/>
            <a:ext cx="7810500" cy="3397250"/>
          </a:xfrm>
          <a:prstGeom prst="rect">
            <a:avLst/>
          </a:prstGeom>
        </p:spPr>
        <p:txBody>
          <a:bodyPr vert="horz" wrap="square" lIns="0" tIns="12065" rIns="0" bIns="0" rtlCol="0">
            <a:spAutoFit/>
          </a:bodyPr>
          <a:lstStyle/>
          <a:p>
            <a:pPr marL="354965" marR="124460" indent="-342900" algn="just">
              <a:lnSpc>
                <a:spcPct val="110000"/>
              </a:lnSpc>
              <a:spcBef>
                <a:spcPts val="95"/>
              </a:spcBef>
              <a:buSzPct val="75000"/>
              <a:buFont typeface="Wingdings"/>
              <a:buChar char=""/>
              <a:tabLst>
                <a:tab pos="355600" algn="l"/>
              </a:tabLst>
            </a:pPr>
            <a:r>
              <a:rPr sz="2800" spc="-5" dirty="0">
                <a:solidFill>
                  <a:srgbClr val="003366"/>
                </a:solidFill>
                <a:latin typeface="Arial MT"/>
                <a:cs typeface="Arial MT"/>
              </a:rPr>
              <a:t>A </a:t>
            </a:r>
            <a:r>
              <a:rPr sz="2800" spc="-5" dirty="0">
                <a:solidFill>
                  <a:srgbClr val="FF3300"/>
                </a:solidFill>
                <a:latin typeface="Arial MT"/>
                <a:cs typeface="Arial MT"/>
              </a:rPr>
              <a:t>parse </a:t>
            </a:r>
            <a:r>
              <a:rPr sz="2800" dirty="0">
                <a:solidFill>
                  <a:srgbClr val="FF3300"/>
                </a:solidFill>
                <a:latin typeface="Arial MT"/>
                <a:cs typeface="Arial MT"/>
              </a:rPr>
              <a:t>tree </a:t>
            </a:r>
            <a:r>
              <a:rPr sz="2800" spc="-5" dirty="0">
                <a:solidFill>
                  <a:srgbClr val="003366"/>
                </a:solidFill>
                <a:latin typeface="Arial MT"/>
                <a:cs typeface="Arial MT"/>
              </a:rPr>
              <a:t>is a </a:t>
            </a:r>
            <a:r>
              <a:rPr sz="2800" dirty="0">
                <a:solidFill>
                  <a:srgbClr val="003366"/>
                </a:solidFill>
                <a:latin typeface="Arial MT"/>
                <a:cs typeface="Arial MT"/>
              </a:rPr>
              <a:t>graphical representation </a:t>
            </a:r>
            <a:r>
              <a:rPr sz="2800" spc="-5" dirty="0">
                <a:solidFill>
                  <a:srgbClr val="003366"/>
                </a:solidFill>
                <a:latin typeface="Arial MT"/>
                <a:cs typeface="Arial MT"/>
              </a:rPr>
              <a:t>for a </a:t>
            </a:r>
            <a:r>
              <a:rPr sz="2800" spc="-765" dirty="0">
                <a:solidFill>
                  <a:srgbClr val="003366"/>
                </a:solidFill>
                <a:latin typeface="Arial MT"/>
                <a:cs typeface="Arial MT"/>
              </a:rPr>
              <a:t> </a:t>
            </a:r>
            <a:r>
              <a:rPr sz="2800" dirty="0">
                <a:solidFill>
                  <a:srgbClr val="003366"/>
                </a:solidFill>
                <a:latin typeface="Arial MT"/>
                <a:cs typeface="Arial MT"/>
              </a:rPr>
              <a:t>derivation that filters </a:t>
            </a:r>
            <a:r>
              <a:rPr sz="2800" spc="-5" dirty="0">
                <a:solidFill>
                  <a:srgbClr val="003366"/>
                </a:solidFill>
                <a:latin typeface="Arial MT"/>
                <a:cs typeface="Arial MT"/>
              </a:rPr>
              <a:t>out the </a:t>
            </a:r>
            <a:r>
              <a:rPr sz="2800" dirty="0">
                <a:solidFill>
                  <a:srgbClr val="003366"/>
                </a:solidFill>
                <a:latin typeface="Arial MT"/>
                <a:cs typeface="Arial MT"/>
              </a:rPr>
              <a:t>order </a:t>
            </a:r>
            <a:r>
              <a:rPr sz="2800" spc="-5" dirty="0">
                <a:solidFill>
                  <a:srgbClr val="003366"/>
                </a:solidFill>
                <a:latin typeface="Arial MT"/>
                <a:cs typeface="Arial MT"/>
              </a:rPr>
              <a:t>of </a:t>
            </a:r>
            <a:r>
              <a:rPr sz="2800" dirty="0">
                <a:solidFill>
                  <a:srgbClr val="003366"/>
                </a:solidFill>
                <a:latin typeface="Arial MT"/>
                <a:cs typeface="Arial MT"/>
              </a:rPr>
              <a:t>choosing </a:t>
            </a:r>
            <a:r>
              <a:rPr sz="2800" spc="5" dirty="0">
                <a:solidFill>
                  <a:srgbClr val="003366"/>
                </a:solidFill>
                <a:latin typeface="Arial MT"/>
                <a:cs typeface="Arial MT"/>
              </a:rPr>
              <a:t> </a:t>
            </a:r>
            <a:r>
              <a:rPr sz="2800" dirty="0">
                <a:solidFill>
                  <a:srgbClr val="003366"/>
                </a:solidFill>
                <a:latin typeface="Arial MT"/>
                <a:cs typeface="Arial MT"/>
              </a:rPr>
              <a:t>nonterminals</a:t>
            </a:r>
            <a:r>
              <a:rPr sz="2800" spc="10" dirty="0">
                <a:solidFill>
                  <a:srgbClr val="003366"/>
                </a:solidFill>
                <a:latin typeface="Arial MT"/>
                <a:cs typeface="Arial MT"/>
              </a:rPr>
              <a:t> </a:t>
            </a:r>
            <a:r>
              <a:rPr sz="2800" spc="-5" dirty="0">
                <a:solidFill>
                  <a:srgbClr val="003366"/>
                </a:solidFill>
                <a:latin typeface="Arial MT"/>
                <a:cs typeface="Arial MT"/>
              </a:rPr>
              <a:t>for</a:t>
            </a:r>
            <a:r>
              <a:rPr sz="2800" spc="10" dirty="0">
                <a:solidFill>
                  <a:srgbClr val="003366"/>
                </a:solidFill>
                <a:latin typeface="Arial MT"/>
                <a:cs typeface="Arial MT"/>
              </a:rPr>
              <a:t> </a:t>
            </a:r>
            <a:r>
              <a:rPr sz="2800" spc="-5" dirty="0">
                <a:solidFill>
                  <a:srgbClr val="003366"/>
                </a:solidFill>
                <a:latin typeface="Arial MT"/>
                <a:cs typeface="Arial MT"/>
              </a:rPr>
              <a:t>rewriting</a:t>
            </a:r>
            <a:endParaRPr sz="2800" dirty="0">
              <a:latin typeface="Arial MT"/>
              <a:cs typeface="Arial MT"/>
            </a:endParaRPr>
          </a:p>
          <a:p>
            <a:pPr marL="354965" marR="5080" indent="-342900">
              <a:lnSpc>
                <a:spcPct val="110000"/>
              </a:lnSpc>
              <a:spcBef>
                <a:spcPts val="675"/>
              </a:spcBef>
              <a:buSzPct val="75000"/>
              <a:buFont typeface="Wingdings"/>
              <a:buChar char=""/>
              <a:tabLst>
                <a:tab pos="354965" algn="l"/>
                <a:tab pos="355600" algn="l"/>
              </a:tabLst>
            </a:pPr>
            <a:r>
              <a:rPr sz="2800" spc="-5" dirty="0">
                <a:solidFill>
                  <a:srgbClr val="003366"/>
                </a:solidFill>
                <a:latin typeface="Arial MT"/>
                <a:cs typeface="Arial MT"/>
              </a:rPr>
              <a:t>Many</a:t>
            </a:r>
            <a:r>
              <a:rPr sz="2800" spc="5" dirty="0">
                <a:solidFill>
                  <a:srgbClr val="003366"/>
                </a:solidFill>
                <a:latin typeface="Arial MT"/>
                <a:cs typeface="Arial MT"/>
              </a:rPr>
              <a:t> </a:t>
            </a:r>
            <a:r>
              <a:rPr sz="2800" dirty="0">
                <a:solidFill>
                  <a:srgbClr val="003366"/>
                </a:solidFill>
                <a:latin typeface="Arial MT"/>
                <a:cs typeface="Arial MT"/>
              </a:rPr>
              <a:t>derivations</a:t>
            </a:r>
            <a:r>
              <a:rPr sz="2800" spc="5" dirty="0">
                <a:solidFill>
                  <a:srgbClr val="003366"/>
                </a:solidFill>
                <a:latin typeface="Arial MT"/>
                <a:cs typeface="Arial MT"/>
              </a:rPr>
              <a:t> </a:t>
            </a:r>
            <a:r>
              <a:rPr sz="2800" spc="-5" dirty="0">
                <a:solidFill>
                  <a:srgbClr val="003366"/>
                </a:solidFill>
                <a:latin typeface="Arial MT"/>
                <a:cs typeface="Arial MT"/>
              </a:rPr>
              <a:t>may</a:t>
            </a:r>
            <a:r>
              <a:rPr sz="2800" spc="15" dirty="0">
                <a:solidFill>
                  <a:srgbClr val="003366"/>
                </a:solidFill>
                <a:latin typeface="Arial MT"/>
                <a:cs typeface="Arial MT"/>
              </a:rPr>
              <a:t> </a:t>
            </a:r>
            <a:r>
              <a:rPr sz="2800" spc="-5" dirty="0">
                <a:solidFill>
                  <a:srgbClr val="003366"/>
                </a:solidFill>
                <a:latin typeface="Arial MT"/>
                <a:cs typeface="Arial MT"/>
              </a:rPr>
              <a:t>correspond</a:t>
            </a:r>
            <a:r>
              <a:rPr sz="2800" spc="5" dirty="0">
                <a:solidFill>
                  <a:srgbClr val="003366"/>
                </a:solidFill>
                <a:latin typeface="Arial MT"/>
                <a:cs typeface="Arial MT"/>
              </a:rPr>
              <a:t> </a:t>
            </a:r>
            <a:r>
              <a:rPr sz="2800" spc="-5" dirty="0">
                <a:solidFill>
                  <a:srgbClr val="003366"/>
                </a:solidFill>
                <a:latin typeface="Arial MT"/>
                <a:cs typeface="Arial MT"/>
              </a:rPr>
              <a:t>to the</a:t>
            </a:r>
            <a:r>
              <a:rPr sz="2800" spc="10" dirty="0">
                <a:solidFill>
                  <a:srgbClr val="003366"/>
                </a:solidFill>
                <a:latin typeface="Arial MT"/>
                <a:cs typeface="Arial MT"/>
              </a:rPr>
              <a:t> </a:t>
            </a:r>
            <a:r>
              <a:rPr sz="2800" spc="-5" dirty="0">
                <a:solidFill>
                  <a:srgbClr val="003366"/>
                </a:solidFill>
                <a:latin typeface="Arial MT"/>
                <a:cs typeface="Arial MT"/>
              </a:rPr>
              <a:t>same </a:t>
            </a:r>
            <a:r>
              <a:rPr sz="2800" dirty="0">
                <a:solidFill>
                  <a:srgbClr val="003366"/>
                </a:solidFill>
                <a:latin typeface="Arial MT"/>
                <a:cs typeface="Arial MT"/>
              </a:rPr>
              <a:t> </a:t>
            </a:r>
            <a:r>
              <a:rPr sz="2800" spc="-5" dirty="0">
                <a:solidFill>
                  <a:srgbClr val="003366"/>
                </a:solidFill>
                <a:latin typeface="Arial MT"/>
                <a:cs typeface="Arial MT"/>
              </a:rPr>
              <a:t>parse </a:t>
            </a:r>
            <a:r>
              <a:rPr sz="2800" dirty="0">
                <a:solidFill>
                  <a:srgbClr val="003366"/>
                </a:solidFill>
                <a:latin typeface="Arial MT"/>
                <a:cs typeface="Arial MT"/>
              </a:rPr>
              <a:t>tree, </a:t>
            </a:r>
            <a:r>
              <a:rPr sz="2800" spc="-5" dirty="0">
                <a:solidFill>
                  <a:srgbClr val="003366"/>
                </a:solidFill>
                <a:latin typeface="Arial MT"/>
                <a:cs typeface="Arial MT"/>
              </a:rPr>
              <a:t>but every parse </a:t>
            </a:r>
            <a:r>
              <a:rPr sz="2800" dirty="0">
                <a:solidFill>
                  <a:srgbClr val="003366"/>
                </a:solidFill>
                <a:latin typeface="Arial MT"/>
                <a:cs typeface="Arial MT"/>
              </a:rPr>
              <a:t>tree has associated </a:t>
            </a:r>
            <a:r>
              <a:rPr sz="2800" spc="-765" dirty="0">
                <a:solidFill>
                  <a:srgbClr val="003366"/>
                </a:solidFill>
                <a:latin typeface="Arial MT"/>
                <a:cs typeface="Arial MT"/>
              </a:rPr>
              <a:t> </a:t>
            </a:r>
            <a:r>
              <a:rPr sz="2800" spc="-5" dirty="0">
                <a:solidFill>
                  <a:srgbClr val="003366"/>
                </a:solidFill>
                <a:latin typeface="Arial MT"/>
                <a:cs typeface="Arial MT"/>
              </a:rPr>
              <a:t>with</a:t>
            </a:r>
            <a:r>
              <a:rPr sz="2800" spc="5" dirty="0">
                <a:solidFill>
                  <a:srgbClr val="003366"/>
                </a:solidFill>
                <a:latin typeface="Arial MT"/>
                <a:cs typeface="Arial MT"/>
              </a:rPr>
              <a:t> </a:t>
            </a:r>
            <a:r>
              <a:rPr sz="2800" spc="-5" dirty="0">
                <a:solidFill>
                  <a:srgbClr val="003366"/>
                </a:solidFill>
                <a:latin typeface="Arial MT"/>
                <a:cs typeface="Arial MT"/>
              </a:rPr>
              <a:t>it</a:t>
            </a:r>
            <a:r>
              <a:rPr sz="2800" dirty="0">
                <a:solidFill>
                  <a:srgbClr val="003366"/>
                </a:solidFill>
                <a:latin typeface="Arial MT"/>
                <a:cs typeface="Arial MT"/>
              </a:rPr>
              <a:t> </a:t>
            </a:r>
            <a:r>
              <a:rPr sz="2800" spc="-5" dirty="0">
                <a:solidFill>
                  <a:srgbClr val="FF3300"/>
                </a:solidFill>
                <a:latin typeface="Arial MT"/>
                <a:cs typeface="Arial MT"/>
              </a:rPr>
              <a:t>a</a:t>
            </a:r>
            <a:r>
              <a:rPr sz="2800" dirty="0">
                <a:solidFill>
                  <a:srgbClr val="FF3300"/>
                </a:solidFill>
                <a:latin typeface="Arial MT"/>
                <a:cs typeface="Arial MT"/>
              </a:rPr>
              <a:t> unique</a:t>
            </a:r>
            <a:r>
              <a:rPr sz="2800" spc="15" dirty="0">
                <a:solidFill>
                  <a:srgbClr val="FF3300"/>
                </a:solidFill>
                <a:latin typeface="Arial MT"/>
                <a:cs typeface="Arial MT"/>
              </a:rPr>
              <a:t> </a:t>
            </a:r>
            <a:r>
              <a:rPr sz="2800" spc="-5" dirty="0">
                <a:solidFill>
                  <a:srgbClr val="FF3300"/>
                </a:solidFill>
                <a:latin typeface="Arial MT"/>
                <a:cs typeface="Arial MT"/>
              </a:rPr>
              <a:t>leftmost</a:t>
            </a:r>
            <a:r>
              <a:rPr sz="2800" spc="20" dirty="0">
                <a:solidFill>
                  <a:srgbClr val="FF3300"/>
                </a:solidFill>
                <a:latin typeface="Arial MT"/>
                <a:cs typeface="Arial MT"/>
              </a:rPr>
              <a:t> </a:t>
            </a:r>
            <a:r>
              <a:rPr sz="2800" dirty="0">
                <a:solidFill>
                  <a:srgbClr val="003366"/>
                </a:solidFill>
                <a:latin typeface="Arial MT"/>
                <a:cs typeface="Arial MT"/>
              </a:rPr>
              <a:t>and</a:t>
            </a:r>
            <a:r>
              <a:rPr sz="2800" spc="10" dirty="0">
                <a:solidFill>
                  <a:srgbClr val="003366"/>
                </a:solidFill>
                <a:latin typeface="Arial MT"/>
                <a:cs typeface="Arial MT"/>
              </a:rPr>
              <a:t> </a:t>
            </a:r>
            <a:r>
              <a:rPr sz="2800" spc="-5" dirty="0">
                <a:solidFill>
                  <a:srgbClr val="FF3300"/>
                </a:solidFill>
                <a:latin typeface="Arial MT"/>
                <a:cs typeface="Arial MT"/>
              </a:rPr>
              <a:t>a </a:t>
            </a:r>
            <a:r>
              <a:rPr sz="2800" dirty="0">
                <a:solidFill>
                  <a:srgbClr val="FF3300"/>
                </a:solidFill>
                <a:latin typeface="Arial MT"/>
                <a:cs typeface="Arial MT"/>
              </a:rPr>
              <a:t>unique</a:t>
            </a:r>
            <a:r>
              <a:rPr sz="2800" spc="20" dirty="0">
                <a:solidFill>
                  <a:srgbClr val="FF3300"/>
                </a:solidFill>
                <a:latin typeface="Arial MT"/>
                <a:cs typeface="Arial MT"/>
              </a:rPr>
              <a:t> </a:t>
            </a:r>
            <a:r>
              <a:rPr sz="2800" spc="-5" dirty="0">
                <a:solidFill>
                  <a:srgbClr val="FF3300"/>
                </a:solidFill>
                <a:latin typeface="Arial MT"/>
                <a:cs typeface="Arial MT"/>
              </a:rPr>
              <a:t>rightmost </a:t>
            </a:r>
            <a:r>
              <a:rPr sz="2800" spc="-765" dirty="0">
                <a:solidFill>
                  <a:srgbClr val="FF3300"/>
                </a:solidFill>
                <a:latin typeface="Arial MT"/>
                <a:cs typeface="Arial MT"/>
              </a:rPr>
              <a:t> </a:t>
            </a:r>
            <a:r>
              <a:rPr sz="2800" dirty="0">
                <a:solidFill>
                  <a:srgbClr val="003366"/>
                </a:solidFill>
                <a:latin typeface="Arial MT"/>
                <a:cs typeface="Arial MT"/>
              </a:rPr>
              <a:t>derivation</a:t>
            </a:r>
            <a:endParaRPr sz="2800" dirty="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4" y="1285698"/>
            <a:ext cx="2642870" cy="574675"/>
          </a:xfrm>
          <a:prstGeom prst="rect">
            <a:avLst/>
          </a:prstGeom>
        </p:spPr>
        <p:txBody>
          <a:bodyPr vert="horz" wrap="square" lIns="0" tIns="12700" rIns="0" bIns="0" rtlCol="0" anchor="ctr">
            <a:spAutoFit/>
          </a:bodyPr>
          <a:lstStyle/>
          <a:p>
            <a:pPr marL="12700">
              <a:lnSpc>
                <a:spcPct val="100000"/>
              </a:lnSpc>
              <a:spcBef>
                <a:spcPts val="100"/>
              </a:spcBef>
            </a:pPr>
            <a:r>
              <a:rPr dirty="0"/>
              <a:t>An</a:t>
            </a:r>
            <a:r>
              <a:rPr spc="-65" dirty="0"/>
              <a:t> </a:t>
            </a:r>
            <a:r>
              <a:rPr spc="-5" dirty="0"/>
              <a:t>Example</a:t>
            </a:r>
          </a:p>
        </p:txBody>
      </p:sp>
      <p:sp>
        <p:nvSpPr>
          <p:cNvPr id="3" name="object 3"/>
          <p:cNvSpPr/>
          <p:nvPr/>
        </p:nvSpPr>
        <p:spPr>
          <a:xfrm>
            <a:off x="3479293" y="4642105"/>
            <a:ext cx="338455" cy="9525"/>
          </a:xfrm>
          <a:custGeom>
            <a:avLst/>
            <a:gdLst/>
            <a:ahLst/>
            <a:cxnLst/>
            <a:rect l="l" t="t" r="r" b="b"/>
            <a:pathLst>
              <a:path w="338455" h="9525">
                <a:moveTo>
                  <a:pt x="338328" y="0"/>
                </a:moveTo>
                <a:lnTo>
                  <a:pt x="0" y="0"/>
                </a:lnTo>
                <a:lnTo>
                  <a:pt x="0" y="9143"/>
                </a:lnTo>
                <a:lnTo>
                  <a:pt x="338328" y="9143"/>
                </a:lnTo>
                <a:lnTo>
                  <a:pt x="338328" y="0"/>
                </a:lnTo>
                <a:close/>
              </a:path>
            </a:pathLst>
          </a:custGeom>
          <a:solidFill>
            <a:srgbClr val="003366"/>
          </a:solidFill>
        </p:spPr>
        <p:txBody>
          <a:bodyPr wrap="square" lIns="0" tIns="0" rIns="0" bIns="0" rtlCol="0"/>
          <a:lstStyle/>
          <a:p>
            <a:endParaRPr/>
          </a:p>
        </p:txBody>
      </p:sp>
      <p:sp>
        <p:nvSpPr>
          <p:cNvPr id="4" name="object 4"/>
          <p:cNvSpPr txBox="1"/>
          <p:nvPr/>
        </p:nvSpPr>
        <p:spPr>
          <a:xfrm>
            <a:off x="2441244" y="2388234"/>
            <a:ext cx="2683510" cy="2269490"/>
          </a:xfrm>
          <a:prstGeom prst="rect">
            <a:avLst/>
          </a:prstGeom>
        </p:spPr>
        <p:txBody>
          <a:bodyPr vert="horz" wrap="square" lIns="0" tIns="12700" rIns="0" bIns="0" rtlCol="0">
            <a:spAutoFit/>
          </a:bodyPr>
          <a:lstStyle/>
          <a:p>
            <a:pPr marL="12700">
              <a:spcBef>
                <a:spcPts val="100"/>
              </a:spcBef>
            </a:pPr>
            <a:r>
              <a:rPr sz="2400" dirty="0">
                <a:solidFill>
                  <a:srgbClr val="FF3300"/>
                </a:solidFill>
                <a:latin typeface="Arial MT"/>
                <a:cs typeface="Arial MT"/>
              </a:rPr>
              <a:t>Leftmost</a:t>
            </a:r>
            <a:r>
              <a:rPr sz="2400" spc="-65" dirty="0">
                <a:solidFill>
                  <a:srgbClr val="FF3300"/>
                </a:solidFill>
                <a:latin typeface="Arial MT"/>
                <a:cs typeface="Arial MT"/>
              </a:rPr>
              <a:t> </a:t>
            </a:r>
            <a:r>
              <a:rPr sz="2400" spc="-5" dirty="0">
                <a:solidFill>
                  <a:srgbClr val="FF3300"/>
                </a:solidFill>
                <a:latin typeface="Arial MT"/>
                <a:cs typeface="Arial MT"/>
              </a:rPr>
              <a:t>derivation</a:t>
            </a:r>
            <a:r>
              <a:rPr sz="2400" spc="-5" dirty="0">
                <a:solidFill>
                  <a:srgbClr val="003366"/>
                </a:solidFill>
                <a:latin typeface="Arial MT"/>
                <a:cs typeface="Arial MT"/>
              </a:rPr>
              <a:t>:</a:t>
            </a:r>
            <a:endParaRPr sz="2400">
              <a:latin typeface="Arial MT"/>
              <a:cs typeface="Arial MT"/>
            </a:endParaRPr>
          </a:p>
          <a:p>
            <a:pPr marL="350520"/>
            <a:r>
              <a:rPr sz="2400" i="1" u="sng" spc="-5" dirty="0">
                <a:solidFill>
                  <a:srgbClr val="003366"/>
                </a:solidFill>
                <a:uFill>
                  <a:solidFill>
                    <a:srgbClr val="003366"/>
                  </a:solidFill>
                </a:uFill>
                <a:latin typeface="Arial"/>
                <a:cs typeface="Arial"/>
              </a:rPr>
              <a:t>expr</a:t>
            </a:r>
            <a:endParaRPr sz="2400">
              <a:latin typeface="Arial"/>
              <a:cs typeface="Arial"/>
            </a:endParaRPr>
          </a:p>
          <a:p>
            <a:pPr marL="12700"/>
            <a:r>
              <a:rPr sz="2400" dirty="0">
                <a:solidFill>
                  <a:srgbClr val="003366"/>
                </a:solidFill>
                <a:latin typeface="Symbol"/>
                <a:cs typeface="Symbol"/>
              </a:rPr>
              <a:t></a:t>
            </a:r>
            <a:r>
              <a:rPr sz="2400" spc="30" dirty="0">
                <a:solidFill>
                  <a:srgbClr val="003366"/>
                </a:solidFill>
                <a:latin typeface="Times New Roman"/>
                <a:cs typeface="Times New Roman"/>
              </a:rPr>
              <a:t> </a:t>
            </a:r>
            <a:r>
              <a:rPr sz="2400" dirty="0">
                <a:solidFill>
                  <a:srgbClr val="003366"/>
                </a:solidFill>
                <a:latin typeface="Arial MT"/>
                <a:cs typeface="Arial MT"/>
              </a:rPr>
              <a:t>-</a:t>
            </a:r>
            <a:r>
              <a:rPr sz="2400" spc="-35" dirty="0">
                <a:solidFill>
                  <a:srgbClr val="003366"/>
                </a:solidFill>
                <a:latin typeface="Arial MT"/>
                <a:cs typeface="Arial MT"/>
              </a:rPr>
              <a:t> </a:t>
            </a:r>
            <a:r>
              <a:rPr sz="2400" i="1" u="sng" spc="-5" dirty="0">
                <a:solidFill>
                  <a:srgbClr val="003366"/>
                </a:solidFill>
                <a:uFill>
                  <a:solidFill>
                    <a:srgbClr val="003366"/>
                  </a:solidFill>
                </a:uFill>
                <a:latin typeface="Arial"/>
                <a:cs typeface="Arial"/>
              </a:rPr>
              <a:t>expr</a:t>
            </a:r>
            <a:endParaRPr sz="2400">
              <a:latin typeface="Arial"/>
              <a:cs typeface="Arial"/>
            </a:endParaRPr>
          </a:p>
          <a:p>
            <a:pPr marL="12700"/>
            <a:r>
              <a:rPr sz="2400" dirty="0">
                <a:solidFill>
                  <a:srgbClr val="003366"/>
                </a:solidFill>
                <a:latin typeface="Symbol"/>
                <a:cs typeface="Symbol"/>
              </a:rPr>
              <a:t></a:t>
            </a:r>
            <a:r>
              <a:rPr sz="2400" spc="35" dirty="0">
                <a:solidFill>
                  <a:srgbClr val="003366"/>
                </a:solidFill>
                <a:latin typeface="Times New Roman"/>
                <a:cs typeface="Times New Roman"/>
              </a:rPr>
              <a:t> </a:t>
            </a:r>
            <a:r>
              <a:rPr sz="2400" dirty="0">
                <a:solidFill>
                  <a:srgbClr val="003366"/>
                </a:solidFill>
                <a:latin typeface="Arial MT"/>
                <a:cs typeface="Arial MT"/>
              </a:rPr>
              <a:t>-</a:t>
            </a:r>
            <a:r>
              <a:rPr sz="2400" spc="-25" dirty="0">
                <a:solidFill>
                  <a:srgbClr val="003366"/>
                </a:solidFill>
                <a:latin typeface="Arial MT"/>
                <a:cs typeface="Arial MT"/>
              </a:rPr>
              <a:t> </a:t>
            </a:r>
            <a:r>
              <a:rPr sz="2400" spc="-5" dirty="0">
                <a:solidFill>
                  <a:srgbClr val="003366"/>
                </a:solidFill>
                <a:latin typeface="Arial MT"/>
                <a:cs typeface="Arial MT"/>
              </a:rPr>
              <a:t>(</a:t>
            </a:r>
            <a:r>
              <a:rPr sz="2400" i="1" u="sng" spc="-5" dirty="0">
                <a:solidFill>
                  <a:srgbClr val="003366"/>
                </a:solidFill>
                <a:uFill>
                  <a:solidFill>
                    <a:srgbClr val="003366"/>
                  </a:solidFill>
                </a:uFill>
                <a:latin typeface="Arial"/>
                <a:cs typeface="Arial"/>
              </a:rPr>
              <a:t>expr</a:t>
            </a:r>
            <a:r>
              <a:rPr sz="2400" i="1" spc="-25"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a:p>
            <a:pPr marL="12700"/>
            <a:r>
              <a:rPr sz="2400" dirty="0">
                <a:solidFill>
                  <a:srgbClr val="003366"/>
                </a:solidFill>
                <a:latin typeface="Symbol"/>
                <a:cs typeface="Symbol"/>
              </a:rPr>
              <a:t></a:t>
            </a:r>
            <a:r>
              <a:rPr sz="2400" spc="45" dirty="0">
                <a:solidFill>
                  <a:srgbClr val="003366"/>
                </a:solidFill>
                <a:latin typeface="Times New Roman"/>
                <a:cs typeface="Times New Roman"/>
              </a:rPr>
              <a:t> </a:t>
            </a:r>
            <a:r>
              <a:rPr sz="2400" dirty="0">
                <a:solidFill>
                  <a:srgbClr val="003366"/>
                </a:solidFill>
                <a:latin typeface="Arial MT"/>
                <a:cs typeface="Arial MT"/>
              </a:rPr>
              <a:t>-</a:t>
            </a:r>
            <a:r>
              <a:rPr sz="2400" spc="-15" dirty="0">
                <a:solidFill>
                  <a:srgbClr val="003366"/>
                </a:solidFill>
                <a:latin typeface="Arial MT"/>
                <a:cs typeface="Arial MT"/>
              </a:rPr>
              <a:t> </a:t>
            </a:r>
            <a:r>
              <a:rPr sz="2400" spc="-5" dirty="0">
                <a:solidFill>
                  <a:srgbClr val="003366"/>
                </a:solidFill>
                <a:latin typeface="Arial MT"/>
                <a:cs typeface="Arial MT"/>
              </a:rPr>
              <a:t>(</a:t>
            </a:r>
            <a:r>
              <a:rPr sz="2400" i="1" u="sng" spc="-5" dirty="0">
                <a:solidFill>
                  <a:srgbClr val="003366"/>
                </a:solidFill>
                <a:uFill>
                  <a:solidFill>
                    <a:srgbClr val="003366"/>
                  </a:solidFill>
                </a:uFill>
                <a:latin typeface="Arial"/>
                <a:cs typeface="Arial"/>
              </a:rPr>
              <a:t>expr</a:t>
            </a:r>
            <a:r>
              <a:rPr sz="2400" i="1" spc="-20" dirty="0">
                <a:solidFill>
                  <a:srgbClr val="003366"/>
                </a:solidFill>
                <a:latin typeface="Arial"/>
                <a:cs typeface="Arial"/>
              </a:rPr>
              <a:t> </a:t>
            </a:r>
            <a:r>
              <a:rPr sz="2400" i="1" spc="-5" dirty="0">
                <a:solidFill>
                  <a:srgbClr val="003366"/>
                </a:solidFill>
                <a:latin typeface="Arial"/>
                <a:cs typeface="Arial"/>
              </a:rPr>
              <a:t>op</a:t>
            </a:r>
            <a:r>
              <a:rPr sz="2400" i="1" spc="5" dirty="0">
                <a:solidFill>
                  <a:srgbClr val="003366"/>
                </a:solidFill>
                <a:latin typeface="Arial"/>
                <a:cs typeface="Arial"/>
              </a:rPr>
              <a:t> </a:t>
            </a:r>
            <a:r>
              <a:rPr sz="2400" i="1" spc="-5" dirty="0">
                <a:solidFill>
                  <a:srgbClr val="003366"/>
                </a:solidFill>
                <a:latin typeface="Arial"/>
                <a:cs typeface="Arial"/>
              </a:rPr>
              <a:t>expr</a:t>
            </a:r>
            <a:r>
              <a:rPr sz="2400" i="1" spc="-15"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a:p>
            <a:pPr marL="12700">
              <a:spcBef>
                <a:spcPts val="385"/>
              </a:spcBef>
            </a:pPr>
            <a:r>
              <a:rPr sz="2400" dirty="0">
                <a:solidFill>
                  <a:srgbClr val="003366"/>
                </a:solidFill>
                <a:latin typeface="Symbol"/>
                <a:cs typeface="Symbol"/>
              </a:rPr>
              <a:t></a:t>
            </a:r>
            <a:r>
              <a:rPr sz="2400" spc="35" dirty="0">
                <a:solidFill>
                  <a:srgbClr val="003366"/>
                </a:solidFill>
                <a:latin typeface="Times New Roman"/>
                <a:cs typeface="Times New Roman"/>
              </a:rPr>
              <a:t> </a:t>
            </a:r>
            <a:r>
              <a:rPr sz="2400" dirty="0">
                <a:solidFill>
                  <a:srgbClr val="003366"/>
                </a:solidFill>
                <a:latin typeface="Arial MT"/>
                <a:cs typeface="Arial MT"/>
              </a:rPr>
              <a:t>-</a:t>
            </a:r>
            <a:r>
              <a:rPr sz="2400" spc="-15" dirty="0">
                <a:solidFill>
                  <a:srgbClr val="003366"/>
                </a:solidFill>
                <a:latin typeface="Arial MT"/>
                <a:cs typeface="Arial MT"/>
              </a:rPr>
              <a:t> </a:t>
            </a:r>
            <a:r>
              <a:rPr sz="2400" dirty="0">
                <a:solidFill>
                  <a:srgbClr val="003366"/>
                </a:solidFill>
                <a:latin typeface="Arial MT"/>
                <a:cs typeface="Arial MT"/>
              </a:rPr>
              <a:t>(</a:t>
            </a:r>
            <a:r>
              <a:rPr sz="2400" b="1" dirty="0">
                <a:solidFill>
                  <a:srgbClr val="003366"/>
                </a:solidFill>
                <a:latin typeface="Arial"/>
                <a:cs typeface="Arial"/>
              </a:rPr>
              <a:t>id</a:t>
            </a:r>
            <a:r>
              <a:rPr sz="2400" b="1" spc="-35" dirty="0">
                <a:solidFill>
                  <a:srgbClr val="003366"/>
                </a:solidFill>
                <a:latin typeface="Arial"/>
                <a:cs typeface="Arial"/>
              </a:rPr>
              <a:t> </a:t>
            </a:r>
            <a:r>
              <a:rPr sz="2400" i="1" spc="-5" dirty="0">
                <a:solidFill>
                  <a:srgbClr val="003366"/>
                </a:solidFill>
                <a:latin typeface="Arial"/>
                <a:cs typeface="Arial"/>
              </a:rPr>
              <a:t>op</a:t>
            </a:r>
            <a:r>
              <a:rPr sz="2400" i="1" spc="-15" dirty="0">
                <a:solidFill>
                  <a:srgbClr val="003366"/>
                </a:solidFill>
                <a:latin typeface="Arial"/>
                <a:cs typeface="Arial"/>
              </a:rPr>
              <a:t> </a:t>
            </a:r>
            <a:r>
              <a:rPr sz="2400" i="1" spc="-5" dirty="0">
                <a:solidFill>
                  <a:srgbClr val="003366"/>
                </a:solidFill>
                <a:latin typeface="Arial"/>
                <a:cs typeface="Arial"/>
              </a:rPr>
              <a:t>expr</a:t>
            </a:r>
            <a:r>
              <a:rPr sz="2400" i="1"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p:txBody>
      </p:sp>
      <p:sp>
        <p:nvSpPr>
          <p:cNvPr id="5" name="object 5"/>
          <p:cNvSpPr txBox="1"/>
          <p:nvPr/>
        </p:nvSpPr>
        <p:spPr>
          <a:xfrm>
            <a:off x="2441245" y="4644390"/>
            <a:ext cx="2177415" cy="756920"/>
          </a:xfrm>
          <a:prstGeom prst="rect">
            <a:avLst/>
          </a:prstGeom>
        </p:spPr>
        <p:txBody>
          <a:bodyPr vert="horz" wrap="square" lIns="0" tIns="12700" rIns="0" bIns="0" rtlCol="0">
            <a:spAutoFit/>
          </a:bodyPr>
          <a:lstStyle/>
          <a:p>
            <a:pPr marL="12700">
              <a:spcBef>
                <a:spcPts val="100"/>
              </a:spcBef>
            </a:pPr>
            <a:r>
              <a:rPr sz="2400" dirty="0">
                <a:solidFill>
                  <a:srgbClr val="003366"/>
                </a:solidFill>
                <a:latin typeface="Symbol"/>
                <a:cs typeface="Symbol"/>
              </a:rPr>
              <a:t></a:t>
            </a:r>
            <a:r>
              <a:rPr sz="2400" spc="40" dirty="0">
                <a:solidFill>
                  <a:srgbClr val="003366"/>
                </a:solidFill>
                <a:latin typeface="Times New Roman"/>
                <a:cs typeface="Times New Roman"/>
              </a:rPr>
              <a:t> </a:t>
            </a:r>
            <a:r>
              <a:rPr sz="2400" dirty="0">
                <a:solidFill>
                  <a:srgbClr val="003366"/>
                </a:solidFill>
                <a:latin typeface="Arial MT"/>
                <a:cs typeface="Arial MT"/>
              </a:rPr>
              <a:t>-</a:t>
            </a:r>
            <a:r>
              <a:rPr sz="2400" spc="-20" dirty="0">
                <a:solidFill>
                  <a:srgbClr val="003366"/>
                </a:solidFill>
                <a:latin typeface="Arial MT"/>
                <a:cs typeface="Arial MT"/>
              </a:rPr>
              <a:t> </a:t>
            </a:r>
            <a:r>
              <a:rPr sz="2400" dirty="0">
                <a:solidFill>
                  <a:srgbClr val="003366"/>
                </a:solidFill>
                <a:latin typeface="Arial MT"/>
                <a:cs typeface="Arial MT"/>
              </a:rPr>
              <a:t>(</a:t>
            </a:r>
            <a:r>
              <a:rPr sz="2400" spc="-15" dirty="0">
                <a:solidFill>
                  <a:srgbClr val="003366"/>
                </a:solidFill>
                <a:latin typeface="Arial MT"/>
                <a:cs typeface="Arial MT"/>
              </a:rPr>
              <a:t> </a:t>
            </a:r>
            <a:r>
              <a:rPr sz="2400" b="1" dirty="0">
                <a:solidFill>
                  <a:srgbClr val="003366"/>
                </a:solidFill>
                <a:latin typeface="Arial"/>
                <a:cs typeface="Arial"/>
              </a:rPr>
              <a:t>id</a:t>
            </a:r>
            <a:r>
              <a:rPr sz="2400" b="1" spc="-40" dirty="0">
                <a:solidFill>
                  <a:srgbClr val="003366"/>
                </a:solidFill>
                <a:latin typeface="Arial"/>
                <a:cs typeface="Arial"/>
              </a:rPr>
              <a:t> </a:t>
            </a:r>
            <a:r>
              <a:rPr sz="2400" dirty="0">
                <a:solidFill>
                  <a:srgbClr val="003366"/>
                </a:solidFill>
                <a:latin typeface="Arial MT"/>
                <a:cs typeface="Arial MT"/>
              </a:rPr>
              <a:t>+</a:t>
            </a:r>
            <a:r>
              <a:rPr sz="2400" spc="-15" dirty="0">
                <a:solidFill>
                  <a:srgbClr val="003366"/>
                </a:solidFill>
                <a:latin typeface="Arial MT"/>
                <a:cs typeface="Arial MT"/>
              </a:rPr>
              <a:t> </a:t>
            </a:r>
            <a:r>
              <a:rPr sz="2400" i="1" u="sng" spc="-5" dirty="0">
                <a:solidFill>
                  <a:srgbClr val="003366"/>
                </a:solidFill>
                <a:uFill>
                  <a:solidFill>
                    <a:srgbClr val="003366"/>
                  </a:solidFill>
                </a:uFill>
                <a:latin typeface="Arial"/>
                <a:cs typeface="Arial"/>
              </a:rPr>
              <a:t>expr</a:t>
            </a:r>
            <a:r>
              <a:rPr sz="2400" i="1" spc="-10"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a:p>
            <a:pPr marL="12700"/>
            <a:r>
              <a:rPr sz="2400" dirty="0">
                <a:solidFill>
                  <a:srgbClr val="003366"/>
                </a:solidFill>
                <a:latin typeface="Symbol"/>
                <a:cs typeface="Symbol"/>
              </a:rPr>
              <a:t></a:t>
            </a:r>
            <a:r>
              <a:rPr sz="2400" spc="40" dirty="0">
                <a:solidFill>
                  <a:srgbClr val="003366"/>
                </a:solidFill>
                <a:latin typeface="Times New Roman"/>
                <a:cs typeface="Times New Roman"/>
              </a:rPr>
              <a:t> </a:t>
            </a:r>
            <a:r>
              <a:rPr sz="2400" dirty="0">
                <a:solidFill>
                  <a:srgbClr val="003366"/>
                </a:solidFill>
                <a:latin typeface="Arial MT"/>
                <a:cs typeface="Arial MT"/>
              </a:rPr>
              <a:t>-</a:t>
            </a:r>
            <a:r>
              <a:rPr sz="2400" spc="-20" dirty="0">
                <a:solidFill>
                  <a:srgbClr val="003366"/>
                </a:solidFill>
                <a:latin typeface="Arial MT"/>
                <a:cs typeface="Arial MT"/>
              </a:rPr>
              <a:t> </a:t>
            </a:r>
            <a:r>
              <a:rPr sz="2400" dirty="0">
                <a:solidFill>
                  <a:srgbClr val="003366"/>
                </a:solidFill>
                <a:latin typeface="Arial MT"/>
                <a:cs typeface="Arial MT"/>
              </a:rPr>
              <a:t>(</a:t>
            </a:r>
            <a:r>
              <a:rPr sz="2400" spc="-20" dirty="0">
                <a:solidFill>
                  <a:srgbClr val="003366"/>
                </a:solidFill>
                <a:latin typeface="Arial MT"/>
                <a:cs typeface="Arial MT"/>
              </a:rPr>
              <a:t> </a:t>
            </a:r>
            <a:r>
              <a:rPr sz="2400" b="1" dirty="0">
                <a:solidFill>
                  <a:srgbClr val="003366"/>
                </a:solidFill>
                <a:latin typeface="Arial"/>
                <a:cs typeface="Arial"/>
              </a:rPr>
              <a:t>id</a:t>
            </a:r>
            <a:r>
              <a:rPr sz="2400" b="1" spc="-35" dirty="0">
                <a:solidFill>
                  <a:srgbClr val="003366"/>
                </a:solidFill>
                <a:latin typeface="Arial"/>
                <a:cs typeface="Arial"/>
              </a:rPr>
              <a:t> </a:t>
            </a:r>
            <a:r>
              <a:rPr sz="2400" dirty="0">
                <a:solidFill>
                  <a:srgbClr val="003366"/>
                </a:solidFill>
                <a:latin typeface="Arial MT"/>
                <a:cs typeface="Arial MT"/>
              </a:rPr>
              <a:t>+</a:t>
            </a:r>
            <a:r>
              <a:rPr sz="2400" spc="-20" dirty="0">
                <a:solidFill>
                  <a:srgbClr val="003366"/>
                </a:solidFill>
                <a:latin typeface="Arial MT"/>
                <a:cs typeface="Arial MT"/>
              </a:rPr>
              <a:t> </a:t>
            </a:r>
            <a:r>
              <a:rPr sz="2400" b="1" dirty="0">
                <a:solidFill>
                  <a:srgbClr val="003366"/>
                </a:solidFill>
                <a:latin typeface="Arial"/>
                <a:cs typeface="Arial"/>
              </a:rPr>
              <a:t>id</a:t>
            </a:r>
            <a:r>
              <a:rPr sz="2400" b="1" spc="-40"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p:txBody>
      </p:sp>
      <p:sp>
        <p:nvSpPr>
          <p:cNvPr id="6" name="object 6"/>
          <p:cNvSpPr/>
          <p:nvPr/>
        </p:nvSpPr>
        <p:spPr>
          <a:xfrm>
            <a:off x="8833105" y="4593336"/>
            <a:ext cx="338455" cy="9525"/>
          </a:xfrm>
          <a:custGeom>
            <a:avLst/>
            <a:gdLst/>
            <a:ahLst/>
            <a:cxnLst/>
            <a:rect l="l" t="t" r="r" b="b"/>
            <a:pathLst>
              <a:path w="338454" h="9525">
                <a:moveTo>
                  <a:pt x="338327" y="0"/>
                </a:moveTo>
                <a:lnTo>
                  <a:pt x="0" y="0"/>
                </a:lnTo>
                <a:lnTo>
                  <a:pt x="0" y="9143"/>
                </a:lnTo>
                <a:lnTo>
                  <a:pt x="338327" y="9143"/>
                </a:lnTo>
                <a:lnTo>
                  <a:pt x="338327" y="0"/>
                </a:lnTo>
                <a:close/>
              </a:path>
            </a:pathLst>
          </a:custGeom>
          <a:solidFill>
            <a:srgbClr val="003366"/>
          </a:solidFill>
        </p:spPr>
        <p:txBody>
          <a:bodyPr wrap="square" lIns="0" tIns="0" rIns="0" bIns="0" rtlCol="0"/>
          <a:lstStyle/>
          <a:p>
            <a:endParaRPr/>
          </a:p>
        </p:txBody>
      </p:sp>
      <p:sp>
        <p:nvSpPr>
          <p:cNvPr id="7" name="object 7"/>
          <p:cNvSpPr txBox="1"/>
          <p:nvPr/>
        </p:nvSpPr>
        <p:spPr>
          <a:xfrm>
            <a:off x="7471028" y="2388235"/>
            <a:ext cx="2887980" cy="2586355"/>
          </a:xfrm>
          <a:prstGeom prst="rect">
            <a:avLst/>
          </a:prstGeom>
        </p:spPr>
        <p:txBody>
          <a:bodyPr vert="horz" wrap="square" lIns="0" tIns="12700" rIns="0" bIns="0" rtlCol="0">
            <a:spAutoFit/>
          </a:bodyPr>
          <a:lstStyle/>
          <a:p>
            <a:pPr marL="12700">
              <a:spcBef>
                <a:spcPts val="100"/>
              </a:spcBef>
            </a:pPr>
            <a:r>
              <a:rPr sz="2400" spc="-5" dirty="0">
                <a:solidFill>
                  <a:srgbClr val="FF3300"/>
                </a:solidFill>
                <a:latin typeface="Arial MT"/>
                <a:cs typeface="Arial MT"/>
              </a:rPr>
              <a:t>Rightmost</a:t>
            </a:r>
            <a:r>
              <a:rPr sz="2400" spc="-10" dirty="0">
                <a:solidFill>
                  <a:srgbClr val="FF3300"/>
                </a:solidFill>
                <a:latin typeface="Arial MT"/>
                <a:cs typeface="Arial MT"/>
              </a:rPr>
              <a:t> </a:t>
            </a:r>
            <a:r>
              <a:rPr sz="2400" spc="-5" dirty="0">
                <a:solidFill>
                  <a:srgbClr val="FF3300"/>
                </a:solidFill>
                <a:latin typeface="Arial MT"/>
                <a:cs typeface="Arial MT"/>
              </a:rPr>
              <a:t>derivation</a:t>
            </a:r>
            <a:r>
              <a:rPr sz="2400" spc="-5" dirty="0">
                <a:solidFill>
                  <a:srgbClr val="003366"/>
                </a:solidFill>
                <a:latin typeface="Arial MT"/>
                <a:cs typeface="Arial MT"/>
              </a:rPr>
              <a:t>:</a:t>
            </a:r>
            <a:endParaRPr sz="2400">
              <a:latin typeface="Arial MT"/>
              <a:cs typeface="Arial MT"/>
            </a:endParaRPr>
          </a:p>
          <a:p>
            <a:pPr marL="350520"/>
            <a:r>
              <a:rPr sz="2400" i="1" u="sng" spc="-5" dirty="0">
                <a:solidFill>
                  <a:srgbClr val="003366"/>
                </a:solidFill>
                <a:uFill>
                  <a:solidFill>
                    <a:srgbClr val="003366"/>
                  </a:solidFill>
                </a:uFill>
                <a:latin typeface="Arial"/>
                <a:cs typeface="Arial"/>
              </a:rPr>
              <a:t>expr</a:t>
            </a:r>
            <a:endParaRPr sz="2400">
              <a:latin typeface="Arial"/>
              <a:cs typeface="Arial"/>
            </a:endParaRPr>
          </a:p>
          <a:p>
            <a:pPr marL="12700"/>
            <a:r>
              <a:rPr sz="2400" dirty="0">
                <a:solidFill>
                  <a:srgbClr val="003366"/>
                </a:solidFill>
                <a:latin typeface="Symbol"/>
                <a:cs typeface="Symbol"/>
              </a:rPr>
              <a:t></a:t>
            </a:r>
            <a:r>
              <a:rPr sz="2400" spc="30" dirty="0">
                <a:solidFill>
                  <a:srgbClr val="003366"/>
                </a:solidFill>
                <a:latin typeface="Times New Roman"/>
                <a:cs typeface="Times New Roman"/>
              </a:rPr>
              <a:t> </a:t>
            </a:r>
            <a:r>
              <a:rPr sz="2400" dirty="0">
                <a:solidFill>
                  <a:srgbClr val="003366"/>
                </a:solidFill>
                <a:latin typeface="Arial MT"/>
                <a:cs typeface="Arial MT"/>
              </a:rPr>
              <a:t>-</a:t>
            </a:r>
            <a:r>
              <a:rPr sz="2400" spc="-35" dirty="0">
                <a:solidFill>
                  <a:srgbClr val="003366"/>
                </a:solidFill>
                <a:latin typeface="Arial MT"/>
                <a:cs typeface="Arial MT"/>
              </a:rPr>
              <a:t> </a:t>
            </a:r>
            <a:r>
              <a:rPr sz="2400" i="1" u="sng" spc="-5" dirty="0">
                <a:solidFill>
                  <a:srgbClr val="003366"/>
                </a:solidFill>
                <a:uFill>
                  <a:solidFill>
                    <a:srgbClr val="003366"/>
                  </a:solidFill>
                </a:uFill>
                <a:latin typeface="Arial"/>
                <a:cs typeface="Arial"/>
              </a:rPr>
              <a:t>expr</a:t>
            </a:r>
            <a:endParaRPr sz="2400">
              <a:latin typeface="Arial"/>
              <a:cs typeface="Arial"/>
            </a:endParaRPr>
          </a:p>
          <a:p>
            <a:pPr marL="12700"/>
            <a:r>
              <a:rPr sz="2400" dirty="0">
                <a:solidFill>
                  <a:srgbClr val="003366"/>
                </a:solidFill>
                <a:latin typeface="Symbol"/>
                <a:cs typeface="Symbol"/>
              </a:rPr>
              <a:t></a:t>
            </a:r>
            <a:r>
              <a:rPr sz="2400" spc="30" dirty="0">
                <a:solidFill>
                  <a:srgbClr val="003366"/>
                </a:solidFill>
                <a:latin typeface="Times New Roman"/>
                <a:cs typeface="Times New Roman"/>
              </a:rPr>
              <a:t> </a:t>
            </a:r>
            <a:r>
              <a:rPr sz="2400" dirty="0">
                <a:solidFill>
                  <a:srgbClr val="003366"/>
                </a:solidFill>
                <a:latin typeface="Arial MT"/>
                <a:cs typeface="Arial MT"/>
              </a:rPr>
              <a:t>-</a:t>
            </a:r>
            <a:r>
              <a:rPr sz="2400" spc="-30" dirty="0">
                <a:solidFill>
                  <a:srgbClr val="003366"/>
                </a:solidFill>
                <a:latin typeface="Arial MT"/>
                <a:cs typeface="Arial MT"/>
              </a:rPr>
              <a:t> </a:t>
            </a:r>
            <a:r>
              <a:rPr sz="2400" dirty="0">
                <a:solidFill>
                  <a:srgbClr val="003366"/>
                </a:solidFill>
                <a:latin typeface="Arial MT"/>
                <a:cs typeface="Arial MT"/>
              </a:rPr>
              <a:t>(</a:t>
            </a:r>
            <a:r>
              <a:rPr sz="2400" i="1" u="sng" dirty="0">
                <a:solidFill>
                  <a:srgbClr val="003366"/>
                </a:solidFill>
                <a:uFill>
                  <a:solidFill>
                    <a:srgbClr val="003366"/>
                  </a:solidFill>
                </a:uFill>
                <a:latin typeface="Arial"/>
                <a:cs typeface="Arial"/>
              </a:rPr>
              <a:t>expr</a:t>
            </a:r>
            <a:r>
              <a:rPr sz="2400" i="1" spc="-30"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a:p>
            <a:pPr marL="12700"/>
            <a:r>
              <a:rPr sz="2400" dirty="0">
                <a:solidFill>
                  <a:srgbClr val="003366"/>
                </a:solidFill>
                <a:latin typeface="Symbol"/>
                <a:cs typeface="Symbol"/>
              </a:rPr>
              <a:t></a:t>
            </a:r>
            <a:r>
              <a:rPr sz="2400" spc="40" dirty="0">
                <a:solidFill>
                  <a:srgbClr val="003366"/>
                </a:solidFill>
                <a:latin typeface="Times New Roman"/>
                <a:cs typeface="Times New Roman"/>
              </a:rPr>
              <a:t> </a:t>
            </a:r>
            <a:r>
              <a:rPr sz="2400" dirty="0">
                <a:solidFill>
                  <a:srgbClr val="003366"/>
                </a:solidFill>
                <a:latin typeface="Arial MT"/>
                <a:cs typeface="Arial MT"/>
              </a:rPr>
              <a:t>-</a:t>
            </a:r>
            <a:r>
              <a:rPr sz="2400" spc="-15" dirty="0">
                <a:solidFill>
                  <a:srgbClr val="003366"/>
                </a:solidFill>
                <a:latin typeface="Arial MT"/>
                <a:cs typeface="Arial MT"/>
              </a:rPr>
              <a:t> </a:t>
            </a:r>
            <a:r>
              <a:rPr sz="2400" dirty="0">
                <a:solidFill>
                  <a:srgbClr val="003366"/>
                </a:solidFill>
                <a:latin typeface="Arial MT"/>
                <a:cs typeface="Arial MT"/>
              </a:rPr>
              <a:t>(</a:t>
            </a:r>
            <a:r>
              <a:rPr sz="2400" i="1" dirty="0">
                <a:solidFill>
                  <a:srgbClr val="003366"/>
                </a:solidFill>
                <a:latin typeface="Arial"/>
                <a:cs typeface="Arial"/>
              </a:rPr>
              <a:t>expr</a:t>
            </a:r>
            <a:r>
              <a:rPr sz="2400" i="1" spc="-20" dirty="0">
                <a:solidFill>
                  <a:srgbClr val="003366"/>
                </a:solidFill>
                <a:latin typeface="Arial"/>
                <a:cs typeface="Arial"/>
              </a:rPr>
              <a:t> </a:t>
            </a:r>
            <a:r>
              <a:rPr sz="2400" i="1" spc="-5" dirty="0">
                <a:solidFill>
                  <a:srgbClr val="003366"/>
                </a:solidFill>
                <a:latin typeface="Arial"/>
                <a:cs typeface="Arial"/>
              </a:rPr>
              <a:t>op </a:t>
            </a:r>
            <a:r>
              <a:rPr sz="2400" i="1" u="sng" spc="-5" dirty="0">
                <a:solidFill>
                  <a:srgbClr val="003366"/>
                </a:solidFill>
                <a:uFill>
                  <a:solidFill>
                    <a:srgbClr val="003366"/>
                  </a:solidFill>
                </a:uFill>
                <a:latin typeface="Arial"/>
                <a:cs typeface="Arial"/>
              </a:rPr>
              <a:t>expr</a:t>
            </a:r>
            <a:r>
              <a:rPr sz="2400" i="1" spc="-20"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a:p>
            <a:pPr marL="12700"/>
            <a:r>
              <a:rPr sz="2400" dirty="0">
                <a:solidFill>
                  <a:srgbClr val="003366"/>
                </a:solidFill>
                <a:latin typeface="Symbol"/>
                <a:cs typeface="Symbol"/>
              </a:rPr>
              <a:t></a:t>
            </a:r>
            <a:r>
              <a:rPr sz="2400" spc="40" dirty="0">
                <a:solidFill>
                  <a:srgbClr val="003366"/>
                </a:solidFill>
                <a:latin typeface="Times New Roman"/>
                <a:cs typeface="Times New Roman"/>
              </a:rPr>
              <a:t> </a:t>
            </a:r>
            <a:r>
              <a:rPr sz="2400" dirty="0">
                <a:solidFill>
                  <a:srgbClr val="003366"/>
                </a:solidFill>
                <a:latin typeface="Arial MT"/>
                <a:cs typeface="Arial MT"/>
              </a:rPr>
              <a:t>-</a:t>
            </a:r>
            <a:r>
              <a:rPr sz="2400" spc="-15" dirty="0">
                <a:solidFill>
                  <a:srgbClr val="003366"/>
                </a:solidFill>
                <a:latin typeface="Arial MT"/>
                <a:cs typeface="Arial MT"/>
              </a:rPr>
              <a:t> </a:t>
            </a:r>
            <a:r>
              <a:rPr sz="2400" spc="-5" dirty="0">
                <a:solidFill>
                  <a:srgbClr val="003366"/>
                </a:solidFill>
                <a:latin typeface="Arial MT"/>
                <a:cs typeface="Arial MT"/>
              </a:rPr>
              <a:t>(</a:t>
            </a:r>
            <a:r>
              <a:rPr sz="2400" i="1" spc="-5" dirty="0">
                <a:solidFill>
                  <a:srgbClr val="003366"/>
                </a:solidFill>
                <a:latin typeface="Arial"/>
                <a:cs typeface="Arial"/>
              </a:rPr>
              <a:t>expr</a:t>
            </a:r>
            <a:r>
              <a:rPr sz="2400" i="1" dirty="0">
                <a:solidFill>
                  <a:srgbClr val="003366"/>
                </a:solidFill>
                <a:latin typeface="Arial"/>
                <a:cs typeface="Arial"/>
              </a:rPr>
              <a:t> </a:t>
            </a:r>
            <a:r>
              <a:rPr sz="2400" i="1" spc="-5" dirty="0">
                <a:solidFill>
                  <a:srgbClr val="003366"/>
                </a:solidFill>
                <a:latin typeface="Arial"/>
                <a:cs typeface="Arial"/>
              </a:rPr>
              <a:t>op</a:t>
            </a:r>
            <a:r>
              <a:rPr sz="2400" i="1" spc="-10" dirty="0">
                <a:solidFill>
                  <a:srgbClr val="003366"/>
                </a:solidFill>
                <a:latin typeface="Arial"/>
                <a:cs typeface="Arial"/>
              </a:rPr>
              <a:t> </a:t>
            </a:r>
            <a:r>
              <a:rPr sz="2400" b="1" spc="-5" dirty="0">
                <a:solidFill>
                  <a:srgbClr val="003366"/>
                </a:solidFill>
                <a:latin typeface="Arial"/>
                <a:cs typeface="Arial"/>
              </a:rPr>
              <a:t>id</a:t>
            </a:r>
            <a:r>
              <a:rPr sz="2400" spc="-5" dirty="0">
                <a:solidFill>
                  <a:srgbClr val="003366"/>
                </a:solidFill>
                <a:latin typeface="Arial MT"/>
                <a:cs typeface="Arial MT"/>
              </a:rPr>
              <a:t>)</a:t>
            </a:r>
            <a:endParaRPr sz="2400">
              <a:latin typeface="Arial MT"/>
              <a:cs typeface="Arial MT"/>
            </a:endParaRPr>
          </a:p>
          <a:p>
            <a:pPr marL="12700">
              <a:spcBef>
                <a:spcPts val="5"/>
              </a:spcBef>
            </a:pPr>
            <a:r>
              <a:rPr sz="2400" dirty="0">
                <a:solidFill>
                  <a:srgbClr val="003366"/>
                </a:solidFill>
                <a:latin typeface="Symbol"/>
                <a:cs typeface="Symbol"/>
              </a:rPr>
              <a:t></a:t>
            </a:r>
            <a:r>
              <a:rPr sz="2400" spc="35" dirty="0">
                <a:solidFill>
                  <a:srgbClr val="003366"/>
                </a:solidFill>
                <a:latin typeface="Times New Roman"/>
                <a:cs typeface="Times New Roman"/>
              </a:rPr>
              <a:t> </a:t>
            </a:r>
            <a:r>
              <a:rPr sz="2400" dirty="0">
                <a:solidFill>
                  <a:srgbClr val="003366"/>
                </a:solidFill>
                <a:latin typeface="Arial MT"/>
                <a:cs typeface="Arial MT"/>
              </a:rPr>
              <a:t>-</a:t>
            </a:r>
            <a:r>
              <a:rPr sz="2400" spc="-20" dirty="0">
                <a:solidFill>
                  <a:srgbClr val="003366"/>
                </a:solidFill>
                <a:latin typeface="Arial MT"/>
                <a:cs typeface="Arial MT"/>
              </a:rPr>
              <a:t> </a:t>
            </a:r>
            <a:r>
              <a:rPr sz="2400" dirty="0">
                <a:solidFill>
                  <a:srgbClr val="003366"/>
                </a:solidFill>
                <a:latin typeface="Arial MT"/>
                <a:cs typeface="Arial MT"/>
              </a:rPr>
              <a:t>(</a:t>
            </a:r>
            <a:r>
              <a:rPr sz="2400" i="1" u="sng" dirty="0">
                <a:solidFill>
                  <a:srgbClr val="003366"/>
                </a:solidFill>
                <a:uFill>
                  <a:solidFill>
                    <a:srgbClr val="003366"/>
                  </a:solidFill>
                </a:uFill>
                <a:latin typeface="Arial"/>
                <a:cs typeface="Arial"/>
              </a:rPr>
              <a:t>expr</a:t>
            </a:r>
            <a:r>
              <a:rPr sz="2400" i="1" spc="-25" dirty="0">
                <a:solidFill>
                  <a:srgbClr val="003366"/>
                </a:solidFill>
                <a:latin typeface="Arial"/>
                <a:cs typeface="Arial"/>
              </a:rPr>
              <a:t> </a:t>
            </a:r>
            <a:r>
              <a:rPr sz="2400" dirty="0">
                <a:solidFill>
                  <a:srgbClr val="003366"/>
                </a:solidFill>
                <a:latin typeface="Arial MT"/>
                <a:cs typeface="Arial MT"/>
              </a:rPr>
              <a:t>+</a:t>
            </a:r>
            <a:r>
              <a:rPr sz="2400" spc="-20" dirty="0">
                <a:solidFill>
                  <a:srgbClr val="003366"/>
                </a:solidFill>
                <a:latin typeface="Arial MT"/>
                <a:cs typeface="Arial MT"/>
              </a:rPr>
              <a:t> </a:t>
            </a:r>
            <a:r>
              <a:rPr sz="2400" b="1" dirty="0">
                <a:solidFill>
                  <a:srgbClr val="003366"/>
                </a:solidFill>
                <a:latin typeface="Arial"/>
                <a:cs typeface="Arial"/>
              </a:rPr>
              <a:t>id</a:t>
            </a:r>
            <a:r>
              <a:rPr sz="2400" b="1" spc="-25"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p:txBody>
      </p:sp>
      <p:sp>
        <p:nvSpPr>
          <p:cNvPr id="8" name="object 8"/>
          <p:cNvSpPr txBox="1"/>
          <p:nvPr/>
        </p:nvSpPr>
        <p:spPr>
          <a:xfrm>
            <a:off x="7471028" y="4949190"/>
            <a:ext cx="1852930" cy="391160"/>
          </a:xfrm>
          <a:prstGeom prst="rect">
            <a:avLst/>
          </a:prstGeom>
        </p:spPr>
        <p:txBody>
          <a:bodyPr vert="horz" wrap="square" lIns="0" tIns="12700" rIns="0" bIns="0" rtlCol="0">
            <a:spAutoFit/>
          </a:bodyPr>
          <a:lstStyle/>
          <a:p>
            <a:pPr marL="12700">
              <a:spcBef>
                <a:spcPts val="100"/>
              </a:spcBef>
            </a:pPr>
            <a:r>
              <a:rPr sz="2400" dirty="0">
                <a:solidFill>
                  <a:srgbClr val="003366"/>
                </a:solidFill>
                <a:latin typeface="Symbol"/>
                <a:cs typeface="Symbol"/>
              </a:rPr>
              <a:t></a:t>
            </a:r>
            <a:r>
              <a:rPr sz="2400" spc="35" dirty="0">
                <a:solidFill>
                  <a:srgbClr val="003366"/>
                </a:solidFill>
                <a:latin typeface="Times New Roman"/>
                <a:cs typeface="Times New Roman"/>
              </a:rPr>
              <a:t> </a:t>
            </a:r>
            <a:r>
              <a:rPr sz="2400" dirty="0">
                <a:solidFill>
                  <a:srgbClr val="003366"/>
                </a:solidFill>
                <a:latin typeface="Arial MT"/>
                <a:cs typeface="Arial MT"/>
              </a:rPr>
              <a:t>-</a:t>
            </a:r>
            <a:r>
              <a:rPr sz="2400" spc="-20" dirty="0">
                <a:solidFill>
                  <a:srgbClr val="003366"/>
                </a:solidFill>
                <a:latin typeface="Arial MT"/>
                <a:cs typeface="Arial MT"/>
              </a:rPr>
              <a:t> </a:t>
            </a:r>
            <a:r>
              <a:rPr sz="2400" dirty="0">
                <a:solidFill>
                  <a:srgbClr val="003366"/>
                </a:solidFill>
                <a:latin typeface="Arial MT"/>
                <a:cs typeface="Arial MT"/>
              </a:rPr>
              <a:t>(</a:t>
            </a:r>
            <a:r>
              <a:rPr sz="2400" spc="-15" dirty="0">
                <a:solidFill>
                  <a:srgbClr val="003366"/>
                </a:solidFill>
                <a:latin typeface="Arial MT"/>
                <a:cs typeface="Arial MT"/>
              </a:rPr>
              <a:t> </a:t>
            </a:r>
            <a:r>
              <a:rPr sz="2400" b="1" dirty="0">
                <a:solidFill>
                  <a:srgbClr val="003366"/>
                </a:solidFill>
                <a:latin typeface="Arial"/>
                <a:cs typeface="Arial"/>
              </a:rPr>
              <a:t>id</a:t>
            </a:r>
            <a:r>
              <a:rPr sz="2400" b="1" spc="-40" dirty="0">
                <a:solidFill>
                  <a:srgbClr val="003366"/>
                </a:solidFill>
                <a:latin typeface="Arial"/>
                <a:cs typeface="Arial"/>
              </a:rPr>
              <a:t> </a:t>
            </a:r>
            <a:r>
              <a:rPr sz="2400" dirty="0">
                <a:solidFill>
                  <a:srgbClr val="003366"/>
                </a:solidFill>
                <a:latin typeface="Arial MT"/>
                <a:cs typeface="Arial MT"/>
              </a:rPr>
              <a:t>+</a:t>
            </a:r>
            <a:r>
              <a:rPr sz="2400" spc="-20" dirty="0">
                <a:solidFill>
                  <a:srgbClr val="003366"/>
                </a:solidFill>
                <a:latin typeface="Arial MT"/>
                <a:cs typeface="Arial MT"/>
              </a:rPr>
              <a:t> </a:t>
            </a:r>
            <a:r>
              <a:rPr sz="2400" b="1" dirty="0">
                <a:solidFill>
                  <a:srgbClr val="003366"/>
                </a:solidFill>
                <a:latin typeface="Arial"/>
                <a:cs typeface="Arial"/>
              </a:rPr>
              <a:t>id</a:t>
            </a:r>
            <a:r>
              <a:rPr sz="2400" b="1" spc="-45" dirty="0">
                <a:solidFill>
                  <a:srgbClr val="003366"/>
                </a:solidFill>
                <a:latin typeface="Arial"/>
                <a:cs typeface="Arial"/>
              </a:rPr>
              <a:t> </a:t>
            </a:r>
            <a:r>
              <a:rPr sz="2400" dirty="0">
                <a:solidFill>
                  <a:srgbClr val="003366"/>
                </a:solidFill>
                <a:latin typeface="Arial MT"/>
                <a:cs typeface="Arial MT"/>
              </a:rPr>
              <a:t>)</a:t>
            </a:r>
            <a:endParaRPr sz="2400">
              <a:latin typeface="Arial MT"/>
              <a:cs typeface="Arial MT"/>
            </a:endParaRPr>
          </a:p>
        </p:txBody>
      </p:sp>
      <p:sp>
        <p:nvSpPr>
          <p:cNvPr id="9" name="object 9"/>
          <p:cNvSpPr txBox="1"/>
          <p:nvPr/>
        </p:nvSpPr>
        <p:spPr>
          <a:xfrm>
            <a:off x="5565775" y="3226689"/>
            <a:ext cx="618490" cy="391160"/>
          </a:xfrm>
          <a:prstGeom prst="rect">
            <a:avLst/>
          </a:prstGeom>
        </p:spPr>
        <p:txBody>
          <a:bodyPr vert="horz" wrap="square" lIns="0" tIns="12700" rIns="0" bIns="0" rtlCol="0">
            <a:spAutoFit/>
          </a:bodyPr>
          <a:lstStyle/>
          <a:p>
            <a:pPr marL="12700">
              <a:spcBef>
                <a:spcPts val="100"/>
              </a:spcBef>
            </a:pPr>
            <a:r>
              <a:rPr sz="2400" i="1" spc="-5" dirty="0">
                <a:solidFill>
                  <a:srgbClr val="FF3300"/>
                </a:solidFill>
                <a:latin typeface="Arial"/>
                <a:cs typeface="Arial"/>
              </a:rPr>
              <a:t>expr</a:t>
            </a:r>
            <a:endParaRPr sz="2400">
              <a:latin typeface="Arial"/>
              <a:cs typeface="Arial"/>
            </a:endParaRPr>
          </a:p>
        </p:txBody>
      </p:sp>
      <p:sp>
        <p:nvSpPr>
          <p:cNvPr id="10" name="object 10"/>
          <p:cNvSpPr txBox="1"/>
          <p:nvPr/>
        </p:nvSpPr>
        <p:spPr>
          <a:xfrm>
            <a:off x="5260975" y="3912489"/>
            <a:ext cx="1456690" cy="391160"/>
          </a:xfrm>
          <a:prstGeom prst="rect">
            <a:avLst/>
          </a:prstGeom>
        </p:spPr>
        <p:txBody>
          <a:bodyPr vert="horz" wrap="square" lIns="0" tIns="12700" rIns="0" bIns="0" rtlCol="0">
            <a:spAutoFit/>
          </a:bodyPr>
          <a:lstStyle/>
          <a:p>
            <a:pPr marL="12700">
              <a:spcBef>
                <a:spcPts val="100"/>
              </a:spcBef>
              <a:tabLst>
                <a:tab pos="850265" algn="l"/>
              </a:tabLst>
            </a:pPr>
            <a:r>
              <a:rPr sz="2400" dirty="0">
                <a:solidFill>
                  <a:srgbClr val="FF3300"/>
                </a:solidFill>
                <a:latin typeface="Arial MT"/>
                <a:cs typeface="Arial MT"/>
              </a:rPr>
              <a:t>-	</a:t>
            </a:r>
            <a:r>
              <a:rPr sz="2400" i="1" spc="-5" dirty="0">
                <a:solidFill>
                  <a:srgbClr val="FF3300"/>
                </a:solidFill>
                <a:latin typeface="Arial"/>
                <a:cs typeface="Arial"/>
              </a:rPr>
              <a:t>expr</a:t>
            </a:r>
            <a:endParaRPr sz="2400">
              <a:latin typeface="Arial"/>
              <a:cs typeface="Arial"/>
            </a:endParaRPr>
          </a:p>
        </p:txBody>
      </p:sp>
      <p:sp>
        <p:nvSpPr>
          <p:cNvPr id="11" name="object 11"/>
          <p:cNvSpPr/>
          <p:nvPr/>
        </p:nvSpPr>
        <p:spPr>
          <a:xfrm>
            <a:off x="6401561" y="5057395"/>
            <a:ext cx="0" cy="277495"/>
          </a:xfrm>
          <a:custGeom>
            <a:avLst/>
            <a:gdLst/>
            <a:ahLst/>
            <a:cxnLst/>
            <a:rect l="l" t="t" r="r" b="b"/>
            <a:pathLst>
              <a:path h="277495">
                <a:moveTo>
                  <a:pt x="0" y="0"/>
                </a:moveTo>
                <a:lnTo>
                  <a:pt x="0" y="277367"/>
                </a:lnTo>
              </a:path>
            </a:pathLst>
          </a:custGeom>
          <a:ln w="28956">
            <a:solidFill>
              <a:srgbClr val="003366"/>
            </a:solidFill>
          </a:ln>
        </p:spPr>
        <p:txBody>
          <a:bodyPr wrap="square" lIns="0" tIns="0" rIns="0" bIns="0" rtlCol="0"/>
          <a:lstStyle/>
          <a:p>
            <a:endParaRPr/>
          </a:p>
        </p:txBody>
      </p:sp>
      <p:sp>
        <p:nvSpPr>
          <p:cNvPr id="12" name="object 12"/>
          <p:cNvSpPr/>
          <p:nvPr/>
        </p:nvSpPr>
        <p:spPr>
          <a:xfrm>
            <a:off x="5868161" y="5057395"/>
            <a:ext cx="457200" cy="277495"/>
          </a:xfrm>
          <a:custGeom>
            <a:avLst/>
            <a:gdLst/>
            <a:ahLst/>
            <a:cxnLst/>
            <a:rect l="l" t="t" r="r" b="b"/>
            <a:pathLst>
              <a:path w="457200" h="277495">
                <a:moveTo>
                  <a:pt x="457200" y="0"/>
                </a:moveTo>
                <a:lnTo>
                  <a:pt x="0" y="277367"/>
                </a:lnTo>
              </a:path>
            </a:pathLst>
          </a:custGeom>
          <a:ln w="28956">
            <a:solidFill>
              <a:srgbClr val="003366"/>
            </a:solidFill>
          </a:ln>
        </p:spPr>
        <p:txBody>
          <a:bodyPr wrap="square" lIns="0" tIns="0" rIns="0" bIns="0" rtlCol="0"/>
          <a:lstStyle/>
          <a:p>
            <a:endParaRPr/>
          </a:p>
        </p:txBody>
      </p:sp>
      <p:sp>
        <p:nvSpPr>
          <p:cNvPr id="13" name="object 13"/>
          <p:cNvSpPr/>
          <p:nvPr/>
        </p:nvSpPr>
        <p:spPr>
          <a:xfrm>
            <a:off x="6477761" y="5057395"/>
            <a:ext cx="457200" cy="277495"/>
          </a:xfrm>
          <a:custGeom>
            <a:avLst/>
            <a:gdLst/>
            <a:ahLst/>
            <a:cxnLst/>
            <a:rect l="l" t="t" r="r" b="b"/>
            <a:pathLst>
              <a:path w="457200" h="277495">
                <a:moveTo>
                  <a:pt x="457200" y="277367"/>
                </a:moveTo>
                <a:lnTo>
                  <a:pt x="0" y="0"/>
                </a:lnTo>
              </a:path>
            </a:pathLst>
          </a:custGeom>
          <a:ln w="28956">
            <a:solidFill>
              <a:srgbClr val="003366"/>
            </a:solidFill>
          </a:ln>
        </p:spPr>
        <p:txBody>
          <a:bodyPr wrap="square" lIns="0" tIns="0" rIns="0" bIns="0" rtlCol="0"/>
          <a:lstStyle/>
          <a:p>
            <a:endParaRPr/>
          </a:p>
        </p:txBody>
      </p:sp>
      <p:sp>
        <p:nvSpPr>
          <p:cNvPr id="14" name="object 14"/>
          <p:cNvSpPr/>
          <p:nvPr/>
        </p:nvSpPr>
        <p:spPr>
          <a:xfrm>
            <a:off x="5791961" y="5791961"/>
            <a:ext cx="0" cy="304800"/>
          </a:xfrm>
          <a:custGeom>
            <a:avLst/>
            <a:gdLst/>
            <a:ahLst/>
            <a:cxnLst/>
            <a:rect l="l" t="t" r="r" b="b"/>
            <a:pathLst>
              <a:path h="304800">
                <a:moveTo>
                  <a:pt x="0" y="0"/>
                </a:moveTo>
                <a:lnTo>
                  <a:pt x="0" y="304800"/>
                </a:lnTo>
              </a:path>
            </a:pathLst>
          </a:custGeom>
          <a:ln w="28956">
            <a:solidFill>
              <a:srgbClr val="003366"/>
            </a:solidFill>
          </a:ln>
        </p:spPr>
        <p:txBody>
          <a:bodyPr wrap="square" lIns="0" tIns="0" rIns="0" bIns="0" rtlCol="0"/>
          <a:lstStyle/>
          <a:p>
            <a:endParaRPr/>
          </a:p>
        </p:txBody>
      </p:sp>
      <p:sp>
        <p:nvSpPr>
          <p:cNvPr id="15" name="object 15"/>
          <p:cNvSpPr/>
          <p:nvPr/>
        </p:nvSpPr>
        <p:spPr>
          <a:xfrm>
            <a:off x="7011161" y="5791961"/>
            <a:ext cx="0" cy="304800"/>
          </a:xfrm>
          <a:custGeom>
            <a:avLst/>
            <a:gdLst/>
            <a:ahLst/>
            <a:cxnLst/>
            <a:rect l="l" t="t" r="r" b="b"/>
            <a:pathLst>
              <a:path h="304800">
                <a:moveTo>
                  <a:pt x="0" y="0"/>
                </a:moveTo>
                <a:lnTo>
                  <a:pt x="0" y="304800"/>
                </a:lnTo>
              </a:path>
            </a:pathLst>
          </a:custGeom>
          <a:ln w="28956">
            <a:solidFill>
              <a:srgbClr val="003366"/>
            </a:solidFill>
          </a:ln>
        </p:spPr>
        <p:txBody>
          <a:bodyPr wrap="square" lIns="0" tIns="0" rIns="0" bIns="0" rtlCol="0"/>
          <a:lstStyle/>
          <a:p>
            <a:endParaRPr/>
          </a:p>
        </p:txBody>
      </p:sp>
      <p:sp>
        <p:nvSpPr>
          <p:cNvPr id="16" name="object 16"/>
          <p:cNvSpPr/>
          <p:nvPr/>
        </p:nvSpPr>
        <p:spPr>
          <a:xfrm>
            <a:off x="6401561" y="4344162"/>
            <a:ext cx="0" cy="277495"/>
          </a:xfrm>
          <a:custGeom>
            <a:avLst/>
            <a:gdLst/>
            <a:ahLst/>
            <a:cxnLst/>
            <a:rect l="l" t="t" r="r" b="b"/>
            <a:pathLst>
              <a:path h="277495">
                <a:moveTo>
                  <a:pt x="0" y="0"/>
                </a:moveTo>
                <a:lnTo>
                  <a:pt x="0" y="277368"/>
                </a:lnTo>
              </a:path>
            </a:pathLst>
          </a:custGeom>
          <a:ln w="28956">
            <a:solidFill>
              <a:srgbClr val="003366"/>
            </a:solidFill>
          </a:ln>
        </p:spPr>
        <p:txBody>
          <a:bodyPr wrap="square" lIns="0" tIns="0" rIns="0" bIns="0" rtlCol="0"/>
          <a:lstStyle/>
          <a:p>
            <a:endParaRPr/>
          </a:p>
        </p:txBody>
      </p:sp>
      <p:sp>
        <p:nvSpPr>
          <p:cNvPr id="17" name="object 17"/>
          <p:cNvSpPr/>
          <p:nvPr/>
        </p:nvSpPr>
        <p:spPr>
          <a:xfrm>
            <a:off x="5868161" y="4344162"/>
            <a:ext cx="457200" cy="277495"/>
          </a:xfrm>
          <a:custGeom>
            <a:avLst/>
            <a:gdLst/>
            <a:ahLst/>
            <a:cxnLst/>
            <a:rect l="l" t="t" r="r" b="b"/>
            <a:pathLst>
              <a:path w="457200" h="277495">
                <a:moveTo>
                  <a:pt x="457200" y="0"/>
                </a:moveTo>
                <a:lnTo>
                  <a:pt x="0" y="277368"/>
                </a:lnTo>
              </a:path>
            </a:pathLst>
          </a:custGeom>
          <a:ln w="28956">
            <a:solidFill>
              <a:srgbClr val="003366"/>
            </a:solidFill>
          </a:ln>
        </p:spPr>
        <p:txBody>
          <a:bodyPr wrap="square" lIns="0" tIns="0" rIns="0" bIns="0" rtlCol="0"/>
          <a:lstStyle/>
          <a:p>
            <a:endParaRPr/>
          </a:p>
        </p:txBody>
      </p:sp>
      <p:sp>
        <p:nvSpPr>
          <p:cNvPr id="18" name="object 18"/>
          <p:cNvSpPr/>
          <p:nvPr/>
        </p:nvSpPr>
        <p:spPr>
          <a:xfrm>
            <a:off x="6477761" y="4344162"/>
            <a:ext cx="457200" cy="277495"/>
          </a:xfrm>
          <a:custGeom>
            <a:avLst/>
            <a:gdLst/>
            <a:ahLst/>
            <a:cxnLst/>
            <a:rect l="l" t="t" r="r" b="b"/>
            <a:pathLst>
              <a:path w="457200" h="277495">
                <a:moveTo>
                  <a:pt x="457200" y="277368"/>
                </a:moveTo>
                <a:lnTo>
                  <a:pt x="0" y="0"/>
                </a:lnTo>
              </a:path>
            </a:pathLst>
          </a:custGeom>
          <a:ln w="28956">
            <a:solidFill>
              <a:srgbClr val="003366"/>
            </a:solidFill>
          </a:ln>
        </p:spPr>
        <p:txBody>
          <a:bodyPr wrap="square" lIns="0" tIns="0" rIns="0" bIns="0" rtlCol="0"/>
          <a:lstStyle/>
          <a:p>
            <a:endParaRPr/>
          </a:p>
        </p:txBody>
      </p:sp>
      <p:sp>
        <p:nvSpPr>
          <p:cNvPr id="19" name="object 19"/>
          <p:cNvSpPr/>
          <p:nvPr/>
        </p:nvSpPr>
        <p:spPr>
          <a:xfrm>
            <a:off x="5334761" y="3658362"/>
            <a:ext cx="457200" cy="277495"/>
          </a:xfrm>
          <a:custGeom>
            <a:avLst/>
            <a:gdLst/>
            <a:ahLst/>
            <a:cxnLst/>
            <a:rect l="l" t="t" r="r" b="b"/>
            <a:pathLst>
              <a:path w="457200" h="277495">
                <a:moveTo>
                  <a:pt x="457200" y="0"/>
                </a:moveTo>
                <a:lnTo>
                  <a:pt x="0" y="277368"/>
                </a:lnTo>
              </a:path>
            </a:pathLst>
          </a:custGeom>
          <a:ln w="28956">
            <a:solidFill>
              <a:srgbClr val="003366"/>
            </a:solidFill>
          </a:ln>
        </p:spPr>
        <p:txBody>
          <a:bodyPr wrap="square" lIns="0" tIns="0" rIns="0" bIns="0" rtlCol="0"/>
          <a:lstStyle/>
          <a:p>
            <a:endParaRPr/>
          </a:p>
        </p:txBody>
      </p:sp>
      <p:sp>
        <p:nvSpPr>
          <p:cNvPr id="20" name="object 20"/>
          <p:cNvSpPr/>
          <p:nvPr/>
        </p:nvSpPr>
        <p:spPr>
          <a:xfrm>
            <a:off x="5944361" y="3658362"/>
            <a:ext cx="457200" cy="277495"/>
          </a:xfrm>
          <a:custGeom>
            <a:avLst/>
            <a:gdLst/>
            <a:ahLst/>
            <a:cxnLst/>
            <a:rect l="l" t="t" r="r" b="b"/>
            <a:pathLst>
              <a:path w="457200" h="277495">
                <a:moveTo>
                  <a:pt x="457200" y="277368"/>
                </a:moveTo>
                <a:lnTo>
                  <a:pt x="0" y="0"/>
                </a:lnTo>
              </a:path>
            </a:pathLst>
          </a:custGeom>
          <a:ln w="28956">
            <a:solidFill>
              <a:srgbClr val="003366"/>
            </a:solidFill>
          </a:ln>
        </p:spPr>
        <p:txBody>
          <a:bodyPr wrap="square" lIns="0" tIns="0" rIns="0" bIns="0" rtlCol="0"/>
          <a:lstStyle/>
          <a:p>
            <a:endParaRPr/>
          </a:p>
        </p:txBody>
      </p:sp>
      <p:sp>
        <p:nvSpPr>
          <p:cNvPr id="21" name="object 21"/>
          <p:cNvSpPr txBox="1"/>
          <p:nvPr/>
        </p:nvSpPr>
        <p:spPr>
          <a:xfrm>
            <a:off x="5489576" y="4598670"/>
            <a:ext cx="1837689" cy="1880002"/>
          </a:xfrm>
          <a:prstGeom prst="rect">
            <a:avLst/>
          </a:prstGeom>
        </p:spPr>
        <p:txBody>
          <a:bodyPr vert="horz" wrap="square" lIns="0" tIns="12700" rIns="0" bIns="0" rtlCol="0">
            <a:spAutoFit/>
          </a:bodyPr>
          <a:lstStyle/>
          <a:p>
            <a:pPr marR="26034" algn="ctr">
              <a:spcBef>
                <a:spcPts val="100"/>
              </a:spcBef>
              <a:tabLst>
                <a:tab pos="304165" algn="l"/>
                <a:tab pos="1066800" algn="l"/>
              </a:tabLst>
            </a:pPr>
            <a:r>
              <a:rPr sz="2400" dirty="0">
                <a:solidFill>
                  <a:srgbClr val="FF3300"/>
                </a:solidFill>
                <a:latin typeface="Arial MT"/>
                <a:cs typeface="Arial MT"/>
              </a:rPr>
              <a:t>(	</a:t>
            </a:r>
            <a:r>
              <a:rPr sz="2400" i="1" spc="-5" dirty="0">
                <a:solidFill>
                  <a:srgbClr val="FF3300"/>
                </a:solidFill>
                <a:latin typeface="Arial"/>
                <a:cs typeface="Arial"/>
              </a:rPr>
              <a:t>expr	</a:t>
            </a:r>
            <a:r>
              <a:rPr sz="2400" dirty="0">
                <a:solidFill>
                  <a:srgbClr val="FF3300"/>
                </a:solidFill>
                <a:latin typeface="Arial MT"/>
                <a:cs typeface="Arial MT"/>
              </a:rPr>
              <a:t>)</a:t>
            </a:r>
            <a:endParaRPr sz="2400">
              <a:latin typeface="Arial MT"/>
              <a:cs typeface="Arial MT"/>
            </a:endParaRPr>
          </a:p>
          <a:p>
            <a:pPr>
              <a:spcBef>
                <a:spcPts val="10"/>
              </a:spcBef>
            </a:pPr>
            <a:endParaRPr sz="2700">
              <a:latin typeface="Arial MT"/>
              <a:cs typeface="Arial MT"/>
            </a:endParaRPr>
          </a:p>
          <a:p>
            <a:pPr algn="ctr">
              <a:spcBef>
                <a:spcPts val="5"/>
              </a:spcBef>
              <a:tabLst>
                <a:tab pos="762000" algn="l"/>
              </a:tabLst>
            </a:pPr>
            <a:r>
              <a:rPr sz="2400" i="1" spc="-5" dirty="0">
                <a:solidFill>
                  <a:srgbClr val="FF3300"/>
                </a:solidFill>
                <a:latin typeface="Arial"/>
                <a:cs typeface="Arial"/>
              </a:rPr>
              <a:t>expr	op</a:t>
            </a:r>
            <a:r>
              <a:rPr sz="2400" i="1" spc="200" dirty="0">
                <a:solidFill>
                  <a:srgbClr val="FF3300"/>
                </a:solidFill>
                <a:latin typeface="Arial"/>
                <a:cs typeface="Arial"/>
              </a:rPr>
              <a:t> </a:t>
            </a:r>
            <a:r>
              <a:rPr sz="2400" i="1" spc="-5" dirty="0">
                <a:solidFill>
                  <a:srgbClr val="FF3300"/>
                </a:solidFill>
                <a:latin typeface="Arial"/>
                <a:cs typeface="Arial"/>
              </a:rPr>
              <a:t>expr</a:t>
            </a:r>
            <a:endParaRPr sz="2400">
              <a:latin typeface="Arial"/>
              <a:cs typeface="Arial"/>
            </a:endParaRPr>
          </a:p>
          <a:p>
            <a:pPr>
              <a:spcBef>
                <a:spcPts val="50"/>
              </a:spcBef>
            </a:pPr>
            <a:endParaRPr sz="2150">
              <a:latin typeface="Arial"/>
              <a:cs typeface="Arial"/>
            </a:endParaRPr>
          </a:p>
          <a:p>
            <a:pPr marR="7620" algn="ctr">
              <a:tabLst>
                <a:tab pos="685800" algn="l"/>
                <a:tab pos="1219200" algn="l"/>
              </a:tabLst>
            </a:pPr>
            <a:r>
              <a:rPr sz="2400" b="1" dirty="0">
                <a:solidFill>
                  <a:srgbClr val="FF3300"/>
                </a:solidFill>
                <a:latin typeface="Arial"/>
                <a:cs typeface="Arial"/>
              </a:rPr>
              <a:t>id	</a:t>
            </a:r>
            <a:r>
              <a:rPr sz="2400" dirty="0">
                <a:solidFill>
                  <a:srgbClr val="FF3300"/>
                </a:solidFill>
                <a:latin typeface="Arial MT"/>
                <a:cs typeface="Arial MT"/>
              </a:rPr>
              <a:t>+	</a:t>
            </a:r>
            <a:r>
              <a:rPr sz="2400" b="1" dirty="0">
                <a:solidFill>
                  <a:srgbClr val="FF3300"/>
                </a:solidFill>
                <a:latin typeface="Arial"/>
                <a:cs typeface="Arial"/>
              </a:rPr>
              <a:t>id</a:t>
            </a:r>
            <a:endParaRPr sz="2400">
              <a:latin typeface="Arial"/>
              <a:cs typeface="Arial"/>
            </a:endParaRPr>
          </a:p>
        </p:txBody>
      </p:sp>
      <p:sp>
        <p:nvSpPr>
          <p:cNvPr id="22" name="object 22"/>
          <p:cNvSpPr/>
          <p:nvPr/>
        </p:nvSpPr>
        <p:spPr>
          <a:xfrm>
            <a:off x="6401561" y="5791961"/>
            <a:ext cx="0" cy="304800"/>
          </a:xfrm>
          <a:custGeom>
            <a:avLst/>
            <a:gdLst/>
            <a:ahLst/>
            <a:cxnLst/>
            <a:rect l="l" t="t" r="r" b="b"/>
            <a:pathLst>
              <a:path h="304800">
                <a:moveTo>
                  <a:pt x="0" y="0"/>
                </a:moveTo>
                <a:lnTo>
                  <a:pt x="0" y="304800"/>
                </a:lnTo>
              </a:path>
            </a:pathLst>
          </a:custGeom>
          <a:ln w="28956">
            <a:solidFill>
              <a:srgbClr val="003366"/>
            </a:solidFill>
          </a:ln>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80541" y="-761"/>
            <a:ext cx="8693785" cy="909955"/>
          </a:xfrm>
          <a:prstGeom prst="rect">
            <a:avLst/>
          </a:prstGeom>
        </p:spPr>
        <p:txBody>
          <a:bodyPr vert="horz" wrap="square" lIns="0" tIns="12700" rIns="0" bIns="0" rtlCol="0" anchor="ctr">
            <a:spAutoFit/>
          </a:bodyPr>
          <a:lstStyle/>
          <a:p>
            <a:pPr marL="12700">
              <a:lnSpc>
                <a:spcPct val="100000"/>
              </a:lnSpc>
              <a:spcBef>
                <a:spcPts val="100"/>
              </a:spcBef>
            </a:pPr>
            <a:r>
              <a:rPr sz="5800" spc="-25" dirty="0"/>
              <a:t>Derivations</a:t>
            </a:r>
            <a:r>
              <a:rPr sz="5800" spc="-254" dirty="0"/>
              <a:t> </a:t>
            </a:r>
            <a:r>
              <a:rPr sz="5800" dirty="0"/>
              <a:t>and</a:t>
            </a:r>
            <a:r>
              <a:rPr sz="5800" spc="-254" dirty="0"/>
              <a:t> </a:t>
            </a:r>
            <a:r>
              <a:rPr sz="5800" dirty="0"/>
              <a:t>Parse</a:t>
            </a:r>
            <a:r>
              <a:rPr sz="5800" spc="-240" dirty="0"/>
              <a:t> </a:t>
            </a:r>
            <a:r>
              <a:rPr sz="5800" spc="-25" dirty="0"/>
              <a:t>Trees</a:t>
            </a:r>
            <a:endParaRPr sz="5800"/>
          </a:p>
        </p:txBody>
      </p:sp>
      <p:sp>
        <p:nvSpPr>
          <p:cNvPr id="4" name="object 4"/>
          <p:cNvSpPr txBox="1"/>
          <p:nvPr/>
        </p:nvSpPr>
        <p:spPr>
          <a:xfrm>
            <a:off x="1907541" y="831766"/>
            <a:ext cx="8615045" cy="5090795"/>
          </a:xfrm>
          <a:prstGeom prst="rect">
            <a:avLst/>
          </a:prstGeom>
        </p:spPr>
        <p:txBody>
          <a:bodyPr vert="horz" wrap="square" lIns="0" tIns="70485" rIns="0" bIns="0" rtlCol="0">
            <a:spAutoFit/>
          </a:bodyPr>
          <a:lstStyle/>
          <a:p>
            <a:pPr marL="285115" indent="-280035">
              <a:spcBef>
                <a:spcPts val="555"/>
              </a:spcBef>
              <a:buClr>
                <a:srgbClr val="D24717"/>
              </a:buClr>
              <a:buSzPct val="78125"/>
              <a:buFont typeface="Segoe UI Symbol"/>
              <a:buChar char="⚫"/>
              <a:tabLst>
                <a:tab pos="285115" algn="l"/>
              </a:tabLst>
            </a:pPr>
            <a:r>
              <a:rPr sz="3200" spc="-175" dirty="0">
                <a:latin typeface="Perpetua"/>
                <a:cs typeface="Perpetua"/>
              </a:rPr>
              <a:t>We</a:t>
            </a:r>
            <a:r>
              <a:rPr sz="3200" spc="-20" dirty="0">
                <a:latin typeface="Perpetua"/>
                <a:cs typeface="Perpetua"/>
              </a:rPr>
              <a:t> </a:t>
            </a:r>
            <a:r>
              <a:rPr sz="3200" dirty="0">
                <a:latin typeface="Perpetua"/>
                <a:cs typeface="Perpetua"/>
              </a:rPr>
              <a:t>can</a:t>
            </a:r>
            <a:r>
              <a:rPr sz="3200" spc="-35" dirty="0">
                <a:latin typeface="Perpetua"/>
                <a:cs typeface="Perpetua"/>
              </a:rPr>
              <a:t> </a:t>
            </a:r>
            <a:r>
              <a:rPr sz="3200" dirty="0">
                <a:latin typeface="Perpetua"/>
                <a:cs typeface="Perpetua"/>
              </a:rPr>
              <a:t>represent</a:t>
            </a:r>
            <a:r>
              <a:rPr sz="3200" spc="-25" dirty="0">
                <a:latin typeface="Perpetua"/>
                <a:cs typeface="Perpetua"/>
              </a:rPr>
              <a:t> </a:t>
            </a:r>
            <a:r>
              <a:rPr sz="3200" dirty="0">
                <a:latin typeface="Perpetua"/>
                <a:cs typeface="Perpetua"/>
              </a:rPr>
              <a:t>a</a:t>
            </a:r>
            <a:r>
              <a:rPr sz="3200" spc="-35" dirty="0">
                <a:latin typeface="Perpetua"/>
                <a:cs typeface="Perpetua"/>
              </a:rPr>
              <a:t> </a:t>
            </a:r>
            <a:r>
              <a:rPr sz="3200" dirty="0">
                <a:latin typeface="Perpetua"/>
                <a:cs typeface="Perpetua"/>
              </a:rPr>
              <a:t>derivation</a:t>
            </a:r>
            <a:r>
              <a:rPr sz="3200" spc="-5" dirty="0">
                <a:latin typeface="Perpetua"/>
                <a:cs typeface="Perpetua"/>
              </a:rPr>
              <a:t> </a:t>
            </a:r>
            <a:r>
              <a:rPr sz="3200" dirty="0">
                <a:latin typeface="Perpetua"/>
                <a:cs typeface="Perpetua"/>
              </a:rPr>
              <a:t>graphically as</a:t>
            </a:r>
            <a:r>
              <a:rPr sz="3200" spc="-35" dirty="0">
                <a:latin typeface="Perpetua"/>
                <a:cs typeface="Perpetua"/>
              </a:rPr>
              <a:t> </a:t>
            </a:r>
            <a:r>
              <a:rPr sz="3200" dirty="0">
                <a:latin typeface="Perpetua"/>
                <a:cs typeface="Perpetua"/>
              </a:rPr>
              <a:t>a</a:t>
            </a:r>
            <a:r>
              <a:rPr sz="3200" spc="20" dirty="0">
                <a:latin typeface="Perpetua"/>
                <a:cs typeface="Perpetua"/>
              </a:rPr>
              <a:t> </a:t>
            </a:r>
            <a:r>
              <a:rPr sz="3200" b="1" i="1" u="sng" dirty="0">
                <a:uFill>
                  <a:solidFill>
                    <a:srgbClr val="000000"/>
                  </a:solidFill>
                </a:uFill>
                <a:latin typeface="Perpetua"/>
                <a:cs typeface="Perpetua"/>
              </a:rPr>
              <a:t>parse</a:t>
            </a:r>
            <a:r>
              <a:rPr sz="3200" b="1" i="1" u="sng" spc="-15" dirty="0">
                <a:uFill>
                  <a:solidFill>
                    <a:srgbClr val="000000"/>
                  </a:solidFill>
                </a:uFill>
                <a:latin typeface="Perpetua"/>
                <a:cs typeface="Perpetua"/>
              </a:rPr>
              <a:t> </a:t>
            </a:r>
            <a:r>
              <a:rPr sz="3200" b="1" i="1" u="sng" spc="-20" dirty="0">
                <a:uFill>
                  <a:solidFill>
                    <a:srgbClr val="000000"/>
                  </a:solidFill>
                </a:uFill>
                <a:latin typeface="Perpetua"/>
                <a:cs typeface="Perpetua"/>
              </a:rPr>
              <a:t>tree</a:t>
            </a:r>
            <a:endParaRPr sz="3200" dirty="0">
              <a:latin typeface="Perpetua"/>
              <a:cs typeface="Perpetua"/>
            </a:endParaRPr>
          </a:p>
          <a:p>
            <a:pPr marL="560070" marR="1042035" lvl="1" indent="-286385">
              <a:spcBef>
                <a:spcPts val="430"/>
              </a:spcBef>
              <a:buClr>
                <a:srgbClr val="9B2C1F"/>
              </a:buClr>
              <a:buSzPct val="85000"/>
              <a:buFont typeface="Segoe UI Symbol"/>
              <a:buChar char="⚫"/>
              <a:tabLst>
                <a:tab pos="560070" algn="l"/>
              </a:tabLst>
            </a:pPr>
            <a:r>
              <a:rPr sz="3000" dirty="0">
                <a:latin typeface="Perpetua"/>
                <a:cs typeface="Perpetua"/>
              </a:rPr>
              <a:t>The root of the</a:t>
            </a:r>
            <a:r>
              <a:rPr sz="3000" spc="5" dirty="0">
                <a:latin typeface="Perpetua"/>
                <a:cs typeface="Perpetua"/>
              </a:rPr>
              <a:t> </a:t>
            </a:r>
            <a:r>
              <a:rPr sz="3000" dirty="0">
                <a:latin typeface="Perpetua"/>
                <a:cs typeface="Perpetua"/>
              </a:rPr>
              <a:t>parse tree</a:t>
            </a:r>
            <a:r>
              <a:rPr sz="3000" spc="5" dirty="0">
                <a:latin typeface="Perpetua"/>
                <a:cs typeface="Perpetua"/>
              </a:rPr>
              <a:t> </a:t>
            </a:r>
            <a:r>
              <a:rPr sz="3000" dirty="0">
                <a:latin typeface="Perpetua"/>
                <a:cs typeface="Perpetua"/>
              </a:rPr>
              <a:t>is</a:t>
            </a:r>
            <a:r>
              <a:rPr sz="3000" spc="-15" dirty="0">
                <a:latin typeface="Perpetua"/>
                <a:cs typeface="Perpetua"/>
              </a:rPr>
              <a:t> </a:t>
            </a:r>
            <a:r>
              <a:rPr sz="3000" dirty="0">
                <a:latin typeface="Perpetua"/>
                <a:cs typeface="Perpetua"/>
              </a:rPr>
              <a:t>the</a:t>
            </a:r>
            <a:r>
              <a:rPr sz="3000" spc="5" dirty="0">
                <a:latin typeface="Perpetua"/>
                <a:cs typeface="Perpetua"/>
              </a:rPr>
              <a:t> </a:t>
            </a:r>
            <a:r>
              <a:rPr sz="3000" dirty="0">
                <a:latin typeface="Perpetua"/>
                <a:cs typeface="Perpetua"/>
              </a:rPr>
              <a:t>start</a:t>
            </a:r>
            <a:r>
              <a:rPr sz="3000" spc="-5" dirty="0">
                <a:latin typeface="Perpetua"/>
                <a:cs typeface="Perpetua"/>
              </a:rPr>
              <a:t> </a:t>
            </a:r>
            <a:r>
              <a:rPr sz="3000" dirty="0">
                <a:latin typeface="Perpetua"/>
                <a:cs typeface="Perpetua"/>
              </a:rPr>
              <a:t>symbol of</a:t>
            </a:r>
            <a:r>
              <a:rPr sz="3000" spc="5" dirty="0">
                <a:latin typeface="Perpetua"/>
                <a:cs typeface="Perpetua"/>
              </a:rPr>
              <a:t> </a:t>
            </a:r>
            <a:r>
              <a:rPr sz="3000" spc="-25" dirty="0">
                <a:latin typeface="Perpetua"/>
                <a:cs typeface="Perpetua"/>
              </a:rPr>
              <a:t>the </a:t>
            </a:r>
            <a:r>
              <a:rPr sz="3000" spc="-10" dirty="0">
                <a:latin typeface="Perpetua"/>
                <a:cs typeface="Perpetua"/>
              </a:rPr>
              <a:t>grammar</a:t>
            </a:r>
            <a:endParaRPr sz="3000" dirty="0">
              <a:latin typeface="Perpetua"/>
              <a:cs typeface="Perpetua"/>
            </a:endParaRPr>
          </a:p>
          <a:p>
            <a:pPr marL="559435" lvl="1" indent="-285750">
              <a:spcBef>
                <a:spcPts val="405"/>
              </a:spcBef>
              <a:buClr>
                <a:srgbClr val="9B2C1F"/>
              </a:buClr>
              <a:buSzPct val="85000"/>
              <a:buFont typeface="Segoe UI Symbol"/>
              <a:buChar char="⚫"/>
              <a:tabLst>
                <a:tab pos="559435" algn="l"/>
              </a:tabLst>
            </a:pPr>
            <a:r>
              <a:rPr sz="3000" dirty="0">
                <a:latin typeface="Perpetua"/>
                <a:cs typeface="Perpetua"/>
              </a:rPr>
              <a:t>The</a:t>
            </a:r>
            <a:r>
              <a:rPr sz="3000" spc="-40" dirty="0">
                <a:latin typeface="Perpetua"/>
                <a:cs typeface="Perpetua"/>
              </a:rPr>
              <a:t> </a:t>
            </a:r>
            <a:r>
              <a:rPr sz="3000" spc="-10" dirty="0">
                <a:latin typeface="Perpetua"/>
                <a:cs typeface="Perpetua"/>
              </a:rPr>
              <a:t>leaves</a:t>
            </a:r>
            <a:r>
              <a:rPr sz="3000" spc="-40" dirty="0">
                <a:latin typeface="Perpetua"/>
                <a:cs typeface="Perpetua"/>
              </a:rPr>
              <a:t> </a:t>
            </a:r>
            <a:r>
              <a:rPr sz="3000" dirty="0">
                <a:latin typeface="Perpetua"/>
                <a:cs typeface="Perpetua"/>
              </a:rPr>
              <a:t>are</a:t>
            </a:r>
            <a:r>
              <a:rPr sz="3000" spc="-40" dirty="0">
                <a:latin typeface="Perpetua"/>
                <a:cs typeface="Perpetua"/>
              </a:rPr>
              <a:t> </a:t>
            </a:r>
            <a:r>
              <a:rPr sz="3000" dirty="0">
                <a:latin typeface="Perpetua"/>
                <a:cs typeface="Perpetua"/>
              </a:rPr>
              <a:t>its</a:t>
            </a:r>
            <a:r>
              <a:rPr sz="3000" spc="-40" dirty="0">
                <a:latin typeface="Perpetua"/>
                <a:cs typeface="Perpetua"/>
              </a:rPr>
              <a:t> </a:t>
            </a:r>
            <a:r>
              <a:rPr sz="3000" spc="-10" dirty="0">
                <a:latin typeface="Perpetua"/>
                <a:cs typeface="Perpetua"/>
              </a:rPr>
              <a:t>yield</a:t>
            </a:r>
            <a:endParaRPr sz="3000" dirty="0">
              <a:latin typeface="Perpetua"/>
              <a:cs typeface="Perpetua"/>
            </a:endParaRPr>
          </a:p>
          <a:p>
            <a:pPr marL="331470" marR="5520055" lvl="1" indent="-57785">
              <a:lnSpc>
                <a:spcPts val="4000"/>
              </a:lnSpc>
              <a:spcBef>
                <a:spcPts val="195"/>
              </a:spcBef>
              <a:buClr>
                <a:srgbClr val="9B2C1F"/>
              </a:buClr>
              <a:buSzPct val="85000"/>
              <a:buFont typeface="Segoe UI Symbol"/>
              <a:buChar char="⚫"/>
              <a:tabLst>
                <a:tab pos="559435" algn="l"/>
              </a:tabLst>
            </a:pPr>
            <a:r>
              <a:rPr sz="3000" dirty="0">
                <a:latin typeface="Perpetua"/>
                <a:cs typeface="Perpetua"/>
              </a:rPr>
              <a:t>	Each</a:t>
            </a:r>
            <a:r>
              <a:rPr sz="3000" spc="10" dirty="0">
                <a:latin typeface="Perpetua"/>
                <a:cs typeface="Perpetua"/>
              </a:rPr>
              <a:t> </a:t>
            </a:r>
            <a:r>
              <a:rPr sz="3000" dirty="0">
                <a:latin typeface="Perpetua"/>
                <a:cs typeface="Perpetua"/>
              </a:rPr>
              <a:t>node</a:t>
            </a:r>
            <a:r>
              <a:rPr sz="3000" spc="15" dirty="0">
                <a:latin typeface="Perpetua"/>
                <a:cs typeface="Perpetua"/>
              </a:rPr>
              <a:t> </a:t>
            </a:r>
            <a:r>
              <a:rPr sz="3000" dirty="0">
                <a:latin typeface="Perpetua"/>
                <a:cs typeface="Perpetua"/>
              </a:rPr>
              <a:t>with</a:t>
            </a:r>
            <a:r>
              <a:rPr sz="3000" spc="10" dirty="0">
                <a:latin typeface="Perpetua"/>
                <a:cs typeface="Perpetua"/>
              </a:rPr>
              <a:t> </a:t>
            </a:r>
            <a:r>
              <a:rPr sz="3000" spc="-25" dirty="0">
                <a:latin typeface="Perpetua"/>
                <a:cs typeface="Perpetua"/>
              </a:rPr>
              <a:t>its </a:t>
            </a:r>
            <a:r>
              <a:rPr sz="3000" dirty="0">
                <a:latin typeface="Perpetua"/>
                <a:cs typeface="Perpetua"/>
              </a:rPr>
              <a:t>children</a:t>
            </a:r>
            <a:r>
              <a:rPr sz="3000" spc="-45" dirty="0">
                <a:latin typeface="Perpetua"/>
                <a:cs typeface="Perpetua"/>
              </a:rPr>
              <a:t> </a:t>
            </a:r>
            <a:r>
              <a:rPr sz="3000" dirty="0">
                <a:latin typeface="Perpetua"/>
                <a:cs typeface="Perpetua"/>
              </a:rPr>
              <a:t>represent</a:t>
            </a:r>
            <a:r>
              <a:rPr sz="3000" spc="-50" dirty="0">
                <a:latin typeface="Perpetua"/>
                <a:cs typeface="Perpetua"/>
              </a:rPr>
              <a:t> a</a:t>
            </a:r>
            <a:endParaRPr sz="3000" dirty="0">
              <a:latin typeface="Perpetua"/>
              <a:cs typeface="Perpetua"/>
            </a:endParaRPr>
          </a:p>
          <a:p>
            <a:pPr marL="331470">
              <a:spcBef>
                <a:spcPts val="204"/>
              </a:spcBef>
            </a:pPr>
            <a:r>
              <a:rPr sz="3000" spc="-10" dirty="0">
                <a:latin typeface="Perpetua"/>
                <a:cs typeface="Perpetua"/>
              </a:rPr>
              <a:t>production</a:t>
            </a:r>
            <a:endParaRPr sz="3000" dirty="0">
              <a:latin typeface="Perpetua"/>
              <a:cs typeface="Perpetua"/>
            </a:endParaRPr>
          </a:p>
          <a:p>
            <a:pPr marL="283845" marR="4903470" indent="-271780">
              <a:lnSpc>
                <a:spcPct val="112000"/>
              </a:lnSpc>
              <a:spcBef>
                <a:spcPts val="225"/>
              </a:spcBef>
              <a:buClr>
                <a:srgbClr val="D24717"/>
              </a:buClr>
              <a:buSzPct val="83928"/>
              <a:buFont typeface="Segoe UI Symbol"/>
              <a:buChar char="⚫"/>
              <a:tabLst>
                <a:tab pos="331470" algn="l"/>
              </a:tabLst>
            </a:pPr>
            <a:r>
              <a:rPr sz="2800" dirty="0">
                <a:latin typeface="Perpetua"/>
                <a:cs typeface="Perpetua"/>
              </a:rPr>
              <a:t>E.g.,The</a:t>
            </a:r>
            <a:r>
              <a:rPr sz="2800" spc="-50" dirty="0">
                <a:latin typeface="Perpetua"/>
                <a:cs typeface="Perpetua"/>
              </a:rPr>
              <a:t> </a:t>
            </a:r>
            <a:r>
              <a:rPr sz="2800" dirty="0">
                <a:latin typeface="Perpetua"/>
                <a:cs typeface="Perpetua"/>
              </a:rPr>
              <a:t>parse</a:t>
            </a:r>
            <a:r>
              <a:rPr sz="2800" spc="-30" dirty="0">
                <a:latin typeface="Perpetua"/>
                <a:cs typeface="Perpetua"/>
              </a:rPr>
              <a:t> </a:t>
            </a:r>
            <a:r>
              <a:rPr sz="2800" dirty="0">
                <a:latin typeface="Perpetua"/>
                <a:cs typeface="Perpetua"/>
              </a:rPr>
              <a:t>tree</a:t>
            </a:r>
            <a:r>
              <a:rPr sz="2800" spc="-30" dirty="0">
                <a:latin typeface="Perpetua"/>
                <a:cs typeface="Perpetua"/>
              </a:rPr>
              <a:t> </a:t>
            </a:r>
            <a:r>
              <a:rPr sz="2800" dirty="0">
                <a:latin typeface="Perpetua"/>
                <a:cs typeface="Perpetua"/>
              </a:rPr>
              <a:t>for</a:t>
            </a:r>
            <a:r>
              <a:rPr sz="2800" spc="-35" dirty="0">
                <a:latin typeface="Perpetua"/>
                <a:cs typeface="Perpetua"/>
              </a:rPr>
              <a:t> </a:t>
            </a:r>
            <a:r>
              <a:rPr sz="2800" spc="-25" dirty="0">
                <a:latin typeface="Perpetua"/>
                <a:cs typeface="Perpetua"/>
              </a:rPr>
              <a:t>the 	</a:t>
            </a:r>
            <a:r>
              <a:rPr sz="2800" dirty="0">
                <a:latin typeface="Perpetua"/>
                <a:cs typeface="Perpetua"/>
              </a:rPr>
              <a:t>expression</a:t>
            </a:r>
            <a:r>
              <a:rPr sz="2800" spc="-10" dirty="0">
                <a:latin typeface="Perpetua"/>
                <a:cs typeface="Perpetua"/>
              </a:rPr>
              <a:t> </a:t>
            </a:r>
            <a:r>
              <a:rPr sz="2800" dirty="0">
                <a:latin typeface="Perpetua"/>
                <a:cs typeface="Perpetua"/>
              </a:rPr>
              <a:t>grammar</a:t>
            </a:r>
            <a:r>
              <a:rPr sz="2800" spc="-30" dirty="0">
                <a:latin typeface="Perpetua"/>
                <a:cs typeface="Perpetua"/>
              </a:rPr>
              <a:t> </a:t>
            </a:r>
            <a:r>
              <a:rPr sz="2800" spc="-25" dirty="0">
                <a:latin typeface="Perpetua"/>
                <a:cs typeface="Perpetua"/>
              </a:rPr>
              <a:t>for</a:t>
            </a:r>
            <a:endParaRPr sz="2800" dirty="0">
              <a:latin typeface="Perpetua"/>
              <a:cs typeface="Perpetua"/>
            </a:endParaRPr>
          </a:p>
          <a:p>
            <a:pPr marL="331470">
              <a:spcBef>
                <a:spcPts val="360"/>
              </a:spcBef>
            </a:pPr>
            <a:r>
              <a:rPr sz="3200" b="1" dirty="0">
                <a:latin typeface="Courier New"/>
                <a:cs typeface="Courier New"/>
              </a:rPr>
              <a:t>3</a:t>
            </a:r>
            <a:r>
              <a:rPr sz="3200" b="1" spc="-15" dirty="0">
                <a:latin typeface="Courier New"/>
                <a:cs typeface="Courier New"/>
              </a:rPr>
              <a:t> </a:t>
            </a:r>
            <a:r>
              <a:rPr sz="3200" b="1" dirty="0">
                <a:latin typeface="Courier New"/>
                <a:cs typeface="Courier New"/>
              </a:rPr>
              <a:t>+</a:t>
            </a:r>
            <a:r>
              <a:rPr sz="3200" b="1" spc="-20" dirty="0">
                <a:latin typeface="Courier New"/>
                <a:cs typeface="Courier New"/>
              </a:rPr>
              <a:t> </a:t>
            </a:r>
            <a:r>
              <a:rPr sz="3200" b="1" dirty="0">
                <a:latin typeface="Courier New"/>
                <a:cs typeface="Courier New"/>
              </a:rPr>
              <a:t>4</a:t>
            </a:r>
            <a:r>
              <a:rPr sz="3200" b="1" spc="-5" dirty="0">
                <a:latin typeface="Courier New"/>
                <a:cs typeface="Courier New"/>
              </a:rPr>
              <a:t> </a:t>
            </a:r>
            <a:r>
              <a:rPr sz="3200" b="1" dirty="0">
                <a:latin typeface="Courier New"/>
                <a:cs typeface="Courier New"/>
              </a:rPr>
              <a:t>*</a:t>
            </a:r>
            <a:r>
              <a:rPr sz="3200" b="1" spc="-10" dirty="0">
                <a:latin typeface="Courier New"/>
                <a:cs typeface="Courier New"/>
              </a:rPr>
              <a:t> </a:t>
            </a:r>
            <a:r>
              <a:rPr sz="3200" b="1" spc="-25" dirty="0">
                <a:latin typeface="Courier New"/>
                <a:cs typeface="Courier New"/>
              </a:rPr>
              <a:t>5</a:t>
            </a:r>
            <a:r>
              <a:rPr sz="3200" b="1" spc="-1185" dirty="0">
                <a:latin typeface="Courier New"/>
                <a:cs typeface="Courier New"/>
              </a:rPr>
              <a:t> </a:t>
            </a:r>
            <a:r>
              <a:rPr sz="3200" spc="-25" dirty="0">
                <a:latin typeface="Perpetua"/>
                <a:cs typeface="Perpetua"/>
              </a:rPr>
              <a:t>is:</a:t>
            </a:r>
            <a:endParaRPr sz="3200" dirty="0">
              <a:latin typeface="Perpetua"/>
              <a:cs typeface="Perpetua"/>
            </a:endParaRPr>
          </a:p>
        </p:txBody>
      </p:sp>
      <p:pic>
        <p:nvPicPr>
          <p:cNvPr id="7" name="object 7"/>
          <p:cNvPicPr/>
          <p:nvPr/>
        </p:nvPicPr>
        <p:blipFill>
          <a:blip r:embed="rId2" cstate="print"/>
          <a:stretch>
            <a:fillRect/>
          </a:stretch>
        </p:blipFill>
        <p:spPr>
          <a:xfrm>
            <a:off x="6324600" y="1981200"/>
            <a:ext cx="3840479" cy="4508754"/>
          </a:xfrm>
          <a:prstGeom prst="rect">
            <a:avLst/>
          </a:prstGeom>
        </p:spPr>
      </p:pic>
      <p:sp>
        <p:nvSpPr>
          <p:cNvPr id="8" name="object 8"/>
          <p:cNvSpPr txBox="1">
            <a:spLocks noGrp="1"/>
          </p:cNvSpPr>
          <p:nvPr>
            <p:ph type="sldNum" sz="quarter" idx="7"/>
          </p:nvPr>
        </p:nvSpPr>
        <p:spPr>
          <a:xfrm>
            <a:off x="183134" y="6317326"/>
            <a:ext cx="396875" cy="239395"/>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139065">
              <a:lnSpc>
                <a:spcPts val="1660"/>
              </a:lnSpc>
            </a:pPr>
            <a:fld id="{81D60167-4931-47E6-BA6A-407CBD079E47}" type="slidenum">
              <a:rPr lang="en-US" spc="-5" smtClean="0"/>
              <a:pPr marL="139065">
                <a:lnSpc>
                  <a:spcPts val="1660"/>
                </a:lnSpc>
              </a:pPr>
              <a:t>46</a:t>
            </a:fld>
            <a:endParaRPr spc="-25"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17444" y="1228069"/>
            <a:ext cx="7431774" cy="689932"/>
          </a:xfrm>
          <a:prstGeom prst="rect">
            <a:avLst/>
          </a:prstGeom>
        </p:spPr>
        <p:txBody>
          <a:bodyPr vert="horz" wrap="square" lIns="0" tIns="12700" rIns="0" bIns="0" rtlCol="0" anchor="ctr">
            <a:spAutoFit/>
          </a:bodyPr>
          <a:lstStyle/>
          <a:p>
            <a:pPr marL="12700">
              <a:lnSpc>
                <a:spcPct val="100000"/>
              </a:lnSpc>
              <a:spcBef>
                <a:spcPts val="100"/>
              </a:spcBef>
            </a:pPr>
            <a:r>
              <a:rPr spc="-5" dirty="0"/>
              <a:t>Ambiguous</a:t>
            </a:r>
            <a:r>
              <a:rPr lang="en-US" spc="-55" dirty="0"/>
              <a:t> </a:t>
            </a:r>
            <a:r>
              <a:rPr dirty="0"/>
              <a:t>Grammars</a:t>
            </a:r>
          </a:p>
        </p:txBody>
      </p:sp>
      <p:sp>
        <p:nvSpPr>
          <p:cNvPr id="4" name="object 4"/>
          <p:cNvSpPr txBox="1"/>
          <p:nvPr/>
        </p:nvSpPr>
        <p:spPr>
          <a:xfrm>
            <a:off x="2517444" y="2349867"/>
            <a:ext cx="7743190" cy="3952240"/>
          </a:xfrm>
          <a:prstGeom prst="rect">
            <a:avLst/>
          </a:prstGeom>
        </p:spPr>
        <p:txBody>
          <a:bodyPr vert="horz" wrap="square" lIns="0" tIns="12065" rIns="0" bIns="0" rtlCol="0">
            <a:spAutoFit/>
          </a:bodyPr>
          <a:lstStyle/>
          <a:p>
            <a:pPr marL="354965" marR="828040" indent="-342900">
              <a:lnSpc>
                <a:spcPct val="110000"/>
              </a:lnSpc>
              <a:spcBef>
                <a:spcPts val="95"/>
              </a:spcBef>
              <a:buSzPct val="75000"/>
              <a:buFont typeface="Wingdings"/>
              <a:buChar char=""/>
              <a:tabLst>
                <a:tab pos="354965" algn="l"/>
                <a:tab pos="355600" algn="l"/>
              </a:tabLst>
            </a:pPr>
            <a:r>
              <a:rPr sz="2800" spc="-5" dirty="0">
                <a:solidFill>
                  <a:srgbClr val="003366"/>
                </a:solidFill>
                <a:latin typeface="Arial MT"/>
                <a:cs typeface="Arial MT"/>
              </a:rPr>
              <a:t>A grammar</a:t>
            </a:r>
            <a:r>
              <a:rPr sz="2800" spc="30" dirty="0">
                <a:solidFill>
                  <a:srgbClr val="003366"/>
                </a:solidFill>
                <a:latin typeface="Arial MT"/>
                <a:cs typeface="Arial MT"/>
              </a:rPr>
              <a:t> </a:t>
            </a:r>
            <a:r>
              <a:rPr sz="2800" spc="-5" dirty="0">
                <a:solidFill>
                  <a:srgbClr val="003366"/>
                </a:solidFill>
                <a:latin typeface="Arial MT"/>
                <a:cs typeface="Arial MT"/>
              </a:rPr>
              <a:t>is</a:t>
            </a:r>
            <a:r>
              <a:rPr sz="2800" spc="5" dirty="0">
                <a:solidFill>
                  <a:srgbClr val="003366"/>
                </a:solidFill>
                <a:latin typeface="Arial MT"/>
                <a:cs typeface="Arial MT"/>
              </a:rPr>
              <a:t> </a:t>
            </a:r>
            <a:r>
              <a:rPr sz="2800" spc="-5" dirty="0">
                <a:solidFill>
                  <a:srgbClr val="FF3300"/>
                </a:solidFill>
                <a:latin typeface="Arial MT"/>
                <a:cs typeface="Arial MT"/>
              </a:rPr>
              <a:t>ambiguous</a:t>
            </a:r>
            <a:r>
              <a:rPr sz="2800" spc="45" dirty="0">
                <a:solidFill>
                  <a:srgbClr val="FF3300"/>
                </a:solidFill>
                <a:latin typeface="Arial MT"/>
                <a:cs typeface="Arial MT"/>
              </a:rPr>
              <a:t> </a:t>
            </a:r>
            <a:r>
              <a:rPr sz="2800" spc="-5" dirty="0">
                <a:solidFill>
                  <a:srgbClr val="003366"/>
                </a:solidFill>
                <a:latin typeface="Arial MT"/>
                <a:cs typeface="Arial MT"/>
              </a:rPr>
              <a:t>if it</a:t>
            </a:r>
            <a:r>
              <a:rPr sz="2800" dirty="0">
                <a:solidFill>
                  <a:srgbClr val="003366"/>
                </a:solidFill>
                <a:latin typeface="Arial MT"/>
                <a:cs typeface="Arial MT"/>
              </a:rPr>
              <a:t> </a:t>
            </a:r>
            <a:r>
              <a:rPr sz="2800" spc="-5" dirty="0">
                <a:solidFill>
                  <a:srgbClr val="003366"/>
                </a:solidFill>
                <a:latin typeface="Arial MT"/>
                <a:cs typeface="Arial MT"/>
              </a:rPr>
              <a:t>can</a:t>
            </a:r>
            <a:r>
              <a:rPr sz="2800" spc="5" dirty="0">
                <a:solidFill>
                  <a:srgbClr val="003366"/>
                </a:solidFill>
                <a:latin typeface="Arial MT"/>
                <a:cs typeface="Arial MT"/>
              </a:rPr>
              <a:t> </a:t>
            </a:r>
            <a:r>
              <a:rPr sz="2800" dirty="0">
                <a:solidFill>
                  <a:srgbClr val="003366"/>
                </a:solidFill>
                <a:latin typeface="Arial MT"/>
                <a:cs typeface="Arial MT"/>
              </a:rPr>
              <a:t>derive</a:t>
            </a:r>
            <a:r>
              <a:rPr sz="2800" spc="-5" dirty="0">
                <a:solidFill>
                  <a:srgbClr val="003366"/>
                </a:solidFill>
                <a:latin typeface="Arial MT"/>
                <a:cs typeface="Arial MT"/>
              </a:rPr>
              <a:t> a </a:t>
            </a:r>
            <a:r>
              <a:rPr sz="2800" spc="-765" dirty="0">
                <a:solidFill>
                  <a:srgbClr val="003366"/>
                </a:solidFill>
                <a:latin typeface="Arial MT"/>
                <a:cs typeface="Arial MT"/>
              </a:rPr>
              <a:t> </a:t>
            </a:r>
            <a:r>
              <a:rPr sz="2800" dirty="0">
                <a:solidFill>
                  <a:srgbClr val="003366"/>
                </a:solidFill>
                <a:latin typeface="Arial MT"/>
                <a:cs typeface="Arial MT"/>
              </a:rPr>
              <a:t>string</a:t>
            </a:r>
            <a:r>
              <a:rPr sz="2800" spc="-10" dirty="0">
                <a:solidFill>
                  <a:srgbClr val="003366"/>
                </a:solidFill>
                <a:latin typeface="Arial MT"/>
                <a:cs typeface="Arial MT"/>
              </a:rPr>
              <a:t> </a:t>
            </a:r>
            <a:r>
              <a:rPr sz="2800" spc="-5" dirty="0">
                <a:solidFill>
                  <a:srgbClr val="003366"/>
                </a:solidFill>
                <a:latin typeface="Arial MT"/>
                <a:cs typeface="Arial MT"/>
              </a:rPr>
              <a:t>with</a:t>
            </a:r>
            <a:r>
              <a:rPr sz="2800" spc="10" dirty="0">
                <a:solidFill>
                  <a:srgbClr val="003366"/>
                </a:solidFill>
                <a:latin typeface="Arial MT"/>
                <a:cs typeface="Arial MT"/>
              </a:rPr>
              <a:t> </a:t>
            </a:r>
            <a:r>
              <a:rPr sz="2800" spc="-5" dirty="0">
                <a:solidFill>
                  <a:srgbClr val="003366"/>
                </a:solidFill>
                <a:latin typeface="Arial MT"/>
                <a:cs typeface="Arial MT"/>
              </a:rPr>
              <a:t>two</a:t>
            </a:r>
            <a:r>
              <a:rPr sz="2800" dirty="0">
                <a:solidFill>
                  <a:srgbClr val="003366"/>
                </a:solidFill>
                <a:latin typeface="Arial MT"/>
                <a:cs typeface="Arial MT"/>
              </a:rPr>
              <a:t> different</a:t>
            </a:r>
            <a:r>
              <a:rPr sz="2800" spc="-10" dirty="0">
                <a:solidFill>
                  <a:srgbClr val="003366"/>
                </a:solidFill>
                <a:latin typeface="Arial MT"/>
                <a:cs typeface="Arial MT"/>
              </a:rPr>
              <a:t> </a:t>
            </a:r>
            <a:r>
              <a:rPr sz="2800" spc="-5" dirty="0">
                <a:solidFill>
                  <a:srgbClr val="003366"/>
                </a:solidFill>
                <a:latin typeface="Arial MT"/>
                <a:cs typeface="Arial MT"/>
              </a:rPr>
              <a:t>parse</a:t>
            </a:r>
            <a:r>
              <a:rPr sz="2800" spc="5" dirty="0">
                <a:solidFill>
                  <a:srgbClr val="003366"/>
                </a:solidFill>
                <a:latin typeface="Arial MT"/>
                <a:cs typeface="Arial MT"/>
              </a:rPr>
              <a:t> </a:t>
            </a:r>
            <a:r>
              <a:rPr sz="2800" dirty="0">
                <a:solidFill>
                  <a:srgbClr val="003366"/>
                </a:solidFill>
                <a:latin typeface="Arial MT"/>
                <a:cs typeface="Arial MT"/>
              </a:rPr>
              <a:t>trees</a:t>
            </a:r>
            <a:endParaRPr sz="2800" dirty="0">
              <a:latin typeface="Arial MT"/>
              <a:cs typeface="Arial MT"/>
            </a:endParaRPr>
          </a:p>
          <a:p>
            <a:pPr marL="354965" marR="5080" indent="-342900">
              <a:lnSpc>
                <a:spcPct val="110000"/>
              </a:lnSpc>
              <a:spcBef>
                <a:spcPts val="675"/>
              </a:spcBef>
              <a:buSzPct val="75000"/>
              <a:buFont typeface="Wingdings"/>
              <a:buChar char=""/>
              <a:tabLst>
                <a:tab pos="354965" algn="l"/>
                <a:tab pos="355600" algn="l"/>
              </a:tabLst>
            </a:pPr>
            <a:r>
              <a:rPr sz="2800" spc="-5" dirty="0">
                <a:solidFill>
                  <a:srgbClr val="003366"/>
                </a:solidFill>
                <a:latin typeface="Arial MT"/>
                <a:cs typeface="Arial MT"/>
              </a:rPr>
              <a:t>If we </a:t>
            </a:r>
            <a:r>
              <a:rPr sz="2800" dirty="0">
                <a:solidFill>
                  <a:srgbClr val="003366"/>
                </a:solidFill>
                <a:latin typeface="Arial MT"/>
                <a:cs typeface="Arial MT"/>
              </a:rPr>
              <a:t>use </a:t>
            </a:r>
            <a:r>
              <a:rPr sz="2800" spc="-5" dirty="0">
                <a:solidFill>
                  <a:srgbClr val="003366"/>
                </a:solidFill>
                <a:latin typeface="Arial MT"/>
                <a:cs typeface="Arial MT"/>
              </a:rPr>
              <a:t>the </a:t>
            </a:r>
            <a:r>
              <a:rPr sz="2800" dirty="0">
                <a:solidFill>
                  <a:srgbClr val="003366"/>
                </a:solidFill>
                <a:latin typeface="Arial MT"/>
                <a:cs typeface="Arial MT"/>
              </a:rPr>
              <a:t>syntactic structure </a:t>
            </a:r>
            <a:r>
              <a:rPr sz="2800" spc="-5" dirty="0">
                <a:solidFill>
                  <a:srgbClr val="003366"/>
                </a:solidFill>
                <a:latin typeface="Arial MT"/>
                <a:cs typeface="Arial MT"/>
              </a:rPr>
              <a:t>of a </a:t>
            </a:r>
            <a:r>
              <a:rPr sz="2800" dirty="0">
                <a:solidFill>
                  <a:srgbClr val="003366"/>
                </a:solidFill>
                <a:latin typeface="Arial MT"/>
                <a:cs typeface="Arial MT"/>
              </a:rPr>
              <a:t>parse tree </a:t>
            </a:r>
            <a:r>
              <a:rPr sz="2800" spc="-770" dirty="0">
                <a:solidFill>
                  <a:srgbClr val="003366"/>
                </a:solidFill>
                <a:latin typeface="Arial MT"/>
                <a:cs typeface="Arial MT"/>
              </a:rPr>
              <a:t> </a:t>
            </a:r>
            <a:r>
              <a:rPr sz="2800" spc="-5" dirty="0">
                <a:solidFill>
                  <a:srgbClr val="003366"/>
                </a:solidFill>
                <a:latin typeface="Arial MT"/>
                <a:cs typeface="Arial MT"/>
              </a:rPr>
              <a:t>to interpret</a:t>
            </a:r>
            <a:r>
              <a:rPr sz="2800" spc="5" dirty="0">
                <a:solidFill>
                  <a:srgbClr val="003366"/>
                </a:solidFill>
                <a:latin typeface="Arial MT"/>
                <a:cs typeface="Arial MT"/>
              </a:rPr>
              <a:t> </a:t>
            </a:r>
            <a:r>
              <a:rPr sz="2800" spc="-5" dirty="0">
                <a:solidFill>
                  <a:srgbClr val="003366"/>
                </a:solidFill>
                <a:latin typeface="Arial MT"/>
                <a:cs typeface="Arial MT"/>
              </a:rPr>
              <a:t>the</a:t>
            </a:r>
            <a:r>
              <a:rPr sz="2800" spc="30" dirty="0">
                <a:solidFill>
                  <a:srgbClr val="003366"/>
                </a:solidFill>
                <a:latin typeface="Arial MT"/>
                <a:cs typeface="Arial MT"/>
              </a:rPr>
              <a:t> </a:t>
            </a:r>
            <a:r>
              <a:rPr sz="2800" spc="-5" dirty="0">
                <a:solidFill>
                  <a:srgbClr val="FF3300"/>
                </a:solidFill>
                <a:latin typeface="Arial MT"/>
                <a:cs typeface="Arial MT"/>
              </a:rPr>
              <a:t>meaning</a:t>
            </a:r>
            <a:r>
              <a:rPr sz="2800" spc="30" dirty="0">
                <a:solidFill>
                  <a:srgbClr val="FF3300"/>
                </a:solidFill>
                <a:latin typeface="Arial MT"/>
                <a:cs typeface="Arial MT"/>
              </a:rPr>
              <a:t> </a:t>
            </a:r>
            <a:r>
              <a:rPr sz="2800" spc="-5" dirty="0">
                <a:solidFill>
                  <a:srgbClr val="003366"/>
                </a:solidFill>
                <a:latin typeface="Arial MT"/>
                <a:cs typeface="Arial MT"/>
              </a:rPr>
              <a:t>of</a:t>
            </a:r>
            <a:r>
              <a:rPr sz="2800" spc="10" dirty="0">
                <a:solidFill>
                  <a:srgbClr val="003366"/>
                </a:solidFill>
                <a:latin typeface="Arial MT"/>
                <a:cs typeface="Arial MT"/>
              </a:rPr>
              <a:t> </a:t>
            </a:r>
            <a:r>
              <a:rPr sz="2800" spc="-5" dirty="0">
                <a:solidFill>
                  <a:srgbClr val="003366"/>
                </a:solidFill>
                <a:latin typeface="Arial MT"/>
                <a:cs typeface="Arial MT"/>
              </a:rPr>
              <a:t>the</a:t>
            </a:r>
            <a:r>
              <a:rPr sz="2800" dirty="0">
                <a:solidFill>
                  <a:srgbClr val="003366"/>
                </a:solidFill>
                <a:latin typeface="Arial MT"/>
                <a:cs typeface="Arial MT"/>
              </a:rPr>
              <a:t> string, </a:t>
            </a:r>
            <a:r>
              <a:rPr sz="2800" spc="-5"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two </a:t>
            </a:r>
            <a:r>
              <a:rPr sz="2800" dirty="0">
                <a:solidFill>
                  <a:srgbClr val="003366"/>
                </a:solidFill>
                <a:latin typeface="Arial MT"/>
                <a:cs typeface="Arial MT"/>
              </a:rPr>
              <a:t> </a:t>
            </a:r>
            <a:r>
              <a:rPr sz="2800" spc="-5" dirty="0">
                <a:solidFill>
                  <a:srgbClr val="003366"/>
                </a:solidFill>
                <a:latin typeface="Arial MT"/>
                <a:cs typeface="Arial MT"/>
              </a:rPr>
              <a:t>parse</a:t>
            </a:r>
            <a:r>
              <a:rPr sz="2800" spc="-10" dirty="0">
                <a:solidFill>
                  <a:srgbClr val="003366"/>
                </a:solidFill>
                <a:latin typeface="Arial MT"/>
                <a:cs typeface="Arial MT"/>
              </a:rPr>
              <a:t> </a:t>
            </a:r>
            <a:r>
              <a:rPr sz="2800" dirty="0">
                <a:solidFill>
                  <a:srgbClr val="003366"/>
                </a:solidFill>
                <a:latin typeface="Arial MT"/>
                <a:cs typeface="Arial MT"/>
              </a:rPr>
              <a:t>trees</a:t>
            </a:r>
            <a:r>
              <a:rPr sz="2800" spc="-5" dirty="0">
                <a:solidFill>
                  <a:srgbClr val="003366"/>
                </a:solidFill>
                <a:latin typeface="Arial MT"/>
                <a:cs typeface="Arial MT"/>
              </a:rPr>
              <a:t> have</a:t>
            </a:r>
            <a:r>
              <a:rPr sz="2800" spc="5" dirty="0">
                <a:solidFill>
                  <a:srgbClr val="003366"/>
                </a:solidFill>
                <a:latin typeface="Arial MT"/>
                <a:cs typeface="Arial MT"/>
              </a:rPr>
              <a:t> </a:t>
            </a:r>
            <a:r>
              <a:rPr sz="2800" dirty="0">
                <a:solidFill>
                  <a:srgbClr val="003366"/>
                </a:solidFill>
                <a:latin typeface="Arial MT"/>
                <a:cs typeface="Arial MT"/>
              </a:rPr>
              <a:t>different</a:t>
            </a:r>
            <a:r>
              <a:rPr sz="2800" spc="5" dirty="0">
                <a:solidFill>
                  <a:srgbClr val="003366"/>
                </a:solidFill>
                <a:latin typeface="Arial MT"/>
                <a:cs typeface="Arial MT"/>
              </a:rPr>
              <a:t> </a:t>
            </a:r>
            <a:r>
              <a:rPr sz="2800" spc="-5" dirty="0">
                <a:solidFill>
                  <a:srgbClr val="003366"/>
                </a:solidFill>
                <a:latin typeface="Arial MT"/>
                <a:cs typeface="Arial MT"/>
              </a:rPr>
              <a:t>meanings</a:t>
            </a:r>
            <a:endParaRPr sz="2800" dirty="0">
              <a:latin typeface="Arial MT"/>
              <a:cs typeface="Arial MT"/>
            </a:endParaRPr>
          </a:p>
          <a:p>
            <a:pPr marL="354965" marR="357505" indent="-342900">
              <a:lnSpc>
                <a:spcPct val="110000"/>
              </a:lnSpc>
              <a:spcBef>
                <a:spcPts val="675"/>
              </a:spcBef>
              <a:buSzPct val="75000"/>
              <a:buFont typeface="Wingdings"/>
              <a:buChar char=""/>
              <a:tabLst>
                <a:tab pos="354965" algn="l"/>
                <a:tab pos="355600" algn="l"/>
              </a:tabLst>
            </a:pPr>
            <a:r>
              <a:rPr sz="2800" spc="-5" dirty="0">
                <a:solidFill>
                  <a:srgbClr val="003366"/>
                </a:solidFill>
                <a:latin typeface="Arial MT"/>
                <a:cs typeface="Arial MT"/>
              </a:rPr>
              <a:t>Since </a:t>
            </a:r>
            <a:r>
              <a:rPr sz="2800" dirty="0">
                <a:solidFill>
                  <a:srgbClr val="003366"/>
                </a:solidFill>
                <a:latin typeface="Arial MT"/>
                <a:cs typeface="Arial MT"/>
              </a:rPr>
              <a:t>compilers </a:t>
            </a:r>
            <a:r>
              <a:rPr sz="2800" spc="-5" dirty="0">
                <a:solidFill>
                  <a:srgbClr val="003366"/>
                </a:solidFill>
                <a:latin typeface="Arial MT"/>
                <a:cs typeface="Arial MT"/>
              </a:rPr>
              <a:t>do </a:t>
            </a:r>
            <a:r>
              <a:rPr sz="2800" dirty="0">
                <a:solidFill>
                  <a:srgbClr val="003366"/>
                </a:solidFill>
                <a:latin typeface="Arial MT"/>
                <a:cs typeface="Arial MT"/>
              </a:rPr>
              <a:t>use </a:t>
            </a:r>
            <a:r>
              <a:rPr sz="2800" spc="-5" dirty="0">
                <a:solidFill>
                  <a:srgbClr val="003366"/>
                </a:solidFill>
                <a:latin typeface="Arial MT"/>
                <a:cs typeface="Arial MT"/>
              </a:rPr>
              <a:t>parse </a:t>
            </a:r>
            <a:r>
              <a:rPr sz="2800" dirty="0">
                <a:solidFill>
                  <a:srgbClr val="003366"/>
                </a:solidFill>
                <a:latin typeface="Arial MT"/>
                <a:cs typeface="Arial MT"/>
              </a:rPr>
              <a:t>trees </a:t>
            </a:r>
            <a:r>
              <a:rPr sz="2800" spc="-5" dirty="0">
                <a:solidFill>
                  <a:srgbClr val="003366"/>
                </a:solidFill>
                <a:latin typeface="Arial MT"/>
                <a:cs typeface="Arial MT"/>
              </a:rPr>
              <a:t>to </a:t>
            </a:r>
            <a:r>
              <a:rPr sz="2800" dirty="0">
                <a:solidFill>
                  <a:srgbClr val="003366"/>
                </a:solidFill>
                <a:latin typeface="Arial MT"/>
                <a:cs typeface="Arial MT"/>
              </a:rPr>
              <a:t>derive </a:t>
            </a:r>
            <a:r>
              <a:rPr sz="2800" spc="-765" dirty="0">
                <a:solidFill>
                  <a:srgbClr val="003366"/>
                </a:solidFill>
                <a:latin typeface="Arial MT"/>
                <a:cs typeface="Arial MT"/>
              </a:rPr>
              <a:t> </a:t>
            </a:r>
            <a:r>
              <a:rPr sz="2800" dirty="0">
                <a:solidFill>
                  <a:srgbClr val="003366"/>
                </a:solidFill>
                <a:latin typeface="Arial MT"/>
                <a:cs typeface="Arial MT"/>
              </a:rPr>
              <a:t>meaning,</a:t>
            </a:r>
            <a:r>
              <a:rPr sz="2800" spc="5" dirty="0">
                <a:solidFill>
                  <a:srgbClr val="003366"/>
                </a:solidFill>
                <a:latin typeface="Arial MT"/>
                <a:cs typeface="Arial MT"/>
              </a:rPr>
              <a:t> </a:t>
            </a:r>
            <a:r>
              <a:rPr sz="2800" spc="-5" dirty="0">
                <a:solidFill>
                  <a:srgbClr val="003366"/>
                </a:solidFill>
                <a:latin typeface="Arial MT"/>
                <a:cs typeface="Arial MT"/>
              </a:rPr>
              <a:t>we</a:t>
            </a:r>
            <a:r>
              <a:rPr sz="2800" spc="5" dirty="0">
                <a:solidFill>
                  <a:srgbClr val="003366"/>
                </a:solidFill>
                <a:latin typeface="Arial MT"/>
                <a:cs typeface="Arial MT"/>
              </a:rPr>
              <a:t> </a:t>
            </a:r>
            <a:r>
              <a:rPr sz="2800" spc="-5" dirty="0">
                <a:solidFill>
                  <a:srgbClr val="003366"/>
                </a:solidFill>
                <a:latin typeface="Arial MT"/>
                <a:cs typeface="Arial MT"/>
              </a:rPr>
              <a:t>would</a:t>
            </a:r>
            <a:r>
              <a:rPr sz="2800" spc="15" dirty="0">
                <a:solidFill>
                  <a:srgbClr val="003366"/>
                </a:solidFill>
                <a:latin typeface="Arial MT"/>
                <a:cs typeface="Arial MT"/>
              </a:rPr>
              <a:t> </a:t>
            </a:r>
            <a:r>
              <a:rPr sz="2800" dirty="0">
                <a:solidFill>
                  <a:srgbClr val="003366"/>
                </a:solidFill>
                <a:latin typeface="Arial MT"/>
                <a:cs typeface="Arial MT"/>
              </a:rPr>
              <a:t>prefer </a:t>
            </a:r>
            <a:r>
              <a:rPr sz="2800" spc="-5" dirty="0">
                <a:solidFill>
                  <a:srgbClr val="003366"/>
                </a:solidFill>
                <a:latin typeface="Arial MT"/>
                <a:cs typeface="Arial MT"/>
              </a:rPr>
              <a:t>to</a:t>
            </a:r>
            <a:r>
              <a:rPr sz="2800" dirty="0">
                <a:solidFill>
                  <a:srgbClr val="003366"/>
                </a:solidFill>
                <a:latin typeface="Arial MT"/>
                <a:cs typeface="Arial MT"/>
              </a:rPr>
              <a:t> have </a:t>
            </a:r>
            <a:r>
              <a:rPr sz="2800" spc="5" dirty="0">
                <a:solidFill>
                  <a:srgbClr val="003366"/>
                </a:solidFill>
                <a:latin typeface="Arial MT"/>
                <a:cs typeface="Arial MT"/>
              </a:rPr>
              <a:t> </a:t>
            </a:r>
            <a:r>
              <a:rPr sz="2800" spc="-5" dirty="0">
                <a:solidFill>
                  <a:srgbClr val="FF3300"/>
                </a:solidFill>
                <a:latin typeface="Arial MT"/>
                <a:cs typeface="Arial MT"/>
              </a:rPr>
              <a:t>unambiguous</a:t>
            </a:r>
            <a:r>
              <a:rPr sz="2800" spc="45" dirty="0">
                <a:solidFill>
                  <a:srgbClr val="FF3300"/>
                </a:solidFill>
                <a:latin typeface="Arial MT"/>
                <a:cs typeface="Arial MT"/>
              </a:rPr>
              <a:t> </a:t>
            </a:r>
            <a:r>
              <a:rPr sz="2800" spc="-5" dirty="0">
                <a:solidFill>
                  <a:srgbClr val="003366"/>
                </a:solidFill>
                <a:latin typeface="Arial MT"/>
                <a:cs typeface="Arial MT"/>
              </a:rPr>
              <a:t>grammars</a:t>
            </a:r>
            <a:endParaRPr sz="2800" dirty="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44" y="1228069"/>
            <a:ext cx="2642870" cy="689932"/>
          </a:xfrm>
          <a:prstGeom prst="rect">
            <a:avLst/>
          </a:prstGeom>
        </p:spPr>
        <p:txBody>
          <a:bodyPr vert="horz" wrap="square" lIns="0" tIns="12700" rIns="0" bIns="0" rtlCol="0" anchor="ctr">
            <a:spAutoFit/>
          </a:bodyPr>
          <a:lstStyle/>
          <a:p>
            <a:pPr marL="12700">
              <a:lnSpc>
                <a:spcPct val="100000"/>
              </a:lnSpc>
              <a:spcBef>
                <a:spcPts val="100"/>
              </a:spcBef>
            </a:pPr>
            <a:r>
              <a:rPr dirty="0"/>
              <a:t>An</a:t>
            </a:r>
            <a:r>
              <a:rPr spc="-65" dirty="0"/>
              <a:t> </a:t>
            </a:r>
            <a:r>
              <a:rPr spc="-5" dirty="0"/>
              <a:t>Example</a:t>
            </a:r>
          </a:p>
        </p:txBody>
      </p:sp>
      <p:sp>
        <p:nvSpPr>
          <p:cNvPr id="3" name="object 3"/>
          <p:cNvSpPr txBox="1"/>
          <p:nvPr/>
        </p:nvSpPr>
        <p:spPr>
          <a:xfrm>
            <a:off x="3355594" y="3301365"/>
            <a:ext cx="71882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4" name="object 4"/>
          <p:cNvSpPr txBox="1"/>
          <p:nvPr/>
        </p:nvSpPr>
        <p:spPr>
          <a:xfrm>
            <a:off x="3660395" y="4214240"/>
            <a:ext cx="23304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a:t>
            </a:r>
            <a:endParaRPr sz="2800">
              <a:latin typeface="Arial MT"/>
              <a:cs typeface="Arial MT"/>
            </a:endParaRPr>
          </a:p>
        </p:txBody>
      </p:sp>
      <p:sp>
        <p:nvSpPr>
          <p:cNvPr id="5" name="object 5"/>
          <p:cNvSpPr txBox="1"/>
          <p:nvPr/>
        </p:nvSpPr>
        <p:spPr>
          <a:xfrm>
            <a:off x="2517444" y="4139260"/>
            <a:ext cx="718820" cy="452120"/>
          </a:xfrm>
          <a:prstGeom prst="rect">
            <a:avLst/>
          </a:prstGeom>
        </p:spPr>
        <p:txBody>
          <a:bodyPr vert="horz" wrap="square" lIns="0" tIns="12065" rIns="0" bIns="0" rtlCol="0">
            <a:spAutoFit/>
          </a:bodyPr>
          <a:lstStyle/>
          <a:p>
            <a:pPr marL="12700">
              <a:spcBef>
                <a:spcPts val="95"/>
              </a:spcBef>
            </a:pPr>
            <a:r>
              <a:rPr sz="2800" i="1" spc="-5" dirty="0">
                <a:solidFill>
                  <a:srgbClr val="003366"/>
                </a:solidFill>
                <a:latin typeface="Arial"/>
                <a:cs typeface="Arial"/>
              </a:rPr>
              <a:t>expr</a:t>
            </a:r>
            <a:endParaRPr sz="2800">
              <a:latin typeface="Arial"/>
              <a:cs typeface="Arial"/>
            </a:endParaRPr>
          </a:p>
        </p:txBody>
      </p:sp>
      <p:sp>
        <p:nvSpPr>
          <p:cNvPr id="6" name="object 6"/>
          <p:cNvSpPr txBox="1"/>
          <p:nvPr/>
        </p:nvSpPr>
        <p:spPr>
          <a:xfrm>
            <a:off x="4193794" y="4139260"/>
            <a:ext cx="72009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7" name="object 7"/>
          <p:cNvSpPr/>
          <p:nvPr/>
        </p:nvSpPr>
        <p:spPr>
          <a:xfrm>
            <a:off x="3734561" y="38107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8" name="object 8"/>
          <p:cNvSpPr/>
          <p:nvPr/>
        </p:nvSpPr>
        <p:spPr>
          <a:xfrm>
            <a:off x="2896361" y="3810761"/>
            <a:ext cx="762000" cy="457200"/>
          </a:xfrm>
          <a:custGeom>
            <a:avLst/>
            <a:gdLst/>
            <a:ahLst/>
            <a:cxnLst/>
            <a:rect l="l" t="t" r="r" b="b"/>
            <a:pathLst>
              <a:path w="762000" h="457200">
                <a:moveTo>
                  <a:pt x="762000" y="0"/>
                </a:moveTo>
                <a:lnTo>
                  <a:pt x="0" y="457200"/>
                </a:lnTo>
              </a:path>
            </a:pathLst>
          </a:custGeom>
          <a:ln w="28956">
            <a:solidFill>
              <a:srgbClr val="003366"/>
            </a:solidFill>
          </a:ln>
        </p:spPr>
        <p:txBody>
          <a:bodyPr wrap="square" lIns="0" tIns="0" rIns="0" bIns="0" rtlCol="0"/>
          <a:lstStyle/>
          <a:p>
            <a:endParaRPr/>
          </a:p>
        </p:txBody>
      </p:sp>
      <p:sp>
        <p:nvSpPr>
          <p:cNvPr id="9" name="object 9"/>
          <p:cNvSpPr/>
          <p:nvPr/>
        </p:nvSpPr>
        <p:spPr>
          <a:xfrm>
            <a:off x="3810761" y="3810761"/>
            <a:ext cx="762000" cy="457200"/>
          </a:xfrm>
          <a:custGeom>
            <a:avLst/>
            <a:gdLst/>
            <a:ahLst/>
            <a:cxnLst/>
            <a:rect l="l" t="t" r="r" b="b"/>
            <a:pathLst>
              <a:path w="762000" h="457200">
                <a:moveTo>
                  <a:pt x="762000" y="457200"/>
                </a:moveTo>
                <a:lnTo>
                  <a:pt x="0" y="0"/>
                </a:lnTo>
              </a:path>
            </a:pathLst>
          </a:custGeom>
          <a:ln w="28956">
            <a:solidFill>
              <a:srgbClr val="003366"/>
            </a:solidFill>
          </a:ln>
        </p:spPr>
        <p:txBody>
          <a:bodyPr wrap="square" lIns="0" tIns="0" rIns="0" bIns="0" rtlCol="0"/>
          <a:lstStyle/>
          <a:p>
            <a:endParaRPr/>
          </a:p>
        </p:txBody>
      </p:sp>
      <p:sp>
        <p:nvSpPr>
          <p:cNvPr id="10" name="object 10"/>
          <p:cNvSpPr txBox="1"/>
          <p:nvPr/>
        </p:nvSpPr>
        <p:spPr>
          <a:xfrm>
            <a:off x="2746045" y="5054346"/>
            <a:ext cx="30289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id</a:t>
            </a:r>
            <a:endParaRPr sz="2800">
              <a:latin typeface="Arial MT"/>
              <a:cs typeface="Arial MT"/>
            </a:endParaRPr>
          </a:p>
        </p:txBody>
      </p:sp>
      <p:sp>
        <p:nvSpPr>
          <p:cNvPr id="11" name="object 11"/>
          <p:cNvSpPr/>
          <p:nvPr/>
        </p:nvSpPr>
        <p:spPr>
          <a:xfrm>
            <a:off x="2896361" y="46489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12" name="object 12"/>
          <p:cNvSpPr txBox="1"/>
          <p:nvPr/>
        </p:nvSpPr>
        <p:spPr>
          <a:xfrm>
            <a:off x="5260976" y="5892800"/>
            <a:ext cx="30289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id</a:t>
            </a:r>
            <a:endParaRPr sz="2800">
              <a:latin typeface="Arial MT"/>
              <a:cs typeface="Arial MT"/>
            </a:endParaRPr>
          </a:p>
        </p:txBody>
      </p:sp>
      <p:sp>
        <p:nvSpPr>
          <p:cNvPr id="13" name="object 13"/>
          <p:cNvSpPr/>
          <p:nvPr/>
        </p:nvSpPr>
        <p:spPr>
          <a:xfrm>
            <a:off x="5410961" y="54871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14" name="object 14"/>
          <p:cNvSpPr txBox="1"/>
          <p:nvPr/>
        </p:nvSpPr>
        <p:spPr>
          <a:xfrm>
            <a:off x="4498975" y="5052821"/>
            <a:ext cx="163830"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a:t>
            </a:r>
            <a:endParaRPr sz="2800">
              <a:latin typeface="Arial MT"/>
              <a:cs typeface="Arial MT"/>
            </a:endParaRPr>
          </a:p>
        </p:txBody>
      </p:sp>
      <p:sp>
        <p:nvSpPr>
          <p:cNvPr id="15" name="object 15"/>
          <p:cNvSpPr txBox="1"/>
          <p:nvPr/>
        </p:nvSpPr>
        <p:spPr>
          <a:xfrm>
            <a:off x="3355594" y="4978146"/>
            <a:ext cx="71882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16" name="object 16"/>
          <p:cNvSpPr txBox="1"/>
          <p:nvPr/>
        </p:nvSpPr>
        <p:spPr>
          <a:xfrm>
            <a:off x="5032375" y="4978146"/>
            <a:ext cx="71882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17" name="object 17"/>
          <p:cNvSpPr/>
          <p:nvPr/>
        </p:nvSpPr>
        <p:spPr>
          <a:xfrm>
            <a:off x="4572761" y="46489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18" name="object 18"/>
          <p:cNvSpPr/>
          <p:nvPr/>
        </p:nvSpPr>
        <p:spPr>
          <a:xfrm>
            <a:off x="3734561" y="4648961"/>
            <a:ext cx="762000" cy="457200"/>
          </a:xfrm>
          <a:custGeom>
            <a:avLst/>
            <a:gdLst/>
            <a:ahLst/>
            <a:cxnLst/>
            <a:rect l="l" t="t" r="r" b="b"/>
            <a:pathLst>
              <a:path w="762000" h="457200">
                <a:moveTo>
                  <a:pt x="762000" y="0"/>
                </a:moveTo>
                <a:lnTo>
                  <a:pt x="0" y="457200"/>
                </a:lnTo>
              </a:path>
            </a:pathLst>
          </a:custGeom>
          <a:ln w="28956">
            <a:solidFill>
              <a:srgbClr val="003366"/>
            </a:solidFill>
          </a:ln>
        </p:spPr>
        <p:txBody>
          <a:bodyPr wrap="square" lIns="0" tIns="0" rIns="0" bIns="0" rtlCol="0"/>
          <a:lstStyle/>
          <a:p>
            <a:endParaRPr/>
          </a:p>
        </p:txBody>
      </p:sp>
      <p:sp>
        <p:nvSpPr>
          <p:cNvPr id="19" name="object 19"/>
          <p:cNvSpPr/>
          <p:nvPr/>
        </p:nvSpPr>
        <p:spPr>
          <a:xfrm>
            <a:off x="4648961" y="4648961"/>
            <a:ext cx="762000" cy="457200"/>
          </a:xfrm>
          <a:custGeom>
            <a:avLst/>
            <a:gdLst/>
            <a:ahLst/>
            <a:cxnLst/>
            <a:rect l="l" t="t" r="r" b="b"/>
            <a:pathLst>
              <a:path w="762000" h="457200">
                <a:moveTo>
                  <a:pt x="762000" y="457200"/>
                </a:moveTo>
                <a:lnTo>
                  <a:pt x="0" y="0"/>
                </a:lnTo>
              </a:path>
            </a:pathLst>
          </a:custGeom>
          <a:ln w="28956">
            <a:solidFill>
              <a:srgbClr val="003366"/>
            </a:solidFill>
          </a:ln>
        </p:spPr>
        <p:txBody>
          <a:bodyPr wrap="square" lIns="0" tIns="0" rIns="0" bIns="0" rtlCol="0"/>
          <a:lstStyle/>
          <a:p>
            <a:endParaRPr/>
          </a:p>
        </p:txBody>
      </p:sp>
      <p:sp>
        <p:nvSpPr>
          <p:cNvPr id="20" name="object 20"/>
          <p:cNvSpPr txBox="1"/>
          <p:nvPr/>
        </p:nvSpPr>
        <p:spPr>
          <a:xfrm>
            <a:off x="3584195" y="5892800"/>
            <a:ext cx="30289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id</a:t>
            </a:r>
            <a:endParaRPr sz="2800">
              <a:latin typeface="Arial MT"/>
              <a:cs typeface="Arial MT"/>
            </a:endParaRPr>
          </a:p>
        </p:txBody>
      </p:sp>
      <p:sp>
        <p:nvSpPr>
          <p:cNvPr id="21" name="object 21"/>
          <p:cNvSpPr/>
          <p:nvPr/>
        </p:nvSpPr>
        <p:spPr>
          <a:xfrm>
            <a:off x="3734561" y="54871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22" name="object 22"/>
          <p:cNvSpPr txBox="1"/>
          <p:nvPr/>
        </p:nvSpPr>
        <p:spPr>
          <a:xfrm>
            <a:off x="7775828" y="3301365"/>
            <a:ext cx="71882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23" name="object 23"/>
          <p:cNvSpPr txBox="1"/>
          <p:nvPr/>
        </p:nvSpPr>
        <p:spPr>
          <a:xfrm>
            <a:off x="8081009" y="4214240"/>
            <a:ext cx="163830"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a:t>
            </a:r>
            <a:endParaRPr sz="2800">
              <a:latin typeface="Arial MT"/>
              <a:cs typeface="Arial MT"/>
            </a:endParaRPr>
          </a:p>
        </p:txBody>
      </p:sp>
      <p:sp>
        <p:nvSpPr>
          <p:cNvPr id="24" name="object 24"/>
          <p:cNvSpPr txBox="1"/>
          <p:nvPr/>
        </p:nvSpPr>
        <p:spPr>
          <a:xfrm>
            <a:off x="6937628" y="4139260"/>
            <a:ext cx="718820" cy="452120"/>
          </a:xfrm>
          <a:prstGeom prst="rect">
            <a:avLst/>
          </a:prstGeom>
        </p:spPr>
        <p:txBody>
          <a:bodyPr vert="horz" wrap="square" lIns="0" tIns="12065" rIns="0" bIns="0" rtlCol="0">
            <a:spAutoFit/>
          </a:bodyPr>
          <a:lstStyle/>
          <a:p>
            <a:pPr marL="12700">
              <a:spcBef>
                <a:spcPts val="95"/>
              </a:spcBef>
            </a:pPr>
            <a:r>
              <a:rPr sz="2800" i="1" spc="-5" dirty="0">
                <a:solidFill>
                  <a:srgbClr val="003366"/>
                </a:solidFill>
                <a:latin typeface="Arial"/>
                <a:cs typeface="Arial"/>
              </a:rPr>
              <a:t>expr</a:t>
            </a:r>
            <a:endParaRPr sz="2800">
              <a:latin typeface="Arial"/>
              <a:cs typeface="Arial"/>
            </a:endParaRPr>
          </a:p>
        </p:txBody>
      </p:sp>
      <p:sp>
        <p:nvSpPr>
          <p:cNvPr id="25" name="object 25"/>
          <p:cNvSpPr txBox="1"/>
          <p:nvPr/>
        </p:nvSpPr>
        <p:spPr>
          <a:xfrm>
            <a:off x="8614409" y="4139260"/>
            <a:ext cx="718820" cy="452120"/>
          </a:xfrm>
          <a:prstGeom prst="rect">
            <a:avLst/>
          </a:prstGeom>
        </p:spPr>
        <p:txBody>
          <a:bodyPr vert="horz" wrap="square" lIns="0" tIns="12065" rIns="0" bIns="0" rtlCol="0">
            <a:spAutoFit/>
          </a:bodyPr>
          <a:lstStyle/>
          <a:p>
            <a:pPr marL="12700">
              <a:spcBef>
                <a:spcPts val="95"/>
              </a:spcBef>
            </a:pPr>
            <a:r>
              <a:rPr sz="2800" i="1" spc="-5" dirty="0">
                <a:solidFill>
                  <a:srgbClr val="003366"/>
                </a:solidFill>
                <a:latin typeface="Arial"/>
                <a:cs typeface="Arial"/>
              </a:rPr>
              <a:t>expr</a:t>
            </a:r>
            <a:endParaRPr sz="2800">
              <a:latin typeface="Arial"/>
              <a:cs typeface="Arial"/>
            </a:endParaRPr>
          </a:p>
        </p:txBody>
      </p:sp>
      <p:sp>
        <p:nvSpPr>
          <p:cNvPr id="26" name="object 26"/>
          <p:cNvSpPr/>
          <p:nvPr/>
        </p:nvSpPr>
        <p:spPr>
          <a:xfrm>
            <a:off x="8154161" y="38107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27" name="object 27"/>
          <p:cNvSpPr/>
          <p:nvPr/>
        </p:nvSpPr>
        <p:spPr>
          <a:xfrm>
            <a:off x="7315961" y="3810761"/>
            <a:ext cx="762000" cy="457200"/>
          </a:xfrm>
          <a:custGeom>
            <a:avLst/>
            <a:gdLst/>
            <a:ahLst/>
            <a:cxnLst/>
            <a:rect l="l" t="t" r="r" b="b"/>
            <a:pathLst>
              <a:path w="762000" h="457200">
                <a:moveTo>
                  <a:pt x="761999" y="0"/>
                </a:moveTo>
                <a:lnTo>
                  <a:pt x="0" y="457200"/>
                </a:lnTo>
              </a:path>
            </a:pathLst>
          </a:custGeom>
          <a:ln w="28956">
            <a:solidFill>
              <a:srgbClr val="003366"/>
            </a:solidFill>
          </a:ln>
        </p:spPr>
        <p:txBody>
          <a:bodyPr wrap="square" lIns="0" tIns="0" rIns="0" bIns="0" rtlCol="0"/>
          <a:lstStyle/>
          <a:p>
            <a:endParaRPr/>
          </a:p>
        </p:txBody>
      </p:sp>
      <p:sp>
        <p:nvSpPr>
          <p:cNvPr id="28" name="object 28"/>
          <p:cNvSpPr/>
          <p:nvPr/>
        </p:nvSpPr>
        <p:spPr>
          <a:xfrm>
            <a:off x="8230361" y="3810761"/>
            <a:ext cx="762000" cy="457200"/>
          </a:xfrm>
          <a:custGeom>
            <a:avLst/>
            <a:gdLst/>
            <a:ahLst/>
            <a:cxnLst/>
            <a:rect l="l" t="t" r="r" b="b"/>
            <a:pathLst>
              <a:path w="762000" h="457200">
                <a:moveTo>
                  <a:pt x="762000" y="457200"/>
                </a:moveTo>
                <a:lnTo>
                  <a:pt x="0" y="0"/>
                </a:lnTo>
              </a:path>
            </a:pathLst>
          </a:custGeom>
          <a:ln w="28956">
            <a:solidFill>
              <a:srgbClr val="003366"/>
            </a:solidFill>
          </a:ln>
        </p:spPr>
        <p:txBody>
          <a:bodyPr wrap="square" lIns="0" tIns="0" rIns="0" bIns="0" rtlCol="0"/>
          <a:lstStyle/>
          <a:p>
            <a:endParaRPr/>
          </a:p>
        </p:txBody>
      </p:sp>
      <p:sp>
        <p:nvSpPr>
          <p:cNvPr id="29" name="object 29"/>
          <p:cNvSpPr txBox="1"/>
          <p:nvPr/>
        </p:nvSpPr>
        <p:spPr>
          <a:xfrm>
            <a:off x="8843010" y="5054346"/>
            <a:ext cx="30289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id</a:t>
            </a:r>
            <a:endParaRPr sz="2800">
              <a:latin typeface="Arial MT"/>
              <a:cs typeface="Arial MT"/>
            </a:endParaRPr>
          </a:p>
        </p:txBody>
      </p:sp>
      <p:sp>
        <p:nvSpPr>
          <p:cNvPr id="30" name="object 30"/>
          <p:cNvSpPr/>
          <p:nvPr/>
        </p:nvSpPr>
        <p:spPr>
          <a:xfrm>
            <a:off x="8992361" y="46489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31" name="object 31"/>
          <p:cNvSpPr txBox="1"/>
          <p:nvPr/>
        </p:nvSpPr>
        <p:spPr>
          <a:xfrm>
            <a:off x="8004429" y="5892800"/>
            <a:ext cx="30289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id</a:t>
            </a:r>
            <a:endParaRPr sz="2800">
              <a:latin typeface="Arial MT"/>
              <a:cs typeface="Arial MT"/>
            </a:endParaRPr>
          </a:p>
        </p:txBody>
      </p:sp>
      <p:sp>
        <p:nvSpPr>
          <p:cNvPr id="32" name="object 32"/>
          <p:cNvSpPr/>
          <p:nvPr/>
        </p:nvSpPr>
        <p:spPr>
          <a:xfrm>
            <a:off x="8154161" y="54871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33" name="object 33"/>
          <p:cNvSpPr txBox="1"/>
          <p:nvPr/>
        </p:nvSpPr>
        <p:spPr>
          <a:xfrm>
            <a:off x="7242429" y="5052821"/>
            <a:ext cx="23304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a:t>
            </a:r>
            <a:endParaRPr sz="2800">
              <a:latin typeface="Arial MT"/>
              <a:cs typeface="Arial MT"/>
            </a:endParaRPr>
          </a:p>
        </p:txBody>
      </p:sp>
      <p:sp>
        <p:nvSpPr>
          <p:cNvPr id="34" name="object 34"/>
          <p:cNvSpPr txBox="1"/>
          <p:nvPr/>
        </p:nvSpPr>
        <p:spPr>
          <a:xfrm>
            <a:off x="6099175" y="4978146"/>
            <a:ext cx="72009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35" name="object 35"/>
          <p:cNvSpPr txBox="1"/>
          <p:nvPr/>
        </p:nvSpPr>
        <p:spPr>
          <a:xfrm>
            <a:off x="7775828" y="4978146"/>
            <a:ext cx="718820" cy="452120"/>
          </a:xfrm>
          <a:prstGeom prst="rect">
            <a:avLst/>
          </a:prstGeom>
        </p:spPr>
        <p:txBody>
          <a:bodyPr vert="horz" wrap="square" lIns="0" tIns="12065" rIns="0" bIns="0" rtlCol="0">
            <a:spAutoFit/>
          </a:bodyPr>
          <a:lstStyle/>
          <a:p>
            <a:pPr marL="12700">
              <a:spcBef>
                <a:spcPts val="95"/>
              </a:spcBef>
            </a:pPr>
            <a:r>
              <a:rPr sz="2800" i="1" dirty="0">
                <a:solidFill>
                  <a:srgbClr val="003366"/>
                </a:solidFill>
                <a:latin typeface="Arial"/>
                <a:cs typeface="Arial"/>
              </a:rPr>
              <a:t>expr</a:t>
            </a:r>
            <a:endParaRPr sz="2800">
              <a:latin typeface="Arial"/>
              <a:cs typeface="Arial"/>
            </a:endParaRPr>
          </a:p>
        </p:txBody>
      </p:sp>
      <p:sp>
        <p:nvSpPr>
          <p:cNvPr id="36" name="object 36"/>
          <p:cNvSpPr/>
          <p:nvPr/>
        </p:nvSpPr>
        <p:spPr>
          <a:xfrm>
            <a:off x="7315961" y="46489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37" name="object 37"/>
          <p:cNvSpPr/>
          <p:nvPr/>
        </p:nvSpPr>
        <p:spPr>
          <a:xfrm>
            <a:off x="6477761" y="4648961"/>
            <a:ext cx="762000" cy="457200"/>
          </a:xfrm>
          <a:custGeom>
            <a:avLst/>
            <a:gdLst/>
            <a:ahLst/>
            <a:cxnLst/>
            <a:rect l="l" t="t" r="r" b="b"/>
            <a:pathLst>
              <a:path w="762000" h="457200">
                <a:moveTo>
                  <a:pt x="762000" y="0"/>
                </a:moveTo>
                <a:lnTo>
                  <a:pt x="0" y="457200"/>
                </a:lnTo>
              </a:path>
            </a:pathLst>
          </a:custGeom>
          <a:ln w="28956">
            <a:solidFill>
              <a:srgbClr val="003366"/>
            </a:solidFill>
          </a:ln>
        </p:spPr>
        <p:txBody>
          <a:bodyPr wrap="square" lIns="0" tIns="0" rIns="0" bIns="0" rtlCol="0"/>
          <a:lstStyle/>
          <a:p>
            <a:endParaRPr/>
          </a:p>
        </p:txBody>
      </p:sp>
      <p:sp>
        <p:nvSpPr>
          <p:cNvPr id="38" name="object 38"/>
          <p:cNvSpPr/>
          <p:nvPr/>
        </p:nvSpPr>
        <p:spPr>
          <a:xfrm>
            <a:off x="7392161" y="4648961"/>
            <a:ext cx="762000" cy="457200"/>
          </a:xfrm>
          <a:custGeom>
            <a:avLst/>
            <a:gdLst/>
            <a:ahLst/>
            <a:cxnLst/>
            <a:rect l="l" t="t" r="r" b="b"/>
            <a:pathLst>
              <a:path w="762000" h="457200">
                <a:moveTo>
                  <a:pt x="761999" y="457200"/>
                </a:moveTo>
                <a:lnTo>
                  <a:pt x="0" y="0"/>
                </a:lnTo>
              </a:path>
            </a:pathLst>
          </a:custGeom>
          <a:ln w="28956">
            <a:solidFill>
              <a:srgbClr val="003366"/>
            </a:solidFill>
          </a:ln>
        </p:spPr>
        <p:txBody>
          <a:bodyPr wrap="square" lIns="0" tIns="0" rIns="0" bIns="0" rtlCol="0"/>
          <a:lstStyle/>
          <a:p>
            <a:endParaRPr/>
          </a:p>
        </p:txBody>
      </p:sp>
      <p:sp>
        <p:nvSpPr>
          <p:cNvPr id="39" name="object 39"/>
          <p:cNvSpPr txBox="1"/>
          <p:nvPr/>
        </p:nvSpPr>
        <p:spPr>
          <a:xfrm>
            <a:off x="6328029" y="5892800"/>
            <a:ext cx="302895" cy="452120"/>
          </a:xfrm>
          <a:prstGeom prst="rect">
            <a:avLst/>
          </a:prstGeom>
        </p:spPr>
        <p:txBody>
          <a:bodyPr vert="horz" wrap="square" lIns="0" tIns="12065" rIns="0" bIns="0" rtlCol="0">
            <a:spAutoFit/>
          </a:bodyPr>
          <a:lstStyle/>
          <a:p>
            <a:pPr marL="12700">
              <a:spcBef>
                <a:spcPts val="95"/>
              </a:spcBef>
            </a:pPr>
            <a:r>
              <a:rPr sz="2800" spc="-5" dirty="0">
                <a:solidFill>
                  <a:srgbClr val="003366"/>
                </a:solidFill>
                <a:latin typeface="Arial MT"/>
                <a:cs typeface="Arial MT"/>
              </a:rPr>
              <a:t>id</a:t>
            </a:r>
            <a:endParaRPr sz="2800">
              <a:latin typeface="Arial MT"/>
              <a:cs typeface="Arial MT"/>
            </a:endParaRPr>
          </a:p>
        </p:txBody>
      </p:sp>
      <p:sp>
        <p:nvSpPr>
          <p:cNvPr id="40" name="object 40"/>
          <p:cNvSpPr/>
          <p:nvPr/>
        </p:nvSpPr>
        <p:spPr>
          <a:xfrm>
            <a:off x="6477761" y="5487161"/>
            <a:ext cx="0" cy="457200"/>
          </a:xfrm>
          <a:custGeom>
            <a:avLst/>
            <a:gdLst/>
            <a:ahLst/>
            <a:cxnLst/>
            <a:rect l="l" t="t" r="r" b="b"/>
            <a:pathLst>
              <a:path h="457200">
                <a:moveTo>
                  <a:pt x="0" y="0"/>
                </a:moveTo>
                <a:lnTo>
                  <a:pt x="0" y="457200"/>
                </a:lnTo>
              </a:path>
            </a:pathLst>
          </a:custGeom>
          <a:ln w="28956">
            <a:solidFill>
              <a:srgbClr val="003366"/>
            </a:solidFill>
          </a:ln>
        </p:spPr>
        <p:txBody>
          <a:bodyPr wrap="square" lIns="0" tIns="0" rIns="0" bIns="0" rtlCol="0"/>
          <a:lstStyle/>
          <a:p>
            <a:endParaRPr/>
          </a:p>
        </p:txBody>
      </p:sp>
      <p:sp>
        <p:nvSpPr>
          <p:cNvPr id="41" name="object 41"/>
          <p:cNvSpPr txBox="1"/>
          <p:nvPr/>
        </p:nvSpPr>
        <p:spPr>
          <a:xfrm>
            <a:off x="5108575" y="2691206"/>
            <a:ext cx="1597660" cy="452120"/>
          </a:xfrm>
          <a:prstGeom prst="rect">
            <a:avLst/>
          </a:prstGeom>
        </p:spPr>
        <p:txBody>
          <a:bodyPr vert="horz" wrap="square" lIns="0" tIns="12065" rIns="0" bIns="0" rtlCol="0">
            <a:spAutoFit/>
          </a:bodyPr>
          <a:lstStyle/>
          <a:p>
            <a:pPr marL="12700">
              <a:spcBef>
                <a:spcPts val="95"/>
              </a:spcBef>
            </a:pPr>
            <a:r>
              <a:rPr sz="2800" spc="-5" dirty="0">
                <a:solidFill>
                  <a:srgbClr val="FF3300"/>
                </a:solidFill>
                <a:latin typeface="Arial MT"/>
                <a:cs typeface="Arial MT"/>
              </a:rPr>
              <a:t>id</a:t>
            </a:r>
            <a:r>
              <a:rPr sz="2800" spc="-15" dirty="0">
                <a:solidFill>
                  <a:srgbClr val="FF3300"/>
                </a:solidFill>
                <a:latin typeface="Arial MT"/>
                <a:cs typeface="Arial MT"/>
              </a:rPr>
              <a:t> </a:t>
            </a:r>
            <a:r>
              <a:rPr sz="2800" spc="-5" dirty="0">
                <a:solidFill>
                  <a:srgbClr val="FF3300"/>
                </a:solidFill>
                <a:latin typeface="Arial MT"/>
                <a:cs typeface="Arial MT"/>
              </a:rPr>
              <a:t>+</a:t>
            </a:r>
            <a:r>
              <a:rPr sz="2800" spc="-15" dirty="0">
                <a:solidFill>
                  <a:srgbClr val="FF3300"/>
                </a:solidFill>
                <a:latin typeface="Arial MT"/>
                <a:cs typeface="Arial MT"/>
              </a:rPr>
              <a:t> </a:t>
            </a:r>
            <a:r>
              <a:rPr sz="2800" spc="-5" dirty="0">
                <a:solidFill>
                  <a:srgbClr val="FF3300"/>
                </a:solidFill>
                <a:latin typeface="Arial MT"/>
                <a:cs typeface="Arial MT"/>
              </a:rPr>
              <a:t>id</a:t>
            </a:r>
            <a:r>
              <a:rPr sz="2800" spc="-10" dirty="0">
                <a:solidFill>
                  <a:srgbClr val="FF3300"/>
                </a:solidFill>
                <a:latin typeface="Arial MT"/>
                <a:cs typeface="Arial MT"/>
              </a:rPr>
              <a:t> </a:t>
            </a:r>
            <a:r>
              <a:rPr sz="2800" spc="-5" dirty="0">
                <a:solidFill>
                  <a:srgbClr val="FF3300"/>
                </a:solidFill>
                <a:latin typeface="Arial MT"/>
                <a:cs typeface="Arial MT"/>
              </a:rPr>
              <a:t>*</a:t>
            </a:r>
            <a:r>
              <a:rPr sz="2800" spc="-20" dirty="0">
                <a:solidFill>
                  <a:srgbClr val="FF3300"/>
                </a:solidFill>
                <a:latin typeface="Arial MT"/>
                <a:cs typeface="Arial MT"/>
              </a:rPr>
              <a:t> </a:t>
            </a:r>
            <a:r>
              <a:rPr sz="2800" spc="-5" dirty="0">
                <a:solidFill>
                  <a:srgbClr val="FF3300"/>
                </a:solidFill>
                <a:latin typeface="Arial MT"/>
                <a:cs typeface="Arial MT"/>
              </a:rPr>
              <a:t>id</a:t>
            </a:r>
            <a:endParaRPr sz="2800">
              <a:latin typeface="Arial MT"/>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14821" y="6493372"/>
            <a:ext cx="452755" cy="142240"/>
          </a:xfrm>
          <a:prstGeom prst="rect">
            <a:avLst/>
          </a:prstGeom>
        </p:spPr>
        <p:txBody>
          <a:bodyPr vert="horz" wrap="square" lIns="0" tIns="0" rIns="0" bIns="0" rtlCol="0">
            <a:spAutoFit/>
          </a:bodyPr>
          <a:lstStyle/>
          <a:p>
            <a:pPr>
              <a:lnSpc>
                <a:spcPts val="1105"/>
              </a:lnSpc>
            </a:pPr>
            <a:r>
              <a:rPr sz="1000" spc="-10" dirty="0">
                <a:latin typeface="Arial"/>
                <a:cs typeface="Arial"/>
              </a:rPr>
              <a:t>Elsevier</a:t>
            </a:r>
            <a:endParaRPr sz="1000">
              <a:latin typeface="Arial"/>
              <a:cs typeface="Arial"/>
            </a:endParaRPr>
          </a:p>
        </p:txBody>
      </p:sp>
      <p:grpSp>
        <p:nvGrpSpPr>
          <p:cNvPr id="3" name="object 3"/>
          <p:cNvGrpSpPr/>
          <p:nvPr/>
        </p:nvGrpSpPr>
        <p:grpSpPr>
          <a:xfrm>
            <a:off x="1828800" y="2343149"/>
            <a:ext cx="8715756" cy="4362451"/>
            <a:chOff x="304799" y="2343149"/>
            <a:chExt cx="8715756" cy="4362451"/>
          </a:xfrm>
        </p:grpSpPr>
        <p:pic>
          <p:nvPicPr>
            <p:cNvPr id="4" name="object 4"/>
            <p:cNvPicPr/>
            <p:nvPr/>
          </p:nvPicPr>
          <p:blipFill>
            <a:blip r:embed="rId2" cstate="print"/>
            <a:stretch>
              <a:fillRect/>
            </a:stretch>
          </p:blipFill>
          <p:spPr>
            <a:xfrm>
              <a:off x="5257800" y="2398776"/>
              <a:ext cx="3762755" cy="4306824"/>
            </a:xfrm>
            <a:prstGeom prst="rect">
              <a:avLst/>
            </a:prstGeom>
          </p:spPr>
        </p:pic>
        <p:pic>
          <p:nvPicPr>
            <p:cNvPr id="5" name="object 5"/>
            <p:cNvPicPr/>
            <p:nvPr/>
          </p:nvPicPr>
          <p:blipFill>
            <a:blip r:embed="rId3" cstate="print"/>
            <a:stretch>
              <a:fillRect/>
            </a:stretch>
          </p:blipFill>
          <p:spPr>
            <a:xfrm>
              <a:off x="304799" y="2343149"/>
              <a:ext cx="3683508" cy="4324350"/>
            </a:xfrm>
            <a:prstGeom prst="rect">
              <a:avLst/>
            </a:prstGeom>
          </p:spPr>
        </p:pic>
      </p:grpSp>
      <p:sp>
        <p:nvSpPr>
          <p:cNvPr id="7" name="object 7"/>
          <p:cNvSpPr txBox="1">
            <a:spLocks noGrp="1"/>
          </p:cNvSpPr>
          <p:nvPr>
            <p:ph type="title"/>
          </p:nvPr>
        </p:nvSpPr>
        <p:spPr>
          <a:xfrm>
            <a:off x="1780541" y="-761"/>
            <a:ext cx="8693785" cy="909955"/>
          </a:xfrm>
          <a:prstGeom prst="rect">
            <a:avLst/>
          </a:prstGeom>
        </p:spPr>
        <p:txBody>
          <a:bodyPr vert="horz" wrap="square" lIns="0" tIns="12700" rIns="0" bIns="0" rtlCol="0" anchor="ctr">
            <a:spAutoFit/>
          </a:bodyPr>
          <a:lstStyle/>
          <a:p>
            <a:pPr marL="12700">
              <a:lnSpc>
                <a:spcPct val="100000"/>
              </a:lnSpc>
              <a:spcBef>
                <a:spcPts val="100"/>
              </a:spcBef>
            </a:pPr>
            <a:r>
              <a:rPr sz="5800" spc="-25" dirty="0"/>
              <a:t>Derivations</a:t>
            </a:r>
            <a:r>
              <a:rPr sz="5800" spc="-254" dirty="0"/>
              <a:t> </a:t>
            </a:r>
            <a:r>
              <a:rPr sz="5800" dirty="0"/>
              <a:t>and</a:t>
            </a:r>
            <a:r>
              <a:rPr sz="5800" spc="-254" dirty="0"/>
              <a:t> </a:t>
            </a:r>
            <a:r>
              <a:rPr sz="5800" dirty="0"/>
              <a:t>Parse</a:t>
            </a:r>
            <a:r>
              <a:rPr sz="5800" spc="-240" dirty="0"/>
              <a:t> </a:t>
            </a:r>
            <a:r>
              <a:rPr sz="5800" spc="-25" dirty="0"/>
              <a:t>Trees</a:t>
            </a:r>
            <a:endParaRPr sz="5800"/>
          </a:p>
        </p:txBody>
      </p:sp>
      <p:sp>
        <p:nvSpPr>
          <p:cNvPr id="8" name="object 8"/>
          <p:cNvSpPr txBox="1"/>
          <p:nvPr/>
        </p:nvSpPr>
        <p:spPr>
          <a:xfrm>
            <a:off x="1907540" y="890015"/>
            <a:ext cx="8177530" cy="1490980"/>
          </a:xfrm>
          <a:prstGeom prst="rect">
            <a:avLst/>
          </a:prstGeom>
        </p:spPr>
        <p:txBody>
          <a:bodyPr vert="horz" wrap="square" lIns="0" tIns="10795" rIns="0" bIns="0" rtlCol="0">
            <a:spAutoFit/>
          </a:bodyPr>
          <a:lstStyle/>
          <a:p>
            <a:pPr marL="285115" marR="5080" indent="-280670" algn="just">
              <a:lnSpc>
                <a:spcPct val="100299"/>
              </a:lnSpc>
              <a:spcBef>
                <a:spcPts val="85"/>
              </a:spcBef>
              <a:buClr>
                <a:srgbClr val="D24717"/>
              </a:buClr>
              <a:buSzPct val="78125"/>
              <a:buFont typeface="Segoe UI Symbol"/>
              <a:buChar char="⚫"/>
              <a:tabLst>
                <a:tab pos="285115" algn="l"/>
              </a:tabLst>
            </a:pPr>
            <a:r>
              <a:rPr sz="3200" dirty="0">
                <a:latin typeface="Perpetua"/>
                <a:cs typeface="Perpetua"/>
              </a:rPr>
              <a:t>The</a:t>
            </a:r>
            <a:r>
              <a:rPr sz="3200" spc="-5" dirty="0">
                <a:latin typeface="Perpetua"/>
                <a:cs typeface="Perpetua"/>
              </a:rPr>
              <a:t> </a:t>
            </a:r>
            <a:r>
              <a:rPr sz="3200" dirty="0">
                <a:latin typeface="Perpetua"/>
                <a:cs typeface="Perpetua"/>
              </a:rPr>
              <a:t>example</a:t>
            </a:r>
            <a:r>
              <a:rPr sz="3200" spc="10" dirty="0">
                <a:latin typeface="Perpetua"/>
                <a:cs typeface="Perpetua"/>
              </a:rPr>
              <a:t> </a:t>
            </a:r>
            <a:r>
              <a:rPr sz="3200" dirty="0">
                <a:latin typeface="Perpetua"/>
                <a:cs typeface="Perpetua"/>
              </a:rPr>
              <a:t>grammar</a:t>
            </a:r>
            <a:r>
              <a:rPr sz="3200" spc="10" dirty="0">
                <a:latin typeface="Perpetua"/>
                <a:cs typeface="Perpetua"/>
              </a:rPr>
              <a:t> </a:t>
            </a:r>
            <a:r>
              <a:rPr sz="3200" dirty="0">
                <a:latin typeface="Perpetua"/>
                <a:cs typeface="Perpetua"/>
              </a:rPr>
              <a:t>is</a:t>
            </a:r>
            <a:r>
              <a:rPr sz="3200" spc="15" dirty="0">
                <a:latin typeface="Perpetua"/>
                <a:cs typeface="Perpetua"/>
              </a:rPr>
              <a:t> </a:t>
            </a:r>
            <a:r>
              <a:rPr sz="3200" b="1" i="1" dirty="0">
                <a:latin typeface="Perpetua"/>
                <a:cs typeface="Perpetua"/>
              </a:rPr>
              <a:t>ambiguous</a:t>
            </a:r>
            <a:r>
              <a:rPr sz="3200" b="1" i="1" spc="30" dirty="0">
                <a:latin typeface="Perpetua"/>
                <a:cs typeface="Perpetua"/>
              </a:rPr>
              <a:t> </a:t>
            </a:r>
            <a:r>
              <a:rPr sz="3200" dirty="0">
                <a:latin typeface="Perpetua"/>
                <a:cs typeface="Perpetua"/>
              </a:rPr>
              <a:t>(it</a:t>
            </a:r>
            <a:r>
              <a:rPr sz="3200" spc="-5" dirty="0">
                <a:latin typeface="Perpetua"/>
                <a:cs typeface="Perpetua"/>
              </a:rPr>
              <a:t> </a:t>
            </a:r>
            <a:r>
              <a:rPr sz="3200" dirty="0">
                <a:latin typeface="Perpetua"/>
                <a:cs typeface="Perpetua"/>
              </a:rPr>
              <a:t>can</a:t>
            </a:r>
            <a:r>
              <a:rPr sz="3200" spc="15" dirty="0">
                <a:latin typeface="Perpetua"/>
                <a:cs typeface="Perpetua"/>
              </a:rPr>
              <a:t> </a:t>
            </a:r>
            <a:r>
              <a:rPr sz="3200" spc="-10" dirty="0">
                <a:latin typeface="Perpetua"/>
                <a:cs typeface="Perpetua"/>
              </a:rPr>
              <a:t>generate </a:t>
            </a:r>
            <a:r>
              <a:rPr sz="3200" dirty="0">
                <a:latin typeface="Perpetua"/>
                <a:cs typeface="Perpetua"/>
              </a:rPr>
              <a:t>multiple</a:t>
            </a:r>
            <a:r>
              <a:rPr sz="3200" spc="-50" dirty="0">
                <a:latin typeface="Perpetua"/>
                <a:cs typeface="Perpetua"/>
              </a:rPr>
              <a:t> </a:t>
            </a:r>
            <a:r>
              <a:rPr sz="3200" dirty="0">
                <a:latin typeface="Perpetua"/>
                <a:cs typeface="Perpetua"/>
              </a:rPr>
              <a:t>parse</a:t>
            </a:r>
            <a:r>
              <a:rPr sz="3200" spc="-70" dirty="0">
                <a:latin typeface="Perpetua"/>
                <a:cs typeface="Perpetua"/>
              </a:rPr>
              <a:t> </a:t>
            </a:r>
            <a:r>
              <a:rPr sz="3200" dirty="0">
                <a:latin typeface="Perpetua"/>
                <a:cs typeface="Perpetua"/>
              </a:rPr>
              <a:t>trees</a:t>
            </a:r>
            <a:r>
              <a:rPr sz="3200" spc="-65" dirty="0">
                <a:latin typeface="Perpetua"/>
                <a:cs typeface="Perpetua"/>
              </a:rPr>
              <a:t> </a:t>
            </a:r>
            <a:r>
              <a:rPr sz="3200" dirty="0">
                <a:latin typeface="Perpetua"/>
                <a:cs typeface="Perpetua"/>
              </a:rPr>
              <a:t>for</a:t>
            </a:r>
            <a:r>
              <a:rPr sz="3200" spc="-60" dirty="0">
                <a:latin typeface="Perpetua"/>
                <a:cs typeface="Perpetua"/>
              </a:rPr>
              <a:t> </a:t>
            </a:r>
            <a:r>
              <a:rPr sz="3200" b="1" spc="-10" dirty="0">
                <a:latin typeface="Courier New"/>
                <a:cs typeface="Courier New"/>
              </a:rPr>
              <a:t>3+4*5</a:t>
            </a:r>
            <a:r>
              <a:rPr sz="3200" spc="-10" dirty="0">
                <a:latin typeface="Perpetua"/>
                <a:cs typeface="Perpetua"/>
              </a:rPr>
              <a:t>):</a:t>
            </a:r>
            <a:r>
              <a:rPr sz="3200" spc="-155" dirty="0">
                <a:latin typeface="Perpetua"/>
                <a:cs typeface="Perpetua"/>
              </a:rPr>
              <a:t> </a:t>
            </a:r>
            <a:r>
              <a:rPr sz="3200" dirty="0">
                <a:latin typeface="Perpetua"/>
                <a:cs typeface="Perpetua"/>
              </a:rPr>
              <a:t>one</a:t>
            </a:r>
            <a:r>
              <a:rPr sz="3200" spc="-75" dirty="0">
                <a:latin typeface="Perpetua"/>
                <a:cs typeface="Perpetua"/>
              </a:rPr>
              <a:t> </a:t>
            </a:r>
            <a:r>
              <a:rPr sz="3200" dirty="0">
                <a:latin typeface="Perpetua"/>
                <a:cs typeface="Perpetua"/>
              </a:rPr>
              <a:t>corresponds</a:t>
            </a:r>
            <a:r>
              <a:rPr sz="3200" spc="-75" dirty="0">
                <a:latin typeface="Perpetua"/>
                <a:cs typeface="Perpetua"/>
              </a:rPr>
              <a:t> </a:t>
            </a:r>
            <a:r>
              <a:rPr sz="3200" spc="-25" dirty="0">
                <a:latin typeface="Perpetua"/>
                <a:cs typeface="Perpetua"/>
              </a:rPr>
              <a:t>to </a:t>
            </a:r>
            <a:r>
              <a:rPr sz="3200" b="1" spc="-30" dirty="0">
                <a:latin typeface="Courier New"/>
                <a:cs typeface="Courier New"/>
              </a:rPr>
              <a:t>3+(4*5)</a:t>
            </a:r>
            <a:r>
              <a:rPr sz="3200" b="1" spc="-1160" dirty="0">
                <a:latin typeface="Courier New"/>
                <a:cs typeface="Courier New"/>
              </a:rPr>
              <a:t> </a:t>
            </a:r>
            <a:r>
              <a:rPr sz="3200" dirty="0">
                <a:latin typeface="Perpetua"/>
                <a:cs typeface="Perpetua"/>
              </a:rPr>
              <a:t>and</a:t>
            </a:r>
            <a:r>
              <a:rPr sz="3200" spc="-80" dirty="0">
                <a:latin typeface="Perpetua"/>
                <a:cs typeface="Perpetua"/>
              </a:rPr>
              <a:t> </a:t>
            </a:r>
            <a:r>
              <a:rPr sz="3200" dirty="0">
                <a:latin typeface="Perpetua"/>
                <a:cs typeface="Perpetua"/>
              </a:rPr>
              <a:t>one</a:t>
            </a:r>
            <a:r>
              <a:rPr sz="3200" spc="-30" dirty="0">
                <a:latin typeface="Perpetua"/>
                <a:cs typeface="Perpetua"/>
              </a:rPr>
              <a:t> </a:t>
            </a:r>
            <a:r>
              <a:rPr sz="3200" dirty="0">
                <a:latin typeface="Perpetua"/>
                <a:cs typeface="Perpetua"/>
              </a:rPr>
              <a:t>corresponds</a:t>
            </a:r>
            <a:r>
              <a:rPr sz="3200" spc="-45" dirty="0">
                <a:latin typeface="Perpetua"/>
                <a:cs typeface="Perpetua"/>
              </a:rPr>
              <a:t> </a:t>
            </a:r>
            <a:r>
              <a:rPr sz="3200" dirty="0">
                <a:latin typeface="Perpetua"/>
                <a:cs typeface="Perpetua"/>
              </a:rPr>
              <a:t>to</a:t>
            </a:r>
            <a:r>
              <a:rPr sz="3200" spc="-20" dirty="0">
                <a:latin typeface="Perpetua"/>
                <a:cs typeface="Perpetua"/>
              </a:rPr>
              <a:t> </a:t>
            </a:r>
            <a:r>
              <a:rPr sz="3200" b="1" spc="-10" dirty="0">
                <a:latin typeface="Courier New"/>
                <a:cs typeface="Courier New"/>
              </a:rPr>
              <a:t>(3+4)*5</a:t>
            </a:r>
            <a:endParaRPr sz="3200" dirty="0">
              <a:latin typeface="Courier New"/>
              <a:cs typeface="Courier New"/>
            </a:endParaRPr>
          </a:p>
        </p:txBody>
      </p:sp>
      <p:sp>
        <p:nvSpPr>
          <p:cNvPr id="10" name="object 10"/>
          <p:cNvSpPr txBox="1"/>
          <p:nvPr/>
        </p:nvSpPr>
        <p:spPr>
          <a:xfrm>
            <a:off x="4775834" y="2399158"/>
            <a:ext cx="2743200" cy="1477645"/>
          </a:xfrm>
          <a:prstGeom prst="rect">
            <a:avLst/>
          </a:prstGeom>
          <a:ln w="9525">
            <a:solidFill>
              <a:srgbClr val="D24717"/>
            </a:solidFill>
          </a:ln>
        </p:spPr>
        <p:txBody>
          <a:bodyPr vert="horz" wrap="square" lIns="0" tIns="37465" rIns="0" bIns="0" rtlCol="0">
            <a:spAutoFit/>
          </a:bodyPr>
          <a:lstStyle/>
          <a:p>
            <a:pPr marL="581660">
              <a:spcBef>
                <a:spcPts val="295"/>
              </a:spcBef>
            </a:pPr>
            <a:r>
              <a:rPr u="sng" spc="-10" dirty="0">
                <a:solidFill>
                  <a:srgbClr val="FF0000"/>
                </a:solidFill>
                <a:uFill>
                  <a:solidFill>
                    <a:srgbClr val="FF0000"/>
                  </a:solidFill>
                </a:uFill>
                <a:latin typeface="Times New Roman"/>
                <a:cs typeface="Times New Roman"/>
              </a:rPr>
              <a:t>Grammar:</a:t>
            </a:r>
            <a:endParaRPr>
              <a:latin typeface="Times New Roman"/>
              <a:cs typeface="Times New Roman"/>
            </a:endParaRPr>
          </a:p>
          <a:p>
            <a:pPr marL="410209">
              <a:spcBef>
                <a:spcPts val="5"/>
              </a:spcBef>
            </a:pPr>
            <a:r>
              <a:rPr dirty="0">
                <a:solidFill>
                  <a:srgbClr val="FF0000"/>
                </a:solidFill>
                <a:latin typeface="Times New Roman"/>
                <a:cs typeface="Times New Roman"/>
              </a:rPr>
              <a:t>expr → id |</a:t>
            </a:r>
            <a:r>
              <a:rPr spc="-5" dirty="0">
                <a:solidFill>
                  <a:srgbClr val="FF0000"/>
                </a:solidFill>
                <a:latin typeface="Times New Roman"/>
                <a:cs typeface="Times New Roman"/>
              </a:rPr>
              <a:t> </a:t>
            </a:r>
            <a:r>
              <a:rPr spc="-10" dirty="0">
                <a:solidFill>
                  <a:srgbClr val="FF0000"/>
                </a:solidFill>
                <a:latin typeface="Times New Roman"/>
                <a:cs typeface="Times New Roman"/>
              </a:rPr>
              <a:t>number</a:t>
            </a:r>
            <a:endParaRPr>
              <a:latin typeface="Times New Roman"/>
              <a:cs typeface="Times New Roman"/>
            </a:endParaRPr>
          </a:p>
          <a:p>
            <a:pPr marL="1005840"/>
            <a:r>
              <a:rPr dirty="0">
                <a:solidFill>
                  <a:srgbClr val="FF0000"/>
                </a:solidFill>
                <a:latin typeface="Times New Roman"/>
                <a:cs typeface="Times New Roman"/>
              </a:rPr>
              <a:t>|</a:t>
            </a:r>
            <a:r>
              <a:rPr spc="-5" dirty="0">
                <a:solidFill>
                  <a:srgbClr val="FF0000"/>
                </a:solidFill>
                <a:latin typeface="Times New Roman"/>
                <a:cs typeface="Times New Roman"/>
              </a:rPr>
              <a:t> </a:t>
            </a:r>
            <a:r>
              <a:rPr dirty="0">
                <a:solidFill>
                  <a:srgbClr val="FF0000"/>
                </a:solidFill>
                <a:latin typeface="Times New Roman"/>
                <a:cs typeface="Times New Roman"/>
              </a:rPr>
              <a:t>- expr | ( expr </a:t>
            </a:r>
            <a:r>
              <a:rPr spc="-50" dirty="0">
                <a:solidFill>
                  <a:srgbClr val="FF0000"/>
                </a:solidFill>
                <a:latin typeface="Times New Roman"/>
                <a:cs typeface="Times New Roman"/>
              </a:rPr>
              <a:t>)</a:t>
            </a:r>
            <a:endParaRPr>
              <a:latin typeface="Times New Roman"/>
              <a:cs typeface="Times New Roman"/>
            </a:endParaRPr>
          </a:p>
          <a:p>
            <a:pPr marL="410209" marR="470534" indent="594995"/>
            <a:r>
              <a:rPr dirty="0">
                <a:solidFill>
                  <a:srgbClr val="FF0000"/>
                </a:solidFill>
                <a:latin typeface="Times New Roman"/>
                <a:cs typeface="Times New Roman"/>
              </a:rPr>
              <a:t>| expr op </a:t>
            </a:r>
            <a:r>
              <a:rPr spc="-20" dirty="0">
                <a:solidFill>
                  <a:srgbClr val="FF0000"/>
                </a:solidFill>
                <a:latin typeface="Times New Roman"/>
                <a:cs typeface="Times New Roman"/>
              </a:rPr>
              <a:t>expr </a:t>
            </a:r>
            <a:r>
              <a:rPr dirty="0">
                <a:solidFill>
                  <a:srgbClr val="FF0000"/>
                </a:solidFill>
                <a:latin typeface="Times New Roman"/>
                <a:cs typeface="Times New Roman"/>
              </a:rPr>
              <a:t>op → + | - | * | </a:t>
            </a:r>
            <a:r>
              <a:rPr spc="-50" dirty="0">
                <a:solidFill>
                  <a:srgbClr val="FF0000"/>
                </a:solidFill>
                <a:latin typeface="Times New Roman"/>
                <a:cs typeface="Times New Roman"/>
              </a:rPr>
              <a:t>/</a:t>
            </a:r>
            <a:endParaRPr>
              <a:latin typeface="Times New Roman"/>
              <a:cs typeface="Times New Roman"/>
            </a:endParaRPr>
          </a:p>
        </p:txBody>
      </p:sp>
      <p:sp>
        <p:nvSpPr>
          <p:cNvPr id="12" name="object 12"/>
          <p:cNvSpPr txBox="1">
            <a:spLocks noGrp="1"/>
          </p:cNvSpPr>
          <p:nvPr>
            <p:ph type="sldNum" sz="quarter" idx="7"/>
          </p:nvPr>
        </p:nvSpPr>
        <p:spPr>
          <a:xfrm>
            <a:off x="183134" y="6317326"/>
            <a:ext cx="396875" cy="239395"/>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139065">
              <a:lnSpc>
                <a:spcPts val="1660"/>
              </a:lnSpc>
            </a:pPr>
            <a:fld id="{81D60167-4931-47E6-BA6A-407CBD079E47}" type="slidenum">
              <a:rPr lang="en-US" spc="-5" smtClean="0"/>
              <a:pPr marL="139065">
                <a:lnSpc>
                  <a:spcPts val="1660"/>
                </a:lnSpc>
              </a:pPr>
              <a:t>49</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Vocabulary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dirty="0"/>
              <a:t>Lexemes </a:t>
            </a:r>
            <a:r>
              <a:rPr lang="en-US" dirty="0"/>
              <a:t>are the smallest units of the language.</a:t>
            </a:r>
            <a:endParaRPr lang="en-US" b="1" dirty="0"/>
          </a:p>
          <a:p>
            <a:pPr marL="0" indent="0">
              <a:buNone/>
            </a:pPr>
            <a:endParaRPr lang="en-US" dirty="0"/>
          </a:p>
          <a:p>
            <a:pPr marL="0" indent="0">
              <a:buNone/>
            </a:pPr>
            <a:r>
              <a:rPr lang="en-US" dirty="0"/>
              <a:t>	Example:	I like pizza.</a:t>
            </a:r>
          </a:p>
          <a:p>
            <a:pPr marL="0" indent="0">
              <a:buNone/>
            </a:pPr>
            <a:r>
              <a:rPr lang="en-US" dirty="0"/>
              <a:t>		</a:t>
            </a:r>
          </a:p>
          <a:p>
            <a:pPr marL="0" indent="0">
              <a:buNone/>
            </a:pPr>
            <a:endParaRPr lang="en-US" dirty="0"/>
          </a:p>
          <a:p>
            <a:pPr marL="0" indent="0">
              <a:buNone/>
            </a:pPr>
            <a:r>
              <a:rPr lang="en-US" dirty="0"/>
              <a:t>	Example:	sum = 2 + score * 5;</a:t>
            </a:r>
          </a:p>
        </p:txBody>
      </p:sp>
    </p:spTree>
    <p:extLst>
      <p:ext uri="{BB962C8B-B14F-4D97-AF65-F5344CB8AC3E}">
        <p14:creationId xmlns:p14="http://schemas.microsoft.com/office/powerpoint/2010/main" val="2134442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341" y="-125730"/>
            <a:ext cx="8108315" cy="1031875"/>
          </a:xfrm>
          <a:prstGeom prst="rect">
            <a:avLst/>
          </a:prstGeom>
        </p:spPr>
        <p:txBody>
          <a:bodyPr vert="horz" wrap="square" lIns="0" tIns="12700" rIns="0" bIns="0" rtlCol="0" anchor="ctr">
            <a:spAutoFit/>
          </a:bodyPr>
          <a:lstStyle/>
          <a:p>
            <a:pPr marL="12700">
              <a:lnSpc>
                <a:spcPct val="100000"/>
              </a:lnSpc>
              <a:spcBef>
                <a:spcPts val="100"/>
              </a:spcBef>
            </a:pPr>
            <a:r>
              <a:rPr sz="6600" spc="-65" dirty="0"/>
              <a:t>Context</a:t>
            </a:r>
            <a:r>
              <a:rPr sz="6600" spc="-265" dirty="0"/>
              <a:t> </a:t>
            </a:r>
            <a:r>
              <a:rPr sz="6600" dirty="0"/>
              <a:t>free</a:t>
            </a:r>
            <a:r>
              <a:rPr sz="6600" spc="-280" dirty="0"/>
              <a:t> </a:t>
            </a:r>
            <a:r>
              <a:rPr sz="6600" spc="-100" dirty="0"/>
              <a:t>grammars</a:t>
            </a:r>
            <a:endParaRPr sz="6600"/>
          </a:p>
        </p:txBody>
      </p:sp>
      <p:sp>
        <p:nvSpPr>
          <p:cNvPr id="3" name="object 3"/>
          <p:cNvSpPr txBox="1"/>
          <p:nvPr/>
        </p:nvSpPr>
        <p:spPr>
          <a:xfrm>
            <a:off x="1983740" y="820675"/>
            <a:ext cx="7875270" cy="3277235"/>
          </a:xfrm>
          <a:prstGeom prst="rect">
            <a:avLst/>
          </a:prstGeom>
        </p:spPr>
        <p:txBody>
          <a:bodyPr vert="horz" wrap="square" lIns="0" tIns="13335" rIns="0" bIns="0" rtlCol="0">
            <a:spAutoFit/>
          </a:bodyPr>
          <a:lstStyle/>
          <a:p>
            <a:pPr marL="283845" marR="5080" indent="-271780">
              <a:spcBef>
                <a:spcPts val="105"/>
              </a:spcBef>
              <a:buClr>
                <a:srgbClr val="D24717"/>
              </a:buClr>
              <a:buSzPct val="83928"/>
              <a:buFont typeface="Segoe UI Symbol"/>
              <a:buChar char="⚫"/>
              <a:tabLst>
                <a:tab pos="285115" algn="l"/>
              </a:tabLst>
            </a:pPr>
            <a:r>
              <a:rPr sz="2800" dirty="0">
                <a:latin typeface="Perpetua"/>
                <a:cs typeface="Perpetua"/>
              </a:rPr>
              <a:t>A</a:t>
            </a:r>
            <a:r>
              <a:rPr sz="2800" spc="-25" dirty="0">
                <a:latin typeface="Perpetua"/>
                <a:cs typeface="Perpetua"/>
              </a:rPr>
              <a:t> </a:t>
            </a:r>
            <a:r>
              <a:rPr sz="2800" dirty="0">
                <a:latin typeface="Perpetua"/>
                <a:cs typeface="Perpetua"/>
              </a:rPr>
              <a:t>better</a:t>
            </a:r>
            <a:r>
              <a:rPr sz="2800" spc="-30" dirty="0">
                <a:latin typeface="Perpetua"/>
                <a:cs typeface="Perpetua"/>
              </a:rPr>
              <a:t> </a:t>
            </a:r>
            <a:r>
              <a:rPr sz="2800" dirty="0">
                <a:latin typeface="Perpetua"/>
                <a:cs typeface="Perpetua"/>
              </a:rPr>
              <a:t>version</a:t>
            </a:r>
            <a:r>
              <a:rPr sz="2800" spc="-25" dirty="0">
                <a:latin typeface="Perpetua"/>
                <a:cs typeface="Perpetua"/>
              </a:rPr>
              <a:t> </a:t>
            </a:r>
            <a:r>
              <a:rPr sz="2800" dirty="0">
                <a:latin typeface="Perpetua"/>
                <a:cs typeface="Perpetua"/>
              </a:rPr>
              <a:t>of</a:t>
            </a:r>
            <a:r>
              <a:rPr sz="2800" spc="-10" dirty="0">
                <a:latin typeface="Perpetua"/>
                <a:cs typeface="Perpetua"/>
              </a:rPr>
              <a:t> </a:t>
            </a:r>
            <a:r>
              <a:rPr sz="2800" dirty="0">
                <a:latin typeface="Perpetua"/>
                <a:cs typeface="Perpetua"/>
              </a:rPr>
              <a:t>our</a:t>
            </a:r>
            <a:r>
              <a:rPr sz="2800" spc="-10" dirty="0">
                <a:latin typeface="Perpetua"/>
                <a:cs typeface="Perpetua"/>
              </a:rPr>
              <a:t> </a:t>
            </a:r>
            <a:r>
              <a:rPr sz="2800" dirty="0">
                <a:latin typeface="Perpetua"/>
                <a:cs typeface="Perpetua"/>
              </a:rPr>
              <a:t>expression</a:t>
            </a:r>
            <a:r>
              <a:rPr sz="2800" spc="-10" dirty="0">
                <a:latin typeface="Perpetua"/>
                <a:cs typeface="Perpetua"/>
              </a:rPr>
              <a:t> </a:t>
            </a:r>
            <a:r>
              <a:rPr sz="2800" dirty="0">
                <a:latin typeface="Perpetua"/>
                <a:cs typeface="Perpetua"/>
              </a:rPr>
              <a:t>grammar</a:t>
            </a:r>
            <a:r>
              <a:rPr sz="2800" spc="-30" dirty="0">
                <a:latin typeface="Perpetua"/>
                <a:cs typeface="Perpetua"/>
              </a:rPr>
              <a:t> </a:t>
            </a:r>
            <a:r>
              <a:rPr sz="2800" dirty="0">
                <a:latin typeface="Perpetua"/>
                <a:cs typeface="Perpetua"/>
              </a:rPr>
              <a:t>should</a:t>
            </a:r>
            <a:r>
              <a:rPr sz="2800" spc="-5" dirty="0">
                <a:latin typeface="Perpetua"/>
                <a:cs typeface="Perpetua"/>
              </a:rPr>
              <a:t> </a:t>
            </a:r>
            <a:r>
              <a:rPr sz="2800" spc="-10" dirty="0">
                <a:latin typeface="Perpetua"/>
                <a:cs typeface="Perpetua"/>
              </a:rPr>
              <a:t>include 	</a:t>
            </a:r>
            <a:r>
              <a:rPr sz="2800" dirty="0">
                <a:latin typeface="Perpetua"/>
                <a:cs typeface="Perpetua"/>
              </a:rPr>
              <a:t>precedence</a:t>
            </a:r>
            <a:r>
              <a:rPr sz="2800" spc="-35" dirty="0">
                <a:latin typeface="Perpetua"/>
                <a:cs typeface="Perpetua"/>
              </a:rPr>
              <a:t> </a:t>
            </a:r>
            <a:r>
              <a:rPr sz="2800" dirty="0">
                <a:latin typeface="Perpetua"/>
                <a:cs typeface="Perpetua"/>
              </a:rPr>
              <a:t>and</a:t>
            </a:r>
            <a:r>
              <a:rPr sz="2800" spc="-15" dirty="0">
                <a:latin typeface="Perpetua"/>
                <a:cs typeface="Perpetua"/>
              </a:rPr>
              <a:t> </a:t>
            </a:r>
            <a:r>
              <a:rPr sz="2800" spc="-10" dirty="0">
                <a:latin typeface="Perpetua"/>
                <a:cs typeface="Perpetua"/>
              </a:rPr>
              <a:t>associativity:</a:t>
            </a:r>
            <a:endParaRPr sz="2800" dirty="0">
              <a:latin typeface="Perpetua"/>
              <a:cs typeface="Perpetua"/>
            </a:endParaRPr>
          </a:p>
          <a:p>
            <a:pPr marL="1111250" marR="1649095">
              <a:lnSpc>
                <a:spcPct val="112000"/>
              </a:lnSpc>
              <a:spcBef>
                <a:spcPts val="70"/>
              </a:spcBef>
            </a:pPr>
            <a:r>
              <a:rPr sz="2800" b="1" i="1" dirty="0">
                <a:solidFill>
                  <a:srgbClr val="FF0000"/>
                </a:solidFill>
                <a:latin typeface="Perpetua"/>
                <a:cs typeface="Perpetua"/>
              </a:rPr>
              <a:t>expr</a:t>
            </a:r>
            <a:r>
              <a:rPr sz="2800" b="1" i="1" spc="-35" dirty="0">
                <a:solidFill>
                  <a:srgbClr val="FF0000"/>
                </a:solidFill>
                <a:latin typeface="Perpetua"/>
                <a:cs typeface="Perpetua"/>
              </a:rPr>
              <a:t> </a:t>
            </a:r>
            <a:r>
              <a:rPr sz="2800" b="1" i="1" dirty="0">
                <a:solidFill>
                  <a:srgbClr val="FF0000"/>
                </a:solidFill>
                <a:latin typeface="Times New Roman"/>
                <a:cs typeface="Times New Roman"/>
              </a:rPr>
              <a:t>→</a:t>
            </a:r>
            <a:r>
              <a:rPr sz="2800" b="1" i="1" spc="-100" dirty="0">
                <a:solidFill>
                  <a:srgbClr val="FF0000"/>
                </a:solidFill>
                <a:latin typeface="Times New Roman"/>
                <a:cs typeface="Times New Roman"/>
              </a:rPr>
              <a:t> </a:t>
            </a:r>
            <a:r>
              <a:rPr sz="2800" b="1" i="1" dirty="0">
                <a:solidFill>
                  <a:srgbClr val="FF0000"/>
                </a:solidFill>
                <a:latin typeface="Perpetua"/>
                <a:cs typeface="Perpetua"/>
              </a:rPr>
              <a:t>term</a:t>
            </a:r>
            <a:r>
              <a:rPr sz="2800" b="1" i="1" spc="-30" dirty="0">
                <a:solidFill>
                  <a:srgbClr val="FF0000"/>
                </a:solidFill>
                <a:latin typeface="Perpetua"/>
                <a:cs typeface="Perpetua"/>
              </a:rPr>
              <a:t> </a:t>
            </a:r>
            <a:r>
              <a:rPr sz="2800" b="1" dirty="0">
                <a:solidFill>
                  <a:srgbClr val="FF0000"/>
                </a:solidFill>
                <a:latin typeface="Perpetua"/>
                <a:cs typeface="Perpetua"/>
              </a:rPr>
              <a:t>|</a:t>
            </a:r>
            <a:r>
              <a:rPr sz="2800" b="1" spc="-35" dirty="0">
                <a:solidFill>
                  <a:srgbClr val="FF0000"/>
                </a:solidFill>
                <a:latin typeface="Perpetua"/>
                <a:cs typeface="Perpetua"/>
              </a:rPr>
              <a:t> </a:t>
            </a:r>
            <a:r>
              <a:rPr sz="2800" b="1" i="1" dirty="0">
                <a:solidFill>
                  <a:srgbClr val="FF0000"/>
                </a:solidFill>
                <a:latin typeface="Perpetua"/>
                <a:cs typeface="Perpetua"/>
              </a:rPr>
              <a:t>expr</a:t>
            </a:r>
            <a:r>
              <a:rPr sz="2800" b="1" i="1" spc="-35" dirty="0">
                <a:solidFill>
                  <a:srgbClr val="FF0000"/>
                </a:solidFill>
                <a:latin typeface="Perpetua"/>
                <a:cs typeface="Perpetua"/>
              </a:rPr>
              <a:t> </a:t>
            </a:r>
            <a:r>
              <a:rPr sz="2800" b="1" i="1" dirty="0">
                <a:solidFill>
                  <a:srgbClr val="FF0000"/>
                </a:solidFill>
                <a:latin typeface="Perpetua"/>
                <a:cs typeface="Perpetua"/>
              </a:rPr>
              <a:t>add_op</a:t>
            </a:r>
            <a:r>
              <a:rPr sz="2800" b="1" i="1" spc="-20" dirty="0">
                <a:solidFill>
                  <a:srgbClr val="FF0000"/>
                </a:solidFill>
                <a:latin typeface="Perpetua"/>
                <a:cs typeface="Perpetua"/>
              </a:rPr>
              <a:t> term </a:t>
            </a:r>
            <a:r>
              <a:rPr sz="2800" b="1" i="1" dirty="0">
                <a:solidFill>
                  <a:srgbClr val="FF0000"/>
                </a:solidFill>
                <a:latin typeface="Perpetua"/>
                <a:cs typeface="Perpetua"/>
              </a:rPr>
              <a:t>term</a:t>
            </a:r>
            <a:r>
              <a:rPr sz="2800" b="1" i="1" spc="-35" dirty="0">
                <a:solidFill>
                  <a:srgbClr val="FF0000"/>
                </a:solidFill>
                <a:latin typeface="Perpetua"/>
                <a:cs typeface="Perpetua"/>
              </a:rPr>
              <a:t> </a:t>
            </a:r>
            <a:r>
              <a:rPr sz="2800" b="1" i="1" dirty="0">
                <a:solidFill>
                  <a:srgbClr val="FF0000"/>
                </a:solidFill>
                <a:latin typeface="Times New Roman"/>
                <a:cs typeface="Times New Roman"/>
              </a:rPr>
              <a:t>→</a:t>
            </a:r>
            <a:r>
              <a:rPr sz="2800" b="1" i="1" spc="-120" dirty="0">
                <a:solidFill>
                  <a:srgbClr val="FF0000"/>
                </a:solidFill>
                <a:latin typeface="Times New Roman"/>
                <a:cs typeface="Times New Roman"/>
              </a:rPr>
              <a:t> </a:t>
            </a:r>
            <a:r>
              <a:rPr sz="2800" b="1" i="1" dirty="0">
                <a:solidFill>
                  <a:srgbClr val="FF0000"/>
                </a:solidFill>
                <a:latin typeface="Perpetua"/>
                <a:cs typeface="Perpetua"/>
              </a:rPr>
              <a:t>factor</a:t>
            </a:r>
            <a:r>
              <a:rPr sz="2800" b="1" i="1" spc="-40" dirty="0">
                <a:solidFill>
                  <a:srgbClr val="FF0000"/>
                </a:solidFill>
                <a:latin typeface="Perpetua"/>
                <a:cs typeface="Perpetua"/>
              </a:rPr>
              <a:t> </a:t>
            </a:r>
            <a:r>
              <a:rPr sz="2800" b="1" dirty="0">
                <a:solidFill>
                  <a:srgbClr val="FF0000"/>
                </a:solidFill>
                <a:latin typeface="Perpetua"/>
                <a:cs typeface="Perpetua"/>
              </a:rPr>
              <a:t>|</a:t>
            </a:r>
            <a:r>
              <a:rPr sz="2800" b="1" spc="-45" dirty="0">
                <a:solidFill>
                  <a:srgbClr val="FF0000"/>
                </a:solidFill>
                <a:latin typeface="Perpetua"/>
                <a:cs typeface="Perpetua"/>
              </a:rPr>
              <a:t> </a:t>
            </a:r>
            <a:r>
              <a:rPr sz="2800" b="1" i="1" dirty="0">
                <a:solidFill>
                  <a:srgbClr val="FF0000"/>
                </a:solidFill>
                <a:latin typeface="Perpetua"/>
                <a:cs typeface="Perpetua"/>
              </a:rPr>
              <a:t>term</a:t>
            </a:r>
            <a:r>
              <a:rPr sz="2800" b="1" i="1" spc="-40" dirty="0">
                <a:solidFill>
                  <a:srgbClr val="FF0000"/>
                </a:solidFill>
                <a:latin typeface="Perpetua"/>
                <a:cs typeface="Perpetua"/>
              </a:rPr>
              <a:t> </a:t>
            </a:r>
            <a:r>
              <a:rPr sz="2800" b="1" i="1" dirty="0">
                <a:solidFill>
                  <a:srgbClr val="FF0000"/>
                </a:solidFill>
                <a:latin typeface="Perpetua"/>
                <a:cs typeface="Perpetua"/>
              </a:rPr>
              <a:t>mult_op</a:t>
            </a:r>
            <a:r>
              <a:rPr sz="2800" b="1" i="1" spc="-30" dirty="0">
                <a:solidFill>
                  <a:srgbClr val="FF0000"/>
                </a:solidFill>
                <a:latin typeface="Perpetua"/>
                <a:cs typeface="Perpetua"/>
              </a:rPr>
              <a:t> </a:t>
            </a:r>
            <a:r>
              <a:rPr sz="2800" b="1" i="1" spc="-10" dirty="0">
                <a:solidFill>
                  <a:srgbClr val="FF0000"/>
                </a:solidFill>
                <a:latin typeface="Perpetua"/>
                <a:cs typeface="Perpetua"/>
              </a:rPr>
              <a:t>factor</a:t>
            </a:r>
            <a:endParaRPr sz="2800" dirty="0">
              <a:latin typeface="Perpetua"/>
              <a:cs typeface="Perpetua"/>
            </a:endParaRPr>
          </a:p>
          <a:p>
            <a:pPr marL="1111250">
              <a:spcBef>
                <a:spcPts val="400"/>
              </a:spcBef>
            </a:pPr>
            <a:r>
              <a:rPr sz="2800" b="1" i="1" dirty="0">
                <a:solidFill>
                  <a:srgbClr val="FF0000"/>
                </a:solidFill>
                <a:latin typeface="Perpetua"/>
                <a:cs typeface="Perpetua"/>
              </a:rPr>
              <a:t>factor</a:t>
            </a:r>
            <a:r>
              <a:rPr sz="2800" b="1" i="1" spc="-40" dirty="0">
                <a:solidFill>
                  <a:srgbClr val="FF0000"/>
                </a:solidFill>
                <a:latin typeface="Perpetua"/>
                <a:cs typeface="Perpetua"/>
              </a:rPr>
              <a:t> </a:t>
            </a:r>
            <a:r>
              <a:rPr sz="2800" b="1" i="1" dirty="0">
                <a:solidFill>
                  <a:srgbClr val="FF0000"/>
                </a:solidFill>
                <a:latin typeface="Times New Roman"/>
                <a:cs typeface="Times New Roman"/>
              </a:rPr>
              <a:t>→</a:t>
            </a:r>
            <a:r>
              <a:rPr sz="2800" b="1" i="1" spc="-105" dirty="0">
                <a:solidFill>
                  <a:srgbClr val="FF0000"/>
                </a:solidFill>
                <a:latin typeface="Times New Roman"/>
                <a:cs typeface="Times New Roman"/>
              </a:rPr>
              <a:t> </a:t>
            </a:r>
            <a:r>
              <a:rPr sz="2800" b="1" dirty="0">
                <a:solidFill>
                  <a:srgbClr val="FF0000"/>
                </a:solidFill>
                <a:latin typeface="Perpetua"/>
                <a:cs typeface="Perpetua"/>
              </a:rPr>
              <a:t>id</a:t>
            </a:r>
            <a:r>
              <a:rPr sz="2800" b="1" spc="-45" dirty="0">
                <a:solidFill>
                  <a:srgbClr val="FF0000"/>
                </a:solidFill>
                <a:latin typeface="Perpetua"/>
                <a:cs typeface="Perpetua"/>
              </a:rPr>
              <a:t> </a:t>
            </a:r>
            <a:r>
              <a:rPr sz="2800" b="1" dirty="0">
                <a:solidFill>
                  <a:srgbClr val="FF0000"/>
                </a:solidFill>
                <a:latin typeface="Perpetua"/>
                <a:cs typeface="Perpetua"/>
              </a:rPr>
              <a:t>|</a:t>
            </a:r>
            <a:r>
              <a:rPr sz="2800" b="1" spc="-30" dirty="0">
                <a:solidFill>
                  <a:srgbClr val="FF0000"/>
                </a:solidFill>
                <a:latin typeface="Perpetua"/>
                <a:cs typeface="Perpetua"/>
              </a:rPr>
              <a:t> </a:t>
            </a:r>
            <a:r>
              <a:rPr sz="2800" b="1" dirty="0">
                <a:solidFill>
                  <a:srgbClr val="FF0000"/>
                </a:solidFill>
                <a:latin typeface="Perpetua"/>
                <a:cs typeface="Perpetua"/>
              </a:rPr>
              <a:t>number</a:t>
            </a:r>
            <a:r>
              <a:rPr sz="2800" b="1" spc="-25" dirty="0">
                <a:solidFill>
                  <a:srgbClr val="FF0000"/>
                </a:solidFill>
                <a:latin typeface="Perpetua"/>
                <a:cs typeface="Perpetua"/>
              </a:rPr>
              <a:t> </a:t>
            </a:r>
            <a:r>
              <a:rPr sz="2800" b="1" dirty="0">
                <a:solidFill>
                  <a:srgbClr val="FF0000"/>
                </a:solidFill>
                <a:latin typeface="Perpetua"/>
                <a:cs typeface="Perpetua"/>
              </a:rPr>
              <a:t>|</a:t>
            </a:r>
            <a:r>
              <a:rPr sz="2800" b="1" spc="-50" dirty="0">
                <a:solidFill>
                  <a:srgbClr val="FF0000"/>
                </a:solidFill>
                <a:latin typeface="Perpetua"/>
                <a:cs typeface="Perpetua"/>
              </a:rPr>
              <a:t> </a:t>
            </a:r>
            <a:r>
              <a:rPr sz="2800" b="1" dirty="0">
                <a:solidFill>
                  <a:srgbClr val="FF0000"/>
                </a:solidFill>
                <a:latin typeface="Perpetua"/>
                <a:cs typeface="Perpetua"/>
              </a:rPr>
              <a:t>-</a:t>
            </a:r>
            <a:r>
              <a:rPr sz="2800" b="1" spc="-30" dirty="0">
                <a:solidFill>
                  <a:srgbClr val="FF0000"/>
                </a:solidFill>
                <a:latin typeface="Perpetua"/>
                <a:cs typeface="Perpetua"/>
              </a:rPr>
              <a:t> </a:t>
            </a:r>
            <a:r>
              <a:rPr sz="2800" b="1" i="1" dirty="0">
                <a:solidFill>
                  <a:srgbClr val="FF0000"/>
                </a:solidFill>
                <a:latin typeface="Perpetua"/>
                <a:cs typeface="Perpetua"/>
              </a:rPr>
              <a:t>factor</a:t>
            </a:r>
            <a:r>
              <a:rPr sz="2800" b="1" i="1" spc="-35" dirty="0">
                <a:solidFill>
                  <a:srgbClr val="FF0000"/>
                </a:solidFill>
                <a:latin typeface="Perpetua"/>
                <a:cs typeface="Perpetua"/>
              </a:rPr>
              <a:t> </a:t>
            </a:r>
            <a:r>
              <a:rPr sz="2800" b="1" dirty="0">
                <a:solidFill>
                  <a:srgbClr val="FF0000"/>
                </a:solidFill>
                <a:latin typeface="Perpetua"/>
                <a:cs typeface="Perpetua"/>
              </a:rPr>
              <a:t>|</a:t>
            </a:r>
            <a:r>
              <a:rPr sz="2800" b="1" spc="-30" dirty="0">
                <a:solidFill>
                  <a:srgbClr val="FF0000"/>
                </a:solidFill>
                <a:latin typeface="Perpetua"/>
                <a:cs typeface="Perpetua"/>
              </a:rPr>
              <a:t> </a:t>
            </a:r>
            <a:r>
              <a:rPr sz="2800" b="1" dirty="0">
                <a:solidFill>
                  <a:srgbClr val="FF0000"/>
                </a:solidFill>
                <a:latin typeface="Perpetua"/>
                <a:cs typeface="Perpetua"/>
              </a:rPr>
              <a:t>(</a:t>
            </a:r>
            <a:r>
              <a:rPr sz="2800" b="1" spc="-40" dirty="0">
                <a:solidFill>
                  <a:srgbClr val="FF0000"/>
                </a:solidFill>
                <a:latin typeface="Perpetua"/>
                <a:cs typeface="Perpetua"/>
              </a:rPr>
              <a:t> </a:t>
            </a:r>
            <a:r>
              <a:rPr sz="2800" b="1" i="1" dirty="0">
                <a:solidFill>
                  <a:srgbClr val="FF0000"/>
                </a:solidFill>
                <a:latin typeface="Perpetua"/>
                <a:cs typeface="Perpetua"/>
              </a:rPr>
              <a:t>expr</a:t>
            </a:r>
            <a:r>
              <a:rPr sz="2800" b="1" i="1" spc="-45" dirty="0">
                <a:solidFill>
                  <a:srgbClr val="FF0000"/>
                </a:solidFill>
                <a:latin typeface="Perpetua"/>
                <a:cs typeface="Perpetua"/>
              </a:rPr>
              <a:t> </a:t>
            </a:r>
            <a:r>
              <a:rPr sz="2800" b="1" spc="-50" dirty="0">
                <a:solidFill>
                  <a:srgbClr val="FF0000"/>
                </a:solidFill>
                <a:latin typeface="Perpetua"/>
                <a:cs typeface="Perpetua"/>
              </a:rPr>
              <a:t>)</a:t>
            </a:r>
            <a:endParaRPr sz="2800" dirty="0">
              <a:latin typeface="Perpetua"/>
              <a:cs typeface="Perpetua"/>
            </a:endParaRPr>
          </a:p>
          <a:p>
            <a:pPr marL="1111250">
              <a:spcBef>
                <a:spcPts val="400"/>
              </a:spcBef>
            </a:pPr>
            <a:r>
              <a:rPr sz="2800" b="1" i="1" dirty="0">
                <a:solidFill>
                  <a:srgbClr val="FF0000"/>
                </a:solidFill>
                <a:latin typeface="Perpetua"/>
                <a:cs typeface="Perpetua"/>
              </a:rPr>
              <a:t>add_op</a:t>
            </a:r>
            <a:r>
              <a:rPr sz="2800" b="1" i="1" spc="-10" dirty="0">
                <a:solidFill>
                  <a:srgbClr val="FF0000"/>
                </a:solidFill>
                <a:latin typeface="Perpetua"/>
                <a:cs typeface="Perpetua"/>
              </a:rPr>
              <a:t> </a:t>
            </a:r>
            <a:r>
              <a:rPr sz="2800" b="1" i="1" dirty="0">
                <a:solidFill>
                  <a:srgbClr val="FF0000"/>
                </a:solidFill>
                <a:latin typeface="Times New Roman"/>
                <a:cs typeface="Times New Roman"/>
              </a:rPr>
              <a:t>→</a:t>
            </a:r>
            <a:r>
              <a:rPr sz="2800" b="1" i="1" spc="-85" dirty="0">
                <a:solidFill>
                  <a:srgbClr val="FF0000"/>
                </a:solidFill>
                <a:latin typeface="Times New Roman"/>
                <a:cs typeface="Times New Roman"/>
              </a:rPr>
              <a:t> </a:t>
            </a:r>
            <a:r>
              <a:rPr sz="2800" b="1" dirty="0">
                <a:solidFill>
                  <a:srgbClr val="FF0000"/>
                </a:solidFill>
                <a:latin typeface="Perpetua"/>
                <a:cs typeface="Perpetua"/>
              </a:rPr>
              <a:t>+</a:t>
            </a:r>
            <a:r>
              <a:rPr sz="2800" b="1" spc="-15" dirty="0">
                <a:solidFill>
                  <a:srgbClr val="FF0000"/>
                </a:solidFill>
                <a:latin typeface="Perpetua"/>
                <a:cs typeface="Perpetua"/>
              </a:rPr>
              <a:t> </a:t>
            </a:r>
            <a:r>
              <a:rPr sz="2800" b="1" dirty="0">
                <a:solidFill>
                  <a:srgbClr val="FF0000"/>
                </a:solidFill>
                <a:latin typeface="Perpetua"/>
                <a:cs typeface="Perpetua"/>
              </a:rPr>
              <a:t>|</a:t>
            </a:r>
            <a:r>
              <a:rPr sz="2800" b="1" spc="-15" dirty="0">
                <a:solidFill>
                  <a:srgbClr val="FF0000"/>
                </a:solidFill>
                <a:latin typeface="Perpetua"/>
                <a:cs typeface="Perpetua"/>
              </a:rPr>
              <a:t> </a:t>
            </a:r>
            <a:r>
              <a:rPr sz="2800" b="1" spc="-50" dirty="0">
                <a:solidFill>
                  <a:srgbClr val="FF0000"/>
                </a:solidFill>
                <a:latin typeface="Perpetua"/>
                <a:cs typeface="Perpetua"/>
              </a:rPr>
              <a:t>-</a:t>
            </a:r>
            <a:endParaRPr sz="2800" dirty="0">
              <a:latin typeface="Perpetua"/>
              <a:cs typeface="Perpetua"/>
            </a:endParaRPr>
          </a:p>
          <a:p>
            <a:pPr marL="1111250">
              <a:spcBef>
                <a:spcPts val="400"/>
              </a:spcBef>
            </a:pPr>
            <a:r>
              <a:rPr sz="2800" b="1" i="1" dirty="0">
                <a:solidFill>
                  <a:srgbClr val="FF0000"/>
                </a:solidFill>
                <a:latin typeface="Perpetua"/>
                <a:cs typeface="Perpetua"/>
              </a:rPr>
              <a:t>mult_op</a:t>
            </a:r>
            <a:r>
              <a:rPr sz="2800" b="1" i="1" spc="-30" dirty="0">
                <a:solidFill>
                  <a:srgbClr val="FF0000"/>
                </a:solidFill>
                <a:latin typeface="Perpetua"/>
                <a:cs typeface="Perpetua"/>
              </a:rPr>
              <a:t> </a:t>
            </a:r>
            <a:r>
              <a:rPr sz="2800" b="1" i="1" dirty="0">
                <a:solidFill>
                  <a:srgbClr val="FF0000"/>
                </a:solidFill>
                <a:latin typeface="Times New Roman"/>
                <a:cs typeface="Times New Roman"/>
              </a:rPr>
              <a:t>→</a:t>
            </a:r>
            <a:r>
              <a:rPr sz="2800" b="1" i="1" spc="-95" dirty="0">
                <a:solidFill>
                  <a:srgbClr val="FF0000"/>
                </a:solidFill>
                <a:latin typeface="Times New Roman"/>
                <a:cs typeface="Times New Roman"/>
              </a:rPr>
              <a:t> </a:t>
            </a:r>
            <a:r>
              <a:rPr sz="2800" b="1" dirty="0">
                <a:solidFill>
                  <a:srgbClr val="FF0000"/>
                </a:solidFill>
                <a:latin typeface="Perpetua"/>
                <a:cs typeface="Perpetua"/>
              </a:rPr>
              <a:t>*</a:t>
            </a:r>
            <a:r>
              <a:rPr sz="2800" b="1" spc="-25" dirty="0">
                <a:solidFill>
                  <a:srgbClr val="FF0000"/>
                </a:solidFill>
                <a:latin typeface="Perpetua"/>
                <a:cs typeface="Perpetua"/>
              </a:rPr>
              <a:t> </a:t>
            </a:r>
            <a:r>
              <a:rPr sz="2800" b="1" dirty="0">
                <a:solidFill>
                  <a:srgbClr val="FF0000"/>
                </a:solidFill>
                <a:latin typeface="Perpetua"/>
                <a:cs typeface="Perpetua"/>
              </a:rPr>
              <a:t>|</a:t>
            </a:r>
            <a:r>
              <a:rPr sz="2800" b="1" spc="-25" dirty="0">
                <a:solidFill>
                  <a:srgbClr val="FF0000"/>
                </a:solidFill>
                <a:latin typeface="Perpetua"/>
                <a:cs typeface="Perpetua"/>
              </a:rPr>
              <a:t> </a:t>
            </a:r>
            <a:r>
              <a:rPr sz="2800" b="1" spc="-50" dirty="0">
                <a:solidFill>
                  <a:srgbClr val="FF0000"/>
                </a:solidFill>
                <a:latin typeface="Perpetua"/>
                <a:cs typeface="Perpetua"/>
              </a:rPr>
              <a:t>/</a:t>
            </a:r>
            <a:endParaRPr sz="2800" dirty="0">
              <a:latin typeface="Perpetua"/>
              <a:cs typeface="Perpetua"/>
            </a:endParaRPr>
          </a:p>
        </p:txBody>
      </p:sp>
      <p:pic>
        <p:nvPicPr>
          <p:cNvPr id="5" name="object 5"/>
          <p:cNvPicPr/>
          <p:nvPr/>
        </p:nvPicPr>
        <p:blipFill>
          <a:blip r:embed="rId2" cstate="print"/>
          <a:stretch>
            <a:fillRect/>
          </a:stretch>
        </p:blipFill>
        <p:spPr>
          <a:xfrm>
            <a:off x="3572255" y="4253484"/>
            <a:ext cx="5330952" cy="2414016"/>
          </a:xfrm>
          <a:prstGeom prst="rect">
            <a:avLst/>
          </a:prstGeom>
        </p:spPr>
      </p:pic>
      <p:sp>
        <p:nvSpPr>
          <p:cNvPr id="6" name="object 6"/>
          <p:cNvSpPr txBox="1">
            <a:spLocks noGrp="1"/>
          </p:cNvSpPr>
          <p:nvPr>
            <p:ph type="sldNum" sz="quarter" idx="7"/>
          </p:nvPr>
        </p:nvSpPr>
        <p:spPr>
          <a:xfrm>
            <a:off x="183134" y="6317326"/>
            <a:ext cx="396875" cy="239395"/>
          </a:xfrm>
          <a:prstGeom prst="rect">
            <a:avLst/>
          </a:prstGeom>
        </p:spPr>
        <p:txBody>
          <a:bodyPr vert="horz" wrap="square" lIns="0" tIns="0" rIns="0" bIns="0" rtlCol="0">
            <a:spAutoFit/>
          </a:bodyPr>
          <a:lstStyle>
            <a:defPPr>
              <a:defRPr kern="0"/>
            </a:defPPr>
            <a:lvl1pPr>
              <a:defRPr sz="1400" b="0" i="0">
                <a:solidFill>
                  <a:schemeClr val="bg1"/>
                </a:solidFill>
                <a:latin typeface="Franklin Gothic Medium"/>
                <a:cs typeface="Franklin Gothic Medium"/>
              </a:defRPr>
            </a:lvl1pPr>
          </a:lstStyle>
          <a:p>
            <a:pPr marL="139065">
              <a:lnSpc>
                <a:spcPts val="1660"/>
              </a:lnSpc>
            </a:pPr>
            <a:fld id="{81D60167-4931-47E6-BA6A-407CBD079E47}" type="slidenum">
              <a:rPr lang="en-US" spc="-5" smtClean="0"/>
              <a:pPr marL="139065">
                <a:lnSpc>
                  <a:spcPts val="1660"/>
                </a:lnSpc>
              </a:pPr>
              <a:t>50</a:t>
            </a:fld>
            <a:endParaRPr spc="-2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959103"/>
            <a:ext cx="8323580" cy="574040"/>
          </a:xfrm>
          <a:prstGeom prst="rect">
            <a:avLst/>
          </a:prstGeom>
        </p:spPr>
        <p:txBody>
          <a:bodyPr vert="horz" wrap="square" lIns="0" tIns="12700" rIns="0" bIns="0" rtlCol="0">
            <a:spAutoFit/>
          </a:bodyPr>
          <a:lstStyle/>
          <a:p>
            <a:pPr marL="285115" indent="-280670">
              <a:spcBef>
                <a:spcPts val="100"/>
              </a:spcBef>
              <a:buClr>
                <a:srgbClr val="D24717"/>
              </a:buClr>
              <a:buSzPct val="69444"/>
              <a:buFont typeface="Segoe UI Symbol"/>
              <a:buChar char="⚫"/>
              <a:tabLst>
                <a:tab pos="285115" algn="l"/>
                <a:tab pos="6773545" algn="l"/>
              </a:tabLst>
            </a:pPr>
            <a:r>
              <a:rPr sz="3600" dirty="0">
                <a:latin typeface="Perpetua"/>
                <a:cs typeface="Perpetua"/>
              </a:rPr>
              <a:t>Parse</a:t>
            </a:r>
            <a:r>
              <a:rPr sz="3600" spc="-25" dirty="0">
                <a:latin typeface="Perpetua"/>
                <a:cs typeface="Perpetua"/>
              </a:rPr>
              <a:t> </a:t>
            </a:r>
            <a:r>
              <a:rPr sz="3600" dirty="0">
                <a:latin typeface="Perpetua"/>
                <a:cs typeface="Perpetua"/>
              </a:rPr>
              <a:t>tree</a:t>
            </a:r>
            <a:r>
              <a:rPr sz="3600" spc="-15" dirty="0">
                <a:latin typeface="Perpetua"/>
                <a:cs typeface="Perpetua"/>
              </a:rPr>
              <a:t> </a:t>
            </a:r>
            <a:r>
              <a:rPr sz="3600" dirty="0">
                <a:latin typeface="Perpetua"/>
                <a:cs typeface="Perpetua"/>
              </a:rPr>
              <a:t>for</a:t>
            </a:r>
            <a:r>
              <a:rPr sz="3600" spc="-20" dirty="0">
                <a:latin typeface="Perpetua"/>
                <a:cs typeface="Perpetua"/>
              </a:rPr>
              <a:t> </a:t>
            </a:r>
            <a:r>
              <a:rPr sz="3600" dirty="0">
                <a:latin typeface="Perpetua"/>
                <a:cs typeface="Perpetua"/>
              </a:rPr>
              <a:t>expression</a:t>
            </a:r>
            <a:r>
              <a:rPr sz="3600" spc="-20" dirty="0">
                <a:latin typeface="Perpetua"/>
                <a:cs typeface="Perpetua"/>
              </a:rPr>
              <a:t> </a:t>
            </a:r>
            <a:r>
              <a:rPr sz="3600" dirty="0">
                <a:latin typeface="Perpetua"/>
                <a:cs typeface="Perpetua"/>
              </a:rPr>
              <a:t>grammar</a:t>
            </a:r>
            <a:r>
              <a:rPr sz="3600" spc="-15" dirty="0">
                <a:latin typeface="Perpetua"/>
                <a:cs typeface="Perpetua"/>
              </a:rPr>
              <a:t> </a:t>
            </a:r>
            <a:r>
              <a:rPr sz="3600" spc="-25" dirty="0">
                <a:latin typeface="Perpetua"/>
                <a:cs typeface="Perpetua"/>
              </a:rPr>
              <a:t>for</a:t>
            </a:r>
            <a:r>
              <a:rPr sz="3600" dirty="0">
                <a:latin typeface="Perpetua"/>
                <a:cs typeface="Perpetua"/>
              </a:rPr>
              <a:t>	10</a:t>
            </a:r>
            <a:r>
              <a:rPr sz="3600" spc="-5" dirty="0">
                <a:latin typeface="Perpetua"/>
                <a:cs typeface="Perpetua"/>
              </a:rPr>
              <a:t> </a:t>
            </a:r>
            <a:r>
              <a:rPr sz="3600" dirty="0">
                <a:latin typeface="Perpetua"/>
                <a:cs typeface="Perpetua"/>
              </a:rPr>
              <a:t>-</a:t>
            </a:r>
            <a:r>
              <a:rPr sz="3600" spc="-10" dirty="0">
                <a:latin typeface="Perpetua"/>
                <a:cs typeface="Perpetua"/>
              </a:rPr>
              <a:t> </a:t>
            </a:r>
            <a:r>
              <a:rPr sz="3600" dirty="0">
                <a:latin typeface="Perpetua"/>
                <a:cs typeface="Perpetua"/>
              </a:rPr>
              <a:t>4</a:t>
            </a:r>
            <a:r>
              <a:rPr sz="3600" spc="5" dirty="0">
                <a:latin typeface="Perpetua"/>
                <a:cs typeface="Perpetua"/>
              </a:rPr>
              <a:t> </a:t>
            </a:r>
            <a:r>
              <a:rPr sz="3600" dirty="0">
                <a:latin typeface="Perpetua"/>
                <a:cs typeface="Perpetua"/>
              </a:rPr>
              <a:t>- </a:t>
            </a:r>
            <a:r>
              <a:rPr sz="3600" spc="-50" dirty="0">
                <a:latin typeface="Perpetua"/>
                <a:cs typeface="Perpetua"/>
              </a:rPr>
              <a:t>3</a:t>
            </a:r>
            <a:endParaRPr sz="3600" dirty="0">
              <a:latin typeface="Perpetua"/>
              <a:cs typeface="Perpetua"/>
            </a:endParaRPr>
          </a:p>
        </p:txBody>
      </p:sp>
      <p:sp>
        <p:nvSpPr>
          <p:cNvPr id="4" name="object 4"/>
          <p:cNvSpPr txBox="1"/>
          <p:nvPr/>
        </p:nvSpPr>
        <p:spPr>
          <a:xfrm>
            <a:off x="2379218" y="5335523"/>
            <a:ext cx="3377565" cy="513080"/>
          </a:xfrm>
          <a:prstGeom prst="rect">
            <a:avLst/>
          </a:prstGeom>
        </p:spPr>
        <p:txBody>
          <a:bodyPr vert="horz" wrap="square" lIns="0" tIns="12065" rIns="0" bIns="0" rtlCol="0">
            <a:spAutoFit/>
          </a:bodyPr>
          <a:lstStyle/>
          <a:p>
            <a:pPr marL="240665" indent="-237490">
              <a:spcBef>
                <a:spcPts val="95"/>
              </a:spcBef>
              <a:buClr>
                <a:srgbClr val="9B2C1F"/>
              </a:buClr>
              <a:buSzPct val="65625"/>
              <a:buFont typeface="Segoe UI Symbol"/>
              <a:buChar char="⚫"/>
              <a:tabLst>
                <a:tab pos="240665" algn="l"/>
              </a:tabLst>
            </a:pPr>
            <a:r>
              <a:rPr sz="3200" dirty="0">
                <a:latin typeface="Perpetua"/>
                <a:cs typeface="Perpetua"/>
              </a:rPr>
              <a:t>has</a:t>
            </a:r>
            <a:r>
              <a:rPr sz="3200" spc="-30" dirty="0">
                <a:latin typeface="Perpetua"/>
                <a:cs typeface="Perpetua"/>
              </a:rPr>
              <a:t> </a:t>
            </a:r>
            <a:r>
              <a:rPr sz="3200" b="1" i="1" dirty="0">
                <a:latin typeface="Perpetua"/>
                <a:cs typeface="Perpetua"/>
              </a:rPr>
              <a:t>left</a:t>
            </a:r>
            <a:r>
              <a:rPr sz="3200" b="1" i="1" spc="-45" dirty="0">
                <a:latin typeface="Perpetua"/>
                <a:cs typeface="Perpetua"/>
              </a:rPr>
              <a:t> </a:t>
            </a:r>
            <a:r>
              <a:rPr sz="3200" b="1" i="1" spc="-10" dirty="0">
                <a:latin typeface="Perpetua"/>
                <a:cs typeface="Perpetua"/>
              </a:rPr>
              <a:t>associativity</a:t>
            </a:r>
            <a:endParaRPr sz="3200">
              <a:latin typeface="Perpetua"/>
              <a:cs typeface="Perpetua"/>
            </a:endParaRPr>
          </a:p>
        </p:txBody>
      </p:sp>
      <p:pic>
        <p:nvPicPr>
          <p:cNvPr id="6" name="object 6"/>
          <p:cNvPicPr/>
          <p:nvPr/>
        </p:nvPicPr>
        <p:blipFill>
          <a:blip r:embed="rId2" cstate="print"/>
          <a:stretch>
            <a:fillRect/>
          </a:stretch>
        </p:blipFill>
        <p:spPr>
          <a:xfrm>
            <a:off x="2281427" y="1805161"/>
            <a:ext cx="7391019" cy="3276248"/>
          </a:xfrm>
          <a:prstGeom prst="rect">
            <a:avLst/>
          </a:prstGeom>
        </p:spPr>
      </p:pic>
      <p:sp>
        <p:nvSpPr>
          <p:cNvPr id="8" name="object 8"/>
          <p:cNvSpPr txBox="1"/>
          <p:nvPr/>
        </p:nvSpPr>
        <p:spPr>
          <a:xfrm>
            <a:off x="1784350" y="6314694"/>
            <a:ext cx="222250" cy="227626"/>
          </a:xfrm>
          <a:prstGeom prst="rect">
            <a:avLst/>
          </a:prstGeom>
        </p:spPr>
        <p:txBody>
          <a:bodyPr vert="horz" wrap="square" lIns="0" tIns="12065" rIns="0" bIns="0" rtlCol="0">
            <a:spAutoFit/>
          </a:bodyPr>
          <a:lstStyle/>
          <a:p>
            <a:pPr marL="12700">
              <a:spcBef>
                <a:spcPts val="95"/>
              </a:spcBef>
            </a:pPr>
            <a:r>
              <a:rPr sz="1400" spc="-25" dirty="0">
                <a:solidFill>
                  <a:srgbClr val="FFFFFF"/>
                </a:solidFill>
                <a:latin typeface="Franklin Gothic Medium"/>
                <a:cs typeface="Franklin Gothic Medium"/>
              </a:rPr>
              <a:t>16</a:t>
            </a:r>
            <a:endParaRPr sz="1400">
              <a:latin typeface="Franklin Gothic Medium"/>
              <a:cs typeface="Franklin Gothic Medium"/>
            </a:endParaRPr>
          </a:p>
        </p:txBody>
      </p:sp>
      <p:sp>
        <p:nvSpPr>
          <p:cNvPr id="9" name="object 9"/>
          <p:cNvSpPr txBox="1">
            <a:spLocks noGrp="1"/>
          </p:cNvSpPr>
          <p:nvPr>
            <p:ph type="title"/>
          </p:nvPr>
        </p:nvSpPr>
        <p:spPr>
          <a:xfrm>
            <a:off x="2055368" y="-19090"/>
            <a:ext cx="10515600" cy="1028487"/>
          </a:xfrm>
          <a:prstGeom prst="rect">
            <a:avLst/>
          </a:prstGeom>
        </p:spPr>
        <p:txBody>
          <a:bodyPr vert="horz" wrap="square" lIns="0" tIns="12700" rIns="0" bIns="0" rtlCol="0" anchor="ctr">
            <a:spAutoFit/>
          </a:bodyPr>
          <a:lstStyle/>
          <a:p>
            <a:pPr marL="63500">
              <a:lnSpc>
                <a:spcPct val="100000"/>
              </a:lnSpc>
              <a:spcBef>
                <a:spcPts val="100"/>
              </a:spcBef>
            </a:pPr>
            <a:r>
              <a:rPr sz="6600" spc="-65" dirty="0"/>
              <a:t>Context</a:t>
            </a:r>
            <a:r>
              <a:rPr sz="6600" spc="-265" dirty="0"/>
              <a:t> </a:t>
            </a:r>
            <a:r>
              <a:rPr sz="6600" dirty="0"/>
              <a:t>free</a:t>
            </a:r>
            <a:r>
              <a:rPr sz="6600" spc="-280" dirty="0"/>
              <a:t> </a:t>
            </a:r>
            <a:r>
              <a:rPr sz="6600" spc="-100" dirty="0"/>
              <a:t>grammars</a:t>
            </a:r>
            <a:endParaRPr sz="6600" dirty="0"/>
          </a:p>
        </p:txBody>
      </p:sp>
      <p:sp>
        <p:nvSpPr>
          <p:cNvPr id="10" name="object 10"/>
          <p:cNvSpPr txBox="1"/>
          <p:nvPr/>
        </p:nvSpPr>
        <p:spPr>
          <a:xfrm>
            <a:off x="6359397" y="4908296"/>
            <a:ext cx="4168140" cy="1549400"/>
          </a:xfrm>
          <a:prstGeom prst="rect">
            <a:avLst/>
          </a:prstGeom>
        </p:spPr>
        <p:txBody>
          <a:bodyPr vert="horz" wrap="square" lIns="0" tIns="12065" rIns="0" bIns="0" rtlCol="0">
            <a:spAutoFit/>
          </a:bodyPr>
          <a:lstStyle/>
          <a:p>
            <a:pPr marL="12700" marR="401955">
              <a:spcBef>
                <a:spcPts val="95"/>
              </a:spcBef>
            </a:pPr>
            <a:r>
              <a:rPr sz="2000" b="1" i="1" dirty="0">
                <a:solidFill>
                  <a:srgbClr val="FF0000"/>
                </a:solidFill>
                <a:latin typeface="Times New Roman"/>
                <a:cs typeface="Times New Roman"/>
              </a:rPr>
              <a:t>expr</a:t>
            </a:r>
            <a:r>
              <a:rPr sz="2000" b="1" i="1" spc="-40" dirty="0">
                <a:solidFill>
                  <a:srgbClr val="FF0000"/>
                </a:solidFill>
                <a:latin typeface="Times New Roman"/>
                <a:cs typeface="Times New Roman"/>
              </a:rPr>
              <a:t> </a:t>
            </a:r>
            <a:r>
              <a:rPr sz="2000" b="1" i="1" dirty="0">
                <a:solidFill>
                  <a:srgbClr val="FF0000"/>
                </a:solidFill>
                <a:latin typeface="Times New Roman"/>
                <a:cs typeface="Times New Roman"/>
              </a:rPr>
              <a:t>→</a:t>
            </a:r>
            <a:r>
              <a:rPr sz="2000" b="1" i="1" spc="-45" dirty="0">
                <a:solidFill>
                  <a:srgbClr val="FF0000"/>
                </a:solidFill>
                <a:latin typeface="Times New Roman"/>
                <a:cs typeface="Times New Roman"/>
              </a:rPr>
              <a:t> </a:t>
            </a:r>
            <a:r>
              <a:rPr sz="2000" b="1" i="1" dirty="0">
                <a:solidFill>
                  <a:srgbClr val="FF0000"/>
                </a:solidFill>
                <a:latin typeface="Times New Roman"/>
                <a:cs typeface="Times New Roman"/>
              </a:rPr>
              <a:t>term</a:t>
            </a:r>
            <a:r>
              <a:rPr sz="2000" b="1" i="1" spc="-45"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40" dirty="0">
                <a:solidFill>
                  <a:srgbClr val="FF0000"/>
                </a:solidFill>
                <a:latin typeface="Times New Roman"/>
                <a:cs typeface="Times New Roman"/>
              </a:rPr>
              <a:t> </a:t>
            </a:r>
            <a:r>
              <a:rPr sz="2000" b="1" i="1" dirty="0">
                <a:solidFill>
                  <a:srgbClr val="FF0000"/>
                </a:solidFill>
                <a:latin typeface="Times New Roman"/>
                <a:cs typeface="Times New Roman"/>
              </a:rPr>
              <a:t>expr</a:t>
            </a:r>
            <a:r>
              <a:rPr sz="2000" b="1" i="1" spc="-40" dirty="0">
                <a:solidFill>
                  <a:srgbClr val="FF0000"/>
                </a:solidFill>
                <a:latin typeface="Times New Roman"/>
                <a:cs typeface="Times New Roman"/>
              </a:rPr>
              <a:t> </a:t>
            </a:r>
            <a:r>
              <a:rPr sz="2000" b="1" i="1" dirty="0">
                <a:solidFill>
                  <a:srgbClr val="FF0000"/>
                </a:solidFill>
                <a:latin typeface="Times New Roman"/>
                <a:cs typeface="Times New Roman"/>
              </a:rPr>
              <a:t>add_op</a:t>
            </a:r>
            <a:r>
              <a:rPr sz="2000" b="1" i="1" spc="-50" dirty="0">
                <a:solidFill>
                  <a:srgbClr val="FF0000"/>
                </a:solidFill>
                <a:latin typeface="Times New Roman"/>
                <a:cs typeface="Times New Roman"/>
              </a:rPr>
              <a:t> </a:t>
            </a:r>
            <a:r>
              <a:rPr sz="2000" b="1" i="1" spc="-20" dirty="0">
                <a:solidFill>
                  <a:srgbClr val="FF0000"/>
                </a:solidFill>
                <a:latin typeface="Times New Roman"/>
                <a:cs typeface="Times New Roman"/>
              </a:rPr>
              <a:t>term </a:t>
            </a:r>
            <a:r>
              <a:rPr sz="2000" b="1" i="1" dirty="0">
                <a:solidFill>
                  <a:srgbClr val="FF0000"/>
                </a:solidFill>
                <a:latin typeface="Times New Roman"/>
                <a:cs typeface="Times New Roman"/>
              </a:rPr>
              <a:t>term</a:t>
            </a:r>
            <a:r>
              <a:rPr sz="2000" b="1" i="1" spc="-65" dirty="0">
                <a:solidFill>
                  <a:srgbClr val="FF0000"/>
                </a:solidFill>
                <a:latin typeface="Times New Roman"/>
                <a:cs typeface="Times New Roman"/>
              </a:rPr>
              <a:t> </a:t>
            </a:r>
            <a:r>
              <a:rPr sz="2000" b="1" i="1" dirty="0">
                <a:solidFill>
                  <a:srgbClr val="FF0000"/>
                </a:solidFill>
                <a:latin typeface="Times New Roman"/>
                <a:cs typeface="Times New Roman"/>
              </a:rPr>
              <a:t>→</a:t>
            </a:r>
            <a:r>
              <a:rPr sz="2000" b="1" i="1" spc="-40" dirty="0">
                <a:solidFill>
                  <a:srgbClr val="FF0000"/>
                </a:solidFill>
                <a:latin typeface="Times New Roman"/>
                <a:cs typeface="Times New Roman"/>
              </a:rPr>
              <a:t> </a:t>
            </a:r>
            <a:r>
              <a:rPr sz="2000" b="1" i="1" dirty="0">
                <a:solidFill>
                  <a:srgbClr val="FF0000"/>
                </a:solidFill>
                <a:latin typeface="Times New Roman"/>
                <a:cs typeface="Times New Roman"/>
              </a:rPr>
              <a:t>factor</a:t>
            </a:r>
            <a:r>
              <a:rPr sz="2000" b="1" i="1" spc="-50"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40" dirty="0">
                <a:solidFill>
                  <a:srgbClr val="FF0000"/>
                </a:solidFill>
                <a:latin typeface="Times New Roman"/>
                <a:cs typeface="Times New Roman"/>
              </a:rPr>
              <a:t> </a:t>
            </a:r>
            <a:r>
              <a:rPr sz="2000" b="1" i="1" dirty="0">
                <a:solidFill>
                  <a:srgbClr val="FF0000"/>
                </a:solidFill>
                <a:latin typeface="Times New Roman"/>
                <a:cs typeface="Times New Roman"/>
              </a:rPr>
              <a:t>term</a:t>
            </a:r>
            <a:r>
              <a:rPr sz="2000" b="1" i="1" spc="-50" dirty="0">
                <a:solidFill>
                  <a:srgbClr val="FF0000"/>
                </a:solidFill>
                <a:latin typeface="Times New Roman"/>
                <a:cs typeface="Times New Roman"/>
              </a:rPr>
              <a:t> </a:t>
            </a:r>
            <a:r>
              <a:rPr sz="2000" b="1" i="1" dirty="0">
                <a:solidFill>
                  <a:srgbClr val="FF0000"/>
                </a:solidFill>
                <a:latin typeface="Times New Roman"/>
                <a:cs typeface="Times New Roman"/>
              </a:rPr>
              <a:t>mult_op</a:t>
            </a:r>
            <a:r>
              <a:rPr sz="2000" b="1" i="1" spc="-55" dirty="0">
                <a:solidFill>
                  <a:srgbClr val="FF0000"/>
                </a:solidFill>
                <a:latin typeface="Times New Roman"/>
                <a:cs typeface="Times New Roman"/>
              </a:rPr>
              <a:t> </a:t>
            </a:r>
            <a:r>
              <a:rPr sz="2000" b="1" i="1" spc="-10" dirty="0">
                <a:solidFill>
                  <a:srgbClr val="FF0000"/>
                </a:solidFill>
                <a:latin typeface="Times New Roman"/>
                <a:cs typeface="Times New Roman"/>
              </a:rPr>
              <a:t>factor</a:t>
            </a:r>
            <a:endParaRPr sz="2000">
              <a:latin typeface="Times New Roman"/>
              <a:cs typeface="Times New Roman"/>
            </a:endParaRPr>
          </a:p>
          <a:p>
            <a:pPr marL="12700"/>
            <a:r>
              <a:rPr sz="2000" b="1" i="1" dirty="0">
                <a:solidFill>
                  <a:srgbClr val="FF0000"/>
                </a:solidFill>
                <a:latin typeface="Times New Roman"/>
                <a:cs typeface="Times New Roman"/>
              </a:rPr>
              <a:t>factor</a:t>
            </a:r>
            <a:r>
              <a:rPr sz="2000" b="1" i="1" spc="-40" dirty="0">
                <a:solidFill>
                  <a:srgbClr val="FF0000"/>
                </a:solidFill>
                <a:latin typeface="Times New Roman"/>
                <a:cs typeface="Times New Roman"/>
              </a:rPr>
              <a:t> </a:t>
            </a:r>
            <a:r>
              <a:rPr sz="2000" b="1" i="1" dirty="0">
                <a:solidFill>
                  <a:srgbClr val="FF0000"/>
                </a:solidFill>
                <a:latin typeface="Times New Roman"/>
                <a:cs typeface="Times New Roman"/>
              </a:rPr>
              <a:t>→</a:t>
            </a:r>
            <a:r>
              <a:rPr sz="2000" b="1" i="1" spc="-20" dirty="0">
                <a:solidFill>
                  <a:srgbClr val="FF0000"/>
                </a:solidFill>
                <a:latin typeface="Times New Roman"/>
                <a:cs typeface="Times New Roman"/>
              </a:rPr>
              <a:t> </a:t>
            </a:r>
            <a:r>
              <a:rPr sz="2000" b="1" dirty="0">
                <a:solidFill>
                  <a:srgbClr val="FF0000"/>
                </a:solidFill>
                <a:latin typeface="Times New Roman"/>
                <a:cs typeface="Times New Roman"/>
              </a:rPr>
              <a:t>id</a:t>
            </a:r>
            <a:r>
              <a:rPr sz="2000" b="1" spc="-30"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5" dirty="0">
                <a:solidFill>
                  <a:srgbClr val="FF0000"/>
                </a:solidFill>
                <a:latin typeface="Times New Roman"/>
                <a:cs typeface="Times New Roman"/>
              </a:rPr>
              <a:t> </a:t>
            </a:r>
            <a:r>
              <a:rPr sz="2000" b="1" dirty="0">
                <a:solidFill>
                  <a:srgbClr val="FF0000"/>
                </a:solidFill>
                <a:latin typeface="Times New Roman"/>
                <a:cs typeface="Times New Roman"/>
              </a:rPr>
              <a:t>number</a:t>
            </a:r>
            <a:r>
              <a:rPr sz="2000" b="1" spc="-55"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i="1" dirty="0">
                <a:solidFill>
                  <a:srgbClr val="FF0000"/>
                </a:solidFill>
                <a:latin typeface="Times New Roman"/>
                <a:cs typeface="Times New Roman"/>
              </a:rPr>
              <a:t>factor</a:t>
            </a:r>
            <a:r>
              <a:rPr sz="2000" b="1" i="1" spc="-30"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45"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i="1" dirty="0">
                <a:solidFill>
                  <a:srgbClr val="FF0000"/>
                </a:solidFill>
                <a:latin typeface="Times New Roman"/>
                <a:cs typeface="Times New Roman"/>
              </a:rPr>
              <a:t>expr</a:t>
            </a:r>
            <a:r>
              <a:rPr sz="2000" b="1" i="1" spc="-35" dirty="0">
                <a:solidFill>
                  <a:srgbClr val="FF0000"/>
                </a:solidFill>
                <a:latin typeface="Times New Roman"/>
                <a:cs typeface="Times New Roman"/>
              </a:rPr>
              <a:t> </a:t>
            </a:r>
            <a:r>
              <a:rPr sz="2000" b="1" spc="-50" dirty="0">
                <a:solidFill>
                  <a:srgbClr val="FF0000"/>
                </a:solidFill>
                <a:latin typeface="Times New Roman"/>
                <a:cs typeface="Times New Roman"/>
              </a:rPr>
              <a:t>)</a:t>
            </a:r>
            <a:endParaRPr sz="2000">
              <a:latin typeface="Times New Roman"/>
              <a:cs typeface="Times New Roman"/>
            </a:endParaRPr>
          </a:p>
          <a:p>
            <a:pPr marL="12700"/>
            <a:r>
              <a:rPr sz="2000" b="1" i="1" dirty="0">
                <a:solidFill>
                  <a:srgbClr val="FF0000"/>
                </a:solidFill>
                <a:latin typeface="Times New Roman"/>
                <a:cs typeface="Times New Roman"/>
              </a:rPr>
              <a:t>add_op</a:t>
            </a:r>
            <a:r>
              <a:rPr sz="2000" b="1" i="1" spc="-35" dirty="0">
                <a:solidFill>
                  <a:srgbClr val="FF0000"/>
                </a:solidFill>
                <a:latin typeface="Times New Roman"/>
                <a:cs typeface="Times New Roman"/>
              </a:rPr>
              <a:t> </a:t>
            </a:r>
            <a:r>
              <a:rPr sz="2000" b="1" i="1" dirty="0">
                <a:solidFill>
                  <a:srgbClr val="FF0000"/>
                </a:solidFill>
                <a:latin typeface="Times New Roman"/>
                <a:cs typeface="Times New Roman"/>
              </a:rPr>
              <a:t>→</a:t>
            </a:r>
            <a:r>
              <a:rPr sz="2000" b="1" i="1" spc="-25"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spc="-50" dirty="0">
                <a:solidFill>
                  <a:srgbClr val="FF0000"/>
                </a:solidFill>
                <a:latin typeface="Times New Roman"/>
                <a:cs typeface="Times New Roman"/>
              </a:rPr>
              <a:t>-</a:t>
            </a:r>
            <a:endParaRPr sz="2000">
              <a:latin typeface="Times New Roman"/>
              <a:cs typeface="Times New Roman"/>
            </a:endParaRPr>
          </a:p>
          <a:p>
            <a:pPr marL="12700"/>
            <a:r>
              <a:rPr sz="2000" b="1" i="1" dirty="0">
                <a:solidFill>
                  <a:srgbClr val="FF0000"/>
                </a:solidFill>
                <a:latin typeface="Times New Roman"/>
                <a:cs typeface="Times New Roman"/>
              </a:rPr>
              <a:t>mult_op</a:t>
            </a:r>
            <a:r>
              <a:rPr sz="2000" b="1" i="1" spc="-45" dirty="0">
                <a:solidFill>
                  <a:srgbClr val="FF0000"/>
                </a:solidFill>
                <a:latin typeface="Times New Roman"/>
                <a:cs typeface="Times New Roman"/>
              </a:rPr>
              <a:t> </a:t>
            </a:r>
            <a:r>
              <a:rPr sz="2000" b="1" i="1" dirty="0">
                <a:solidFill>
                  <a:srgbClr val="FF0000"/>
                </a:solidFill>
                <a:latin typeface="Times New Roman"/>
                <a:cs typeface="Times New Roman"/>
              </a:rPr>
              <a:t>→</a:t>
            </a:r>
            <a:r>
              <a:rPr sz="2000" b="1" i="1" spc="-25"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dirty="0">
                <a:solidFill>
                  <a:srgbClr val="FF0000"/>
                </a:solidFill>
                <a:latin typeface="Times New Roman"/>
                <a:cs typeface="Times New Roman"/>
              </a:rPr>
              <a:t>|</a:t>
            </a:r>
            <a:r>
              <a:rPr sz="2000" b="1" spc="-30" dirty="0">
                <a:solidFill>
                  <a:srgbClr val="FF0000"/>
                </a:solidFill>
                <a:latin typeface="Times New Roman"/>
                <a:cs typeface="Times New Roman"/>
              </a:rPr>
              <a:t> </a:t>
            </a:r>
            <a:r>
              <a:rPr sz="2000" b="1" spc="-50" dirty="0">
                <a:solidFill>
                  <a:srgbClr val="FF0000"/>
                </a:solidFill>
                <a:latin typeface="Times New Roman"/>
                <a:cs typeface="Times New Roman"/>
              </a:rPr>
              <a:t>/</a:t>
            </a:r>
            <a:endParaRPr sz="20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Parse Trees</a:t>
            </a:r>
          </a:p>
        </p:txBody>
      </p:sp>
      <p:sp>
        <p:nvSpPr>
          <p:cNvPr id="3" name="Content Placeholder 2"/>
          <p:cNvSpPr>
            <a:spLocks noGrp="1"/>
          </p:cNvSpPr>
          <p:nvPr>
            <p:ph idx="1"/>
          </p:nvPr>
        </p:nvSpPr>
        <p:spPr>
          <a:xfrm>
            <a:off x="1133161" y="2112579"/>
            <a:ext cx="9434197" cy="3903855"/>
          </a:xfrm>
        </p:spPr>
        <p:txBody>
          <a:bodyPr/>
          <a:lstStyle/>
          <a:p>
            <a:pPr marL="203454" indent="-203454" defTabSz="813816">
              <a:spcBef>
                <a:spcPts val="890"/>
              </a:spcBef>
            </a:pPr>
            <a:r>
              <a:rPr lang="en-US" sz="2492" kern="1200" dirty="0">
                <a:solidFill>
                  <a:schemeClr val="tx1"/>
                </a:solidFill>
                <a:latin typeface="+mn-lt"/>
                <a:ea typeface="+mn-ea"/>
                <a:cs typeface="+mn-cs"/>
              </a:rPr>
              <a:t>Leaves are terminals, internal nodes are non terminals</a:t>
            </a:r>
          </a:p>
          <a:p>
            <a:pPr marL="0" indent="0" defTabSz="813816">
              <a:spcBef>
                <a:spcPts val="890"/>
              </a:spcBef>
              <a:buNone/>
            </a:pPr>
            <a:endParaRPr lang="en-US" sz="2492" kern="1200" dirty="0">
              <a:solidFill>
                <a:schemeClr val="tx1"/>
              </a:solidFill>
              <a:latin typeface="+mn-lt"/>
              <a:ea typeface="+mn-ea"/>
              <a:cs typeface="+mn-cs"/>
            </a:endParaRPr>
          </a:p>
          <a:p>
            <a:pPr marL="0" indent="0">
              <a:buNone/>
            </a:pPr>
            <a:endParaRPr lang="en-US" dirty="0"/>
          </a:p>
        </p:txBody>
      </p:sp>
      <p:sp>
        <p:nvSpPr>
          <p:cNvPr id="4" name="Title 1"/>
          <p:cNvSpPr txBox="1">
            <a:spLocks/>
          </p:cNvSpPr>
          <p:nvPr/>
        </p:nvSpPr>
        <p:spPr>
          <a:xfrm>
            <a:off x="5347265" y="2836410"/>
            <a:ext cx="5321270" cy="318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13816">
              <a:spcAft>
                <a:spcPts val="600"/>
              </a:spcAft>
            </a:pPr>
            <a:r>
              <a:rPr lang="en-US" altLang="en-US" sz="500" b="1" kern="1200">
                <a:solidFill>
                  <a:schemeClr val="tx1"/>
                </a:solidFill>
                <a:latin typeface="Verdana" panose="020B0604030504040204" pitchFamily="34" charset="0"/>
                <a:ea typeface="+mj-ea"/>
                <a:cs typeface="+mj-cs"/>
              </a:rPr>
              <a:t>Figure 3.1   </a:t>
            </a:r>
            <a:r>
              <a:rPr lang="en-US" altLang="en-US" sz="500" kern="1200">
                <a:solidFill>
                  <a:schemeClr val="tx1"/>
                </a:solidFill>
                <a:latin typeface="Verdana" panose="020B0604030504040204" pitchFamily="34" charset="0"/>
                <a:ea typeface="+mj-ea"/>
                <a:cs typeface="+mj-cs"/>
              </a:rPr>
              <a:t>A parse tree for the simple statement A = B * (A + C)</a:t>
            </a:r>
            <a:endParaRPr lang="en-US" altLang="en-US" sz="500" b="1" i="1">
              <a:latin typeface="Verdana" panose="020B0604030504040204" pitchFamily="34" charset="0"/>
            </a:endParaRPr>
          </a:p>
        </p:txBody>
      </p:sp>
      <p:pic>
        <p:nvPicPr>
          <p:cNvPr id="5" name="Picture 2" descr="Ch03fig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3664" y="2641369"/>
            <a:ext cx="2977569" cy="3664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334897" y="3528729"/>
            <a:ext cx="4747882" cy="2926763"/>
          </a:xfrm>
          <a:prstGeom prst="rect">
            <a:avLst/>
          </a:prstGeom>
          <a:noFill/>
        </p:spPr>
        <p:txBody>
          <a:bodyPr wrap="square" rtlCol="0">
            <a:spAutoFit/>
          </a:bodyPr>
          <a:lstStyle/>
          <a:p>
            <a:pPr defTabSz="813816">
              <a:spcAft>
                <a:spcPts val="600"/>
              </a:spcAft>
            </a:pPr>
            <a:r>
              <a:rPr lang="en-US" sz="1602" kern="1200" dirty="0">
                <a:solidFill>
                  <a:schemeClr val="tx1"/>
                </a:solidFill>
                <a:latin typeface="+mn-lt"/>
                <a:ea typeface="+mn-ea"/>
                <a:cs typeface="+mn-cs"/>
              </a:rPr>
              <a:t>&lt;assign&gt; 	=&gt; 	&lt;id&gt; = &lt;expr&gt;</a:t>
            </a:r>
          </a:p>
          <a:p>
            <a:pPr defTabSz="813816">
              <a:spcAft>
                <a:spcPts val="600"/>
              </a:spcAft>
            </a:pPr>
            <a:r>
              <a:rPr lang="en-US" sz="1602" kern="1200" dirty="0">
                <a:solidFill>
                  <a:schemeClr val="tx1"/>
                </a:solidFill>
                <a:latin typeface="+mn-lt"/>
                <a:ea typeface="+mn-ea"/>
                <a:cs typeface="+mn-cs"/>
              </a:rPr>
              <a:t> 	=&gt; 	A = &lt;expr&gt;</a:t>
            </a:r>
          </a:p>
          <a:p>
            <a:pPr defTabSz="813816">
              <a:spcAft>
                <a:spcPts val="600"/>
              </a:spcAft>
            </a:pPr>
            <a:r>
              <a:rPr lang="en-US" sz="1602" kern="1200" dirty="0">
                <a:solidFill>
                  <a:schemeClr val="tx1"/>
                </a:solidFill>
                <a:latin typeface="+mn-lt"/>
                <a:ea typeface="+mn-ea"/>
                <a:cs typeface="+mn-cs"/>
              </a:rPr>
              <a:t>                	=&gt; 	A = &lt;id&gt; * &lt;expr&gt;</a:t>
            </a:r>
          </a:p>
          <a:p>
            <a:pPr defTabSz="813816">
              <a:spcAft>
                <a:spcPts val="600"/>
              </a:spcAft>
            </a:pPr>
            <a:r>
              <a:rPr lang="en-US" sz="1602" kern="1200" dirty="0">
                <a:solidFill>
                  <a:schemeClr val="tx1"/>
                </a:solidFill>
                <a:latin typeface="+mn-lt"/>
                <a:ea typeface="+mn-ea"/>
                <a:cs typeface="+mn-cs"/>
              </a:rPr>
              <a:t>                 =&gt; 	A = B * &lt;expr&gt;</a:t>
            </a:r>
          </a:p>
          <a:p>
            <a:pPr defTabSz="813816">
              <a:spcAft>
                <a:spcPts val="600"/>
              </a:spcAft>
            </a:pPr>
            <a:r>
              <a:rPr lang="en-US" sz="1602" kern="1200" dirty="0">
                <a:solidFill>
                  <a:schemeClr val="tx1"/>
                </a:solidFill>
                <a:latin typeface="+mn-lt"/>
                <a:ea typeface="+mn-ea"/>
                <a:cs typeface="+mn-cs"/>
              </a:rPr>
              <a:t>                 =&gt; 	A = B * ( &lt;expr&gt; )</a:t>
            </a:r>
          </a:p>
          <a:p>
            <a:pPr defTabSz="813816">
              <a:spcAft>
                <a:spcPts val="600"/>
              </a:spcAft>
            </a:pPr>
            <a:r>
              <a:rPr lang="en-US" sz="1602" kern="1200" dirty="0">
                <a:solidFill>
                  <a:schemeClr val="tx1"/>
                </a:solidFill>
                <a:latin typeface="+mn-lt"/>
                <a:ea typeface="+mn-ea"/>
                <a:cs typeface="+mn-cs"/>
              </a:rPr>
              <a:t>                 =&gt; 	A = B * ( &lt;id&gt; + &lt;expr&gt; )</a:t>
            </a:r>
          </a:p>
          <a:p>
            <a:pPr defTabSz="813816">
              <a:spcAft>
                <a:spcPts val="600"/>
              </a:spcAft>
            </a:pPr>
            <a:r>
              <a:rPr lang="en-US" sz="1602" kern="1200" dirty="0">
                <a:solidFill>
                  <a:schemeClr val="tx1"/>
                </a:solidFill>
                <a:latin typeface="+mn-lt"/>
                <a:ea typeface="+mn-ea"/>
                <a:cs typeface="+mn-cs"/>
              </a:rPr>
              <a:t>                 =&gt; 	A = B * (A + &lt;expr&gt; )</a:t>
            </a:r>
          </a:p>
          <a:p>
            <a:pPr defTabSz="813816">
              <a:spcAft>
                <a:spcPts val="600"/>
              </a:spcAft>
            </a:pPr>
            <a:r>
              <a:rPr lang="en-US" sz="1602" kern="1200" dirty="0">
                <a:solidFill>
                  <a:schemeClr val="tx1"/>
                </a:solidFill>
                <a:latin typeface="+mn-lt"/>
                <a:ea typeface="+mn-ea"/>
                <a:cs typeface="+mn-cs"/>
              </a:rPr>
              <a:t>                 =&gt; 	A = B * ( A + &lt;id&gt; )</a:t>
            </a:r>
          </a:p>
          <a:p>
            <a:pPr defTabSz="813816">
              <a:spcAft>
                <a:spcPts val="600"/>
              </a:spcAft>
            </a:pPr>
            <a:r>
              <a:rPr lang="en-US" sz="1602" kern="1200" dirty="0">
                <a:solidFill>
                  <a:schemeClr val="tx1"/>
                </a:solidFill>
                <a:latin typeface="+mn-lt"/>
                <a:ea typeface="+mn-ea"/>
                <a:cs typeface="+mn-cs"/>
              </a:rPr>
              <a:t>	=&gt; 	A = B * ( A + C) </a:t>
            </a:r>
            <a:endParaRPr lang="en-US" dirty="0"/>
          </a:p>
        </p:txBody>
      </p:sp>
    </p:spTree>
    <p:extLst>
      <p:ext uri="{BB962C8B-B14F-4D97-AF65-F5344CB8AC3E}">
        <p14:creationId xmlns:p14="http://schemas.microsoft.com/office/powerpoint/2010/main" val="101278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dirty="0"/>
              <a:t>Vocabulary</a:t>
            </a:r>
            <a:endParaRPr lang="en-US"/>
          </a:p>
        </p:txBody>
      </p:sp>
      <p:sp>
        <p:nvSpPr>
          <p:cNvPr id="5" name="Content Placeholder 4">
            <a:extLst>
              <a:ext uri="{FF2B5EF4-FFF2-40B4-BE49-F238E27FC236}">
                <a16:creationId xmlns:a16="http://schemas.microsoft.com/office/drawing/2014/main" id="{D6432979-61D0-0AA6-A8A0-B95FC68808C2}"/>
              </a:ext>
            </a:extLst>
          </p:cNvPr>
          <p:cNvSpPr>
            <a:spLocks noGrp="1"/>
          </p:cNvSpPr>
          <p:nvPr>
            <p:ph idx="1"/>
          </p:nvPr>
        </p:nvSpPr>
        <p:spPr>
          <a:xfrm>
            <a:off x="5634995" y="418065"/>
            <a:ext cx="5959867" cy="4351338"/>
          </a:xfrm>
        </p:spPr>
        <p:txBody>
          <a:bodyPr/>
          <a:lstStyle/>
          <a:p>
            <a:r>
              <a:rPr lang="en-US" b="0" i="0" dirty="0">
                <a:solidFill>
                  <a:srgbClr val="525960"/>
                </a:solidFill>
                <a:effectLst/>
                <a:latin typeface="-apple-system"/>
              </a:rPr>
              <a:t>A token is a pair consisting of a token name and an optional attribute value.</a:t>
            </a:r>
          </a:p>
          <a:p>
            <a:r>
              <a:rPr lang="en-US" dirty="0">
                <a:solidFill>
                  <a:srgbClr val="525960"/>
                </a:solidFill>
                <a:latin typeface="-apple-system"/>
              </a:rPr>
              <a:t>It contains both lexemes and token id.</a:t>
            </a:r>
          </a:p>
          <a:p>
            <a:endParaRPr lang="en-US" dirty="0">
              <a:solidFill>
                <a:srgbClr val="525960"/>
              </a:solidFill>
              <a:latin typeface="-apple-system"/>
            </a:endParaRPr>
          </a:p>
          <a:p>
            <a:endParaRPr lang="en-US" dirty="0"/>
          </a:p>
        </p:txBody>
      </p:sp>
      <p:sp>
        <p:nvSpPr>
          <p:cNvPr id="6" name="Rectangle 1">
            <a:extLst>
              <a:ext uri="{FF2B5EF4-FFF2-40B4-BE49-F238E27FC236}">
                <a16:creationId xmlns:a16="http://schemas.microsoft.com/office/drawing/2014/main" id="{1C0F79D9-1A61-80C8-DBC2-A13EE9E72EAA}"/>
              </a:ext>
            </a:extLst>
          </p:cNvPr>
          <p:cNvSpPr>
            <a:spLocks noChangeArrowheads="1"/>
          </p:cNvSpPr>
          <p:nvPr/>
        </p:nvSpPr>
        <p:spPr bwMode="auto">
          <a:xfrm>
            <a:off x="5072584" y="2198872"/>
            <a:ext cx="6701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int a = 10; //Input Source 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onsolas" panose="020B0609020204030204" pitchFamily="49" charset="0"/>
              </a:rPr>
              <a:t>Tokens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273239"/>
                </a:solidFill>
                <a:latin typeface="Consolas" panose="020B0609020204030204" pitchFamily="49" charset="0"/>
              </a:rPr>
              <a:t>Name                  ID</a:t>
            </a:r>
            <a:r>
              <a:rPr kumimoji="0" lang="en-US" altLang="en-US" sz="2400"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int                (keyword)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                 (identifier)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10                (constant)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              (punctuation-semicolon</a:t>
            </a:r>
            <a:r>
              <a:rPr kumimoji="0" lang="en-US" altLang="en-US" sz="1200" b="0" i="0" u="none" strike="noStrike" cap="none" normalizeH="0" baseline="0" dirty="0">
                <a:ln>
                  <a:noFill/>
                </a:ln>
                <a:solidFill>
                  <a:srgbClr val="273239"/>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73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79D4-A6C2-EF60-5542-CDE45AFF5BC8}"/>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D2DB58C1-FEC4-4FB6-C31A-F2961596FEE8}"/>
              </a:ext>
            </a:extLst>
          </p:cNvPr>
          <p:cNvPicPr>
            <a:picLocks noChangeAspect="1"/>
          </p:cNvPicPr>
          <p:nvPr/>
        </p:nvPicPr>
        <p:blipFill>
          <a:blip r:embed="rId2"/>
          <a:stretch>
            <a:fillRect/>
          </a:stretch>
        </p:blipFill>
        <p:spPr>
          <a:xfrm>
            <a:off x="1202077" y="1690688"/>
            <a:ext cx="9249738" cy="4586584"/>
          </a:xfrm>
          <a:prstGeom prst="rect">
            <a:avLst/>
          </a:prstGeom>
        </p:spPr>
      </p:pic>
    </p:spTree>
    <p:extLst>
      <p:ext uri="{BB962C8B-B14F-4D97-AF65-F5344CB8AC3E}">
        <p14:creationId xmlns:p14="http://schemas.microsoft.com/office/powerpoint/2010/main" val="151229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623A-63D6-4486-ED01-2DB247C84884}"/>
              </a:ext>
            </a:extLst>
          </p:cNvPr>
          <p:cNvSpPr>
            <a:spLocks noGrp="1"/>
          </p:cNvSpPr>
          <p:nvPr>
            <p:ph type="title"/>
          </p:nvPr>
        </p:nvSpPr>
        <p:spPr>
          <a:xfrm>
            <a:off x="838200" y="365125"/>
            <a:ext cx="10515600" cy="890469"/>
          </a:xfrm>
        </p:spPr>
        <p:txBody>
          <a:bodyPr>
            <a:normAutofit fontScale="90000"/>
          </a:bodyPr>
          <a:lstStyle/>
          <a:p>
            <a:r>
              <a:rPr lang="en-US" b="1" i="0" dirty="0">
                <a:solidFill>
                  <a:srgbClr val="273239"/>
                </a:solidFill>
                <a:effectLst/>
                <a:latin typeface="Nunito" pitchFamily="2" charset="0"/>
              </a:rPr>
              <a:t>How Lexical Analyzer works</a:t>
            </a:r>
            <a:br>
              <a:rPr lang="en-US" b="0"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8775A76-7FED-6FE2-CC8C-24E130780CAC}"/>
              </a:ext>
            </a:extLst>
          </p:cNvPr>
          <p:cNvSpPr>
            <a:spLocks noGrp="1"/>
          </p:cNvSpPr>
          <p:nvPr>
            <p:ph idx="1"/>
          </p:nvPr>
        </p:nvSpPr>
        <p:spPr/>
        <p:txBody>
          <a:bodyPr>
            <a:normAutofit/>
          </a:bodyPr>
          <a:lstStyle/>
          <a:p>
            <a:pPr algn="l" fontAlgn="base">
              <a:buFont typeface="+mj-lt"/>
              <a:buAutoNum type="arabicPeriod"/>
            </a:pPr>
            <a:r>
              <a:rPr lang="en-US" b="0" i="0" u="sng" dirty="0">
                <a:solidFill>
                  <a:srgbClr val="273239"/>
                </a:solidFill>
                <a:effectLst/>
                <a:latin typeface="Nunito" pitchFamily="2" charset="0"/>
              </a:rPr>
              <a:t>Input preprocessing:</a:t>
            </a:r>
            <a:r>
              <a:rPr lang="en-US" b="0" i="0" dirty="0">
                <a:solidFill>
                  <a:srgbClr val="273239"/>
                </a:solidFill>
                <a:effectLst/>
                <a:latin typeface="Nunito" pitchFamily="2" charset="0"/>
              </a:rPr>
              <a:t> This stage involves cleaning up the input text and preparing it for lexical analysis. This may include removing comments, whitespace, and other non-essential characters from the input text.</a:t>
            </a:r>
          </a:p>
          <a:p>
            <a:pPr algn="l" fontAlgn="base">
              <a:buFont typeface="+mj-lt"/>
              <a:buAutoNum type="arabicPeriod"/>
            </a:pPr>
            <a:r>
              <a:rPr lang="en-US" b="0" i="0" u="sng" dirty="0">
                <a:solidFill>
                  <a:srgbClr val="273239"/>
                </a:solidFill>
                <a:effectLst/>
                <a:latin typeface="Nunito" pitchFamily="2" charset="0"/>
              </a:rPr>
              <a:t>Tokenization</a:t>
            </a:r>
            <a:r>
              <a:rPr lang="en-US" b="0" i="0" dirty="0">
                <a:solidFill>
                  <a:srgbClr val="273239"/>
                </a:solidFill>
                <a:effectLst/>
                <a:latin typeface="Nunito" pitchFamily="2" charset="0"/>
              </a:rPr>
              <a:t>: This is the process of breaking the input text into a sequence of tokens. This is usually done by matching the characters in the input text against a set of patterns or regular expressions that define the different types of tokens.</a:t>
            </a:r>
          </a:p>
          <a:p>
            <a:pPr marL="0" indent="0">
              <a:buNone/>
            </a:pPr>
            <a:endParaRPr lang="en-US" dirty="0"/>
          </a:p>
        </p:txBody>
      </p:sp>
    </p:spTree>
    <p:extLst>
      <p:ext uri="{BB962C8B-B14F-4D97-AF65-F5344CB8AC3E}">
        <p14:creationId xmlns:p14="http://schemas.microsoft.com/office/powerpoint/2010/main" val="209851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623A-63D6-4486-ED01-2DB247C84884}"/>
              </a:ext>
            </a:extLst>
          </p:cNvPr>
          <p:cNvSpPr>
            <a:spLocks noGrp="1"/>
          </p:cNvSpPr>
          <p:nvPr>
            <p:ph type="title"/>
          </p:nvPr>
        </p:nvSpPr>
        <p:spPr>
          <a:xfrm>
            <a:off x="838200" y="365125"/>
            <a:ext cx="10515600" cy="890469"/>
          </a:xfrm>
        </p:spPr>
        <p:txBody>
          <a:bodyPr>
            <a:normAutofit fontScale="90000"/>
          </a:bodyPr>
          <a:lstStyle/>
          <a:p>
            <a:r>
              <a:rPr lang="en-US" b="1" i="0" dirty="0">
                <a:solidFill>
                  <a:srgbClr val="273239"/>
                </a:solidFill>
                <a:effectLst/>
                <a:latin typeface="Nunito" pitchFamily="2" charset="0"/>
              </a:rPr>
              <a:t>How Lexical Analyzer works</a:t>
            </a:r>
            <a:br>
              <a:rPr lang="en-US" b="0"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8775A76-7FED-6FE2-CC8C-24E130780CAC}"/>
              </a:ext>
            </a:extLst>
          </p:cNvPr>
          <p:cNvSpPr>
            <a:spLocks noGrp="1"/>
          </p:cNvSpPr>
          <p:nvPr>
            <p:ph idx="1"/>
          </p:nvPr>
        </p:nvSpPr>
        <p:spPr/>
        <p:txBody>
          <a:bodyPr>
            <a:normAutofit fontScale="92500" lnSpcReduction="10000"/>
          </a:bodyPr>
          <a:lstStyle/>
          <a:p>
            <a:pPr marL="0" indent="0" algn="l" fontAlgn="base">
              <a:buNone/>
            </a:pPr>
            <a:r>
              <a:rPr lang="en-US" b="0" i="0" u="sng" dirty="0">
                <a:solidFill>
                  <a:srgbClr val="273239"/>
                </a:solidFill>
                <a:effectLst/>
                <a:latin typeface="Nunito" pitchFamily="2" charset="0"/>
              </a:rPr>
              <a:t>3. Token classification</a:t>
            </a:r>
            <a:r>
              <a:rPr lang="en-US" b="0" i="0" dirty="0">
                <a:solidFill>
                  <a:srgbClr val="273239"/>
                </a:solidFill>
                <a:effectLst/>
                <a:latin typeface="Nunito" pitchFamily="2" charset="0"/>
              </a:rPr>
              <a:t>: In this stage, the </a:t>
            </a:r>
            <a:r>
              <a:rPr lang="en-US" b="0" i="0" dirty="0" err="1">
                <a:solidFill>
                  <a:srgbClr val="273239"/>
                </a:solidFill>
                <a:effectLst/>
                <a:latin typeface="Nunito" pitchFamily="2" charset="0"/>
              </a:rPr>
              <a:t>lexer</a:t>
            </a:r>
            <a:r>
              <a:rPr lang="en-US" b="0" i="0" dirty="0">
                <a:solidFill>
                  <a:srgbClr val="273239"/>
                </a:solidFill>
                <a:effectLst/>
                <a:latin typeface="Nunito" pitchFamily="2" charset="0"/>
              </a:rPr>
              <a:t> determines the type of each token. For example, in a programming language, the </a:t>
            </a:r>
            <a:r>
              <a:rPr lang="en-US" b="0" i="0" dirty="0" err="1">
                <a:solidFill>
                  <a:srgbClr val="273239"/>
                </a:solidFill>
                <a:effectLst/>
                <a:latin typeface="Nunito" pitchFamily="2" charset="0"/>
              </a:rPr>
              <a:t>lexer</a:t>
            </a:r>
            <a:r>
              <a:rPr lang="en-US" b="0" i="0" dirty="0">
                <a:solidFill>
                  <a:srgbClr val="273239"/>
                </a:solidFill>
                <a:effectLst/>
                <a:latin typeface="Nunito" pitchFamily="2" charset="0"/>
              </a:rPr>
              <a:t> might classify keywords, identifiers, operators, and punctuation symbols as separate token types.</a:t>
            </a:r>
          </a:p>
          <a:p>
            <a:pPr marL="0" indent="0" algn="l" fontAlgn="base">
              <a:buNone/>
            </a:pPr>
            <a:r>
              <a:rPr lang="en-US" b="0" i="0" u="sng" dirty="0">
                <a:solidFill>
                  <a:srgbClr val="273239"/>
                </a:solidFill>
                <a:effectLst/>
                <a:latin typeface="Nunito" pitchFamily="2" charset="0"/>
              </a:rPr>
              <a:t>4. Token validation</a:t>
            </a:r>
            <a:r>
              <a:rPr lang="en-US" b="0" i="0" dirty="0">
                <a:solidFill>
                  <a:srgbClr val="273239"/>
                </a:solidFill>
                <a:effectLst/>
                <a:latin typeface="Nunito" pitchFamily="2" charset="0"/>
              </a:rPr>
              <a:t>: In this stage, the </a:t>
            </a:r>
            <a:r>
              <a:rPr lang="en-US" b="0" i="0" dirty="0" err="1">
                <a:solidFill>
                  <a:srgbClr val="273239"/>
                </a:solidFill>
                <a:effectLst/>
                <a:latin typeface="Nunito" pitchFamily="2" charset="0"/>
              </a:rPr>
              <a:t>lexer</a:t>
            </a:r>
            <a:r>
              <a:rPr lang="en-US" b="0" i="0" dirty="0">
                <a:solidFill>
                  <a:srgbClr val="273239"/>
                </a:solidFill>
                <a:effectLst/>
                <a:latin typeface="Nunito" pitchFamily="2" charset="0"/>
              </a:rPr>
              <a:t> checks that each token is valid according to the rules of the programming language. For example, it might check that a variable name is a valid identifier, or that an operator has the correct syntax.</a:t>
            </a:r>
          </a:p>
          <a:p>
            <a:pPr marL="0" indent="0" algn="l" fontAlgn="base">
              <a:buNone/>
            </a:pPr>
            <a:r>
              <a:rPr lang="en-US" b="0" i="0" u="sng">
                <a:solidFill>
                  <a:srgbClr val="273239"/>
                </a:solidFill>
                <a:effectLst/>
                <a:latin typeface="Nunito" pitchFamily="2" charset="0"/>
              </a:rPr>
              <a:t>5. Output </a:t>
            </a:r>
            <a:r>
              <a:rPr lang="en-US" b="0" i="0" u="sng" dirty="0">
                <a:solidFill>
                  <a:srgbClr val="273239"/>
                </a:solidFill>
                <a:effectLst/>
                <a:latin typeface="Nunito" pitchFamily="2" charset="0"/>
              </a:rPr>
              <a:t>generation</a:t>
            </a:r>
            <a:r>
              <a:rPr lang="en-US" b="0" i="0" dirty="0">
                <a:solidFill>
                  <a:srgbClr val="273239"/>
                </a:solidFill>
                <a:effectLst/>
                <a:latin typeface="Nunito" pitchFamily="2" charset="0"/>
              </a:rPr>
              <a:t>: In this final stage, the </a:t>
            </a:r>
            <a:r>
              <a:rPr lang="en-US" b="0" i="0" dirty="0" err="1">
                <a:solidFill>
                  <a:srgbClr val="273239"/>
                </a:solidFill>
                <a:effectLst/>
                <a:latin typeface="Nunito" pitchFamily="2" charset="0"/>
              </a:rPr>
              <a:t>lexer</a:t>
            </a:r>
            <a:r>
              <a:rPr lang="en-US" b="0" i="0" dirty="0">
                <a:solidFill>
                  <a:srgbClr val="273239"/>
                </a:solidFill>
                <a:effectLst/>
                <a:latin typeface="Nunito" pitchFamily="2" charset="0"/>
              </a:rPr>
              <a:t> generates the output of the lexical analysis process, which is typically a list of tokens. This list of tokens can then be passed to the next stage of compilation or interpretation.</a:t>
            </a:r>
          </a:p>
          <a:p>
            <a:endParaRPr lang="en-US" dirty="0"/>
          </a:p>
        </p:txBody>
      </p:sp>
    </p:spTree>
    <p:extLst>
      <p:ext uri="{BB962C8B-B14F-4D97-AF65-F5344CB8AC3E}">
        <p14:creationId xmlns:p14="http://schemas.microsoft.com/office/powerpoint/2010/main" val="1622980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17744</TotalTime>
  <Words>3891</Words>
  <Application>Microsoft Macintosh PowerPoint</Application>
  <PresentationFormat>Widescreen</PresentationFormat>
  <Paragraphs>405</Paragraphs>
  <Slides>52</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52</vt:i4>
      </vt:variant>
    </vt:vector>
  </HeadingPairs>
  <TitlesOfParts>
    <vt:vector size="69" baseType="lpstr">
      <vt:lpstr>-apple-system</vt:lpstr>
      <vt:lpstr>Arial</vt:lpstr>
      <vt:lpstr>Arial MT</vt:lpstr>
      <vt:lpstr>Calibri</vt:lpstr>
      <vt:lpstr>Calibri Light</vt:lpstr>
      <vt:lpstr>Cambria Math</vt:lpstr>
      <vt:lpstr>Consolas</vt:lpstr>
      <vt:lpstr>Courier New</vt:lpstr>
      <vt:lpstr>Franklin Gothic Medium</vt:lpstr>
      <vt:lpstr>Nunito</vt:lpstr>
      <vt:lpstr>Perpetua</vt:lpstr>
      <vt:lpstr>Segoe UI Symbol</vt:lpstr>
      <vt:lpstr>Symbol</vt:lpstr>
      <vt:lpstr>Times New Roman</vt:lpstr>
      <vt:lpstr>Verdana</vt:lpstr>
      <vt:lpstr>Wingdings</vt:lpstr>
      <vt:lpstr>Office Theme</vt:lpstr>
      <vt:lpstr>Compiler Design : Lexical and Syntax Analysis</vt:lpstr>
      <vt:lpstr>Stages of Compiler Design </vt:lpstr>
      <vt:lpstr>Stages of Compiler Design </vt:lpstr>
      <vt:lpstr>Lexical and Syntax analysis</vt:lpstr>
      <vt:lpstr>Vocabulary</vt:lpstr>
      <vt:lpstr>Vocabulary</vt:lpstr>
      <vt:lpstr>Example</vt:lpstr>
      <vt:lpstr>How Lexical Analyzer works </vt:lpstr>
      <vt:lpstr>How Lexical Analyzer works </vt:lpstr>
      <vt:lpstr>Syntax Analysis</vt:lpstr>
      <vt:lpstr>What is Syntax?</vt:lpstr>
      <vt:lpstr>Syntax Analysis</vt:lpstr>
      <vt:lpstr>How Syntax Analysis Done</vt:lpstr>
      <vt:lpstr>Types of Parsing Algorithm</vt:lpstr>
      <vt:lpstr>Types of Parsing Algorithm</vt:lpstr>
      <vt:lpstr>Features of Syntax Analysis: </vt:lpstr>
      <vt:lpstr>Features of Syntax Analysis: </vt:lpstr>
      <vt:lpstr>Features of Syntax Analysis: </vt:lpstr>
      <vt:lpstr>Context Free Grammer</vt:lpstr>
      <vt:lpstr>Context-Free Grammars (CFG)</vt:lpstr>
      <vt:lpstr>Context-Free Grammars (CFG)</vt:lpstr>
      <vt:lpstr>An Example: Arithmetic Expressions</vt:lpstr>
      <vt:lpstr>An Example: Arithmetic Expressions</vt:lpstr>
      <vt:lpstr>Derivations</vt:lpstr>
      <vt:lpstr>An Example</vt:lpstr>
      <vt:lpstr>Left- &amp; Right-Most Derivations</vt:lpstr>
      <vt:lpstr>An Example</vt:lpstr>
      <vt:lpstr>Context-Free Grammars (CFG)</vt:lpstr>
      <vt:lpstr>Symbol Table</vt:lpstr>
      <vt:lpstr>Symbol Table</vt:lpstr>
      <vt:lpstr>Let’s Review!</vt:lpstr>
      <vt:lpstr>Context Free Grammar, Example </vt:lpstr>
      <vt:lpstr>Advantages</vt:lpstr>
      <vt:lpstr>Disadvantage</vt:lpstr>
      <vt:lpstr>Concepts of FIRST and FOLLOW sets in Compiler Design</vt:lpstr>
      <vt:lpstr>Concepts of FIRST and FOLLOW sets in Compiler Design</vt:lpstr>
      <vt:lpstr>Concepts of FIRST and FOLLOW sets in Compiler Design</vt:lpstr>
      <vt:lpstr>Why Follow</vt:lpstr>
      <vt:lpstr>Why Follow</vt:lpstr>
      <vt:lpstr>Why Follow</vt:lpstr>
      <vt:lpstr>Grammar for a Small Language</vt:lpstr>
      <vt:lpstr>Grammar for Simple Assignment Statements  </vt:lpstr>
      <vt:lpstr>Solution</vt:lpstr>
      <vt:lpstr>Parse Trees</vt:lpstr>
      <vt:lpstr>An Example</vt:lpstr>
      <vt:lpstr>Derivations and Parse Trees</vt:lpstr>
      <vt:lpstr>Ambiguous Grammars</vt:lpstr>
      <vt:lpstr>An Example</vt:lpstr>
      <vt:lpstr>Derivations and Parse Trees</vt:lpstr>
      <vt:lpstr>Context free grammars</vt:lpstr>
      <vt:lpstr>Context free grammars</vt:lpstr>
      <vt:lpstr>Parse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c:title>
  <dc:creator>Chowdhury, Sabrina Tarin</dc:creator>
  <cp:lastModifiedBy>Chowdhury, Sabrina Tarin</cp:lastModifiedBy>
  <cp:revision>28</cp:revision>
  <dcterms:created xsi:type="dcterms:W3CDTF">2023-08-02T06:01:25Z</dcterms:created>
  <dcterms:modified xsi:type="dcterms:W3CDTF">2023-08-28T01:11:31Z</dcterms:modified>
</cp:coreProperties>
</file>