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83" r:id="rId5"/>
    <p:sldId id="284" r:id="rId6"/>
    <p:sldId id="287" r:id="rId7"/>
    <p:sldId id="258" r:id="rId8"/>
    <p:sldId id="288" r:id="rId9"/>
    <p:sldId id="289" r:id="rId10"/>
    <p:sldId id="290" r:id="rId11"/>
    <p:sldId id="291" r:id="rId12"/>
    <p:sldId id="294" r:id="rId13"/>
    <p:sldId id="295" r:id="rId14"/>
    <p:sldId id="296" r:id="rId15"/>
    <p:sldId id="297" r:id="rId16"/>
    <p:sldId id="298" r:id="rId17"/>
    <p:sldId id="299" r:id="rId18"/>
    <p:sldId id="300" r:id="rId19"/>
    <p:sldId id="301" r:id="rId20"/>
    <p:sldId id="285" r:id="rId21"/>
    <p:sldId id="292" r:id="rId22"/>
    <p:sldId id="260" r:id="rId23"/>
    <p:sldId id="262" r:id="rId24"/>
    <p:sldId id="263" r:id="rId25"/>
    <p:sldId id="264" r:id="rId26"/>
    <p:sldId id="266" r:id="rId27"/>
    <p:sldId id="267" r:id="rId28"/>
    <p:sldId id="269" r:id="rId29"/>
    <p:sldId id="270" r:id="rId30"/>
    <p:sldId id="271" r:id="rId31"/>
    <p:sldId id="272" r:id="rId32"/>
    <p:sldId id="281"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50" autoAdjust="0"/>
    <p:restoredTop sz="94660"/>
  </p:normalViewPr>
  <p:slideViewPr>
    <p:cSldViewPr snapToGrid="0">
      <p:cViewPr varScale="1">
        <p:scale>
          <a:sx n="114" d="100"/>
          <a:sy n="114" d="100"/>
        </p:scale>
        <p:origin x="392"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81816D8-0FA8-4483-B1FB-2C73C96CECD4}" type="doc">
      <dgm:prSet loTypeId="urn:microsoft.com/office/officeart/2008/layout/LinedList" loCatId="list" qsTypeId="urn:microsoft.com/office/officeart/2005/8/quickstyle/simple1" qsCatId="simple" csTypeId="urn:microsoft.com/office/officeart/2005/8/colors/colorful1" csCatId="colorful" phldr="1"/>
      <dgm:spPr/>
      <dgm:t>
        <a:bodyPr/>
        <a:lstStyle/>
        <a:p>
          <a:endParaRPr lang="en-US"/>
        </a:p>
      </dgm:t>
    </dgm:pt>
    <dgm:pt modelId="{1E4A219E-F84B-4C0A-BB6C-AC341F93378B}">
      <dgm:prSet/>
      <dgm:spPr/>
      <dgm:t>
        <a:bodyPr/>
        <a:lstStyle/>
        <a:p>
          <a:r>
            <a:rPr lang="en-US" b="0" i="0" dirty="0"/>
            <a:t>Type mismatch</a:t>
          </a:r>
          <a:endParaRPr lang="en-US" dirty="0"/>
        </a:p>
      </dgm:t>
    </dgm:pt>
    <dgm:pt modelId="{CFE708E4-D79F-4671-B3EF-C8BE22CF732F}" type="parTrans" cxnId="{EEF81A49-C20F-4C9D-81A4-8ADF9A6216D9}">
      <dgm:prSet/>
      <dgm:spPr/>
      <dgm:t>
        <a:bodyPr/>
        <a:lstStyle/>
        <a:p>
          <a:endParaRPr lang="en-US"/>
        </a:p>
      </dgm:t>
    </dgm:pt>
    <dgm:pt modelId="{FC14F26C-4958-41FC-A277-8D0FB4716FA0}" type="sibTrans" cxnId="{EEF81A49-C20F-4C9D-81A4-8ADF9A6216D9}">
      <dgm:prSet/>
      <dgm:spPr/>
      <dgm:t>
        <a:bodyPr/>
        <a:lstStyle/>
        <a:p>
          <a:endParaRPr lang="en-US"/>
        </a:p>
      </dgm:t>
    </dgm:pt>
    <dgm:pt modelId="{5EDF549F-6FBD-49B6-B80C-85227C977B22}">
      <dgm:prSet/>
      <dgm:spPr/>
      <dgm:t>
        <a:bodyPr/>
        <a:lstStyle/>
        <a:p>
          <a:r>
            <a:rPr lang="en-US" b="0" i="0"/>
            <a:t>Undeclared variable</a:t>
          </a:r>
          <a:endParaRPr lang="en-US"/>
        </a:p>
      </dgm:t>
    </dgm:pt>
    <dgm:pt modelId="{6B9B144B-1035-484A-A76B-6B8619084545}" type="parTrans" cxnId="{5E0539D0-D1BA-4508-B0B6-0EE4993D24A1}">
      <dgm:prSet/>
      <dgm:spPr/>
      <dgm:t>
        <a:bodyPr/>
        <a:lstStyle/>
        <a:p>
          <a:endParaRPr lang="en-US"/>
        </a:p>
      </dgm:t>
    </dgm:pt>
    <dgm:pt modelId="{2074F510-D424-4174-94C7-CE24A889C803}" type="sibTrans" cxnId="{5E0539D0-D1BA-4508-B0B6-0EE4993D24A1}">
      <dgm:prSet/>
      <dgm:spPr/>
      <dgm:t>
        <a:bodyPr/>
        <a:lstStyle/>
        <a:p>
          <a:endParaRPr lang="en-US"/>
        </a:p>
      </dgm:t>
    </dgm:pt>
    <dgm:pt modelId="{B22B1629-3177-4297-879F-C9F315C882C9}">
      <dgm:prSet/>
      <dgm:spPr/>
      <dgm:t>
        <a:bodyPr/>
        <a:lstStyle/>
        <a:p>
          <a:r>
            <a:rPr lang="en-US" b="0" i="0" dirty="0"/>
            <a:t>Reserved identifier misuse.</a:t>
          </a:r>
          <a:endParaRPr lang="en-US" dirty="0"/>
        </a:p>
      </dgm:t>
    </dgm:pt>
    <dgm:pt modelId="{A6E32B31-252A-42B9-B519-ED743E4A588F}" type="parTrans" cxnId="{D562409E-A989-418F-B0EC-6B0D9A707FB9}">
      <dgm:prSet/>
      <dgm:spPr/>
      <dgm:t>
        <a:bodyPr/>
        <a:lstStyle/>
        <a:p>
          <a:endParaRPr lang="en-US"/>
        </a:p>
      </dgm:t>
    </dgm:pt>
    <dgm:pt modelId="{C12CAA2A-1ABD-4277-B6AD-C7AB7629DAFD}" type="sibTrans" cxnId="{D562409E-A989-418F-B0EC-6B0D9A707FB9}">
      <dgm:prSet/>
      <dgm:spPr/>
      <dgm:t>
        <a:bodyPr/>
        <a:lstStyle/>
        <a:p>
          <a:endParaRPr lang="en-US"/>
        </a:p>
      </dgm:t>
    </dgm:pt>
    <dgm:pt modelId="{7612CF89-F41E-4939-B81A-01B0381114A9}">
      <dgm:prSet/>
      <dgm:spPr/>
      <dgm:t>
        <a:bodyPr/>
        <a:lstStyle/>
        <a:p>
          <a:r>
            <a:rPr lang="en-US" b="0" i="0"/>
            <a:t>Multiple declaration of variable in a scope.</a:t>
          </a:r>
          <a:endParaRPr lang="en-US"/>
        </a:p>
      </dgm:t>
    </dgm:pt>
    <dgm:pt modelId="{0F0F8466-4576-4714-8C2F-F0367647702D}" type="parTrans" cxnId="{AAF54946-680C-439B-A9B8-9C358D3896CC}">
      <dgm:prSet/>
      <dgm:spPr/>
      <dgm:t>
        <a:bodyPr/>
        <a:lstStyle/>
        <a:p>
          <a:endParaRPr lang="en-US"/>
        </a:p>
      </dgm:t>
    </dgm:pt>
    <dgm:pt modelId="{38E5FF82-B1C6-4B72-8C5D-C85799DD7884}" type="sibTrans" cxnId="{AAF54946-680C-439B-A9B8-9C358D3896CC}">
      <dgm:prSet/>
      <dgm:spPr/>
      <dgm:t>
        <a:bodyPr/>
        <a:lstStyle/>
        <a:p>
          <a:endParaRPr lang="en-US"/>
        </a:p>
      </dgm:t>
    </dgm:pt>
    <dgm:pt modelId="{2AC22CFF-8AEE-406F-BE83-9EA65BA9A50C}">
      <dgm:prSet/>
      <dgm:spPr/>
      <dgm:t>
        <a:bodyPr/>
        <a:lstStyle/>
        <a:p>
          <a:r>
            <a:rPr lang="en-US" b="0" i="0"/>
            <a:t>Accessing an out of scope variable.</a:t>
          </a:r>
          <a:endParaRPr lang="en-US"/>
        </a:p>
      </dgm:t>
    </dgm:pt>
    <dgm:pt modelId="{604FFF0A-D04B-44AA-85C8-4A9CCE10D76B}" type="parTrans" cxnId="{D29985AB-2482-41AB-B926-8933F6801B2A}">
      <dgm:prSet/>
      <dgm:spPr/>
      <dgm:t>
        <a:bodyPr/>
        <a:lstStyle/>
        <a:p>
          <a:endParaRPr lang="en-US"/>
        </a:p>
      </dgm:t>
    </dgm:pt>
    <dgm:pt modelId="{45905D86-D5E0-46E1-ABDB-1C39F0CA6CC4}" type="sibTrans" cxnId="{D29985AB-2482-41AB-B926-8933F6801B2A}">
      <dgm:prSet/>
      <dgm:spPr/>
      <dgm:t>
        <a:bodyPr/>
        <a:lstStyle/>
        <a:p>
          <a:endParaRPr lang="en-US"/>
        </a:p>
      </dgm:t>
    </dgm:pt>
    <dgm:pt modelId="{440BD622-0C30-4347-8B0C-F85F3ED04626}">
      <dgm:prSet/>
      <dgm:spPr/>
      <dgm:t>
        <a:bodyPr/>
        <a:lstStyle/>
        <a:p>
          <a:r>
            <a:rPr lang="en-US" b="0" i="0" dirty="0"/>
            <a:t>Actual and formal parameter mismatch.</a:t>
          </a:r>
          <a:endParaRPr lang="en-US" dirty="0"/>
        </a:p>
      </dgm:t>
    </dgm:pt>
    <dgm:pt modelId="{09BEC579-7761-4F02-8ABD-2D523E85C2F4}" type="parTrans" cxnId="{8FF19EE4-9BD2-4D97-86D9-A722BD15D8D8}">
      <dgm:prSet/>
      <dgm:spPr/>
      <dgm:t>
        <a:bodyPr/>
        <a:lstStyle/>
        <a:p>
          <a:endParaRPr lang="en-US"/>
        </a:p>
      </dgm:t>
    </dgm:pt>
    <dgm:pt modelId="{F640045E-1BA6-4716-AAA1-3604622A19F1}" type="sibTrans" cxnId="{8FF19EE4-9BD2-4D97-86D9-A722BD15D8D8}">
      <dgm:prSet/>
      <dgm:spPr/>
      <dgm:t>
        <a:bodyPr/>
        <a:lstStyle/>
        <a:p>
          <a:endParaRPr lang="en-US"/>
        </a:p>
      </dgm:t>
    </dgm:pt>
    <dgm:pt modelId="{6A8E3F56-B995-428E-AF61-88CDA9D279DA}">
      <dgm:prSet/>
      <dgm:spPr/>
      <dgm:t>
        <a:bodyPr/>
        <a:lstStyle/>
        <a:p>
          <a:endParaRPr lang="en-US" dirty="0"/>
        </a:p>
      </dgm:t>
    </dgm:pt>
    <dgm:pt modelId="{729B5B3C-50F8-459E-AB88-6FE8714917D0}" type="parTrans" cxnId="{25D71DA9-11CC-4DC1-B770-B24332E2D419}">
      <dgm:prSet/>
      <dgm:spPr/>
      <dgm:t>
        <a:bodyPr/>
        <a:lstStyle/>
        <a:p>
          <a:endParaRPr lang="en-US"/>
        </a:p>
      </dgm:t>
    </dgm:pt>
    <dgm:pt modelId="{D1E99B09-0008-465D-A50D-C353AB303263}" type="sibTrans" cxnId="{25D71DA9-11CC-4DC1-B770-B24332E2D419}">
      <dgm:prSet/>
      <dgm:spPr/>
      <dgm:t>
        <a:bodyPr/>
        <a:lstStyle/>
        <a:p>
          <a:endParaRPr lang="en-US"/>
        </a:p>
      </dgm:t>
    </dgm:pt>
    <dgm:pt modelId="{05841112-2AC4-490B-8AEF-4FB6A4E6EADD}" type="pres">
      <dgm:prSet presAssocID="{281816D8-0FA8-4483-B1FB-2C73C96CECD4}" presName="vert0" presStyleCnt="0">
        <dgm:presLayoutVars>
          <dgm:dir/>
          <dgm:animOne val="branch"/>
          <dgm:animLvl val="lvl"/>
        </dgm:presLayoutVars>
      </dgm:prSet>
      <dgm:spPr/>
    </dgm:pt>
    <dgm:pt modelId="{5FFF7C70-0160-44B6-AE56-BA464C04991B}" type="pres">
      <dgm:prSet presAssocID="{1E4A219E-F84B-4C0A-BB6C-AC341F93378B}" presName="thickLine" presStyleLbl="alignNode1" presStyleIdx="0" presStyleCnt="7"/>
      <dgm:spPr/>
    </dgm:pt>
    <dgm:pt modelId="{F9339AF1-2361-424E-BB91-BBFC3CC60438}" type="pres">
      <dgm:prSet presAssocID="{1E4A219E-F84B-4C0A-BB6C-AC341F93378B}" presName="horz1" presStyleCnt="0"/>
      <dgm:spPr/>
    </dgm:pt>
    <dgm:pt modelId="{37A3645C-DDEA-4F5C-A985-BF6B3BD5194E}" type="pres">
      <dgm:prSet presAssocID="{1E4A219E-F84B-4C0A-BB6C-AC341F93378B}" presName="tx1" presStyleLbl="revTx" presStyleIdx="0" presStyleCnt="7"/>
      <dgm:spPr/>
    </dgm:pt>
    <dgm:pt modelId="{A7CFC727-9DE5-41C2-B1B8-29358745D463}" type="pres">
      <dgm:prSet presAssocID="{1E4A219E-F84B-4C0A-BB6C-AC341F93378B}" presName="vert1" presStyleCnt="0"/>
      <dgm:spPr/>
    </dgm:pt>
    <dgm:pt modelId="{935185DC-8B61-401C-95EB-C3DDF53810A6}" type="pres">
      <dgm:prSet presAssocID="{5EDF549F-6FBD-49B6-B80C-85227C977B22}" presName="thickLine" presStyleLbl="alignNode1" presStyleIdx="1" presStyleCnt="7"/>
      <dgm:spPr/>
    </dgm:pt>
    <dgm:pt modelId="{0334ABC3-2E95-4298-846D-98E229A33335}" type="pres">
      <dgm:prSet presAssocID="{5EDF549F-6FBD-49B6-B80C-85227C977B22}" presName="horz1" presStyleCnt="0"/>
      <dgm:spPr/>
    </dgm:pt>
    <dgm:pt modelId="{B3E2D96E-F51F-40AF-A4DF-CB1B8B63D869}" type="pres">
      <dgm:prSet presAssocID="{5EDF549F-6FBD-49B6-B80C-85227C977B22}" presName="tx1" presStyleLbl="revTx" presStyleIdx="1" presStyleCnt="7"/>
      <dgm:spPr/>
    </dgm:pt>
    <dgm:pt modelId="{7C838513-D14B-443B-ADDD-FC927ABF99E9}" type="pres">
      <dgm:prSet presAssocID="{5EDF549F-6FBD-49B6-B80C-85227C977B22}" presName="vert1" presStyleCnt="0"/>
      <dgm:spPr/>
    </dgm:pt>
    <dgm:pt modelId="{85E214E2-3019-4781-9CDA-2C23803682D0}" type="pres">
      <dgm:prSet presAssocID="{B22B1629-3177-4297-879F-C9F315C882C9}" presName="thickLine" presStyleLbl="alignNode1" presStyleIdx="2" presStyleCnt="7"/>
      <dgm:spPr/>
    </dgm:pt>
    <dgm:pt modelId="{53D9A86F-735A-45AE-B861-19D027256EE0}" type="pres">
      <dgm:prSet presAssocID="{B22B1629-3177-4297-879F-C9F315C882C9}" presName="horz1" presStyleCnt="0"/>
      <dgm:spPr/>
    </dgm:pt>
    <dgm:pt modelId="{2DE2A590-4C12-41A6-96BF-2507EEB95612}" type="pres">
      <dgm:prSet presAssocID="{B22B1629-3177-4297-879F-C9F315C882C9}" presName="tx1" presStyleLbl="revTx" presStyleIdx="2" presStyleCnt="7"/>
      <dgm:spPr/>
    </dgm:pt>
    <dgm:pt modelId="{FFA47E1D-5AE8-4AAF-A5CD-885A779C4D13}" type="pres">
      <dgm:prSet presAssocID="{B22B1629-3177-4297-879F-C9F315C882C9}" presName="vert1" presStyleCnt="0"/>
      <dgm:spPr/>
    </dgm:pt>
    <dgm:pt modelId="{759E7544-70C2-477D-B3BE-5B91BB160AE2}" type="pres">
      <dgm:prSet presAssocID="{7612CF89-F41E-4939-B81A-01B0381114A9}" presName="thickLine" presStyleLbl="alignNode1" presStyleIdx="3" presStyleCnt="7"/>
      <dgm:spPr/>
    </dgm:pt>
    <dgm:pt modelId="{029E81BE-E176-458D-A403-55ED6D425E3E}" type="pres">
      <dgm:prSet presAssocID="{7612CF89-F41E-4939-B81A-01B0381114A9}" presName="horz1" presStyleCnt="0"/>
      <dgm:spPr/>
    </dgm:pt>
    <dgm:pt modelId="{9535A8A2-54F9-46C8-8038-134BE0018BAD}" type="pres">
      <dgm:prSet presAssocID="{7612CF89-F41E-4939-B81A-01B0381114A9}" presName="tx1" presStyleLbl="revTx" presStyleIdx="3" presStyleCnt="7"/>
      <dgm:spPr/>
    </dgm:pt>
    <dgm:pt modelId="{FF7C6605-CFC3-4E94-9CDF-A8AFE370A384}" type="pres">
      <dgm:prSet presAssocID="{7612CF89-F41E-4939-B81A-01B0381114A9}" presName="vert1" presStyleCnt="0"/>
      <dgm:spPr/>
    </dgm:pt>
    <dgm:pt modelId="{223458E2-1352-4D1F-9843-ACDB39B178F1}" type="pres">
      <dgm:prSet presAssocID="{2AC22CFF-8AEE-406F-BE83-9EA65BA9A50C}" presName="thickLine" presStyleLbl="alignNode1" presStyleIdx="4" presStyleCnt="7"/>
      <dgm:spPr/>
    </dgm:pt>
    <dgm:pt modelId="{C389EF34-F021-436C-BA72-A339D0D8B9F9}" type="pres">
      <dgm:prSet presAssocID="{2AC22CFF-8AEE-406F-BE83-9EA65BA9A50C}" presName="horz1" presStyleCnt="0"/>
      <dgm:spPr/>
    </dgm:pt>
    <dgm:pt modelId="{B85E2FBD-8C8A-4DD5-83FB-BECFA31F7953}" type="pres">
      <dgm:prSet presAssocID="{2AC22CFF-8AEE-406F-BE83-9EA65BA9A50C}" presName="tx1" presStyleLbl="revTx" presStyleIdx="4" presStyleCnt="7"/>
      <dgm:spPr/>
    </dgm:pt>
    <dgm:pt modelId="{95E4FC28-2FE8-40A3-ACC1-545A69D81B6A}" type="pres">
      <dgm:prSet presAssocID="{2AC22CFF-8AEE-406F-BE83-9EA65BA9A50C}" presName="vert1" presStyleCnt="0"/>
      <dgm:spPr/>
    </dgm:pt>
    <dgm:pt modelId="{E13357A1-AA14-452A-A274-20F0A11F79E0}" type="pres">
      <dgm:prSet presAssocID="{440BD622-0C30-4347-8B0C-F85F3ED04626}" presName="thickLine" presStyleLbl="alignNode1" presStyleIdx="5" presStyleCnt="7"/>
      <dgm:spPr/>
    </dgm:pt>
    <dgm:pt modelId="{7FB8765A-64C3-4B91-9EE0-C9C6FCF51FA2}" type="pres">
      <dgm:prSet presAssocID="{440BD622-0C30-4347-8B0C-F85F3ED04626}" presName="horz1" presStyleCnt="0"/>
      <dgm:spPr/>
    </dgm:pt>
    <dgm:pt modelId="{8C395628-0CBB-4E97-8E2E-04FAA0A78755}" type="pres">
      <dgm:prSet presAssocID="{440BD622-0C30-4347-8B0C-F85F3ED04626}" presName="tx1" presStyleLbl="revTx" presStyleIdx="5" presStyleCnt="7"/>
      <dgm:spPr/>
    </dgm:pt>
    <dgm:pt modelId="{4D55F0C5-380A-4EE1-B770-9BF4EFC4AE43}" type="pres">
      <dgm:prSet presAssocID="{440BD622-0C30-4347-8B0C-F85F3ED04626}" presName="vert1" presStyleCnt="0"/>
      <dgm:spPr/>
    </dgm:pt>
    <dgm:pt modelId="{5903C655-07E6-4815-8C86-CC8F950C5521}" type="pres">
      <dgm:prSet presAssocID="{6A8E3F56-B995-428E-AF61-88CDA9D279DA}" presName="thickLine" presStyleLbl="alignNode1" presStyleIdx="6" presStyleCnt="7"/>
      <dgm:spPr/>
    </dgm:pt>
    <dgm:pt modelId="{6893C00A-6185-426E-A518-9E3A4528B08C}" type="pres">
      <dgm:prSet presAssocID="{6A8E3F56-B995-428E-AF61-88CDA9D279DA}" presName="horz1" presStyleCnt="0"/>
      <dgm:spPr/>
    </dgm:pt>
    <dgm:pt modelId="{661EDD9A-5464-49F1-9842-119E7E71DA12}" type="pres">
      <dgm:prSet presAssocID="{6A8E3F56-B995-428E-AF61-88CDA9D279DA}" presName="tx1" presStyleLbl="revTx" presStyleIdx="6" presStyleCnt="7"/>
      <dgm:spPr/>
    </dgm:pt>
    <dgm:pt modelId="{B6649076-6655-4A8A-8833-20BCCFE9CA31}" type="pres">
      <dgm:prSet presAssocID="{6A8E3F56-B995-428E-AF61-88CDA9D279DA}" presName="vert1" presStyleCnt="0"/>
      <dgm:spPr/>
    </dgm:pt>
  </dgm:ptLst>
  <dgm:cxnLst>
    <dgm:cxn modelId="{60DAAC2D-5EE1-43F9-9F77-E015263FFF62}" type="presOf" srcId="{1E4A219E-F84B-4C0A-BB6C-AC341F93378B}" destId="{37A3645C-DDEA-4F5C-A985-BF6B3BD5194E}" srcOrd="0" destOrd="0" presId="urn:microsoft.com/office/officeart/2008/layout/LinedList"/>
    <dgm:cxn modelId="{AAF54946-680C-439B-A9B8-9C358D3896CC}" srcId="{281816D8-0FA8-4483-B1FB-2C73C96CECD4}" destId="{7612CF89-F41E-4939-B81A-01B0381114A9}" srcOrd="3" destOrd="0" parTransId="{0F0F8466-4576-4714-8C2F-F0367647702D}" sibTransId="{38E5FF82-B1C6-4B72-8C5D-C85799DD7884}"/>
    <dgm:cxn modelId="{EEF81A49-C20F-4C9D-81A4-8ADF9A6216D9}" srcId="{281816D8-0FA8-4483-B1FB-2C73C96CECD4}" destId="{1E4A219E-F84B-4C0A-BB6C-AC341F93378B}" srcOrd="0" destOrd="0" parTransId="{CFE708E4-D79F-4671-B3EF-C8BE22CF732F}" sibTransId="{FC14F26C-4958-41FC-A277-8D0FB4716FA0}"/>
    <dgm:cxn modelId="{14205166-CD76-4E60-B84A-EB051DC28C15}" type="presOf" srcId="{7612CF89-F41E-4939-B81A-01B0381114A9}" destId="{9535A8A2-54F9-46C8-8038-134BE0018BAD}" srcOrd="0" destOrd="0" presId="urn:microsoft.com/office/officeart/2008/layout/LinedList"/>
    <dgm:cxn modelId="{EBC12580-F2D9-46EC-9F50-90D2A804F7F1}" type="presOf" srcId="{2AC22CFF-8AEE-406F-BE83-9EA65BA9A50C}" destId="{B85E2FBD-8C8A-4DD5-83FB-BECFA31F7953}" srcOrd="0" destOrd="0" presId="urn:microsoft.com/office/officeart/2008/layout/LinedList"/>
    <dgm:cxn modelId="{6832C088-4A7D-45A6-B0C7-4EEE3C9978C2}" type="presOf" srcId="{440BD622-0C30-4347-8B0C-F85F3ED04626}" destId="{8C395628-0CBB-4E97-8E2E-04FAA0A78755}" srcOrd="0" destOrd="0" presId="urn:microsoft.com/office/officeart/2008/layout/LinedList"/>
    <dgm:cxn modelId="{D562409E-A989-418F-B0EC-6B0D9A707FB9}" srcId="{281816D8-0FA8-4483-B1FB-2C73C96CECD4}" destId="{B22B1629-3177-4297-879F-C9F315C882C9}" srcOrd="2" destOrd="0" parTransId="{A6E32B31-252A-42B9-B519-ED743E4A588F}" sibTransId="{C12CAA2A-1ABD-4277-B6AD-C7AB7629DAFD}"/>
    <dgm:cxn modelId="{25D71DA9-11CC-4DC1-B770-B24332E2D419}" srcId="{281816D8-0FA8-4483-B1FB-2C73C96CECD4}" destId="{6A8E3F56-B995-428E-AF61-88CDA9D279DA}" srcOrd="6" destOrd="0" parTransId="{729B5B3C-50F8-459E-AB88-6FE8714917D0}" sibTransId="{D1E99B09-0008-465D-A50D-C353AB303263}"/>
    <dgm:cxn modelId="{D29985AB-2482-41AB-B926-8933F6801B2A}" srcId="{281816D8-0FA8-4483-B1FB-2C73C96CECD4}" destId="{2AC22CFF-8AEE-406F-BE83-9EA65BA9A50C}" srcOrd="4" destOrd="0" parTransId="{604FFF0A-D04B-44AA-85C8-4A9CCE10D76B}" sibTransId="{45905D86-D5E0-46E1-ABDB-1C39F0CA6CC4}"/>
    <dgm:cxn modelId="{F5AA02CC-7E76-46EE-A5FC-819F6259E0A6}" type="presOf" srcId="{6A8E3F56-B995-428E-AF61-88CDA9D279DA}" destId="{661EDD9A-5464-49F1-9842-119E7E71DA12}" srcOrd="0" destOrd="0" presId="urn:microsoft.com/office/officeart/2008/layout/LinedList"/>
    <dgm:cxn modelId="{5E0539D0-D1BA-4508-B0B6-0EE4993D24A1}" srcId="{281816D8-0FA8-4483-B1FB-2C73C96CECD4}" destId="{5EDF549F-6FBD-49B6-B80C-85227C977B22}" srcOrd="1" destOrd="0" parTransId="{6B9B144B-1035-484A-A76B-6B8619084545}" sibTransId="{2074F510-D424-4174-94C7-CE24A889C803}"/>
    <dgm:cxn modelId="{FB4774D0-5448-4CF0-8D7F-D08D9E590631}" type="presOf" srcId="{B22B1629-3177-4297-879F-C9F315C882C9}" destId="{2DE2A590-4C12-41A6-96BF-2507EEB95612}" srcOrd="0" destOrd="0" presId="urn:microsoft.com/office/officeart/2008/layout/LinedList"/>
    <dgm:cxn modelId="{32FF59E1-FF62-40DD-84D2-481AF5ADE7F2}" type="presOf" srcId="{281816D8-0FA8-4483-B1FB-2C73C96CECD4}" destId="{05841112-2AC4-490B-8AEF-4FB6A4E6EADD}" srcOrd="0" destOrd="0" presId="urn:microsoft.com/office/officeart/2008/layout/LinedList"/>
    <dgm:cxn modelId="{D7CC87E4-7A4D-4615-A37B-7591A63ADDCD}" type="presOf" srcId="{5EDF549F-6FBD-49B6-B80C-85227C977B22}" destId="{B3E2D96E-F51F-40AF-A4DF-CB1B8B63D869}" srcOrd="0" destOrd="0" presId="urn:microsoft.com/office/officeart/2008/layout/LinedList"/>
    <dgm:cxn modelId="{8FF19EE4-9BD2-4D97-86D9-A722BD15D8D8}" srcId="{281816D8-0FA8-4483-B1FB-2C73C96CECD4}" destId="{440BD622-0C30-4347-8B0C-F85F3ED04626}" srcOrd="5" destOrd="0" parTransId="{09BEC579-7761-4F02-8ABD-2D523E85C2F4}" sibTransId="{F640045E-1BA6-4716-AAA1-3604622A19F1}"/>
    <dgm:cxn modelId="{F42A8D8D-2079-4921-9668-6399223C769F}" type="presParOf" srcId="{05841112-2AC4-490B-8AEF-4FB6A4E6EADD}" destId="{5FFF7C70-0160-44B6-AE56-BA464C04991B}" srcOrd="0" destOrd="0" presId="urn:microsoft.com/office/officeart/2008/layout/LinedList"/>
    <dgm:cxn modelId="{9B612C0F-3BB3-46FE-B0D4-ACA67FF938B8}" type="presParOf" srcId="{05841112-2AC4-490B-8AEF-4FB6A4E6EADD}" destId="{F9339AF1-2361-424E-BB91-BBFC3CC60438}" srcOrd="1" destOrd="0" presId="urn:microsoft.com/office/officeart/2008/layout/LinedList"/>
    <dgm:cxn modelId="{8EC124C4-515D-486F-8981-C73F52EB5D8D}" type="presParOf" srcId="{F9339AF1-2361-424E-BB91-BBFC3CC60438}" destId="{37A3645C-DDEA-4F5C-A985-BF6B3BD5194E}" srcOrd="0" destOrd="0" presId="urn:microsoft.com/office/officeart/2008/layout/LinedList"/>
    <dgm:cxn modelId="{A45EF03D-D522-48F0-BA3A-9196A30161B2}" type="presParOf" srcId="{F9339AF1-2361-424E-BB91-BBFC3CC60438}" destId="{A7CFC727-9DE5-41C2-B1B8-29358745D463}" srcOrd="1" destOrd="0" presId="urn:microsoft.com/office/officeart/2008/layout/LinedList"/>
    <dgm:cxn modelId="{82872328-8093-4E0F-8986-66DBE3B9C2AB}" type="presParOf" srcId="{05841112-2AC4-490B-8AEF-4FB6A4E6EADD}" destId="{935185DC-8B61-401C-95EB-C3DDF53810A6}" srcOrd="2" destOrd="0" presId="urn:microsoft.com/office/officeart/2008/layout/LinedList"/>
    <dgm:cxn modelId="{45A10F8B-A99B-4148-871F-AA0AA602E149}" type="presParOf" srcId="{05841112-2AC4-490B-8AEF-4FB6A4E6EADD}" destId="{0334ABC3-2E95-4298-846D-98E229A33335}" srcOrd="3" destOrd="0" presId="urn:microsoft.com/office/officeart/2008/layout/LinedList"/>
    <dgm:cxn modelId="{B5F00419-E1ED-4C1D-B991-FC1460A78736}" type="presParOf" srcId="{0334ABC3-2E95-4298-846D-98E229A33335}" destId="{B3E2D96E-F51F-40AF-A4DF-CB1B8B63D869}" srcOrd="0" destOrd="0" presId="urn:microsoft.com/office/officeart/2008/layout/LinedList"/>
    <dgm:cxn modelId="{5EEE357D-3E94-4B3E-B795-63F021F08398}" type="presParOf" srcId="{0334ABC3-2E95-4298-846D-98E229A33335}" destId="{7C838513-D14B-443B-ADDD-FC927ABF99E9}" srcOrd="1" destOrd="0" presId="urn:microsoft.com/office/officeart/2008/layout/LinedList"/>
    <dgm:cxn modelId="{CB2F3BEF-5597-4DE6-B770-9F88D0592424}" type="presParOf" srcId="{05841112-2AC4-490B-8AEF-4FB6A4E6EADD}" destId="{85E214E2-3019-4781-9CDA-2C23803682D0}" srcOrd="4" destOrd="0" presId="urn:microsoft.com/office/officeart/2008/layout/LinedList"/>
    <dgm:cxn modelId="{A7B86677-CF55-4A20-8DF4-62F4611B106D}" type="presParOf" srcId="{05841112-2AC4-490B-8AEF-4FB6A4E6EADD}" destId="{53D9A86F-735A-45AE-B861-19D027256EE0}" srcOrd="5" destOrd="0" presId="urn:microsoft.com/office/officeart/2008/layout/LinedList"/>
    <dgm:cxn modelId="{7FCDE186-77BF-45F6-A5B4-06F5BE29246B}" type="presParOf" srcId="{53D9A86F-735A-45AE-B861-19D027256EE0}" destId="{2DE2A590-4C12-41A6-96BF-2507EEB95612}" srcOrd="0" destOrd="0" presId="urn:microsoft.com/office/officeart/2008/layout/LinedList"/>
    <dgm:cxn modelId="{81F5BD41-D28F-4089-8C60-5053144A19AF}" type="presParOf" srcId="{53D9A86F-735A-45AE-B861-19D027256EE0}" destId="{FFA47E1D-5AE8-4AAF-A5CD-885A779C4D13}" srcOrd="1" destOrd="0" presId="urn:microsoft.com/office/officeart/2008/layout/LinedList"/>
    <dgm:cxn modelId="{C64D19A0-F256-4D39-8C13-06625B016760}" type="presParOf" srcId="{05841112-2AC4-490B-8AEF-4FB6A4E6EADD}" destId="{759E7544-70C2-477D-B3BE-5B91BB160AE2}" srcOrd="6" destOrd="0" presId="urn:microsoft.com/office/officeart/2008/layout/LinedList"/>
    <dgm:cxn modelId="{A02C8533-918B-40F5-8FBD-E35AE63DE98A}" type="presParOf" srcId="{05841112-2AC4-490B-8AEF-4FB6A4E6EADD}" destId="{029E81BE-E176-458D-A403-55ED6D425E3E}" srcOrd="7" destOrd="0" presId="urn:microsoft.com/office/officeart/2008/layout/LinedList"/>
    <dgm:cxn modelId="{5DA9DAF4-8348-406E-B1B9-5801BCBF9ABC}" type="presParOf" srcId="{029E81BE-E176-458D-A403-55ED6D425E3E}" destId="{9535A8A2-54F9-46C8-8038-134BE0018BAD}" srcOrd="0" destOrd="0" presId="urn:microsoft.com/office/officeart/2008/layout/LinedList"/>
    <dgm:cxn modelId="{90F59877-1309-42ED-9EB6-D103ADB3AD2F}" type="presParOf" srcId="{029E81BE-E176-458D-A403-55ED6D425E3E}" destId="{FF7C6605-CFC3-4E94-9CDF-A8AFE370A384}" srcOrd="1" destOrd="0" presId="urn:microsoft.com/office/officeart/2008/layout/LinedList"/>
    <dgm:cxn modelId="{CF715ED8-9DBE-416C-9AE2-CDF35B0A0EA3}" type="presParOf" srcId="{05841112-2AC4-490B-8AEF-4FB6A4E6EADD}" destId="{223458E2-1352-4D1F-9843-ACDB39B178F1}" srcOrd="8" destOrd="0" presId="urn:microsoft.com/office/officeart/2008/layout/LinedList"/>
    <dgm:cxn modelId="{092AF038-62FF-4EF3-BB62-9F50B47EC210}" type="presParOf" srcId="{05841112-2AC4-490B-8AEF-4FB6A4E6EADD}" destId="{C389EF34-F021-436C-BA72-A339D0D8B9F9}" srcOrd="9" destOrd="0" presId="urn:microsoft.com/office/officeart/2008/layout/LinedList"/>
    <dgm:cxn modelId="{65005FC4-76D5-492D-AF29-1183DDDBBEEE}" type="presParOf" srcId="{C389EF34-F021-436C-BA72-A339D0D8B9F9}" destId="{B85E2FBD-8C8A-4DD5-83FB-BECFA31F7953}" srcOrd="0" destOrd="0" presId="urn:microsoft.com/office/officeart/2008/layout/LinedList"/>
    <dgm:cxn modelId="{92AC15DA-3647-40E7-8C20-E4EF00CEF945}" type="presParOf" srcId="{C389EF34-F021-436C-BA72-A339D0D8B9F9}" destId="{95E4FC28-2FE8-40A3-ACC1-545A69D81B6A}" srcOrd="1" destOrd="0" presId="urn:microsoft.com/office/officeart/2008/layout/LinedList"/>
    <dgm:cxn modelId="{75815D8B-2A9B-4E28-BF6F-C581F75CF9F9}" type="presParOf" srcId="{05841112-2AC4-490B-8AEF-4FB6A4E6EADD}" destId="{E13357A1-AA14-452A-A274-20F0A11F79E0}" srcOrd="10" destOrd="0" presId="urn:microsoft.com/office/officeart/2008/layout/LinedList"/>
    <dgm:cxn modelId="{C5D76B3A-3CF8-433F-9740-CAA2302DAE53}" type="presParOf" srcId="{05841112-2AC4-490B-8AEF-4FB6A4E6EADD}" destId="{7FB8765A-64C3-4B91-9EE0-C9C6FCF51FA2}" srcOrd="11" destOrd="0" presId="urn:microsoft.com/office/officeart/2008/layout/LinedList"/>
    <dgm:cxn modelId="{AECA61E0-A287-416D-98BA-BD746C1C147E}" type="presParOf" srcId="{7FB8765A-64C3-4B91-9EE0-C9C6FCF51FA2}" destId="{8C395628-0CBB-4E97-8E2E-04FAA0A78755}" srcOrd="0" destOrd="0" presId="urn:microsoft.com/office/officeart/2008/layout/LinedList"/>
    <dgm:cxn modelId="{60EB925B-7885-4D91-BDF8-DFC17EE41E13}" type="presParOf" srcId="{7FB8765A-64C3-4B91-9EE0-C9C6FCF51FA2}" destId="{4D55F0C5-380A-4EE1-B770-9BF4EFC4AE43}" srcOrd="1" destOrd="0" presId="urn:microsoft.com/office/officeart/2008/layout/LinedList"/>
    <dgm:cxn modelId="{60D4C272-7F23-4A1F-B3F4-B2F2833945DE}" type="presParOf" srcId="{05841112-2AC4-490B-8AEF-4FB6A4E6EADD}" destId="{5903C655-07E6-4815-8C86-CC8F950C5521}" srcOrd="12" destOrd="0" presId="urn:microsoft.com/office/officeart/2008/layout/LinedList"/>
    <dgm:cxn modelId="{2C5064B9-AE67-4709-BE8F-60C9AB7D7957}" type="presParOf" srcId="{05841112-2AC4-490B-8AEF-4FB6A4E6EADD}" destId="{6893C00A-6185-426E-A518-9E3A4528B08C}" srcOrd="13" destOrd="0" presId="urn:microsoft.com/office/officeart/2008/layout/LinedList"/>
    <dgm:cxn modelId="{8E229A7A-403B-4B9C-A5B4-3FB7FAC16D6A}" type="presParOf" srcId="{6893C00A-6185-426E-A518-9E3A4528B08C}" destId="{661EDD9A-5464-49F1-9842-119E7E71DA12}" srcOrd="0" destOrd="0" presId="urn:microsoft.com/office/officeart/2008/layout/LinedList"/>
    <dgm:cxn modelId="{36E5B219-889D-46CC-85FD-94CD490A2FA3}" type="presParOf" srcId="{6893C00A-6185-426E-A518-9E3A4528B08C}" destId="{B6649076-6655-4A8A-8833-20BCCFE9CA31}"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7E72CC4-9939-4561-BE3D-88273F3F948C}" type="doc">
      <dgm:prSet loTypeId="urn:microsoft.com/office/officeart/2005/8/layout/vList2" loCatId="list" qsTypeId="urn:microsoft.com/office/officeart/2005/8/quickstyle/simple4" qsCatId="simple" csTypeId="urn:microsoft.com/office/officeart/2005/8/colors/colorful5" csCatId="colorful"/>
      <dgm:spPr/>
      <dgm:t>
        <a:bodyPr/>
        <a:lstStyle/>
        <a:p>
          <a:endParaRPr lang="en-US"/>
        </a:p>
      </dgm:t>
    </dgm:pt>
    <dgm:pt modelId="{7A253C1D-F128-4A21-9D8F-C73A5814EA1E}">
      <dgm:prSet/>
      <dgm:spPr/>
      <dgm:t>
        <a:bodyPr/>
        <a:lstStyle/>
        <a:p>
          <a:r>
            <a:rPr lang="en-US" b="1"/>
            <a:t>Operational Semantics </a:t>
          </a:r>
          <a:r>
            <a:rPr lang="en-US"/>
            <a:t>– the execution of the language is described directly. </a:t>
          </a:r>
        </a:p>
      </dgm:t>
    </dgm:pt>
    <dgm:pt modelId="{82C4E2C6-6E25-469F-8611-F85B4A709C74}" type="parTrans" cxnId="{5D783774-CC5D-460D-A3E5-9B4E85324A03}">
      <dgm:prSet/>
      <dgm:spPr/>
      <dgm:t>
        <a:bodyPr/>
        <a:lstStyle/>
        <a:p>
          <a:endParaRPr lang="en-US"/>
        </a:p>
      </dgm:t>
    </dgm:pt>
    <dgm:pt modelId="{22374821-3B82-4572-BAE9-F36CE6FC5104}" type="sibTrans" cxnId="{5D783774-CC5D-460D-A3E5-9B4E85324A03}">
      <dgm:prSet/>
      <dgm:spPr/>
      <dgm:t>
        <a:bodyPr/>
        <a:lstStyle/>
        <a:p>
          <a:endParaRPr lang="en-US"/>
        </a:p>
      </dgm:t>
    </dgm:pt>
    <dgm:pt modelId="{7D6007CD-8FF8-4CBB-9941-78B873A61B71}">
      <dgm:prSet/>
      <dgm:spPr/>
      <dgm:t>
        <a:bodyPr/>
        <a:lstStyle/>
        <a:p>
          <a:r>
            <a:rPr lang="en-US" b="1"/>
            <a:t>Denotational Semantics </a:t>
          </a:r>
          <a:r>
            <a:rPr lang="en-US"/>
            <a:t>– each phrase in the language is interpreted as a conceptual meaning that can be thought of abstractly. </a:t>
          </a:r>
        </a:p>
      </dgm:t>
    </dgm:pt>
    <dgm:pt modelId="{5C22BFF0-4468-4D19-A1B5-C143F0D62C43}" type="parTrans" cxnId="{B5A0C0D6-345F-45E9-99FC-ABEEC288614F}">
      <dgm:prSet/>
      <dgm:spPr/>
      <dgm:t>
        <a:bodyPr/>
        <a:lstStyle/>
        <a:p>
          <a:endParaRPr lang="en-US"/>
        </a:p>
      </dgm:t>
    </dgm:pt>
    <dgm:pt modelId="{14230EA5-A4AB-49A6-A7F1-1109FDD08FB1}" type="sibTrans" cxnId="{B5A0C0D6-345F-45E9-99FC-ABEEC288614F}">
      <dgm:prSet/>
      <dgm:spPr/>
      <dgm:t>
        <a:bodyPr/>
        <a:lstStyle/>
        <a:p>
          <a:endParaRPr lang="en-US"/>
        </a:p>
      </dgm:t>
    </dgm:pt>
    <dgm:pt modelId="{88995681-7B36-439A-9499-CBFB34E39E18}">
      <dgm:prSet/>
      <dgm:spPr/>
      <dgm:t>
        <a:bodyPr/>
        <a:lstStyle/>
        <a:p>
          <a:r>
            <a:rPr lang="en-US" b="1"/>
            <a:t>Axiomatic Semantics </a:t>
          </a:r>
          <a:r>
            <a:rPr lang="en-US"/>
            <a:t>– meaning to phrases is given by describing the logical axioms that apply to them</a:t>
          </a:r>
        </a:p>
      </dgm:t>
    </dgm:pt>
    <dgm:pt modelId="{7F3C991F-0F3A-4C40-A5F4-79C1A7752A01}" type="parTrans" cxnId="{2FBCEF29-EAA3-45A3-8FC6-2C49EC70AF26}">
      <dgm:prSet/>
      <dgm:spPr/>
      <dgm:t>
        <a:bodyPr/>
        <a:lstStyle/>
        <a:p>
          <a:endParaRPr lang="en-US"/>
        </a:p>
      </dgm:t>
    </dgm:pt>
    <dgm:pt modelId="{B7BB0072-F8A7-44CA-93B7-0DE508FBC75E}" type="sibTrans" cxnId="{2FBCEF29-EAA3-45A3-8FC6-2C49EC70AF26}">
      <dgm:prSet/>
      <dgm:spPr/>
      <dgm:t>
        <a:bodyPr/>
        <a:lstStyle/>
        <a:p>
          <a:endParaRPr lang="en-US"/>
        </a:p>
      </dgm:t>
    </dgm:pt>
    <dgm:pt modelId="{D167A1E1-73A7-42AD-91FA-9AFF838A71A8}" type="pres">
      <dgm:prSet presAssocID="{B7E72CC4-9939-4561-BE3D-88273F3F948C}" presName="linear" presStyleCnt="0">
        <dgm:presLayoutVars>
          <dgm:animLvl val="lvl"/>
          <dgm:resizeHandles val="exact"/>
        </dgm:presLayoutVars>
      </dgm:prSet>
      <dgm:spPr/>
    </dgm:pt>
    <dgm:pt modelId="{37995B41-4935-4A03-B300-48C107FCFB84}" type="pres">
      <dgm:prSet presAssocID="{7A253C1D-F128-4A21-9D8F-C73A5814EA1E}" presName="parentText" presStyleLbl="node1" presStyleIdx="0" presStyleCnt="3">
        <dgm:presLayoutVars>
          <dgm:chMax val="0"/>
          <dgm:bulletEnabled val="1"/>
        </dgm:presLayoutVars>
      </dgm:prSet>
      <dgm:spPr/>
    </dgm:pt>
    <dgm:pt modelId="{B0E7D4F1-ABEC-4CDD-8F6A-9DCA81D6834A}" type="pres">
      <dgm:prSet presAssocID="{22374821-3B82-4572-BAE9-F36CE6FC5104}" presName="spacer" presStyleCnt="0"/>
      <dgm:spPr/>
    </dgm:pt>
    <dgm:pt modelId="{C0BD8DFD-2B9F-483A-81AE-729D2D95FBBA}" type="pres">
      <dgm:prSet presAssocID="{7D6007CD-8FF8-4CBB-9941-78B873A61B71}" presName="parentText" presStyleLbl="node1" presStyleIdx="1" presStyleCnt="3">
        <dgm:presLayoutVars>
          <dgm:chMax val="0"/>
          <dgm:bulletEnabled val="1"/>
        </dgm:presLayoutVars>
      </dgm:prSet>
      <dgm:spPr/>
    </dgm:pt>
    <dgm:pt modelId="{A10FB7C1-73CF-442E-ABCB-A5A7D760D3F8}" type="pres">
      <dgm:prSet presAssocID="{14230EA5-A4AB-49A6-A7F1-1109FDD08FB1}" presName="spacer" presStyleCnt="0"/>
      <dgm:spPr/>
    </dgm:pt>
    <dgm:pt modelId="{E3F57B48-EFE8-4C53-8E22-02BE01A73610}" type="pres">
      <dgm:prSet presAssocID="{88995681-7B36-439A-9499-CBFB34E39E18}" presName="parentText" presStyleLbl="node1" presStyleIdx="2" presStyleCnt="3">
        <dgm:presLayoutVars>
          <dgm:chMax val="0"/>
          <dgm:bulletEnabled val="1"/>
        </dgm:presLayoutVars>
      </dgm:prSet>
      <dgm:spPr/>
    </dgm:pt>
  </dgm:ptLst>
  <dgm:cxnLst>
    <dgm:cxn modelId="{2FBCEF29-EAA3-45A3-8FC6-2C49EC70AF26}" srcId="{B7E72CC4-9939-4561-BE3D-88273F3F948C}" destId="{88995681-7B36-439A-9499-CBFB34E39E18}" srcOrd="2" destOrd="0" parTransId="{7F3C991F-0F3A-4C40-A5F4-79C1A7752A01}" sibTransId="{B7BB0072-F8A7-44CA-93B7-0DE508FBC75E}"/>
    <dgm:cxn modelId="{433DDF64-5181-43FD-B8DE-1B36D0CC59F7}" type="presOf" srcId="{88995681-7B36-439A-9499-CBFB34E39E18}" destId="{E3F57B48-EFE8-4C53-8E22-02BE01A73610}" srcOrd="0" destOrd="0" presId="urn:microsoft.com/office/officeart/2005/8/layout/vList2"/>
    <dgm:cxn modelId="{5D783774-CC5D-460D-A3E5-9B4E85324A03}" srcId="{B7E72CC4-9939-4561-BE3D-88273F3F948C}" destId="{7A253C1D-F128-4A21-9D8F-C73A5814EA1E}" srcOrd="0" destOrd="0" parTransId="{82C4E2C6-6E25-469F-8611-F85B4A709C74}" sibTransId="{22374821-3B82-4572-BAE9-F36CE6FC5104}"/>
    <dgm:cxn modelId="{619A2F89-D3E7-43E2-823A-055A3C33BE68}" type="presOf" srcId="{7D6007CD-8FF8-4CBB-9941-78B873A61B71}" destId="{C0BD8DFD-2B9F-483A-81AE-729D2D95FBBA}" srcOrd="0" destOrd="0" presId="urn:microsoft.com/office/officeart/2005/8/layout/vList2"/>
    <dgm:cxn modelId="{E48003B9-478E-45F9-AE23-94C944405153}" type="presOf" srcId="{B7E72CC4-9939-4561-BE3D-88273F3F948C}" destId="{D167A1E1-73A7-42AD-91FA-9AFF838A71A8}" srcOrd="0" destOrd="0" presId="urn:microsoft.com/office/officeart/2005/8/layout/vList2"/>
    <dgm:cxn modelId="{B5A0C0D6-345F-45E9-99FC-ABEEC288614F}" srcId="{B7E72CC4-9939-4561-BE3D-88273F3F948C}" destId="{7D6007CD-8FF8-4CBB-9941-78B873A61B71}" srcOrd="1" destOrd="0" parTransId="{5C22BFF0-4468-4D19-A1B5-C143F0D62C43}" sibTransId="{14230EA5-A4AB-49A6-A7F1-1109FDD08FB1}"/>
    <dgm:cxn modelId="{C0C390E8-E2D8-4EA8-9E65-D1C412E771C1}" type="presOf" srcId="{7A253C1D-F128-4A21-9D8F-C73A5814EA1E}" destId="{37995B41-4935-4A03-B300-48C107FCFB84}" srcOrd="0" destOrd="0" presId="urn:microsoft.com/office/officeart/2005/8/layout/vList2"/>
    <dgm:cxn modelId="{2CA3A996-7EF1-42FB-9EF0-524FC50431ED}" type="presParOf" srcId="{D167A1E1-73A7-42AD-91FA-9AFF838A71A8}" destId="{37995B41-4935-4A03-B300-48C107FCFB84}" srcOrd="0" destOrd="0" presId="urn:microsoft.com/office/officeart/2005/8/layout/vList2"/>
    <dgm:cxn modelId="{57CF4802-40AC-40F9-9353-C85F5BA9AFE5}" type="presParOf" srcId="{D167A1E1-73A7-42AD-91FA-9AFF838A71A8}" destId="{B0E7D4F1-ABEC-4CDD-8F6A-9DCA81D6834A}" srcOrd="1" destOrd="0" presId="urn:microsoft.com/office/officeart/2005/8/layout/vList2"/>
    <dgm:cxn modelId="{DF83E469-B581-4411-998E-095D547F2332}" type="presParOf" srcId="{D167A1E1-73A7-42AD-91FA-9AFF838A71A8}" destId="{C0BD8DFD-2B9F-483A-81AE-729D2D95FBBA}" srcOrd="2" destOrd="0" presId="urn:microsoft.com/office/officeart/2005/8/layout/vList2"/>
    <dgm:cxn modelId="{F1423B4F-70DB-44A4-B31B-83A2E2156AC8}" type="presParOf" srcId="{D167A1E1-73A7-42AD-91FA-9AFF838A71A8}" destId="{A10FB7C1-73CF-442E-ABCB-A5A7D760D3F8}" srcOrd="3" destOrd="0" presId="urn:microsoft.com/office/officeart/2005/8/layout/vList2"/>
    <dgm:cxn modelId="{06584778-9F54-4794-9D95-E40C238983E8}" type="presParOf" srcId="{D167A1E1-73A7-42AD-91FA-9AFF838A71A8}" destId="{E3F57B48-EFE8-4C53-8E22-02BE01A73610}"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FFF7C70-0160-44B6-AE56-BA464C04991B}">
      <dsp:nvSpPr>
        <dsp:cNvPr id="0" name=""/>
        <dsp:cNvSpPr/>
      </dsp:nvSpPr>
      <dsp:spPr>
        <a:xfrm>
          <a:off x="0" y="675"/>
          <a:ext cx="6900512"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7A3645C-DDEA-4F5C-A985-BF6B3BD5194E}">
      <dsp:nvSpPr>
        <dsp:cNvPr id="0" name=""/>
        <dsp:cNvSpPr/>
      </dsp:nvSpPr>
      <dsp:spPr>
        <a:xfrm>
          <a:off x="0" y="675"/>
          <a:ext cx="6900512" cy="7906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marL="0" lvl="0" indent="0" algn="l" defTabSz="1333500">
            <a:lnSpc>
              <a:spcPct val="90000"/>
            </a:lnSpc>
            <a:spcBef>
              <a:spcPct val="0"/>
            </a:spcBef>
            <a:spcAft>
              <a:spcPct val="35000"/>
            </a:spcAft>
            <a:buNone/>
          </a:pPr>
          <a:r>
            <a:rPr lang="en-US" sz="3000" b="0" i="0" kern="1200" dirty="0"/>
            <a:t>Type mismatch</a:t>
          </a:r>
          <a:endParaRPr lang="en-US" sz="3000" kern="1200" dirty="0"/>
        </a:p>
      </dsp:txBody>
      <dsp:txXfrm>
        <a:off x="0" y="675"/>
        <a:ext cx="6900512" cy="790684"/>
      </dsp:txXfrm>
    </dsp:sp>
    <dsp:sp modelId="{935185DC-8B61-401C-95EB-C3DDF53810A6}">
      <dsp:nvSpPr>
        <dsp:cNvPr id="0" name=""/>
        <dsp:cNvSpPr/>
      </dsp:nvSpPr>
      <dsp:spPr>
        <a:xfrm>
          <a:off x="0" y="791359"/>
          <a:ext cx="6900512"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3E2D96E-F51F-40AF-A4DF-CB1B8B63D869}">
      <dsp:nvSpPr>
        <dsp:cNvPr id="0" name=""/>
        <dsp:cNvSpPr/>
      </dsp:nvSpPr>
      <dsp:spPr>
        <a:xfrm>
          <a:off x="0" y="791359"/>
          <a:ext cx="6900512" cy="7906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marL="0" lvl="0" indent="0" algn="l" defTabSz="1333500">
            <a:lnSpc>
              <a:spcPct val="90000"/>
            </a:lnSpc>
            <a:spcBef>
              <a:spcPct val="0"/>
            </a:spcBef>
            <a:spcAft>
              <a:spcPct val="35000"/>
            </a:spcAft>
            <a:buNone/>
          </a:pPr>
          <a:r>
            <a:rPr lang="en-US" sz="3000" b="0" i="0" kern="1200"/>
            <a:t>Undeclared variable</a:t>
          </a:r>
          <a:endParaRPr lang="en-US" sz="3000" kern="1200"/>
        </a:p>
      </dsp:txBody>
      <dsp:txXfrm>
        <a:off x="0" y="791359"/>
        <a:ext cx="6900512" cy="790684"/>
      </dsp:txXfrm>
    </dsp:sp>
    <dsp:sp modelId="{85E214E2-3019-4781-9CDA-2C23803682D0}">
      <dsp:nvSpPr>
        <dsp:cNvPr id="0" name=""/>
        <dsp:cNvSpPr/>
      </dsp:nvSpPr>
      <dsp:spPr>
        <a:xfrm>
          <a:off x="0" y="1582044"/>
          <a:ext cx="6900512"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DE2A590-4C12-41A6-96BF-2507EEB95612}">
      <dsp:nvSpPr>
        <dsp:cNvPr id="0" name=""/>
        <dsp:cNvSpPr/>
      </dsp:nvSpPr>
      <dsp:spPr>
        <a:xfrm>
          <a:off x="0" y="1582044"/>
          <a:ext cx="6900512" cy="7906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marL="0" lvl="0" indent="0" algn="l" defTabSz="1333500">
            <a:lnSpc>
              <a:spcPct val="90000"/>
            </a:lnSpc>
            <a:spcBef>
              <a:spcPct val="0"/>
            </a:spcBef>
            <a:spcAft>
              <a:spcPct val="35000"/>
            </a:spcAft>
            <a:buNone/>
          </a:pPr>
          <a:r>
            <a:rPr lang="en-US" sz="3000" b="0" i="0" kern="1200" dirty="0"/>
            <a:t>Reserved identifier misuse.</a:t>
          </a:r>
          <a:endParaRPr lang="en-US" sz="3000" kern="1200" dirty="0"/>
        </a:p>
      </dsp:txBody>
      <dsp:txXfrm>
        <a:off x="0" y="1582044"/>
        <a:ext cx="6900512" cy="790684"/>
      </dsp:txXfrm>
    </dsp:sp>
    <dsp:sp modelId="{759E7544-70C2-477D-B3BE-5B91BB160AE2}">
      <dsp:nvSpPr>
        <dsp:cNvPr id="0" name=""/>
        <dsp:cNvSpPr/>
      </dsp:nvSpPr>
      <dsp:spPr>
        <a:xfrm>
          <a:off x="0" y="2372728"/>
          <a:ext cx="6900512"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535A8A2-54F9-46C8-8038-134BE0018BAD}">
      <dsp:nvSpPr>
        <dsp:cNvPr id="0" name=""/>
        <dsp:cNvSpPr/>
      </dsp:nvSpPr>
      <dsp:spPr>
        <a:xfrm>
          <a:off x="0" y="2372728"/>
          <a:ext cx="6900512" cy="7906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marL="0" lvl="0" indent="0" algn="l" defTabSz="1333500">
            <a:lnSpc>
              <a:spcPct val="90000"/>
            </a:lnSpc>
            <a:spcBef>
              <a:spcPct val="0"/>
            </a:spcBef>
            <a:spcAft>
              <a:spcPct val="35000"/>
            </a:spcAft>
            <a:buNone/>
          </a:pPr>
          <a:r>
            <a:rPr lang="en-US" sz="3000" b="0" i="0" kern="1200"/>
            <a:t>Multiple declaration of variable in a scope.</a:t>
          </a:r>
          <a:endParaRPr lang="en-US" sz="3000" kern="1200"/>
        </a:p>
      </dsp:txBody>
      <dsp:txXfrm>
        <a:off x="0" y="2372728"/>
        <a:ext cx="6900512" cy="790684"/>
      </dsp:txXfrm>
    </dsp:sp>
    <dsp:sp modelId="{223458E2-1352-4D1F-9843-ACDB39B178F1}">
      <dsp:nvSpPr>
        <dsp:cNvPr id="0" name=""/>
        <dsp:cNvSpPr/>
      </dsp:nvSpPr>
      <dsp:spPr>
        <a:xfrm>
          <a:off x="0" y="3163412"/>
          <a:ext cx="6900512" cy="0"/>
        </a:xfrm>
        <a:prstGeom prst="lin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85E2FBD-8C8A-4DD5-83FB-BECFA31F7953}">
      <dsp:nvSpPr>
        <dsp:cNvPr id="0" name=""/>
        <dsp:cNvSpPr/>
      </dsp:nvSpPr>
      <dsp:spPr>
        <a:xfrm>
          <a:off x="0" y="3163412"/>
          <a:ext cx="6900512" cy="7906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marL="0" lvl="0" indent="0" algn="l" defTabSz="1333500">
            <a:lnSpc>
              <a:spcPct val="90000"/>
            </a:lnSpc>
            <a:spcBef>
              <a:spcPct val="0"/>
            </a:spcBef>
            <a:spcAft>
              <a:spcPct val="35000"/>
            </a:spcAft>
            <a:buNone/>
          </a:pPr>
          <a:r>
            <a:rPr lang="en-US" sz="3000" b="0" i="0" kern="1200"/>
            <a:t>Accessing an out of scope variable.</a:t>
          </a:r>
          <a:endParaRPr lang="en-US" sz="3000" kern="1200"/>
        </a:p>
      </dsp:txBody>
      <dsp:txXfrm>
        <a:off x="0" y="3163412"/>
        <a:ext cx="6900512" cy="790684"/>
      </dsp:txXfrm>
    </dsp:sp>
    <dsp:sp modelId="{E13357A1-AA14-452A-A274-20F0A11F79E0}">
      <dsp:nvSpPr>
        <dsp:cNvPr id="0" name=""/>
        <dsp:cNvSpPr/>
      </dsp:nvSpPr>
      <dsp:spPr>
        <a:xfrm>
          <a:off x="0" y="3954096"/>
          <a:ext cx="6900512"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C395628-0CBB-4E97-8E2E-04FAA0A78755}">
      <dsp:nvSpPr>
        <dsp:cNvPr id="0" name=""/>
        <dsp:cNvSpPr/>
      </dsp:nvSpPr>
      <dsp:spPr>
        <a:xfrm>
          <a:off x="0" y="3954096"/>
          <a:ext cx="6900512" cy="7906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marL="0" lvl="0" indent="0" algn="l" defTabSz="1333500">
            <a:lnSpc>
              <a:spcPct val="90000"/>
            </a:lnSpc>
            <a:spcBef>
              <a:spcPct val="0"/>
            </a:spcBef>
            <a:spcAft>
              <a:spcPct val="35000"/>
            </a:spcAft>
            <a:buNone/>
          </a:pPr>
          <a:r>
            <a:rPr lang="en-US" sz="3000" b="0" i="0" kern="1200" dirty="0"/>
            <a:t>Actual and formal parameter mismatch.</a:t>
          </a:r>
          <a:endParaRPr lang="en-US" sz="3000" kern="1200" dirty="0"/>
        </a:p>
      </dsp:txBody>
      <dsp:txXfrm>
        <a:off x="0" y="3954096"/>
        <a:ext cx="6900512" cy="790684"/>
      </dsp:txXfrm>
    </dsp:sp>
    <dsp:sp modelId="{5903C655-07E6-4815-8C86-CC8F950C5521}">
      <dsp:nvSpPr>
        <dsp:cNvPr id="0" name=""/>
        <dsp:cNvSpPr/>
      </dsp:nvSpPr>
      <dsp:spPr>
        <a:xfrm>
          <a:off x="0" y="4744781"/>
          <a:ext cx="6900512"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61EDD9A-5464-49F1-9842-119E7E71DA12}">
      <dsp:nvSpPr>
        <dsp:cNvPr id="0" name=""/>
        <dsp:cNvSpPr/>
      </dsp:nvSpPr>
      <dsp:spPr>
        <a:xfrm>
          <a:off x="0" y="4744781"/>
          <a:ext cx="6900512" cy="7906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marL="0" lvl="0" indent="0" algn="l" defTabSz="1333500">
            <a:lnSpc>
              <a:spcPct val="90000"/>
            </a:lnSpc>
            <a:spcBef>
              <a:spcPct val="0"/>
            </a:spcBef>
            <a:spcAft>
              <a:spcPct val="35000"/>
            </a:spcAft>
            <a:buNone/>
          </a:pPr>
          <a:endParaRPr lang="en-US" sz="3000" kern="1200" dirty="0"/>
        </a:p>
      </dsp:txBody>
      <dsp:txXfrm>
        <a:off x="0" y="4744781"/>
        <a:ext cx="6900512" cy="79068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7995B41-4935-4A03-B300-48C107FCFB84}">
      <dsp:nvSpPr>
        <dsp:cNvPr id="0" name=""/>
        <dsp:cNvSpPr/>
      </dsp:nvSpPr>
      <dsp:spPr>
        <a:xfrm>
          <a:off x="0" y="296813"/>
          <a:ext cx="6666833" cy="1566337"/>
        </a:xfrm>
        <a:prstGeom prst="round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b="1" kern="1200"/>
            <a:t>Operational Semantics </a:t>
          </a:r>
          <a:r>
            <a:rPr lang="en-US" sz="2800" kern="1200"/>
            <a:t>– the execution of the language is described directly. </a:t>
          </a:r>
        </a:p>
      </dsp:txBody>
      <dsp:txXfrm>
        <a:off x="76462" y="373275"/>
        <a:ext cx="6513909" cy="1413413"/>
      </dsp:txXfrm>
    </dsp:sp>
    <dsp:sp modelId="{C0BD8DFD-2B9F-483A-81AE-729D2D95FBBA}">
      <dsp:nvSpPr>
        <dsp:cNvPr id="0" name=""/>
        <dsp:cNvSpPr/>
      </dsp:nvSpPr>
      <dsp:spPr>
        <a:xfrm>
          <a:off x="0" y="1943791"/>
          <a:ext cx="6666833" cy="1566337"/>
        </a:xfrm>
        <a:prstGeom prst="roundRect">
          <a:avLst/>
        </a:prstGeom>
        <a:gradFill rotWithShape="0">
          <a:gsLst>
            <a:gs pos="0">
              <a:schemeClr val="accent5">
                <a:hueOff val="-3676672"/>
                <a:satOff val="-5114"/>
                <a:lumOff val="-1961"/>
                <a:alphaOff val="0"/>
                <a:satMod val="103000"/>
                <a:lumMod val="102000"/>
                <a:tint val="94000"/>
              </a:schemeClr>
            </a:gs>
            <a:gs pos="50000">
              <a:schemeClr val="accent5">
                <a:hueOff val="-3676672"/>
                <a:satOff val="-5114"/>
                <a:lumOff val="-1961"/>
                <a:alphaOff val="0"/>
                <a:satMod val="110000"/>
                <a:lumMod val="100000"/>
                <a:shade val="100000"/>
              </a:schemeClr>
            </a:gs>
            <a:gs pos="100000">
              <a:schemeClr val="accent5">
                <a:hueOff val="-3676672"/>
                <a:satOff val="-5114"/>
                <a:lumOff val="-1961"/>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b="1" kern="1200"/>
            <a:t>Denotational Semantics </a:t>
          </a:r>
          <a:r>
            <a:rPr lang="en-US" sz="2800" kern="1200"/>
            <a:t>– each phrase in the language is interpreted as a conceptual meaning that can be thought of abstractly. </a:t>
          </a:r>
        </a:p>
      </dsp:txBody>
      <dsp:txXfrm>
        <a:off x="76462" y="2020253"/>
        <a:ext cx="6513909" cy="1413413"/>
      </dsp:txXfrm>
    </dsp:sp>
    <dsp:sp modelId="{E3F57B48-EFE8-4C53-8E22-02BE01A73610}">
      <dsp:nvSpPr>
        <dsp:cNvPr id="0" name=""/>
        <dsp:cNvSpPr/>
      </dsp:nvSpPr>
      <dsp:spPr>
        <a:xfrm>
          <a:off x="0" y="3590768"/>
          <a:ext cx="6666833" cy="1566337"/>
        </a:xfrm>
        <a:prstGeom prst="roundRect">
          <a:avLst/>
        </a:prstGeom>
        <a:gradFill rotWithShape="0">
          <a:gsLst>
            <a:gs pos="0">
              <a:schemeClr val="accent5">
                <a:hueOff val="-7353344"/>
                <a:satOff val="-10228"/>
                <a:lumOff val="-3922"/>
                <a:alphaOff val="0"/>
                <a:satMod val="103000"/>
                <a:lumMod val="102000"/>
                <a:tint val="94000"/>
              </a:schemeClr>
            </a:gs>
            <a:gs pos="50000">
              <a:schemeClr val="accent5">
                <a:hueOff val="-7353344"/>
                <a:satOff val="-10228"/>
                <a:lumOff val="-3922"/>
                <a:alphaOff val="0"/>
                <a:satMod val="110000"/>
                <a:lumMod val="100000"/>
                <a:shade val="100000"/>
              </a:schemeClr>
            </a:gs>
            <a:gs pos="100000">
              <a:schemeClr val="accent5">
                <a:hueOff val="-7353344"/>
                <a:satOff val="-10228"/>
                <a:lumOff val="-3922"/>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b="1" kern="1200"/>
            <a:t>Axiomatic Semantics </a:t>
          </a:r>
          <a:r>
            <a:rPr lang="en-US" sz="2800" kern="1200"/>
            <a:t>– meaning to phrases is given by describing the logical axioms that apply to them</a:t>
          </a:r>
        </a:p>
      </dsp:txBody>
      <dsp:txXfrm>
        <a:off x="76462" y="3667230"/>
        <a:ext cx="6513909" cy="1413413"/>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D9C41593-0A22-4603-9659-456FB33DCD37}" type="datetimeFigureOut">
              <a:rPr lang="en-US" smtClean="0"/>
              <a:t>9/11/23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D156B1-04CC-403B-B745-E81CDF8ADF05}" type="slidenum">
              <a:rPr lang="en-US" smtClean="0"/>
              <a:t>‹#›</a:t>
            </a:fld>
            <a:endParaRPr lang="en-US"/>
          </a:p>
        </p:txBody>
      </p:sp>
    </p:spTree>
    <p:extLst>
      <p:ext uri="{BB962C8B-B14F-4D97-AF65-F5344CB8AC3E}">
        <p14:creationId xmlns:p14="http://schemas.microsoft.com/office/powerpoint/2010/main" val="30622420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9C41593-0A22-4603-9659-456FB33DCD37}" type="datetimeFigureOut">
              <a:rPr lang="en-US" smtClean="0"/>
              <a:t>9/11/23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D156B1-04CC-403B-B745-E81CDF8ADF05}" type="slidenum">
              <a:rPr lang="en-US" smtClean="0"/>
              <a:t>‹#›</a:t>
            </a:fld>
            <a:endParaRPr lang="en-US"/>
          </a:p>
        </p:txBody>
      </p:sp>
    </p:spTree>
    <p:extLst>
      <p:ext uri="{BB962C8B-B14F-4D97-AF65-F5344CB8AC3E}">
        <p14:creationId xmlns:p14="http://schemas.microsoft.com/office/powerpoint/2010/main" val="10081330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9C41593-0A22-4603-9659-456FB33DCD37}" type="datetimeFigureOut">
              <a:rPr lang="en-US" smtClean="0"/>
              <a:t>9/11/23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D156B1-04CC-403B-B745-E81CDF8ADF05}" type="slidenum">
              <a:rPr lang="en-US" smtClean="0"/>
              <a:t>‹#›</a:t>
            </a:fld>
            <a:endParaRPr lang="en-US"/>
          </a:p>
        </p:txBody>
      </p:sp>
    </p:spTree>
    <p:extLst>
      <p:ext uri="{BB962C8B-B14F-4D97-AF65-F5344CB8AC3E}">
        <p14:creationId xmlns:p14="http://schemas.microsoft.com/office/powerpoint/2010/main" val="20905692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9C41593-0A22-4603-9659-456FB33DCD37}" type="datetimeFigureOut">
              <a:rPr lang="en-US" smtClean="0"/>
              <a:t>9/11/23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D156B1-04CC-403B-B745-E81CDF8ADF05}" type="slidenum">
              <a:rPr lang="en-US" smtClean="0"/>
              <a:t>‹#›</a:t>
            </a:fld>
            <a:endParaRPr lang="en-US"/>
          </a:p>
        </p:txBody>
      </p:sp>
    </p:spTree>
    <p:extLst>
      <p:ext uri="{BB962C8B-B14F-4D97-AF65-F5344CB8AC3E}">
        <p14:creationId xmlns:p14="http://schemas.microsoft.com/office/powerpoint/2010/main" val="9491783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9C41593-0A22-4603-9659-456FB33DCD37}" type="datetimeFigureOut">
              <a:rPr lang="en-US" smtClean="0"/>
              <a:t>9/11/23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D156B1-04CC-403B-B745-E81CDF8ADF05}" type="slidenum">
              <a:rPr lang="en-US" smtClean="0"/>
              <a:t>‹#›</a:t>
            </a:fld>
            <a:endParaRPr lang="en-US"/>
          </a:p>
        </p:txBody>
      </p:sp>
    </p:spTree>
    <p:extLst>
      <p:ext uri="{BB962C8B-B14F-4D97-AF65-F5344CB8AC3E}">
        <p14:creationId xmlns:p14="http://schemas.microsoft.com/office/powerpoint/2010/main" val="13400070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9C41593-0A22-4603-9659-456FB33DCD37}" type="datetimeFigureOut">
              <a:rPr lang="en-US" smtClean="0"/>
              <a:t>9/11/23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D156B1-04CC-403B-B745-E81CDF8ADF05}" type="slidenum">
              <a:rPr lang="en-US" smtClean="0"/>
              <a:t>‹#›</a:t>
            </a:fld>
            <a:endParaRPr lang="en-US"/>
          </a:p>
        </p:txBody>
      </p:sp>
    </p:spTree>
    <p:extLst>
      <p:ext uri="{BB962C8B-B14F-4D97-AF65-F5344CB8AC3E}">
        <p14:creationId xmlns:p14="http://schemas.microsoft.com/office/powerpoint/2010/main" val="3645482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9C41593-0A22-4603-9659-456FB33DCD37}" type="datetimeFigureOut">
              <a:rPr lang="en-US" smtClean="0"/>
              <a:t>9/11/23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CD156B1-04CC-403B-B745-E81CDF8ADF05}" type="slidenum">
              <a:rPr lang="en-US" smtClean="0"/>
              <a:t>‹#›</a:t>
            </a:fld>
            <a:endParaRPr lang="en-US"/>
          </a:p>
        </p:txBody>
      </p:sp>
    </p:spTree>
    <p:extLst>
      <p:ext uri="{BB962C8B-B14F-4D97-AF65-F5344CB8AC3E}">
        <p14:creationId xmlns:p14="http://schemas.microsoft.com/office/powerpoint/2010/main" val="4142400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9C41593-0A22-4603-9659-456FB33DCD37}" type="datetimeFigureOut">
              <a:rPr lang="en-US" smtClean="0"/>
              <a:t>9/11/23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CD156B1-04CC-403B-B745-E81CDF8ADF05}" type="slidenum">
              <a:rPr lang="en-US" smtClean="0"/>
              <a:t>‹#›</a:t>
            </a:fld>
            <a:endParaRPr lang="en-US"/>
          </a:p>
        </p:txBody>
      </p:sp>
    </p:spTree>
    <p:extLst>
      <p:ext uri="{BB962C8B-B14F-4D97-AF65-F5344CB8AC3E}">
        <p14:creationId xmlns:p14="http://schemas.microsoft.com/office/powerpoint/2010/main" val="681609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9C41593-0A22-4603-9659-456FB33DCD37}" type="datetimeFigureOut">
              <a:rPr lang="en-US" smtClean="0"/>
              <a:t>9/11/23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CD156B1-04CC-403B-B745-E81CDF8ADF05}" type="slidenum">
              <a:rPr lang="en-US" smtClean="0"/>
              <a:t>‹#›</a:t>
            </a:fld>
            <a:endParaRPr lang="en-US"/>
          </a:p>
        </p:txBody>
      </p:sp>
    </p:spTree>
    <p:extLst>
      <p:ext uri="{BB962C8B-B14F-4D97-AF65-F5344CB8AC3E}">
        <p14:creationId xmlns:p14="http://schemas.microsoft.com/office/powerpoint/2010/main" val="34212451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9C41593-0A22-4603-9659-456FB33DCD37}" type="datetimeFigureOut">
              <a:rPr lang="en-US" smtClean="0"/>
              <a:t>9/11/23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D156B1-04CC-403B-B745-E81CDF8ADF05}" type="slidenum">
              <a:rPr lang="en-US" smtClean="0"/>
              <a:t>‹#›</a:t>
            </a:fld>
            <a:endParaRPr lang="en-US"/>
          </a:p>
        </p:txBody>
      </p:sp>
    </p:spTree>
    <p:extLst>
      <p:ext uri="{BB962C8B-B14F-4D97-AF65-F5344CB8AC3E}">
        <p14:creationId xmlns:p14="http://schemas.microsoft.com/office/powerpoint/2010/main" val="33906478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9C41593-0A22-4603-9659-456FB33DCD37}" type="datetimeFigureOut">
              <a:rPr lang="en-US" smtClean="0"/>
              <a:t>9/11/23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D156B1-04CC-403B-B745-E81CDF8ADF05}" type="slidenum">
              <a:rPr lang="en-US" smtClean="0"/>
              <a:t>‹#›</a:t>
            </a:fld>
            <a:endParaRPr lang="en-US"/>
          </a:p>
        </p:txBody>
      </p:sp>
    </p:spTree>
    <p:extLst>
      <p:ext uri="{BB962C8B-B14F-4D97-AF65-F5344CB8AC3E}">
        <p14:creationId xmlns:p14="http://schemas.microsoft.com/office/powerpoint/2010/main" val="29136788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C41593-0A22-4603-9659-456FB33DCD37}" type="datetimeFigureOut">
              <a:rPr lang="en-US" smtClean="0"/>
              <a:t>9/11/23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CD156B1-04CC-403B-B745-E81CDF8ADF05}" type="slidenum">
              <a:rPr lang="en-US" smtClean="0"/>
              <a:t>‹#›</a:t>
            </a:fld>
            <a:endParaRPr lang="en-US"/>
          </a:p>
        </p:txBody>
      </p:sp>
    </p:spTree>
    <p:extLst>
      <p:ext uri="{BB962C8B-B14F-4D97-AF65-F5344CB8AC3E}">
        <p14:creationId xmlns:p14="http://schemas.microsoft.com/office/powerpoint/2010/main" val="359011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geeksforgeeks.org/return-statement-in-c-cpp-with-examples/" TargetMode="External"/><Relationship Id="rId2" Type="http://schemas.openxmlformats.org/officeDocument/2006/relationships/hyperlink" Target="https://www.geeksforgeeks.org/errors-in-cc" TargetMode="External"/><Relationship Id="rId1" Type="http://schemas.openxmlformats.org/officeDocument/2006/relationships/slideLayout" Target="../slideLayouts/slideLayout2.xml"/><Relationship Id="rId4" Type="http://schemas.openxmlformats.org/officeDocument/2006/relationships/hyperlink" Target="https://www.geeksforgeeks.org/basic-input-output-c/"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Pipette adding DNA sample to a petri dish">
            <a:extLst>
              <a:ext uri="{FF2B5EF4-FFF2-40B4-BE49-F238E27FC236}">
                <a16:creationId xmlns:a16="http://schemas.microsoft.com/office/drawing/2014/main" id="{E2FCB631-494A-7539-AB30-1F09E072F49B}"/>
              </a:ext>
            </a:extLst>
          </p:cNvPr>
          <p:cNvPicPr>
            <a:picLocks noChangeAspect="1"/>
          </p:cNvPicPr>
          <p:nvPr/>
        </p:nvPicPr>
        <p:blipFill rotWithShape="1">
          <a:blip r:embed="rId2">
            <a:alphaModFix amt="50000"/>
          </a:blip>
          <a:srcRect t="25000"/>
          <a:stretch/>
        </p:blipFill>
        <p:spPr>
          <a:xfrm>
            <a:off x="20" y="1"/>
            <a:ext cx="12191980" cy="6857999"/>
          </a:xfrm>
          <a:prstGeom prst="rect">
            <a:avLst/>
          </a:prstGeom>
        </p:spPr>
      </p:pic>
      <p:sp>
        <p:nvSpPr>
          <p:cNvPr id="2" name="Title 1">
            <a:extLst>
              <a:ext uri="{FF2B5EF4-FFF2-40B4-BE49-F238E27FC236}">
                <a16:creationId xmlns:a16="http://schemas.microsoft.com/office/drawing/2014/main" id="{A06E996A-420C-50B2-E06A-490D3ABD1915}"/>
              </a:ext>
            </a:extLst>
          </p:cNvPr>
          <p:cNvSpPr>
            <a:spLocks noGrp="1"/>
          </p:cNvSpPr>
          <p:nvPr>
            <p:ph type="ctrTitle"/>
          </p:nvPr>
        </p:nvSpPr>
        <p:spPr>
          <a:xfrm>
            <a:off x="1524000" y="1122362"/>
            <a:ext cx="9144000" cy="2900518"/>
          </a:xfrm>
        </p:spPr>
        <p:txBody>
          <a:bodyPr>
            <a:normAutofit/>
          </a:bodyPr>
          <a:lstStyle/>
          <a:p>
            <a:r>
              <a:rPr lang="en-US">
                <a:solidFill>
                  <a:srgbClr val="FFFFFF"/>
                </a:solidFill>
              </a:rPr>
              <a:t>Semantic Analysis</a:t>
            </a:r>
          </a:p>
        </p:txBody>
      </p:sp>
      <p:sp>
        <p:nvSpPr>
          <p:cNvPr id="3" name="Subtitle 2">
            <a:extLst>
              <a:ext uri="{FF2B5EF4-FFF2-40B4-BE49-F238E27FC236}">
                <a16:creationId xmlns:a16="http://schemas.microsoft.com/office/drawing/2014/main" id="{F3D7C20B-6B61-EEF1-6ADE-157058CE6569}"/>
              </a:ext>
            </a:extLst>
          </p:cNvPr>
          <p:cNvSpPr>
            <a:spLocks noGrp="1"/>
          </p:cNvSpPr>
          <p:nvPr>
            <p:ph type="subTitle" idx="1"/>
          </p:nvPr>
        </p:nvSpPr>
        <p:spPr>
          <a:xfrm>
            <a:off x="1524000" y="4159404"/>
            <a:ext cx="9144000" cy="1098395"/>
          </a:xfrm>
        </p:spPr>
        <p:txBody>
          <a:bodyPr>
            <a:normAutofit/>
          </a:bodyPr>
          <a:lstStyle/>
          <a:p>
            <a:r>
              <a:rPr lang="en-US">
                <a:solidFill>
                  <a:srgbClr val="FFFFFF"/>
                </a:solidFill>
              </a:rPr>
              <a:t>Sabrina Tarin Chowdhury</a:t>
            </a:r>
          </a:p>
        </p:txBody>
      </p:sp>
    </p:spTree>
    <p:extLst>
      <p:ext uri="{BB962C8B-B14F-4D97-AF65-F5344CB8AC3E}">
        <p14:creationId xmlns:p14="http://schemas.microsoft.com/office/powerpoint/2010/main" val="2746083112"/>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FFE060-BAF6-F33A-C7B1-B23C2D774F26}"/>
              </a:ext>
            </a:extLst>
          </p:cNvPr>
          <p:cNvSpPr>
            <a:spLocks noGrp="1"/>
          </p:cNvSpPr>
          <p:nvPr>
            <p:ph type="title"/>
          </p:nvPr>
        </p:nvSpPr>
        <p:spPr/>
        <p:txBody>
          <a:bodyPr/>
          <a:lstStyle/>
          <a:p>
            <a:r>
              <a:rPr lang="en-US" dirty="0"/>
              <a:t>Static analysis</a:t>
            </a:r>
          </a:p>
        </p:txBody>
      </p:sp>
      <p:sp>
        <p:nvSpPr>
          <p:cNvPr id="3" name="Content Placeholder 2">
            <a:extLst>
              <a:ext uri="{FF2B5EF4-FFF2-40B4-BE49-F238E27FC236}">
                <a16:creationId xmlns:a16="http://schemas.microsoft.com/office/drawing/2014/main" id="{24F37A27-C9C3-FC14-5D49-83FD0D980617}"/>
              </a:ext>
            </a:extLst>
          </p:cNvPr>
          <p:cNvSpPr>
            <a:spLocks noGrp="1"/>
          </p:cNvSpPr>
          <p:nvPr>
            <p:ph idx="1"/>
          </p:nvPr>
        </p:nvSpPr>
        <p:spPr>
          <a:xfrm>
            <a:off x="450937" y="1825625"/>
            <a:ext cx="11523945" cy="4351338"/>
          </a:xfrm>
        </p:spPr>
        <p:txBody>
          <a:bodyPr>
            <a:normAutofit fontScale="92500" lnSpcReduction="10000"/>
          </a:bodyPr>
          <a:lstStyle/>
          <a:p>
            <a:r>
              <a:rPr lang="en-US" b="1" dirty="0"/>
              <a:t>Type checking :</a:t>
            </a:r>
            <a:r>
              <a:rPr lang="en-US" dirty="0"/>
              <a:t> The compiler ensures that no variable will ever be used at run time in a way that is inappropriate for its type</a:t>
            </a:r>
          </a:p>
          <a:p>
            <a:pPr marL="0" indent="0">
              <a:buNone/>
            </a:pPr>
            <a:endParaRPr lang="en-US" dirty="0"/>
          </a:p>
          <a:p>
            <a:r>
              <a:rPr lang="en-US" dirty="0"/>
              <a:t>int a = “value”;</a:t>
            </a:r>
          </a:p>
          <a:p>
            <a:pPr marL="0" indent="0">
              <a:buNone/>
            </a:pPr>
            <a:r>
              <a:rPr lang="en-US" dirty="0"/>
              <a:t>	 - </a:t>
            </a:r>
            <a:r>
              <a:rPr lang="en-US" sz="2400" b="0" i="0" dirty="0">
                <a:solidFill>
                  <a:srgbClr val="000000"/>
                </a:solidFill>
                <a:effectLst/>
                <a:latin typeface="Nunito" pitchFamily="2" charset="0"/>
              </a:rPr>
              <a:t>should not issue an error in lexical and syntax analysis phase.</a:t>
            </a:r>
          </a:p>
          <a:p>
            <a:pPr marL="0" indent="0">
              <a:buNone/>
            </a:pPr>
            <a:r>
              <a:rPr lang="en-US" sz="2400" dirty="0">
                <a:solidFill>
                  <a:srgbClr val="000000"/>
                </a:solidFill>
                <a:latin typeface="Nunito" pitchFamily="2" charset="0"/>
              </a:rPr>
              <a:t>	-</a:t>
            </a:r>
            <a:r>
              <a:rPr lang="en-US" sz="2400" b="0" i="0" dirty="0">
                <a:solidFill>
                  <a:srgbClr val="000000"/>
                </a:solidFill>
                <a:effectLst/>
                <a:latin typeface="Nunito" pitchFamily="2" charset="0"/>
              </a:rPr>
              <a:t> should generate a semantic error as the type of the assignment differs</a:t>
            </a:r>
          </a:p>
          <a:p>
            <a:pPr marL="0" indent="0">
              <a:buNone/>
            </a:pPr>
            <a:endParaRPr lang="en-US" sz="2400" dirty="0">
              <a:solidFill>
                <a:srgbClr val="000000"/>
              </a:solidFill>
              <a:latin typeface="Nunito" pitchFamily="2" charset="0"/>
            </a:endParaRPr>
          </a:p>
          <a:p>
            <a:r>
              <a:rPr lang="en-US" sz="2400" dirty="0"/>
              <a:t>In Java, type checking is mostly static, but dynamically loaded classes and type casts require run-time checks</a:t>
            </a:r>
            <a:endParaRPr lang="fr-FR" sz="2400" dirty="0"/>
          </a:p>
          <a:p>
            <a:pPr marL="0" indent="0">
              <a:buNone/>
            </a:pPr>
            <a:r>
              <a:rPr lang="fr-FR" sz="2400" dirty="0"/>
              <a:t>		</a:t>
            </a:r>
            <a:r>
              <a:rPr lang="fr-FR" sz="2400" dirty="0" err="1"/>
              <a:t>float</a:t>
            </a:r>
            <a:r>
              <a:rPr lang="fr-FR" sz="2400" dirty="0"/>
              <a:t> </a:t>
            </a:r>
            <a:r>
              <a:rPr lang="fr-FR" sz="2400" dirty="0" err="1"/>
              <a:t>myFloat</a:t>
            </a:r>
            <a:r>
              <a:rPr lang="fr-FR" sz="2400" dirty="0"/>
              <a:t> = 9.78;</a:t>
            </a:r>
          </a:p>
          <a:p>
            <a:pPr marL="0" indent="0">
              <a:buNone/>
            </a:pPr>
            <a:r>
              <a:rPr lang="fr-FR" sz="2400" dirty="0"/>
              <a:t>		</a:t>
            </a:r>
            <a:r>
              <a:rPr lang="fr-FR" sz="2400" dirty="0" err="1"/>
              <a:t>int</a:t>
            </a:r>
            <a:r>
              <a:rPr lang="fr-FR" sz="2400" dirty="0"/>
              <a:t> </a:t>
            </a:r>
            <a:r>
              <a:rPr lang="fr-FR" sz="2400" dirty="0" err="1"/>
              <a:t>myInt</a:t>
            </a:r>
            <a:r>
              <a:rPr lang="fr-FR" sz="2400" dirty="0"/>
              <a:t> = (</a:t>
            </a:r>
            <a:r>
              <a:rPr lang="fr-FR" sz="2400" dirty="0" err="1"/>
              <a:t>int</a:t>
            </a:r>
            <a:r>
              <a:rPr lang="fr-FR" sz="2400" dirty="0"/>
              <a:t>) </a:t>
            </a:r>
            <a:r>
              <a:rPr lang="fr-FR" sz="2400" dirty="0" err="1"/>
              <a:t>myFloat</a:t>
            </a:r>
            <a:r>
              <a:rPr lang="fr-FR" sz="2400" dirty="0"/>
              <a:t>;</a:t>
            </a:r>
            <a:endParaRPr lang="en-US" sz="2400" dirty="0"/>
          </a:p>
          <a:p>
            <a:endParaRPr lang="en-US" sz="2400" dirty="0"/>
          </a:p>
        </p:txBody>
      </p:sp>
    </p:spTree>
    <p:extLst>
      <p:ext uri="{BB962C8B-B14F-4D97-AF65-F5344CB8AC3E}">
        <p14:creationId xmlns:p14="http://schemas.microsoft.com/office/powerpoint/2010/main" val="26565686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03DE17-FE2C-30EF-5B9D-558388D087CF}"/>
              </a:ext>
            </a:extLst>
          </p:cNvPr>
          <p:cNvSpPr>
            <a:spLocks noGrp="1"/>
          </p:cNvSpPr>
          <p:nvPr>
            <p:ph type="title"/>
          </p:nvPr>
        </p:nvSpPr>
        <p:spPr>
          <a:xfrm>
            <a:off x="287055" y="0"/>
            <a:ext cx="10515600" cy="1325563"/>
          </a:xfrm>
        </p:spPr>
        <p:txBody>
          <a:bodyPr/>
          <a:lstStyle/>
          <a:p>
            <a:r>
              <a:rPr lang="en-US" dirty="0"/>
              <a:t>Static analysis</a:t>
            </a:r>
          </a:p>
        </p:txBody>
      </p:sp>
      <p:sp>
        <p:nvSpPr>
          <p:cNvPr id="3" name="Content Placeholder 2">
            <a:extLst>
              <a:ext uri="{FF2B5EF4-FFF2-40B4-BE49-F238E27FC236}">
                <a16:creationId xmlns:a16="http://schemas.microsoft.com/office/drawing/2014/main" id="{02266F47-00D7-1195-8832-40537CE3A3F7}"/>
              </a:ext>
            </a:extLst>
          </p:cNvPr>
          <p:cNvSpPr>
            <a:spLocks noGrp="1"/>
          </p:cNvSpPr>
          <p:nvPr>
            <p:ph idx="1"/>
          </p:nvPr>
        </p:nvSpPr>
        <p:spPr>
          <a:xfrm>
            <a:off x="838199" y="1325562"/>
            <a:ext cx="5863225" cy="5263128"/>
          </a:xfrm>
        </p:spPr>
        <p:txBody>
          <a:bodyPr>
            <a:normAutofit/>
          </a:bodyPr>
          <a:lstStyle/>
          <a:p>
            <a:r>
              <a:rPr lang="en-US" dirty="0"/>
              <a:t> Examples of static analysis: </a:t>
            </a:r>
          </a:p>
          <a:p>
            <a:r>
              <a:rPr lang="en-US" b="1" dirty="0"/>
              <a:t>Alias analysis : </a:t>
            </a:r>
            <a:r>
              <a:rPr lang="en-US" dirty="0"/>
              <a:t>Determines when values can be safely cached in registers, computed “out of order,” or accessed by concurrent threads.</a:t>
            </a:r>
          </a:p>
          <a:p>
            <a:r>
              <a:rPr lang="en-US" dirty="0">
                <a:solidFill>
                  <a:srgbClr val="273239"/>
                </a:solidFill>
                <a:latin typeface="Nunito" pitchFamily="2" charset="0"/>
              </a:rPr>
              <a:t>A</a:t>
            </a:r>
            <a:r>
              <a:rPr lang="en-US" b="0" i="0" dirty="0">
                <a:solidFill>
                  <a:srgbClr val="273239"/>
                </a:solidFill>
                <a:effectLst/>
                <a:latin typeface="Nunito" pitchFamily="2" charset="0"/>
              </a:rPr>
              <a:t> function takes two pointers </a:t>
            </a:r>
            <a:r>
              <a:rPr lang="en-US" b="1" i="0" dirty="0">
                <a:solidFill>
                  <a:srgbClr val="273239"/>
                </a:solidFill>
                <a:effectLst/>
                <a:latin typeface="Nunito" pitchFamily="2" charset="0"/>
              </a:rPr>
              <a:t>A</a:t>
            </a:r>
            <a:r>
              <a:rPr lang="en-US" b="0" i="0" dirty="0">
                <a:solidFill>
                  <a:srgbClr val="273239"/>
                </a:solidFill>
                <a:effectLst/>
                <a:latin typeface="Nunito" pitchFamily="2" charset="0"/>
              </a:rPr>
              <a:t> and </a:t>
            </a:r>
            <a:r>
              <a:rPr lang="en-US" b="1" i="0" dirty="0">
                <a:solidFill>
                  <a:srgbClr val="273239"/>
                </a:solidFill>
                <a:effectLst/>
                <a:latin typeface="Nunito" pitchFamily="2" charset="0"/>
              </a:rPr>
              <a:t>B</a:t>
            </a:r>
            <a:r>
              <a:rPr lang="en-US" b="0" i="0" dirty="0">
                <a:solidFill>
                  <a:srgbClr val="273239"/>
                </a:solidFill>
                <a:effectLst/>
                <a:latin typeface="Nunito" pitchFamily="2" charset="0"/>
              </a:rPr>
              <a:t> which have the same value, then the name </a:t>
            </a:r>
            <a:r>
              <a:rPr lang="en-US" b="1" i="0" dirty="0">
                <a:solidFill>
                  <a:srgbClr val="273239"/>
                </a:solidFill>
                <a:effectLst/>
                <a:latin typeface="Nunito" pitchFamily="2" charset="0"/>
              </a:rPr>
              <a:t>A[0]</a:t>
            </a:r>
            <a:r>
              <a:rPr lang="en-US" b="0" i="0" dirty="0">
                <a:solidFill>
                  <a:srgbClr val="273239"/>
                </a:solidFill>
                <a:effectLst/>
                <a:latin typeface="Nunito" pitchFamily="2" charset="0"/>
              </a:rPr>
              <a:t> aliases the name </a:t>
            </a:r>
            <a:r>
              <a:rPr lang="en-US" b="1" i="0" dirty="0">
                <a:solidFill>
                  <a:srgbClr val="273239"/>
                </a:solidFill>
                <a:effectLst/>
                <a:latin typeface="Nunito" pitchFamily="2" charset="0"/>
              </a:rPr>
              <a:t>B[0]</a:t>
            </a:r>
            <a:r>
              <a:rPr lang="en-US" b="0" i="0" dirty="0">
                <a:solidFill>
                  <a:srgbClr val="273239"/>
                </a:solidFill>
                <a:effectLst/>
                <a:latin typeface="Nunito" pitchFamily="2" charset="0"/>
              </a:rPr>
              <a:t> i.e., we say the pointers </a:t>
            </a:r>
            <a:r>
              <a:rPr lang="en-US" b="1" i="0" dirty="0">
                <a:solidFill>
                  <a:srgbClr val="273239"/>
                </a:solidFill>
                <a:effectLst/>
                <a:latin typeface="Nunito" pitchFamily="2" charset="0"/>
              </a:rPr>
              <a:t>A</a:t>
            </a:r>
            <a:r>
              <a:rPr lang="en-US" b="0" i="0" dirty="0">
                <a:solidFill>
                  <a:srgbClr val="273239"/>
                </a:solidFill>
                <a:effectLst/>
                <a:latin typeface="Nunito" pitchFamily="2" charset="0"/>
              </a:rPr>
              <a:t> and </a:t>
            </a:r>
            <a:r>
              <a:rPr lang="en-US" b="1" i="0" dirty="0">
                <a:solidFill>
                  <a:srgbClr val="273239"/>
                </a:solidFill>
                <a:effectLst/>
                <a:latin typeface="Nunito" pitchFamily="2" charset="0"/>
              </a:rPr>
              <a:t>B</a:t>
            </a:r>
            <a:r>
              <a:rPr lang="en-US" b="0" i="0" dirty="0">
                <a:solidFill>
                  <a:srgbClr val="273239"/>
                </a:solidFill>
                <a:effectLst/>
                <a:latin typeface="Nunito" pitchFamily="2" charset="0"/>
              </a:rPr>
              <a:t> alias each other.</a:t>
            </a:r>
            <a:endParaRPr lang="en-US" dirty="0"/>
          </a:p>
          <a:p>
            <a:endParaRPr lang="en-US" dirty="0"/>
          </a:p>
        </p:txBody>
      </p:sp>
      <p:sp>
        <p:nvSpPr>
          <p:cNvPr id="5" name="TextBox 4">
            <a:extLst>
              <a:ext uri="{FF2B5EF4-FFF2-40B4-BE49-F238E27FC236}">
                <a16:creationId xmlns:a16="http://schemas.microsoft.com/office/drawing/2014/main" id="{21C3A4D7-0D77-8CE4-2700-6A5167A4AAD2}"/>
              </a:ext>
            </a:extLst>
          </p:cNvPr>
          <p:cNvSpPr txBox="1"/>
          <p:nvPr/>
        </p:nvSpPr>
        <p:spPr>
          <a:xfrm>
            <a:off x="7182634" y="606415"/>
            <a:ext cx="5506232" cy="6186309"/>
          </a:xfrm>
          <a:prstGeom prst="rect">
            <a:avLst/>
          </a:prstGeom>
          <a:noFill/>
        </p:spPr>
        <p:txBody>
          <a:bodyPr wrap="square">
            <a:spAutoFit/>
          </a:bodyPr>
          <a:lstStyle/>
          <a:p>
            <a:r>
              <a:rPr lang="en-US" dirty="0"/>
              <a:t>// C program to illustrate aliasing</a:t>
            </a:r>
          </a:p>
          <a:p>
            <a:r>
              <a:rPr lang="en-US" dirty="0"/>
              <a:t>#include &lt;</a:t>
            </a:r>
            <a:r>
              <a:rPr lang="en-US" dirty="0" err="1"/>
              <a:t>stdio.h</a:t>
            </a:r>
            <a:r>
              <a:rPr lang="en-US" dirty="0"/>
              <a:t>&gt;</a:t>
            </a:r>
          </a:p>
          <a:p>
            <a:endParaRPr lang="en-US" dirty="0"/>
          </a:p>
          <a:p>
            <a:r>
              <a:rPr lang="en-US" dirty="0"/>
              <a:t>// Function to add 10 to b</a:t>
            </a:r>
          </a:p>
          <a:p>
            <a:r>
              <a:rPr lang="en-US" dirty="0"/>
              <a:t>int </a:t>
            </a:r>
            <a:r>
              <a:rPr lang="en-US" dirty="0" err="1"/>
              <a:t>alias_testing</a:t>
            </a:r>
            <a:r>
              <a:rPr lang="en-US" dirty="0"/>
              <a:t>(int* a, int* b)</a:t>
            </a:r>
          </a:p>
          <a:p>
            <a:r>
              <a:rPr lang="en-US" dirty="0"/>
              <a:t>{</a:t>
            </a:r>
          </a:p>
          <a:p>
            <a:r>
              <a:rPr lang="en-US" dirty="0"/>
              <a:t>	*b = *b + 10;</a:t>
            </a:r>
          </a:p>
          <a:p>
            <a:r>
              <a:rPr lang="en-US" dirty="0"/>
              <a:t>	return *a;</a:t>
            </a:r>
          </a:p>
          <a:p>
            <a:r>
              <a:rPr lang="en-US" dirty="0"/>
              <a:t>}</a:t>
            </a:r>
          </a:p>
          <a:p>
            <a:endParaRPr lang="en-US" dirty="0"/>
          </a:p>
          <a:p>
            <a:r>
              <a:rPr lang="en-US" dirty="0"/>
              <a:t>// Driver Code</a:t>
            </a:r>
          </a:p>
          <a:p>
            <a:r>
              <a:rPr lang="en-US" dirty="0"/>
              <a:t>int main()</a:t>
            </a:r>
          </a:p>
          <a:p>
            <a:r>
              <a:rPr lang="en-US" dirty="0"/>
              <a:t>{</a:t>
            </a:r>
          </a:p>
          <a:p>
            <a:r>
              <a:rPr lang="en-US" dirty="0"/>
              <a:t>	// Given data</a:t>
            </a:r>
          </a:p>
          <a:p>
            <a:r>
              <a:rPr lang="en-US" dirty="0"/>
              <a:t>	int data = 20;</a:t>
            </a:r>
          </a:p>
          <a:p>
            <a:endParaRPr lang="en-US" dirty="0"/>
          </a:p>
          <a:p>
            <a:r>
              <a:rPr lang="en-US" dirty="0"/>
              <a:t>	// Function Call with aliasing</a:t>
            </a:r>
          </a:p>
          <a:p>
            <a:r>
              <a:rPr lang="en-US" dirty="0"/>
              <a:t>	int result = </a:t>
            </a:r>
            <a:r>
              <a:rPr lang="en-US" dirty="0" err="1"/>
              <a:t>alias_testing</a:t>
            </a:r>
            <a:r>
              <a:rPr lang="en-US" dirty="0"/>
              <a:t>(&amp;data, &amp;data);</a:t>
            </a:r>
          </a:p>
          <a:p>
            <a:endParaRPr lang="en-US" dirty="0"/>
          </a:p>
          <a:p>
            <a:r>
              <a:rPr lang="en-US" dirty="0"/>
              <a:t>	// Print the data</a:t>
            </a:r>
          </a:p>
          <a:p>
            <a:r>
              <a:rPr lang="en-US" dirty="0"/>
              <a:t>	</a:t>
            </a:r>
            <a:r>
              <a:rPr lang="en-US" dirty="0" err="1"/>
              <a:t>printf</a:t>
            </a:r>
            <a:r>
              <a:rPr lang="en-US" dirty="0"/>
              <a:t>("%d ", result);</a:t>
            </a:r>
          </a:p>
          <a:p>
            <a:r>
              <a:rPr lang="en-US" dirty="0"/>
              <a:t>}</a:t>
            </a:r>
          </a:p>
        </p:txBody>
      </p:sp>
    </p:spTree>
    <p:extLst>
      <p:ext uri="{BB962C8B-B14F-4D97-AF65-F5344CB8AC3E}">
        <p14:creationId xmlns:p14="http://schemas.microsoft.com/office/powerpoint/2010/main" val="16888802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E2565A-4956-FD84-3E9D-A1F5D05C4A8C}"/>
              </a:ext>
            </a:extLst>
          </p:cNvPr>
          <p:cNvSpPr>
            <a:spLocks noGrp="1"/>
          </p:cNvSpPr>
          <p:nvPr>
            <p:ph type="title"/>
          </p:nvPr>
        </p:nvSpPr>
        <p:spPr>
          <a:xfrm>
            <a:off x="838200" y="52300"/>
            <a:ext cx="10515600" cy="1325563"/>
          </a:xfrm>
        </p:spPr>
        <p:txBody>
          <a:bodyPr/>
          <a:lstStyle/>
          <a:p>
            <a:r>
              <a:rPr lang="en-US" dirty="0"/>
              <a:t>Static analysis</a:t>
            </a:r>
          </a:p>
        </p:txBody>
      </p:sp>
      <p:sp>
        <p:nvSpPr>
          <p:cNvPr id="3" name="Content Placeholder 2">
            <a:extLst>
              <a:ext uri="{FF2B5EF4-FFF2-40B4-BE49-F238E27FC236}">
                <a16:creationId xmlns:a16="http://schemas.microsoft.com/office/drawing/2014/main" id="{663391A7-50C3-D442-7CA1-FF69F85F67A3}"/>
              </a:ext>
            </a:extLst>
          </p:cNvPr>
          <p:cNvSpPr>
            <a:spLocks noGrp="1"/>
          </p:cNvSpPr>
          <p:nvPr>
            <p:ph idx="1"/>
          </p:nvPr>
        </p:nvSpPr>
        <p:spPr>
          <a:xfrm>
            <a:off x="838200" y="1377863"/>
            <a:ext cx="10515600" cy="4799100"/>
          </a:xfrm>
        </p:spPr>
        <p:txBody>
          <a:bodyPr>
            <a:normAutofit lnSpcReduction="10000"/>
          </a:bodyPr>
          <a:lstStyle/>
          <a:p>
            <a:r>
              <a:rPr lang="en-US" dirty="0"/>
              <a:t>Escape analysis : </a:t>
            </a:r>
            <a:r>
              <a:rPr lang="en-US" b="1" i="0" dirty="0">
                <a:solidFill>
                  <a:srgbClr val="202122"/>
                </a:solidFill>
                <a:effectLst/>
              </a:rPr>
              <a:t>escape analysis</a:t>
            </a:r>
            <a:r>
              <a:rPr lang="en-US" b="0" i="0" dirty="0">
                <a:solidFill>
                  <a:srgbClr val="202122"/>
                </a:solidFill>
                <a:effectLst/>
              </a:rPr>
              <a:t> is a method for determining the dynamic scope of </a:t>
            </a:r>
            <a:r>
              <a:rPr lang="en-US" b="0" i="0" u="none" strike="noStrike" dirty="0">
                <a:effectLst/>
              </a:rPr>
              <a:t>pointers</a:t>
            </a:r>
            <a:r>
              <a:rPr lang="en-US" b="0" i="0" dirty="0">
                <a:solidFill>
                  <a:srgbClr val="202122"/>
                </a:solidFill>
                <a:effectLst/>
              </a:rPr>
              <a:t> – where in the program a pointer can be accessed. </a:t>
            </a:r>
          </a:p>
          <a:p>
            <a:pPr algn="l" fontAlgn="auto"/>
            <a:r>
              <a:rPr lang="en-US" b="1" i="0" dirty="0">
                <a:effectLst/>
                <a:latin typeface="-apple-system"/>
              </a:rPr>
              <a:t>Stack:</a:t>
            </a:r>
            <a:r>
              <a:rPr lang="en-US" b="0" i="0" dirty="0">
                <a:effectLst/>
                <a:latin typeface="-apple-system"/>
              </a:rPr>
              <a:t> Memory allocation happens in the function call stack. The size of memory to be allocated is known to the compiler. And hence it is also called as static memory allocation. Whenever the function call is over, the memory for the variables is de-allocated. Typically, function parameters and local variables are allocated on the stack.</a:t>
            </a:r>
          </a:p>
          <a:p>
            <a:pPr algn="l" fontAlgn="auto"/>
            <a:r>
              <a:rPr lang="en-US" b="1" i="0" dirty="0">
                <a:effectLst/>
                <a:latin typeface="-apple-system"/>
              </a:rPr>
              <a:t>Heap:</a:t>
            </a:r>
            <a:r>
              <a:rPr lang="en-US" b="0" i="0" dirty="0">
                <a:effectLst/>
                <a:latin typeface="-apple-system"/>
              </a:rPr>
              <a:t> Memory allocation happens during the execution of the program. And hence it is also called as dynamic memory allocation. For every object created in Heap-space, the referencing information to those objects needs to be stored in order to access them. Usually, we use local variables to store these references,</a:t>
            </a:r>
          </a:p>
          <a:p>
            <a:pPr marL="0" indent="0">
              <a:buNone/>
            </a:pPr>
            <a:endParaRPr lang="en-US" dirty="0"/>
          </a:p>
        </p:txBody>
      </p:sp>
    </p:spTree>
    <p:extLst>
      <p:ext uri="{BB962C8B-B14F-4D97-AF65-F5344CB8AC3E}">
        <p14:creationId xmlns:p14="http://schemas.microsoft.com/office/powerpoint/2010/main" val="26060067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E2565A-4956-FD84-3E9D-A1F5D05C4A8C}"/>
              </a:ext>
            </a:extLst>
          </p:cNvPr>
          <p:cNvSpPr>
            <a:spLocks noGrp="1"/>
          </p:cNvSpPr>
          <p:nvPr>
            <p:ph type="title"/>
          </p:nvPr>
        </p:nvSpPr>
        <p:spPr>
          <a:xfrm>
            <a:off x="838200" y="52300"/>
            <a:ext cx="10515600" cy="1325563"/>
          </a:xfrm>
        </p:spPr>
        <p:txBody>
          <a:bodyPr/>
          <a:lstStyle/>
          <a:p>
            <a:r>
              <a:rPr lang="en-US" dirty="0"/>
              <a:t>Static analysis</a:t>
            </a:r>
          </a:p>
        </p:txBody>
      </p:sp>
      <p:sp>
        <p:nvSpPr>
          <p:cNvPr id="5" name="Content Placeholder 4">
            <a:extLst>
              <a:ext uri="{FF2B5EF4-FFF2-40B4-BE49-F238E27FC236}">
                <a16:creationId xmlns:a16="http://schemas.microsoft.com/office/drawing/2014/main" id="{4D40034A-62B2-45C3-D691-FD0500581E17}"/>
              </a:ext>
            </a:extLst>
          </p:cNvPr>
          <p:cNvSpPr>
            <a:spLocks noGrp="1"/>
          </p:cNvSpPr>
          <p:nvPr>
            <p:ph idx="1"/>
          </p:nvPr>
        </p:nvSpPr>
        <p:spPr>
          <a:xfrm>
            <a:off x="544081" y="1290180"/>
            <a:ext cx="7723097" cy="5223353"/>
          </a:xfrm>
        </p:spPr>
        <p:txBody>
          <a:bodyPr>
            <a:normAutofit/>
          </a:bodyPr>
          <a:lstStyle/>
          <a:p>
            <a:r>
              <a:rPr lang="en-US" b="0" i="0" dirty="0">
                <a:effectLst/>
                <a:latin typeface="-apple-system"/>
              </a:rPr>
              <a:t>We are trying to return the reference of the local variable </a:t>
            </a:r>
            <a:r>
              <a:rPr lang="en-US" b="1" i="0" dirty="0" err="1">
                <a:effectLst/>
                <a:latin typeface="-apple-system"/>
              </a:rPr>
              <a:t>tmp</a:t>
            </a:r>
            <a:r>
              <a:rPr lang="en-US" b="0" i="0" dirty="0">
                <a:effectLst/>
                <a:latin typeface="-apple-system"/>
              </a:rPr>
              <a:t> to the main. As we know, the local variables will get destroyed on function completion, </a:t>
            </a:r>
            <a:r>
              <a:rPr lang="en-US" b="1" i="0" dirty="0">
                <a:effectLst/>
                <a:latin typeface="-apple-system"/>
              </a:rPr>
              <a:t>main</a:t>
            </a:r>
            <a:r>
              <a:rPr lang="en-US" b="0" i="0" dirty="0">
                <a:effectLst/>
                <a:latin typeface="-apple-system"/>
              </a:rPr>
              <a:t> function won't be able to access the memory location pointed by </a:t>
            </a:r>
            <a:r>
              <a:rPr lang="en-US" b="1" i="0" dirty="0">
                <a:effectLst/>
                <a:latin typeface="-apple-system"/>
              </a:rPr>
              <a:t>num</a:t>
            </a:r>
            <a:r>
              <a:rPr lang="en-US" b="0" i="0" dirty="0">
                <a:effectLst/>
                <a:latin typeface="-apple-system"/>
              </a:rPr>
              <a:t>. </a:t>
            </a:r>
          </a:p>
        </p:txBody>
      </p:sp>
      <p:pic>
        <p:nvPicPr>
          <p:cNvPr id="7" name="Picture 6">
            <a:extLst>
              <a:ext uri="{FF2B5EF4-FFF2-40B4-BE49-F238E27FC236}">
                <a16:creationId xmlns:a16="http://schemas.microsoft.com/office/drawing/2014/main" id="{5F2DA48E-8135-B382-7A07-C7DF0CDC70BB}"/>
              </a:ext>
            </a:extLst>
          </p:cNvPr>
          <p:cNvPicPr>
            <a:picLocks noChangeAspect="1"/>
          </p:cNvPicPr>
          <p:nvPr/>
        </p:nvPicPr>
        <p:blipFill>
          <a:blip r:embed="rId2"/>
          <a:stretch>
            <a:fillRect/>
          </a:stretch>
        </p:blipFill>
        <p:spPr>
          <a:xfrm>
            <a:off x="8447461" y="52300"/>
            <a:ext cx="3646661" cy="3274915"/>
          </a:xfrm>
          <a:prstGeom prst="rect">
            <a:avLst/>
          </a:prstGeom>
        </p:spPr>
      </p:pic>
      <p:sp>
        <p:nvSpPr>
          <p:cNvPr id="10" name="Content Placeholder 4">
            <a:extLst>
              <a:ext uri="{FF2B5EF4-FFF2-40B4-BE49-F238E27FC236}">
                <a16:creationId xmlns:a16="http://schemas.microsoft.com/office/drawing/2014/main" id="{DB39CDE5-53DF-8D26-CFFD-98D5DAD7A7B1}"/>
              </a:ext>
            </a:extLst>
          </p:cNvPr>
          <p:cNvSpPr txBox="1">
            <a:spLocks/>
          </p:cNvSpPr>
          <p:nvPr/>
        </p:nvSpPr>
        <p:spPr>
          <a:xfrm>
            <a:off x="348240" y="3901856"/>
            <a:ext cx="11495519" cy="522335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latin typeface="-apple-system"/>
              </a:rPr>
              <a:t>While running the escape analysis, Go looks for variables that outlive the current stack frame and therefore need to be heap-allocated. In the above example, compiler detects that </a:t>
            </a:r>
            <a:r>
              <a:rPr lang="en-US" b="1" dirty="0" err="1">
                <a:latin typeface="-apple-system"/>
              </a:rPr>
              <a:t>tmp</a:t>
            </a:r>
            <a:r>
              <a:rPr lang="en-US" dirty="0">
                <a:latin typeface="-apple-system"/>
              </a:rPr>
              <a:t> variable outlives </a:t>
            </a:r>
            <a:r>
              <a:rPr lang="en-US" b="1" dirty="0" err="1">
                <a:latin typeface="-apple-system"/>
              </a:rPr>
              <a:t>getRandom</a:t>
            </a:r>
            <a:r>
              <a:rPr lang="en-US" dirty="0">
                <a:latin typeface="-apple-system"/>
              </a:rPr>
              <a:t> stack frame and allocates the memory for it on heap. The variable </a:t>
            </a:r>
            <a:r>
              <a:rPr lang="en-US" b="1" dirty="0" err="1">
                <a:latin typeface="-apple-system"/>
              </a:rPr>
              <a:t>tmp</a:t>
            </a:r>
            <a:r>
              <a:rPr lang="en-US" dirty="0">
                <a:latin typeface="-apple-system"/>
              </a:rPr>
              <a:t> now contains the address of the allocated memory to the stack and can be safely copied from a stack frame to another one, making it accessible in main.</a:t>
            </a:r>
            <a:endParaRPr lang="en-US" dirty="0"/>
          </a:p>
        </p:txBody>
      </p:sp>
    </p:spTree>
    <p:extLst>
      <p:ext uri="{BB962C8B-B14F-4D97-AF65-F5344CB8AC3E}">
        <p14:creationId xmlns:p14="http://schemas.microsoft.com/office/powerpoint/2010/main" val="27993214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11D5A1-6FBE-F531-4D9B-A476A6D00EB6}"/>
              </a:ext>
            </a:extLst>
          </p:cNvPr>
          <p:cNvSpPr>
            <a:spLocks noGrp="1"/>
          </p:cNvSpPr>
          <p:nvPr>
            <p:ph type="title"/>
          </p:nvPr>
        </p:nvSpPr>
        <p:spPr/>
        <p:txBody>
          <a:bodyPr/>
          <a:lstStyle/>
          <a:p>
            <a:r>
              <a:rPr lang="en-US" dirty="0"/>
              <a:t>Dynamic checks</a:t>
            </a:r>
          </a:p>
        </p:txBody>
      </p:sp>
      <p:sp>
        <p:nvSpPr>
          <p:cNvPr id="3" name="Content Placeholder 2">
            <a:extLst>
              <a:ext uri="{FF2B5EF4-FFF2-40B4-BE49-F238E27FC236}">
                <a16:creationId xmlns:a16="http://schemas.microsoft.com/office/drawing/2014/main" id="{608ED748-285E-1610-6AF1-EA66986D9A69}"/>
              </a:ext>
            </a:extLst>
          </p:cNvPr>
          <p:cNvSpPr>
            <a:spLocks noGrp="1"/>
          </p:cNvSpPr>
          <p:nvPr>
            <p:ph idx="1"/>
          </p:nvPr>
        </p:nvSpPr>
        <p:spPr/>
        <p:txBody>
          <a:bodyPr/>
          <a:lstStyle/>
          <a:p>
            <a:r>
              <a:rPr lang="en-US" dirty="0"/>
              <a:t>Dynamic checks: semantic rules enforced at run time </a:t>
            </a:r>
          </a:p>
          <a:p>
            <a:r>
              <a:rPr lang="en-US" dirty="0"/>
              <a:t>C requires no dynamic checks at all (it relies on the hardware to find division by zero, or attempted access to memory outside the bounds of the program) </a:t>
            </a:r>
          </a:p>
          <a:p>
            <a:r>
              <a:rPr lang="en-US" dirty="0"/>
              <a:t>Java check as many rules as possible, so that an untrusted program cannot do anything to damage the memory or files of the machine on which it runs </a:t>
            </a:r>
          </a:p>
        </p:txBody>
      </p:sp>
    </p:spTree>
    <p:extLst>
      <p:ext uri="{BB962C8B-B14F-4D97-AF65-F5344CB8AC3E}">
        <p14:creationId xmlns:p14="http://schemas.microsoft.com/office/powerpoint/2010/main" val="12292710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1534C3D-C21D-8E44-A36B-050A5688D09C}"/>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Dynamic checks</a:t>
            </a:r>
          </a:p>
        </p:txBody>
      </p:sp>
      <p:pic>
        <p:nvPicPr>
          <p:cNvPr id="7" name="Picture 6" descr="A white text with black text&#10;&#10;Description automatically generated">
            <a:extLst>
              <a:ext uri="{FF2B5EF4-FFF2-40B4-BE49-F238E27FC236}">
                <a16:creationId xmlns:a16="http://schemas.microsoft.com/office/drawing/2014/main" id="{A6839108-94F6-D1EA-0E20-872658CFFD88}"/>
              </a:ext>
            </a:extLst>
          </p:cNvPr>
          <p:cNvPicPr>
            <a:picLocks noChangeAspect="1"/>
          </p:cNvPicPr>
          <p:nvPr/>
        </p:nvPicPr>
        <p:blipFill rotWithShape="1">
          <a:blip r:embed="rId2"/>
          <a:srcRect b="29321"/>
          <a:stretch/>
        </p:blipFill>
        <p:spPr>
          <a:xfrm>
            <a:off x="1808976" y="1675226"/>
            <a:ext cx="8581979" cy="3108647"/>
          </a:xfrm>
          <a:prstGeom prst="rect">
            <a:avLst/>
          </a:prstGeom>
        </p:spPr>
      </p:pic>
    </p:spTree>
    <p:extLst>
      <p:ext uri="{BB962C8B-B14F-4D97-AF65-F5344CB8AC3E}">
        <p14:creationId xmlns:p14="http://schemas.microsoft.com/office/powerpoint/2010/main" val="21681335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E62C567-23C0-819F-F152-C545F4EFFDAC}"/>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Java Assertion Example</a:t>
            </a:r>
          </a:p>
        </p:txBody>
      </p:sp>
      <p:pic>
        <p:nvPicPr>
          <p:cNvPr id="5" name="Picture 4" descr="A white paper with black text and red text&#10;&#10;Description automatically generated">
            <a:extLst>
              <a:ext uri="{FF2B5EF4-FFF2-40B4-BE49-F238E27FC236}">
                <a16:creationId xmlns:a16="http://schemas.microsoft.com/office/drawing/2014/main" id="{F999CB42-B2A1-B98B-73CB-F0790B990E88}"/>
              </a:ext>
            </a:extLst>
          </p:cNvPr>
          <p:cNvPicPr>
            <a:picLocks noChangeAspect="1"/>
          </p:cNvPicPr>
          <p:nvPr/>
        </p:nvPicPr>
        <p:blipFill rotWithShape="1">
          <a:blip r:embed="rId2"/>
          <a:srcRect l="1897"/>
          <a:stretch/>
        </p:blipFill>
        <p:spPr>
          <a:xfrm>
            <a:off x="2793304" y="1675227"/>
            <a:ext cx="6735663" cy="4394199"/>
          </a:xfrm>
          <a:prstGeom prst="rect">
            <a:avLst/>
          </a:prstGeom>
        </p:spPr>
      </p:pic>
    </p:spTree>
    <p:extLst>
      <p:ext uri="{BB962C8B-B14F-4D97-AF65-F5344CB8AC3E}">
        <p14:creationId xmlns:p14="http://schemas.microsoft.com/office/powerpoint/2010/main" val="1865653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57E4126-D19B-2425-9E18-D283914132FC}"/>
              </a:ext>
            </a:extLst>
          </p:cNvPr>
          <p:cNvSpPr>
            <a:spLocks noGrp="1"/>
          </p:cNvSpPr>
          <p:nvPr>
            <p:ph type="title"/>
          </p:nvPr>
        </p:nvSpPr>
        <p:spPr>
          <a:xfrm>
            <a:off x="635000" y="640823"/>
            <a:ext cx="3418659" cy="5583148"/>
          </a:xfrm>
        </p:spPr>
        <p:txBody>
          <a:bodyPr anchor="ctr">
            <a:normAutofit/>
          </a:bodyPr>
          <a:lstStyle/>
          <a:p>
            <a:r>
              <a:rPr lang="en-US" sz="5400"/>
              <a:t>Semantic Errors</a:t>
            </a:r>
          </a:p>
        </p:txBody>
      </p:sp>
      <p:sp>
        <p:nvSpPr>
          <p:cNvPr id="11"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27450" y="3462719"/>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0DCD6123-4E5C-9CAA-4080-1137AB4642CD}"/>
              </a:ext>
            </a:extLst>
          </p:cNvPr>
          <p:cNvGraphicFramePr>
            <a:graphicFrameLocks noGrp="1"/>
          </p:cNvGraphicFramePr>
          <p:nvPr>
            <p:ph idx="1"/>
            <p:extLst>
              <p:ext uri="{D42A27DB-BD31-4B8C-83A1-F6EECF244321}">
                <p14:modId xmlns:p14="http://schemas.microsoft.com/office/powerpoint/2010/main" val="3963422472"/>
              </p:ext>
            </p:extLst>
          </p:nvPr>
        </p:nvGraphicFramePr>
        <p:xfrm>
          <a:off x="4656488" y="953972"/>
          <a:ext cx="6900512"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878982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Rectangle 18">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E0C67F3-3863-2E1E-9425-C57B05A34CBE}"/>
              </a:ext>
            </a:extLst>
          </p:cNvPr>
          <p:cNvSpPr>
            <a:spLocks noGrp="1"/>
          </p:cNvSpPr>
          <p:nvPr>
            <p:ph type="title"/>
          </p:nvPr>
        </p:nvSpPr>
        <p:spPr>
          <a:xfrm>
            <a:off x="586478" y="1683756"/>
            <a:ext cx="3115265" cy="2396359"/>
          </a:xfrm>
        </p:spPr>
        <p:txBody>
          <a:bodyPr anchor="b">
            <a:normAutofit/>
          </a:bodyPr>
          <a:lstStyle/>
          <a:p>
            <a:pPr algn="r"/>
            <a:r>
              <a:rPr lang="en-US" sz="4000">
                <a:solidFill>
                  <a:srgbClr val="FFFFFF"/>
                </a:solidFill>
              </a:rPr>
              <a:t>Types of Semantics</a:t>
            </a:r>
          </a:p>
        </p:txBody>
      </p:sp>
      <p:graphicFrame>
        <p:nvGraphicFramePr>
          <p:cNvPr id="5" name="Content Placeholder 2">
            <a:extLst>
              <a:ext uri="{FF2B5EF4-FFF2-40B4-BE49-F238E27FC236}">
                <a16:creationId xmlns:a16="http://schemas.microsoft.com/office/drawing/2014/main" id="{7A3C426C-2148-13AA-6C8B-86E80057D8B9}"/>
              </a:ext>
            </a:extLst>
          </p:cNvPr>
          <p:cNvGraphicFramePr>
            <a:graphicFrameLocks noGrp="1"/>
          </p:cNvGraphicFramePr>
          <p:nvPr>
            <p:ph idx="1"/>
            <p:extLst>
              <p:ext uri="{D42A27DB-BD31-4B8C-83A1-F6EECF244321}">
                <p14:modId xmlns:p14="http://schemas.microsoft.com/office/powerpoint/2010/main" val="4088567285"/>
              </p:ext>
            </p:extLst>
          </p:nvPr>
        </p:nvGraphicFramePr>
        <p:xfrm>
          <a:off x="4905052" y="750440"/>
          <a:ext cx="6666833" cy="54539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06806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C608BEB-860E-4094-8511-78603564A7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59050" cy="685800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838200" y="1412488"/>
            <a:ext cx="2899189" cy="4363844"/>
          </a:xfrm>
        </p:spPr>
        <p:txBody>
          <a:bodyPr vert="horz" lIns="91440" tIns="45720" rIns="91440" bIns="45720" rtlCol="0" anchor="t">
            <a:normAutofit/>
          </a:bodyPr>
          <a:lstStyle/>
          <a:p>
            <a:r>
              <a:rPr lang="en-US" sz="4000" kern="1200">
                <a:solidFill>
                  <a:srgbClr val="FFFFFF"/>
                </a:solidFill>
                <a:latin typeface="+mj-lt"/>
                <a:ea typeface="+mj-ea"/>
                <a:cs typeface="+mj-cs"/>
              </a:rPr>
              <a:t>Operational Semantics</a:t>
            </a:r>
          </a:p>
        </p:txBody>
      </p:sp>
      <p:sp>
        <p:nvSpPr>
          <p:cNvPr id="3" name="Content Placeholder 2"/>
          <p:cNvSpPr>
            <a:spLocks noGrp="1"/>
          </p:cNvSpPr>
          <p:nvPr>
            <p:ph idx="1"/>
          </p:nvPr>
        </p:nvSpPr>
        <p:spPr>
          <a:xfrm>
            <a:off x="4380855" y="1412489"/>
            <a:ext cx="3427283" cy="4363844"/>
          </a:xfrm>
        </p:spPr>
        <p:txBody>
          <a:bodyPr vert="horz" lIns="91440" tIns="45720" rIns="91440" bIns="45720" rtlCol="0">
            <a:normAutofit/>
          </a:bodyPr>
          <a:lstStyle/>
          <a:p>
            <a:r>
              <a:rPr lang="en-US" sz="2000"/>
              <a:t>Operational Semantics describe the meaning of a program by executing its statements on a machine, either simulated or actual. The change in the state of the machine (memory, registers, etc.) defines the meaning of the statement.</a:t>
            </a:r>
          </a:p>
        </p:txBody>
      </p:sp>
      <p:cxnSp>
        <p:nvCxnSpPr>
          <p:cNvPr id="11" name="Straight Connector 10">
            <a:extLst>
              <a:ext uri="{FF2B5EF4-FFF2-40B4-BE49-F238E27FC236}">
                <a16:creationId xmlns:a16="http://schemas.microsoft.com/office/drawing/2014/main" id="{1F16A8D4-FE87-4604-88B2-394B5D1EB4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29871" y="1412488"/>
            <a:ext cx="0" cy="365760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 name="Content Placeholder 2">
            <a:extLst>
              <a:ext uri="{FF2B5EF4-FFF2-40B4-BE49-F238E27FC236}">
                <a16:creationId xmlns:a16="http://schemas.microsoft.com/office/drawing/2014/main" id="{792482E5-0F7C-C68D-6129-56B3AE71D527}"/>
              </a:ext>
            </a:extLst>
          </p:cNvPr>
          <p:cNvSpPr txBox="1">
            <a:spLocks/>
          </p:cNvSpPr>
          <p:nvPr/>
        </p:nvSpPr>
        <p:spPr>
          <a:xfrm>
            <a:off x="8451604" y="1412489"/>
            <a:ext cx="3197701" cy="436384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100" dirty="0"/>
              <a:t>General approach:  </a:t>
            </a:r>
          </a:p>
          <a:p>
            <a:pPr lvl="1"/>
            <a:r>
              <a:rPr lang="en-US" sz="1100" dirty="0"/>
              <a:t>Describe using an intermediate “readable” language</a:t>
            </a:r>
          </a:p>
          <a:p>
            <a:pPr marL="457200" lvl="1"/>
            <a:endParaRPr lang="en-US" sz="1100" dirty="0"/>
          </a:p>
          <a:p>
            <a:pPr marL="457200" lvl="1"/>
            <a:r>
              <a:rPr lang="en-US" sz="1100" dirty="0"/>
              <a:t>C++ statement:				Meaning:</a:t>
            </a:r>
          </a:p>
          <a:p>
            <a:pPr marL="457200" lvl="1"/>
            <a:r>
              <a:rPr lang="en-US" sz="1100" dirty="0"/>
              <a:t>	for (x = 0; condition; x++)  {			x = 0;</a:t>
            </a:r>
          </a:p>
          <a:p>
            <a:pPr marL="457200" lvl="1"/>
            <a:r>
              <a:rPr lang="en-US" sz="1100" dirty="0"/>
              <a:t>		…				loop:   if condition is false, </a:t>
            </a:r>
            <a:r>
              <a:rPr lang="en-US" sz="1100" dirty="0" err="1"/>
              <a:t>goto</a:t>
            </a:r>
            <a:r>
              <a:rPr lang="en-US" sz="1100" dirty="0"/>
              <a:t> out</a:t>
            </a:r>
          </a:p>
          <a:p>
            <a:pPr marL="457200" lvl="1"/>
            <a:r>
              <a:rPr lang="en-US" sz="1100" dirty="0"/>
              <a:t>	}						…</a:t>
            </a:r>
          </a:p>
          <a:p>
            <a:pPr marL="457200" lvl="1"/>
            <a:r>
              <a:rPr lang="en-US" sz="1100" dirty="0"/>
              <a:t>							x++;</a:t>
            </a:r>
          </a:p>
          <a:p>
            <a:pPr marL="457200" lvl="1"/>
            <a:r>
              <a:rPr lang="en-US" sz="1100" dirty="0"/>
              <a:t>							</a:t>
            </a:r>
            <a:r>
              <a:rPr lang="en-US" sz="1100" dirty="0" err="1"/>
              <a:t>goto</a:t>
            </a:r>
            <a:r>
              <a:rPr lang="en-US" sz="1100" dirty="0"/>
              <a:t> loop</a:t>
            </a:r>
          </a:p>
          <a:p>
            <a:pPr marL="457200" lvl="1"/>
            <a:r>
              <a:rPr lang="en-US" sz="1100" dirty="0"/>
              <a:t>						out:	…</a:t>
            </a:r>
          </a:p>
        </p:txBody>
      </p:sp>
    </p:spTree>
    <p:extLst>
      <p:ext uri="{BB962C8B-B14F-4D97-AF65-F5344CB8AC3E}">
        <p14:creationId xmlns:p14="http://schemas.microsoft.com/office/powerpoint/2010/main" val="42209326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A14447-07E9-5021-4D89-DE782BB67195}"/>
              </a:ext>
            </a:extLst>
          </p:cNvPr>
          <p:cNvSpPr>
            <a:spLocks noGrp="1"/>
          </p:cNvSpPr>
          <p:nvPr>
            <p:ph type="title"/>
          </p:nvPr>
        </p:nvSpPr>
        <p:spPr>
          <a:xfrm>
            <a:off x="5868557" y="1138036"/>
            <a:ext cx="5444382" cy="1402470"/>
          </a:xfrm>
        </p:spPr>
        <p:txBody>
          <a:bodyPr anchor="t">
            <a:normAutofit/>
          </a:bodyPr>
          <a:lstStyle/>
          <a:p>
            <a:r>
              <a:rPr lang="en-US" sz="3200"/>
              <a:t>What is Semantic Analysis</a:t>
            </a:r>
          </a:p>
        </p:txBody>
      </p:sp>
      <p:pic>
        <p:nvPicPr>
          <p:cNvPr id="5" name="Picture 4" descr="Computer script on a screen">
            <a:extLst>
              <a:ext uri="{FF2B5EF4-FFF2-40B4-BE49-F238E27FC236}">
                <a16:creationId xmlns:a16="http://schemas.microsoft.com/office/drawing/2014/main" id="{C41FF284-952E-3C85-0287-B09B068F5EBE}"/>
              </a:ext>
            </a:extLst>
          </p:cNvPr>
          <p:cNvPicPr>
            <a:picLocks noChangeAspect="1"/>
          </p:cNvPicPr>
          <p:nvPr/>
        </p:nvPicPr>
        <p:blipFill rotWithShape="1">
          <a:blip r:embed="rId2"/>
          <a:srcRect l="5045" r="44817" b="-1"/>
          <a:stretch/>
        </p:blipFill>
        <p:spPr>
          <a:xfrm>
            <a:off x="-1" y="10"/>
            <a:ext cx="5151179" cy="6857990"/>
          </a:xfrm>
          <a:prstGeom prst="rect">
            <a:avLst/>
          </a:prstGeom>
        </p:spPr>
      </p:pic>
      <p:cxnSp>
        <p:nvCxnSpPr>
          <p:cNvPr id="9" name="Straight Connector 8">
            <a:extLst>
              <a:ext uri="{FF2B5EF4-FFF2-40B4-BE49-F238E27FC236}">
                <a16:creationId xmlns:a16="http://schemas.microsoft.com/office/drawing/2014/main" id="{1503BFE4-729B-D9D0-C17B-501E6AF112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971697"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A250EDA-4E65-6468-5974-4B7A03764035}"/>
              </a:ext>
            </a:extLst>
          </p:cNvPr>
          <p:cNvSpPr>
            <a:spLocks noGrp="1"/>
          </p:cNvSpPr>
          <p:nvPr>
            <p:ph idx="1"/>
          </p:nvPr>
        </p:nvSpPr>
        <p:spPr>
          <a:xfrm>
            <a:off x="5868557" y="2004164"/>
            <a:ext cx="5655388" cy="4359058"/>
          </a:xfrm>
        </p:spPr>
        <p:txBody>
          <a:bodyPr>
            <a:normAutofit lnSpcReduction="10000"/>
          </a:bodyPr>
          <a:lstStyle/>
          <a:p>
            <a:r>
              <a:rPr lang="en-US" sz="2000" dirty="0">
                <a:latin typeface="Nunito" pitchFamily="2" charset="0"/>
              </a:rPr>
              <a:t>Following parsing, the next two phases of the "typical" compiler are:</a:t>
            </a:r>
          </a:p>
          <a:p>
            <a:pPr>
              <a:buFont typeface="Wingdings" panose="05000000000000000000" pitchFamily="2" charset="2"/>
              <a:buChar char="q"/>
            </a:pPr>
            <a:r>
              <a:rPr lang="en-US" sz="2000" dirty="0">
                <a:latin typeface="Nunito" pitchFamily="2" charset="0"/>
              </a:rPr>
              <a:t>	semantic analysis</a:t>
            </a:r>
          </a:p>
          <a:p>
            <a:pPr>
              <a:buFont typeface="Wingdings" panose="05000000000000000000" pitchFamily="2" charset="2"/>
              <a:buChar char="q"/>
            </a:pPr>
            <a:r>
              <a:rPr lang="en-US" sz="2000" dirty="0">
                <a:latin typeface="Nunito" pitchFamily="2" charset="0"/>
              </a:rPr>
              <a:t>	Intermediate code generation</a:t>
            </a:r>
          </a:p>
          <a:p>
            <a:r>
              <a:rPr lang="en-US" sz="2000" dirty="0">
                <a:latin typeface="Nunito" pitchFamily="2" charset="0"/>
              </a:rPr>
              <a:t>Semantic is related to the m</a:t>
            </a:r>
            <a:r>
              <a:rPr lang="en-US" sz="2000" b="0" i="0" dirty="0">
                <a:effectLst/>
                <a:latin typeface="Nunito" pitchFamily="2" charset="0"/>
              </a:rPr>
              <a:t>eaning associated with the statement in a programming language.</a:t>
            </a:r>
          </a:p>
          <a:p>
            <a:r>
              <a:rPr lang="en-US" sz="2000" dirty="0">
                <a:latin typeface="Nunito" pitchFamily="2" charset="0"/>
              </a:rPr>
              <a:t>M</a:t>
            </a:r>
            <a:r>
              <a:rPr lang="en-US" sz="2000" b="0" i="0" dirty="0">
                <a:effectLst/>
                <a:latin typeface="Nunito" pitchFamily="2" charset="0"/>
              </a:rPr>
              <a:t>akes sure that declarations and statements of program have right meaning.</a:t>
            </a:r>
          </a:p>
          <a:p>
            <a:r>
              <a:rPr lang="en-US" sz="2000" dirty="0"/>
              <a:t> Meaning is important for at least two reasons – </a:t>
            </a:r>
          </a:p>
          <a:p>
            <a:pPr marL="0" indent="0">
              <a:buNone/>
            </a:pPr>
            <a:r>
              <a:rPr lang="en-US" sz="2000" dirty="0"/>
              <a:t> 	1. It allows us to enforce rules.</a:t>
            </a:r>
          </a:p>
          <a:p>
            <a:pPr marL="0" indent="0">
              <a:buNone/>
            </a:pPr>
            <a:r>
              <a:rPr lang="en-US" sz="2000" dirty="0"/>
              <a:t>	2. It provides the information we need in order to generate an equivalent output program.</a:t>
            </a:r>
          </a:p>
        </p:txBody>
      </p:sp>
    </p:spTree>
    <p:extLst>
      <p:ext uri="{BB962C8B-B14F-4D97-AF65-F5344CB8AC3E}">
        <p14:creationId xmlns:p14="http://schemas.microsoft.com/office/powerpoint/2010/main" val="23268372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41248" y="548640"/>
            <a:ext cx="3600860" cy="5431536"/>
          </a:xfrm>
        </p:spPr>
        <p:txBody>
          <a:bodyPr>
            <a:normAutofit/>
          </a:bodyPr>
          <a:lstStyle/>
          <a:p>
            <a:r>
              <a:rPr lang="en-US" sz="5400"/>
              <a:t>Operational Semantics, Evaluation</a:t>
            </a: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5126418" y="552091"/>
            <a:ext cx="6224335" cy="5431536"/>
          </a:xfrm>
        </p:spPr>
        <p:txBody>
          <a:bodyPr anchor="ctr">
            <a:normAutofit/>
          </a:bodyPr>
          <a:lstStyle/>
          <a:p>
            <a:r>
              <a:rPr lang="en-US" sz="2200" dirty="0"/>
              <a:t>A hardware only interpreter would be too expensive </a:t>
            </a:r>
          </a:p>
          <a:p>
            <a:r>
              <a:rPr lang="en-US" sz="2200" dirty="0"/>
              <a:t>A software only interpreter also has problems:</a:t>
            </a:r>
          </a:p>
          <a:p>
            <a:pPr marL="0" indent="0">
              <a:buNone/>
            </a:pPr>
            <a:r>
              <a:rPr lang="en-US" sz="2200" dirty="0"/>
              <a:t>	- The detailed characteristics of the particular computer would make actions difficult to understand such a semantic definition would be machine- dependent</a:t>
            </a:r>
          </a:p>
          <a:p>
            <a:r>
              <a:rPr lang="en-US" sz="2200" dirty="0"/>
              <a:t>A better alternative: A complete computer simulation The process includes</a:t>
            </a:r>
          </a:p>
          <a:p>
            <a:pPr marL="0" indent="0">
              <a:buNone/>
            </a:pPr>
            <a:r>
              <a:rPr lang="en-US" sz="2200" dirty="0"/>
              <a:t> 	1.  Build a translator</a:t>
            </a:r>
          </a:p>
          <a:p>
            <a:pPr marL="0" indent="0">
              <a:buNone/>
            </a:pPr>
            <a:r>
              <a:rPr lang="en-US" sz="2200" dirty="0"/>
              <a:t>	2. Build a simulator for the idealized computer</a:t>
            </a:r>
          </a:p>
        </p:txBody>
      </p:sp>
    </p:spTree>
    <p:extLst>
      <p:ext uri="{BB962C8B-B14F-4D97-AF65-F5344CB8AC3E}">
        <p14:creationId xmlns:p14="http://schemas.microsoft.com/office/powerpoint/2010/main" val="6999122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3" name="Rectangle 62">
            <a:extLst>
              <a:ext uri="{FF2B5EF4-FFF2-40B4-BE49-F238E27FC236}">
                <a16:creationId xmlns:a16="http://schemas.microsoft.com/office/drawing/2014/main" id="{352BEC0E-22F8-46D0-9632-375DB541B0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40080" y="329184"/>
            <a:ext cx="6894576" cy="1783080"/>
          </a:xfrm>
        </p:spPr>
        <p:txBody>
          <a:bodyPr anchor="b">
            <a:normAutofit/>
          </a:bodyPr>
          <a:lstStyle/>
          <a:p>
            <a:r>
              <a:rPr lang="en-US" sz="5400"/>
              <a:t>Denotational Semantics</a:t>
            </a:r>
          </a:p>
        </p:txBody>
      </p:sp>
      <p:sp>
        <p:nvSpPr>
          <p:cNvPr id="65"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8952" y="2395728"/>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640080" y="2706624"/>
            <a:ext cx="6894576" cy="3483864"/>
          </a:xfrm>
        </p:spPr>
        <p:txBody>
          <a:bodyPr>
            <a:normAutofit/>
          </a:bodyPr>
          <a:lstStyle/>
          <a:p>
            <a:endParaRPr lang="en-US" sz="2200"/>
          </a:p>
          <a:p>
            <a:r>
              <a:rPr lang="en-US" sz="2200"/>
              <a:t>Based on math (and recursion!)</a:t>
            </a:r>
          </a:p>
          <a:p>
            <a:pPr marL="0" indent="0">
              <a:buNone/>
            </a:pPr>
            <a:endParaRPr lang="en-US" sz="2200"/>
          </a:p>
          <a:p>
            <a:endParaRPr lang="en-US" sz="2200"/>
          </a:p>
          <a:p>
            <a:pPr marL="0" indent="0">
              <a:buNone/>
            </a:pPr>
            <a:r>
              <a:rPr lang="en-US" sz="2200"/>
              <a:t> </a:t>
            </a:r>
          </a:p>
        </p:txBody>
      </p:sp>
      <p:pic>
        <p:nvPicPr>
          <p:cNvPr id="7" name="Picture 6">
            <a:extLst>
              <a:ext uri="{FF2B5EF4-FFF2-40B4-BE49-F238E27FC236}">
                <a16:creationId xmlns:a16="http://schemas.microsoft.com/office/drawing/2014/main" id="{BC669F98-3572-17C4-E39A-AD7669648509}"/>
              </a:ext>
            </a:extLst>
          </p:cNvPr>
          <p:cNvPicPr>
            <a:picLocks noChangeAspect="1"/>
          </p:cNvPicPr>
          <p:nvPr/>
        </p:nvPicPr>
        <p:blipFill>
          <a:blip r:embed="rId2"/>
          <a:stretch>
            <a:fillRect/>
          </a:stretch>
        </p:blipFill>
        <p:spPr>
          <a:xfrm>
            <a:off x="6770550" y="2484369"/>
            <a:ext cx="4977706" cy="2261368"/>
          </a:xfrm>
          <a:prstGeom prst="rect">
            <a:avLst/>
          </a:prstGeom>
        </p:spPr>
      </p:pic>
      <p:pic>
        <p:nvPicPr>
          <p:cNvPr id="5" name="Picture 4" descr="A blue and white rectangular box with black text&#10;&#10;Description automatically generated">
            <a:extLst>
              <a:ext uri="{FF2B5EF4-FFF2-40B4-BE49-F238E27FC236}">
                <a16:creationId xmlns:a16="http://schemas.microsoft.com/office/drawing/2014/main" id="{BC94A4EB-A74E-D79B-3D6E-0CB3518F1E7E}"/>
              </a:ext>
            </a:extLst>
          </p:cNvPr>
          <p:cNvPicPr>
            <a:picLocks noChangeAspect="1"/>
          </p:cNvPicPr>
          <p:nvPr/>
        </p:nvPicPr>
        <p:blipFill>
          <a:blip r:embed="rId3"/>
          <a:stretch>
            <a:fillRect/>
          </a:stretch>
        </p:blipFill>
        <p:spPr>
          <a:xfrm>
            <a:off x="5685210" y="4903266"/>
            <a:ext cx="6063045" cy="1364184"/>
          </a:xfrm>
          <a:prstGeom prst="rect">
            <a:avLst/>
          </a:prstGeom>
        </p:spPr>
      </p:pic>
    </p:spTree>
    <p:extLst>
      <p:ext uri="{BB962C8B-B14F-4D97-AF65-F5344CB8AC3E}">
        <p14:creationId xmlns:p14="http://schemas.microsoft.com/office/powerpoint/2010/main" val="3936611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Denotational Semantics</a:t>
            </a:r>
          </a:p>
        </p:txBody>
      </p:sp>
      <p:sp>
        <p:nvSpPr>
          <p:cNvPr id="3" name="Content Placeholder 2"/>
          <p:cNvSpPr>
            <a:spLocks noGrp="1"/>
          </p:cNvSpPr>
          <p:nvPr>
            <p:ph idx="1"/>
          </p:nvPr>
        </p:nvSpPr>
        <p:spPr/>
        <p:txBody>
          <a:bodyPr>
            <a:normAutofit/>
          </a:bodyPr>
          <a:lstStyle/>
          <a:p>
            <a:r>
              <a:rPr lang="en-US" sz="2000" dirty="0"/>
              <a:t>In math, use functions to create a mapping:</a:t>
            </a:r>
          </a:p>
          <a:p>
            <a:pPr lvl="1"/>
            <a:r>
              <a:rPr lang="en-US" sz="2000" dirty="0"/>
              <a:t>x = y + 1</a:t>
            </a:r>
          </a:p>
          <a:p>
            <a:r>
              <a:rPr lang="en-US" sz="2000" dirty="0"/>
              <a:t>Here, mapping syntax to semantics</a:t>
            </a:r>
          </a:p>
        </p:txBody>
      </p:sp>
      <p:sp>
        <p:nvSpPr>
          <p:cNvPr id="4" name="Content Placeholder 2">
            <a:extLst>
              <a:ext uri="{FF2B5EF4-FFF2-40B4-BE49-F238E27FC236}">
                <a16:creationId xmlns:a16="http://schemas.microsoft.com/office/drawing/2014/main" id="{85F781A4-5E1C-2C6A-1A89-81AF9CE2E971}"/>
              </a:ext>
            </a:extLst>
          </p:cNvPr>
          <p:cNvSpPr txBox="1">
            <a:spLocks/>
          </p:cNvSpPr>
          <p:nvPr/>
        </p:nvSpPr>
        <p:spPr>
          <a:xfrm>
            <a:off x="990600" y="3352799"/>
            <a:ext cx="10515600" cy="2976563"/>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Someone enters:   219 </a:t>
            </a:r>
          </a:p>
          <a:p>
            <a:pPr lvl="1"/>
            <a:r>
              <a:rPr lang="en-US" dirty="0"/>
              <a:t>Computer reads it as a string, but what is the meaning?</a:t>
            </a:r>
          </a:p>
          <a:p>
            <a:pPr marL="457200" lvl="1" indent="0">
              <a:buFont typeface="Arial" panose="020B0604020202020204" pitchFamily="34" charset="0"/>
              <a:buNone/>
            </a:pPr>
            <a:endParaRPr lang="en-US" dirty="0"/>
          </a:p>
          <a:p>
            <a:pPr marL="0" indent="0">
              <a:buFont typeface="Arial" panose="020B0604020202020204" pitchFamily="34" charset="0"/>
              <a:buNone/>
            </a:pPr>
            <a:r>
              <a:rPr lang="en-US" dirty="0"/>
              <a:t>First, define syntactic domain:</a:t>
            </a:r>
          </a:p>
          <a:p>
            <a:pPr marL="0" indent="0">
              <a:buFont typeface="Arial" panose="020B0604020202020204" pitchFamily="34" charset="0"/>
              <a:buNone/>
            </a:pPr>
            <a:r>
              <a:rPr lang="en-US" dirty="0"/>
              <a:t>&lt;</a:t>
            </a:r>
            <a:r>
              <a:rPr lang="en-US" dirty="0" err="1"/>
              <a:t>dec_num</a:t>
            </a:r>
            <a:r>
              <a:rPr lang="en-US" dirty="0"/>
              <a:t>&gt; -&gt; ‘0’ | ‘1’ |’2’ |… | ‘9’     |</a:t>
            </a:r>
          </a:p>
          <a:p>
            <a:pPr marL="0" indent="0">
              <a:buFont typeface="Arial" panose="020B0604020202020204" pitchFamily="34" charset="0"/>
              <a:buNone/>
            </a:pPr>
            <a:r>
              <a:rPr lang="en-US" dirty="0"/>
              <a:t>		   &lt;</a:t>
            </a:r>
            <a:r>
              <a:rPr lang="en-US" dirty="0" err="1"/>
              <a:t>dec_num</a:t>
            </a:r>
            <a:r>
              <a:rPr lang="en-US" dirty="0"/>
              <a:t>&gt; (‘0’ | ‘1’ | ‘2’ | … |’9’)</a:t>
            </a:r>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a:p>
            <a:pPr marL="0" indent="0">
              <a:buFont typeface="Arial" panose="020B0604020202020204" pitchFamily="34" charset="0"/>
              <a:buNone/>
            </a:pPr>
            <a:r>
              <a:rPr lang="en-US" dirty="0"/>
              <a:t>(Show 219 can be derived by this grammar.)</a:t>
            </a:r>
          </a:p>
        </p:txBody>
      </p:sp>
    </p:spTree>
    <p:extLst>
      <p:ext uri="{BB962C8B-B14F-4D97-AF65-F5344CB8AC3E}">
        <p14:creationId xmlns:p14="http://schemas.microsoft.com/office/powerpoint/2010/main" val="39526312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30936" y="640080"/>
            <a:ext cx="4818888" cy="1481328"/>
          </a:xfrm>
        </p:spPr>
        <p:txBody>
          <a:bodyPr anchor="b">
            <a:normAutofit/>
          </a:bodyPr>
          <a:lstStyle/>
          <a:p>
            <a:r>
              <a:rPr lang="en-US" sz="5000"/>
              <a:t>219 Example, continued</a:t>
            </a:r>
          </a:p>
        </p:txBody>
      </p:sp>
      <p:sp>
        <p:nvSpPr>
          <p:cNvPr id="12"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630936" y="2660904"/>
            <a:ext cx="4818888" cy="3547872"/>
          </a:xfrm>
        </p:spPr>
        <p:txBody>
          <a:bodyPr anchor="t">
            <a:normAutofit/>
          </a:bodyPr>
          <a:lstStyle/>
          <a:p>
            <a:pPr marL="0" indent="0">
              <a:buNone/>
            </a:pPr>
            <a:r>
              <a:rPr lang="en-US" sz="1700"/>
              <a:t>Create semantic mappings:</a:t>
            </a:r>
          </a:p>
          <a:p>
            <a:pPr marL="0" indent="0">
              <a:buNone/>
            </a:pPr>
            <a:endParaRPr lang="en-US" sz="1700"/>
          </a:p>
          <a:p>
            <a:pPr marL="0" indent="0">
              <a:buNone/>
            </a:pPr>
            <a:r>
              <a:rPr lang="en-US" sz="1700"/>
              <a:t>M</a:t>
            </a:r>
            <a:r>
              <a:rPr lang="en-US" sz="1700" baseline="-25000"/>
              <a:t>dec</a:t>
            </a:r>
            <a:r>
              <a:rPr lang="en-US" sz="1700"/>
              <a:t>(‘0’)=0, M</a:t>
            </a:r>
            <a:r>
              <a:rPr lang="en-US" sz="1700" baseline="-25000"/>
              <a:t>dec</a:t>
            </a:r>
            <a:r>
              <a:rPr lang="en-US" sz="1700"/>
              <a:t>(‘1’)=1, M</a:t>
            </a:r>
            <a:r>
              <a:rPr lang="en-US" sz="1700" baseline="-25000"/>
              <a:t>dec</a:t>
            </a:r>
            <a:r>
              <a:rPr lang="en-US" sz="1700"/>
              <a:t>(‘2’)=2, … , M</a:t>
            </a:r>
            <a:r>
              <a:rPr lang="en-US" sz="1700" baseline="-25000"/>
              <a:t>dec</a:t>
            </a:r>
            <a:r>
              <a:rPr lang="en-US" sz="1700"/>
              <a:t>(‘9’)=9</a:t>
            </a:r>
          </a:p>
          <a:p>
            <a:pPr marL="0" indent="0">
              <a:buNone/>
            </a:pPr>
            <a:endParaRPr lang="en-US" sz="1700"/>
          </a:p>
          <a:p>
            <a:pPr marL="0" indent="0">
              <a:buNone/>
            </a:pPr>
            <a:r>
              <a:rPr lang="en-US" sz="1700"/>
              <a:t>M</a:t>
            </a:r>
            <a:r>
              <a:rPr lang="en-US" sz="1700" baseline="-25000"/>
              <a:t>dec</a:t>
            </a:r>
            <a:r>
              <a:rPr lang="en-US" sz="1700"/>
              <a:t>(&lt;dec_num&gt; ‘0’ ) = 10 * M</a:t>
            </a:r>
            <a:r>
              <a:rPr lang="en-US" sz="1700" baseline="-25000"/>
              <a:t>dec</a:t>
            </a:r>
            <a:r>
              <a:rPr lang="en-US" sz="1700"/>
              <a:t>(&lt;dec_num&gt;)</a:t>
            </a:r>
          </a:p>
          <a:p>
            <a:pPr marL="0" indent="0">
              <a:buNone/>
            </a:pPr>
            <a:r>
              <a:rPr lang="en-US" sz="1700"/>
              <a:t>M</a:t>
            </a:r>
            <a:r>
              <a:rPr lang="en-US" sz="1700" baseline="-25000"/>
              <a:t>dec</a:t>
            </a:r>
            <a:r>
              <a:rPr lang="en-US" sz="1700"/>
              <a:t>(&lt;dec_num&gt; ‘1’ ) = 10 * M</a:t>
            </a:r>
            <a:r>
              <a:rPr lang="en-US" sz="1700" baseline="-25000"/>
              <a:t>dec</a:t>
            </a:r>
            <a:r>
              <a:rPr lang="en-US" sz="1700"/>
              <a:t>(&lt;dec_num&gt;) + 1</a:t>
            </a:r>
          </a:p>
          <a:p>
            <a:pPr marL="0" indent="0">
              <a:buNone/>
            </a:pPr>
            <a:r>
              <a:rPr lang="en-US" sz="1700"/>
              <a:t>M</a:t>
            </a:r>
            <a:r>
              <a:rPr lang="en-US" sz="1700" baseline="-25000"/>
              <a:t>dec</a:t>
            </a:r>
            <a:r>
              <a:rPr lang="en-US" sz="1700"/>
              <a:t>(&lt;dec_num&gt; ‘2’ ) = 10 * M</a:t>
            </a:r>
            <a:r>
              <a:rPr lang="en-US" sz="1700" baseline="-25000"/>
              <a:t>dec</a:t>
            </a:r>
            <a:r>
              <a:rPr lang="en-US" sz="1700"/>
              <a:t>(&lt;dec_num&gt;)+ 2</a:t>
            </a:r>
          </a:p>
          <a:p>
            <a:pPr marL="0" indent="0">
              <a:buNone/>
            </a:pPr>
            <a:r>
              <a:rPr lang="en-US" sz="1700"/>
              <a:t>…</a:t>
            </a:r>
          </a:p>
          <a:p>
            <a:pPr marL="0" indent="0">
              <a:buNone/>
            </a:pPr>
            <a:r>
              <a:rPr lang="en-US" sz="1700"/>
              <a:t>M</a:t>
            </a:r>
            <a:r>
              <a:rPr lang="en-US" sz="1700" baseline="-25000"/>
              <a:t>dec</a:t>
            </a:r>
            <a:r>
              <a:rPr lang="en-US" sz="1700"/>
              <a:t>(&lt;dec_num&gt; ‘9’ ) = 10 * M</a:t>
            </a:r>
            <a:r>
              <a:rPr lang="en-US" sz="1700" baseline="-25000"/>
              <a:t>dec</a:t>
            </a:r>
            <a:r>
              <a:rPr lang="en-US" sz="1700"/>
              <a:t>(&lt;dec_num&gt;) + 9</a:t>
            </a:r>
          </a:p>
          <a:p>
            <a:pPr marL="0" indent="0">
              <a:buNone/>
            </a:pPr>
            <a:endParaRPr lang="en-US" sz="1700"/>
          </a:p>
        </p:txBody>
      </p:sp>
      <p:graphicFrame>
        <p:nvGraphicFramePr>
          <p:cNvPr id="5" name="Table 6">
            <a:extLst>
              <a:ext uri="{FF2B5EF4-FFF2-40B4-BE49-F238E27FC236}">
                <a16:creationId xmlns:a16="http://schemas.microsoft.com/office/drawing/2014/main" id="{542BE8A8-1DA9-7558-9735-452FF7BBB1E0}"/>
              </a:ext>
            </a:extLst>
          </p:cNvPr>
          <p:cNvGraphicFramePr>
            <a:graphicFrameLocks noGrp="1"/>
          </p:cNvGraphicFramePr>
          <p:nvPr>
            <p:extLst>
              <p:ext uri="{D42A27DB-BD31-4B8C-83A1-F6EECF244321}">
                <p14:modId xmlns:p14="http://schemas.microsoft.com/office/powerpoint/2010/main" val="169541276"/>
              </p:ext>
            </p:extLst>
          </p:nvPr>
        </p:nvGraphicFramePr>
        <p:xfrm>
          <a:off x="6099048" y="2485835"/>
          <a:ext cx="5458970" cy="2409960"/>
        </p:xfrm>
        <a:graphic>
          <a:graphicData uri="http://schemas.openxmlformats.org/drawingml/2006/table">
            <a:tbl>
              <a:tblPr firstRow="1" bandRow="1">
                <a:tableStyleId>{3B4B98B0-60AC-42C2-AFA5-B58CD77FA1E5}</a:tableStyleId>
              </a:tblPr>
              <a:tblGrid>
                <a:gridCol w="2000195">
                  <a:extLst>
                    <a:ext uri="{9D8B030D-6E8A-4147-A177-3AD203B41FA5}">
                      <a16:colId xmlns:a16="http://schemas.microsoft.com/office/drawing/2014/main" val="981739375"/>
                    </a:ext>
                  </a:extLst>
                </a:gridCol>
                <a:gridCol w="1905727">
                  <a:extLst>
                    <a:ext uri="{9D8B030D-6E8A-4147-A177-3AD203B41FA5}">
                      <a16:colId xmlns:a16="http://schemas.microsoft.com/office/drawing/2014/main" val="3040868237"/>
                    </a:ext>
                  </a:extLst>
                </a:gridCol>
                <a:gridCol w="1553048">
                  <a:extLst>
                    <a:ext uri="{9D8B030D-6E8A-4147-A177-3AD203B41FA5}">
                      <a16:colId xmlns:a16="http://schemas.microsoft.com/office/drawing/2014/main" val="2936789664"/>
                    </a:ext>
                  </a:extLst>
                </a:gridCol>
              </a:tblGrid>
              <a:tr h="399032">
                <a:tc>
                  <a:txBody>
                    <a:bodyPr/>
                    <a:lstStyle/>
                    <a:p>
                      <a:pPr algn="ctr"/>
                      <a:r>
                        <a:rPr lang="en-US" sz="1800"/>
                        <a:t>Syntax</a:t>
                      </a:r>
                    </a:p>
                  </a:txBody>
                  <a:tcPr marL="90689" marR="90689" marT="45344" marB="45344"/>
                </a:tc>
                <a:tc>
                  <a:txBody>
                    <a:bodyPr/>
                    <a:lstStyle/>
                    <a:p>
                      <a:pPr algn="ctr"/>
                      <a:r>
                        <a:rPr lang="en-US" sz="1800"/>
                        <a:t>Semantic</a:t>
                      </a:r>
                    </a:p>
                  </a:txBody>
                  <a:tcPr marL="90689" marR="90689" marT="45344" marB="45344"/>
                </a:tc>
                <a:tc>
                  <a:txBody>
                    <a:bodyPr/>
                    <a:lstStyle/>
                    <a:p>
                      <a:pPr algn="ctr"/>
                      <a:r>
                        <a:rPr lang="en-US" sz="1800"/>
                        <a:t>Meaning</a:t>
                      </a:r>
                    </a:p>
                  </a:txBody>
                  <a:tcPr marL="90689" marR="90689" marT="45344" marB="45344"/>
                </a:tc>
                <a:extLst>
                  <a:ext uri="{0D108BD9-81ED-4DB2-BD59-A6C34878D82A}">
                    <a16:rowId xmlns:a16="http://schemas.microsoft.com/office/drawing/2014/main" val="832320064"/>
                  </a:ext>
                </a:extLst>
              </a:tr>
              <a:tr h="1487298">
                <a:tc>
                  <a:txBody>
                    <a:bodyPr/>
                    <a:lstStyle/>
                    <a:p>
                      <a:r>
                        <a:rPr lang="en-US" sz="1800"/>
                        <a:t>dec_num 9		</a:t>
                      </a:r>
                    </a:p>
                    <a:p>
                      <a:r>
                        <a:rPr lang="en-US" sz="1800"/>
                        <a:t>dec_num 1          		</a:t>
                      </a:r>
                    </a:p>
                    <a:p>
                      <a:r>
                        <a:rPr lang="en-US" sz="1800"/>
                        <a:t>2 </a:t>
                      </a:r>
                    </a:p>
                  </a:txBody>
                  <a:tcPr marL="90689" marR="90689" marT="45344" marB="45344"/>
                </a:tc>
                <a:tc>
                  <a:txBody>
                    <a:bodyPr/>
                    <a:lstStyle/>
                    <a:p>
                      <a:pPr algn="ctr"/>
                      <a:r>
                        <a:rPr lang="en-US" sz="1800"/>
                        <a:t>10*dec_num + 9</a:t>
                      </a:r>
                    </a:p>
                    <a:p>
                      <a:pPr algn="ctr"/>
                      <a:r>
                        <a:rPr lang="en-US" sz="1800"/>
                        <a:t>		 10*dec_num+1 </a:t>
                      </a:r>
                    </a:p>
                    <a:p>
                      <a:pPr algn="ctr"/>
                      <a:r>
                        <a:rPr lang="en-US" sz="1800"/>
                        <a:t>2 </a:t>
                      </a:r>
                    </a:p>
                  </a:txBody>
                  <a:tcPr marL="90689" marR="90689" marT="45344" marB="45344"/>
                </a:tc>
                <a:tc>
                  <a:txBody>
                    <a:bodyPr/>
                    <a:lstStyle/>
                    <a:p>
                      <a:pPr algn="ctr"/>
                      <a:r>
                        <a:rPr lang="en-US" sz="1800" dirty="0"/>
                        <a:t>= 10*21+9 = 219</a:t>
                      </a:r>
                    </a:p>
                    <a:p>
                      <a:pPr algn="l"/>
                      <a:endParaRPr lang="en-US" sz="1800" dirty="0"/>
                    </a:p>
                    <a:p>
                      <a:pPr algn="ctr"/>
                      <a:r>
                        <a:rPr lang="en-US" sz="1800" dirty="0"/>
                        <a:t>=10*2+1 = 21</a:t>
                      </a:r>
                    </a:p>
                    <a:p>
                      <a:pPr algn="ctr"/>
                      <a:endParaRPr lang="en-US" sz="1800" dirty="0"/>
                    </a:p>
                  </a:txBody>
                  <a:tcPr marL="90689" marR="90689" marT="45344" marB="45344"/>
                </a:tc>
                <a:extLst>
                  <a:ext uri="{0D108BD9-81ED-4DB2-BD59-A6C34878D82A}">
                    <a16:rowId xmlns:a16="http://schemas.microsoft.com/office/drawing/2014/main" val="98928705"/>
                  </a:ext>
                </a:extLst>
              </a:tr>
            </a:tbl>
          </a:graphicData>
        </a:graphic>
      </p:graphicFrame>
    </p:spTree>
    <p:extLst>
      <p:ext uri="{BB962C8B-B14F-4D97-AF65-F5344CB8AC3E}">
        <p14:creationId xmlns:p14="http://schemas.microsoft.com/office/powerpoint/2010/main" val="6245001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365125"/>
            <a:ext cx="10515600" cy="1325563"/>
          </a:xfrm>
        </p:spPr>
        <p:txBody>
          <a:bodyPr>
            <a:normAutofit/>
          </a:bodyPr>
          <a:lstStyle/>
          <a:p>
            <a:r>
              <a:rPr lang="en-US" sz="5400"/>
              <a:t>Denotational Semantics, Evaluation</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838200" y="1929384"/>
            <a:ext cx="10515600" cy="4251960"/>
          </a:xfrm>
        </p:spPr>
        <p:txBody>
          <a:bodyPr>
            <a:normAutofit/>
          </a:bodyPr>
          <a:lstStyle/>
          <a:p>
            <a:r>
              <a:rPr lang="en-US" sz="2200"/>
              <a:t>Provides a concise way to describe a language</a:t>
            </a:r>
          </a:p>
          <a:p>
            <a:endParaRPr lang="en-US" sz="2200"/>
          </a:p>
          <a:p>
            <a:r>
              <a:rPr lang="en-US" sz="2200"/>
              <a:t>If the denotational description is too complex, maybe the language is too complex</a:t>
            </a:r>
          </a:p>
          <a:p>
            <a:endParaRPr lang="en-US" sz="2200"/>
          </a:p>
          <a:p>
            <a:r>
              <a:rPr lang="en-US" sz="2200"/>
              <a:t>Too complex to be too useful to users</a:t>
            </a:r>
          </a:p>
        </p:txBody>
      </p:sp>
    </p:spTree>
    <p:extLst>
      <p:ext uri="{BB962C8B-B14F-4D97-AF65-F5344CB8AC3E}">
        <p14:creationId xmlns:p14="http://schemas.microsoft.com/office/powerpoint/2010/main" val="37730445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365125"/>
            <a:ext cx="10515600" cy="1325563"/>
          </a:xfrm>
        </p:spPr>
        <p:txBody>
          <a:bodyPr>
            <a:normAutofit/>
          </a:bodyPr>
          <a:lstStyle/>
          <a:p>
            <a:r>
              <a:rPr lang="en-US" sz="5400"/>
              <a:t>Axiomatic Semantics</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838200" y="1929384"/>
            <a:ext cx="10515600" cy="4251960"/>
          </a:xfrm>
        </p:spPr>
        <p:txBody>
          <a:bodyPr>
            <a:normAutofit/>
          </a:bodyPr>
          <a:lstStyle/>
          <a:p>
            <a:r>
              <a:rPr lang="en-US" sz="2200"/>
              <a:t>Specifies what can be proven about a program -- very abstract</a:t>
            </a:r>
          </a:p>
          <a:p>
            <a:endParaRPr lang="en-US" sz="2200"/>
          </a:p>
          <a:p>
            <a:r>
              <a:rPr lang="en-US" sz="2200"/>
              <a:t>Different from other approaches</a:t>
            </a:r>
          </a:p>
          <a:p>
            <a:pPr lvl="1"/>
            <a:r>
              <a:rPr lang="en-US" sz="2200"/>
              <a:t>No model of how machine changes state</a:t>
            </a:r>
          </a:p>
          <a:p>
            <a:pPr lvl="1"/>
            <a:endParaRPr lang="en-US" sz="2200"/>
          </a:p>
          <a:p>
            <a:r>
              <a:rPr lang="en-US" sz="2200"/>
              <a:t>Related to correctness proofs</a:t>
            </a:r>
          </a:p>
          <a:p>
            <a:pPr lvl="1"/>
            <a:r>
              <a:rPr lang="en-US" sz="2200"/>
              <a:t>Show a program is correct by arguing that there are constraints on variables</a:t>
            </a:r>
          </a:p>
          <a:p>
            <a:pPr lvl="1"/>
            <a:r>
              <a:rPr lang="en-US" sz="2200"/>
              <a:t>The logic expressions are called assertions</a:t>
            </a:r>
          </a:p>
          <a:p>
            <a:pPr marL="0" indent="0">
              <a:buNone/>
            </a:pPr>
            <a:endParaRPr lang="en-US" sz="2200"/>
          </a:p>
        </p:txBody>
      </p:sp>
    </p:spTree>
    <p:extLst>
      <p:ext uri="{BB962C8B-B14F-4D97-AF65-F5344CB8AC3E}">
        <p14:creationId xmlns:p14="http://schemas.microsoft.com/office/powerpoint/2010/main" val="41392103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365125"/>
            <a:ext cx="10515600" cy="1325563"/>
          </a:xfrm>
        </p:spPr>
        <p:txBody>
          <a:bodyPr>
            <a:normAutofit/>
          </a:bodyPr>
          <a:lstStyle/>
          <a:p>
            <a:r>
              <a:rPr lang="en-US" sz="5400"/>
              <a:t>Axiomatic Semantics, Vocab	</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838200" y="1929384"/>
            <a:ext cx="10515600" cy="4251960"/>
          </a:xfrm>
        </p:spPr>
        <p:txBody>
          <a:bodyPr>
            <a:normAutofit/>
          </a:bodyPr>
          <a:lstStyle/>
          <a:p>
            <a:r>
              <a:rPr lang="en-US" sz="2200" b="1"/>
              <a:t>Assertions</a:t>
            </a:r>
            <a:r>
              <a:rPr lang="en-US" sz="2200"/>
              <a:t> (or predicates):</a:t>
            </a:r>
          </a:p>
          <a:p>
            <a:pPr lvl="1"/>
            <a:r>
              <a:rPr lang="en-US" sz="2200"/>
              <a:t>Describes the constraints on a variable at that point in a program</a:t>
            </a:r>
          </a:p>
          <a:p>
            <a:pPr lvl="1"/>
            <a:r>
              <a:rPr lang="en-US" sz="2200" b="1"/>
              <a:t>Preconditions</a:t>
            </a:r>
            <a:r>
              <a:rPr lang="en-US" sz="2200"/>
              <a:t> (what must be true before the line executes)</a:t>
            </a:r>
          </a:p>
          <a:p>
            <a:pPr lvl="1"/>
            <a:r>
              <a:rPr lang="en-US" sz="2200" b="1"/>
              <a:t>Postconditions </a:t>
            </a:r>
            <a:r>
              <a:rPr lang="en-US" sz="2200"/>
              <a:t>(what must be true after the line executes)</a:t>
            </a:r>
          </a:p>
          <a:p>
            <a:pPr lvl="1"/>
            <a:r>
              <a:rPr lang="en-US" sz="2200"/>
              <a:t>Use postconditions to compute preconditions</a:t>
            </a:r>
          </a:p>
          <a:p>
            <a:pPr marL="457200" lvl="1" indent="0">
              <a:buNone/>
            </a:pPr>
            <a:endParaRPr lang="en-US" sz="2200" b="1"/>
          </a:p>
          <a:p>
            <a:pPr marL="457200" lvl="1" indent="0">
              <a:buNone/>
            </a:pPr>
            <a:r>
              <a:rPr lang="en-US" sz="2200"/>
              <a:t>Ex:   sum = 2 * x + 1	//all variables are integers</a:t>
            </a:r>
          </a:p>
          <a:p>
            <a:pPr marL="457200" lvl="1" indent="0">
              <a:buNone/>
            </a:pPr>
            <a:r>
              <a:rPr lang="en-US" sz="2200"/>
              <a:t>	  {sum &gt; 1}		//postcondition</a:t>
            </a:r>
          </a:p>
          <a:p>
            <a:pPr marL="457200" lvl="1" indent="0">
              <a:buNone/>
            </a:pPr>
            <a:endParaRPr lang="en-US" sz="2200"/>
          </a:p>
          <a:p>
            <a:pPr marL="457200" lvl="1" indent="0">
              <a:buNone/>
            </a:pPr>
            <a:r>
              <a:rPr lang="en-US" sz="2200"/>
              <a:t>What are some preconditions for x?  </a:t>
            </a:r>
          </a:p>
        </p:txBody>
      </p:sp>
    </p:spTree>
    <p:extLst>
      <p:ext uri="{BB962C8B-B14F-4D97-AF65-F5344CB8AC3E}">
        <p14:creationId xmlns:p14="http://schemas.microsoft.com/office/powerpoint/2010/main" val="1184112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365125"/>
            <a:ext cx="10515600" cy="1325563"/>
          </a:xfrm>
        </p:spPr>
        <p:txBody>
          <a:bodyPr>
            <a:normAutofit/>
          </a:bodyPr>
          <a:lstStyle/>
          <a:p>
            <a:r>
              <a:rPr lang="en-US" sz="5400"/>
              <a:t>Weakest Precondition</a:t>
            </a:r>
          </a:p>
        </p:txBody>
      </p:sp>
      <p:sp>
        <p:nvSpPr>
          <p:cNvPr id="12"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838200" y="1929384"/>
            <a:ext cx="10515600" cy="4251960"/>
          </a:xfrm>
        </p:spPr>
        <p:txBody>
          <a:bodyPr>
            <a:normAutofit/>
          </a:bodyPr>
          <a:lstStyle/>
          <a:p>
            <a:r>
              <a:rPr lang="en-US" sz="2200"/>
              <a:t>The least restrictive precondition</a:t>
            </a:r>
          </a:p>
          <a:p>
            <a:endParaRPr lang="en-US" sz="2200"/>
          </a:p>
          <a:p>
            <a:pPr marL="0" indent="0">
              <a:buNone/>
            </a:pPr>
            <a:r>
              <a:rPr lang="en-US" sz="2200"/>
              <a:t>Same example:</a:t>
            </a:r>
          </a:p>
          <a:p>
            <a:pPr marL="0" indent="0">
              <a:buNone/>
            </a:pPr>
            <a:endParaRPr lang="en-US" sz="2200"/>
          </a:p>
          <a:p>
            <a:pPr marL="457200" lvl="1" indent="0">
              <a:buNone/>
            </a:pPr>
            <a:r>
              <a:rPr lang="en-US" sz="2200"/>
              <a:t>Ex:   sum = 2 * x + 1	//all variables are integers</a:t>
            </a:r>
          </a:p>
          <a:p>
            <a:pPr marL="457200" lvl="1" indent="0">
              <a:buNone/>
            </a:pPr>
            <a:r>
              <a:rPr lang="en-US" sz="2200"/>
              <a:t>	  {sum &gt; 1}		//postcondition</a:t>
            </a:r>
          </a:p>
          <a:p>
            <a:pPr marL="0" indent="0">
              <a:buNone/>
            </a:pPr>
            <a:endParaRPr lang="en-US" sz="2200"/>
          </a:p>
          <a:p>
            <a:pPr marL="0" indent="0">
              <a:buNone/>
            </a:pPr>
            <a:r>
              <a:rPr lang="en-US" sz="2200"/>
              <a:t>{x &gt; 10}, {x &gt; 50}, {x &gt; 1000}  //possible preconditions</a:t>
            </a:r>
          </a:p>
          <a:p>
            <a:pPr marL="0" indent="0">
              <a:buNone/>
            </a:pPr>
            <a:r>
              <a:rPr lang="en-US" sz="2200"/>
              <a:t>What is the weakest (least restrictive) precondition?</a:t>
            </a:r>
          </a:p>
        </p:txBody>
      </p:sp>
    </p:spTree>
    <p:extLst>
      <p:ext uri="{BB962C8B-B14F-4D97-AF65-F5344CB8AC3E}">
        <p14:creationId xmlns:p14="http://schemas.microsoft.com/office/powerpoint/2010/main" val="28951891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365125"/>
            <a:ext cx="10515600" cy="1325563"/>
          </a:xfrm>
        </p:spPr>
        <p:txBody>
          <a:bodyPr>
            <a:normAutofit/>
          </a:bodyPr>
          <a:lstStyle/>
          <a:p>
            <a:r>
              <a:rPr lang="en-US" sz="5400"/>
              <a:t>Let’s Try:</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838200" y="1929384"/>
            <a:ext cx="10515600" cy="4251960"/>
          </a:xfrm>
        </p:spPr>
        <p:txBody>
          <a:bodyPr>
            <a:normAutofit/>
          </a:bodyPr>
          <a:lstStyle/>
          <a:p>
            <a:r>
              <a:rPr lang="en-US" sz="2200" dirty="0"/>
              <a:t>Two checks:</a:t>
            </a:r>
          </a:p>
          <a:p>
            <a:pPr marL="914400" lvl="1" indent="-457200">
              <a:buAutoNum type="arabicPeriod"/>
            </a:pPr>
            <a:r>
              <a:rPr lang="en-US" sz="2200" dirty="0"/>
              <a:t>Equality</a:t>
            </a:r>
          </a:p>
          <a:p>
            <a:pPr marL="914400" lvl="1" indent="-457200">
              <a:buAutoNum type="arabicPeriod"/>
            </a:pPr>
            <a:r>
              <a:rPr lang="en-US" sz="2200" dirty="0"/>
              <a:t>Inequality according to your precondition</a:t>
            </a:r>
          </a:p>
          <a:p>
            <a:pPr marL="457200" lvl="1" indent="0">
              <a:buNone/>
            </a:pPr>
            <a:endParaRPr lang="en-US" sz="2200" dirty="0"/>
          </a:p>
          <a:p>
            <a:r>
              <a:rPr lang="en-US" sz="2200" dirty="0"/>
              <a:t>What is the weakest precondition for:</a:t>
            </a:r>
          </a:p>
          <a:p>
            <a:pPr marL="0" indent="0">
              <a:buNone/>
            </a:pPr>
            <a:r>
              <a:rPr lang="en-US" sz="2200" dirty="0"/>
              <a:t>	a = b / 2 – 1 		{a &lt; 10}		</a:t>
            </a:r>
          </a:p>
          <a:p>
            <a:pPr marL="0" indent="0">
              <a:buNone/>
            </a:pPr>
            <a:r>
              <a:rPr lang="en-US" sz="2200" dirty="0"/>
              <a:t>Answer {</a:t>
            </a:r>
            <a:r>
              <a:rPr lang="en-US" sz="2200" b="1" dirty="0">
                <a:solidFill>
                  <a:srgbClr val="C00000"/>
                </a:solidFill>
              </a:rPr>
              <a:t>b &lt; 22</a:t>
            </a:r>
            <a:r>
              <a:rPr lang="en-US" sz="2200" dirty="0"/>
              <a:t>}</a:t>
            </a:r>
          </a:p>
          <a:p>
            <a:pPr marL="0" indent="0">
              <a:buNone/>
            </a:pPr>
            <a:endParaRPr lang="en-US" sz="2200" dirty="0"/>
          </a:p>
          <a:p>
            <a:pPr marL="0" indent="0">
              <a:buNone/>
            </a:pPr>
            <a:r>
              <a:rPr lang="en-US" sz="2200" dirty="0"/>
              <a:t>	x = 2 * y – 3 		{x &gt; 25}</a:t>
            </a:r>
          </a:p>
          <a:p>
            <a:pPr marL="0" indent="0">
              <a:buNone/>
            </a:pPr>
            <a:r>
              <a:rPr lang="en-US" sz="2200" dirty="0"/>
              <a:t>Answer {</a:t>
            </a:r>
            <a:r>
              <a:rPr lang="en-US" sz="2200" b="1" dirty="0">
                <a:solidFill>
                  <a:srgbClr val="C00000"/>
                </a:solidFill>
              </a:rPr>
              <a:t>y &gt;14 </a:t>
            </a:r>
            <a:r>
              <a:rPr lang="en-US" sz="2200" dirty="0"/>
              <a:t>}</a:t>
            </a:r>
          </a:p>
          <a:p>
            <a:pPr marL="0" indent="0">
              <a:buNone/>
            </a:pPr>
            <a:endParaRPr lang="en-US" sz="2200" dirty="0"/>
          </a:p>
        </p:txBody>
      </p:sp>
    </p:spTree>
    <p:extLst>
      <p:ext uri="{BB962C8B-B14F-4D97-AF65-F5344CB8AC3E}">
        <p14:creationId xmlns:p14="http://schemas.microsoft.com/office/powerpoint/2010/main" val="35958664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365125"/>
            <a:ext cx="10515600" cy="1325563"/>
          </a:xfrm>
        </p:spPr>
        <p:txBody>
          <a:bodyPr>
            <a:normAutofit/>
          </a:bodyPr>
          <a:lstStyle/>
          <a:p>
            <a:r>
              <a:rPr lang="en-US" sz="5400"/>
              <a:t>Axiomatic Semantics, Evaluation</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838200" y="1929384"/>
            <a:ext cx="10515600" cy="4251960"/>
          </a:xfrm>
        </p:spPr>
        <p:txBody>
          <a:bodyPr>
            <a:normAutofit/>
          </a:bodyPr>
          <a:lstStyle/>
          <a:p>
            <a:r>
              <a:rPr lang="en-US" sz="2200"/>
              <a:t>A good framework to reason about programs</a:t>
            </a:r>
          </a:p>
          <a:p>
            <a:endParaRPr lang="en-US" sz="2200"/>
          </a:p>
          <a:p>
            <a:r>
              <a:rPr lang="en-US" sz="2200"/>
              <a:t>Limited in practical use for programming language or compiler designers</a:t>
            </a:r>
          </a:p>
        </p:txBody>
      </p:sp>
    </p:spTree>
    <p:extLst>
      <p:ext uri="{BB962C8B-B14F-4D97-AF65-F5344CB8AC3E}">
        <p14:creationId xmlns:p14="http://schemas.microsoft.com/office/powerpoint/2010/main" val="12436960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6A14447-07E9-5021-4D89-DE782BB67195}"/>
              </a:ext>
            </a:extLst>
          </p:cNvPr>
          <p:cNvSpPr>
            <a:spLocks noGrp="1"/>
          </p:cNvSpPr>
          <p:nvPr>
            <p:ph type="title"/>
          </p:nvPr>
        </p:nvSpPr>
        <p:spPr>
          <a:xfrm>
            <a:off x="640080" y="325369"/>
            <a:ext cx="4368602" cy="1956841"/>
          </a:xfrm>
        </p:spPr>
        <p:txBody>
          <a:bodyPr anchor="b">
            <a:normAutofit/>
          </a:bodyPr>
          <a:lstStyle/>
          <a:p>
            <a:r>
              <a:rPr lang="en-US" sz="4600"/>
              <a:t>What is Semantic Analysis</a:t>
            </a:r>
          </a:p>
        </p:txBody>
      </p:sp>
      <p:sp>
        <p:nvSpPr>
          <p:cNvPr id="12"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A250EDA-4E65-6468-5974-4B7A03764035}"/>
              </a:ext>
            </a:extLst>
          </p:cNvPr>
          <p:cNvSpPr>
            <a:spLocks noGrp="1"/>
          </p:cNvSpPr>
          <p:nvPr>
            <p:ph idx="1"/>
          </p:nvPr>
        </p:nvSpPr>
        <p:spPr>
          <a:xfrm>
            <a:off x="640080" y="2872899"/>
            <a:ext cx="4243589" cy="3320668"/>
          </a:xfrm>
        </p:spPr>
        <p:txBody>
          <a:bodyPr>
            <a:normAutofit/>
          </a:bodyPr>
          <a:lstStyle/>
          <a:p>
            <a:r>
              <a:rPr lang="en-US" sz="2200" dirty="0">
                <a:latin typeface="Nunito" pitchFamily="2" charset="0"/>
              </a:rPr>
              <a:t>Defines what the program means</a:t>
            </a:r>
          </a:p>
          <a:p>
            <a:r>
              <a:rPr lang="en-US" sz="2200" dirty="0">
                <a:latin typeface="Nunito" pitchFamily="2" charset="0"/>
              </a:rPr>
              <a:t>Detects if the program is correct</a:t>
            </a:r>
          </a:p>
          <a:p>
            <a:r>
              <a:rPr lang="en-US" sz="2200" dirty="0">
                <a:latin typeface="Nunito" pitchFamily="2" charset="0"/>
              </a:rPr>
              <a:t>Helps to translate it into another representation</a:t>
            </a:r>
            <a:endParaRPr lang="en-US" sz="2200" dirty="0"/>
          </a:p>
        </p:txBody>
      </p:sp>
      <p:pic>
        <p:nvPicPr>
          <p:cNvPr id="5" name="Picture 4" descr="Computer script on a screen">
            <a:extLst>
              <a:ext uri="{FF2B5EF4-FFF2-40B4-BE49-F238E27FC236}">
                <a16:creationId xmlns:a16="http://schemas.microsoft.com/office/drawing/2014/main" id="{C41FF284-952E-3C85-0287-B09B068F5EBE}"/>
              </a:ext>
            </a:extLst>
          </p:cNvPr>
          <p:cNvPicPr>
            <a:picLocks noChangeAspect="1"/>
          </p:cNvPicPr>
          <p:nvPr/>
        </p:nvPicPr>
        <p:blipFill rotWithShape="1">
          <a:blip r:embed="rId2"/>
          <a:srcRect r="33047" b="-1"/>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13888795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365125"/>
            <a:ext cx="10515600" cy="1325563"/>
          </a:xfrm>
        </p:spPr>
        <p:txBody>
          <a:bodyPr>
            <a:normAutofit/>
          </a:bodyPr>
          <a:lstStyle/>
          <a:p>
            <a:r>
              <a:rPr lang="en-US" sz="5400" dirty="0"/>
              <a:t>Syntax Vs Semantics</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838200" y="1929384"/>
            <a:ext cx="10515600" cy="4251960"/>
          </a:xfrm>
        </p:spPr>
        <p:txBody>
          <a:bodyPr>
            <a:normAutofit fontScale="92500" lnSpcReduction="20000"/>
          </a:bodyPr>
          <a:lstStyle/>
          <a:p>
            <a:r>
              <a:rPr lang="en-US" sz="2200" b="1" dirty="0"/>
              <a:t>Syntax</a:t>
            </a:r>
            <a:r>
              <a:rPr lang="en-US" sz="2200" dirty="0"/>
              <a:t> describes the construction of a language </a:t>
            </a:r>
          </a:p>
          <a:p>
            <a:pPr>
              <a:buFont typeface="Wingdings" panose="05000000000000000000" pitchFamily="2" charset="2"/>
              <a:buChar char="q"/>
            </a:pPr>
            <a:r>
              <a:rPr lang="en-US" sz="2200" dirty="0"/>
              <a:t>         Described conveniently by a context-free grammar CFG</a:t>
            </a:r>
          </a:p>
          <a:p>
            <a:pPr>
              <a:buFont typeface="Wingdings" panose="05000000000000000000" pitchFamily="2" charset="2"/>
              <a:buChar char="q"/>
            </a:pPr>
            <a:r>
              <a:rPr lang="en-US" sz="2200" dirty="0"/>
              <a:t>         It refers to the rules and regulations for writing any statement in a programming language </a:t>
            </a:r>
          </a:p>
          <a:p>
            <a:pPr>
              <a:buFont typeface="Wingdings" panose="05000000000000000000" pitchFamily="2" charset="2"/>
              <a:buChar char="q"/>
            </a:pPr>
            <a:r>
              <a:rPr lang="en-US" sz="2200" dirty="0"/>
              <a:t>         It does not have to do anything with the meaning of the statement.</a:t>
            </a:r>
          </a:p>
          <a:p>
            <a:pPr>
              <a:buFont typeface="Wingdings" panose="05000000000000000000" pitchFamily="2" charset="2"/>
              <a:buChar char="q"/>
            </a:pPr>
            <a:r>
              <a:rPr lang="en-US" sz="2200" dirty="0"/>
              <a:t>         A statement is syntactically valid if it follows all the rules.</a:t>
            </a:r>
          </a:p>
          <a:p>
            <a:pPr>
              <a:buFont typeface="Wingdings" panose="05000000000000000000" pitchFamily="2" charset="2"/>
              <a:buChar char="q"/>
            </a:pPr>
            <a:r>
              <a:rPr lang="en-US" sz="2200" dirty="0"/>
              <a:t>         It is related to the grammar and structure of the language.</a:t>
            </a:r>
          </a:p>
          <a:p>
            <a:endParaRPr lang="en-US" sz="2200" b="1" dirty="0"/>
          </a:p>
          <a:p>
            <a:r>
              <a:rPr lang="en-US" sz="2200" b="1" dirty="0"/>
              <a:t>Semantics</a:t>
            </a:r>
            <a:r>
              <a:rPr lang="en-US" sz="2200" dirty="0"/>
              <a:t> are the meaning of the parts of a programming language</a:t>
            </a:r>
          </a:p>
          <a:p>
            <a:pPr>
              <a:buFont typeface="Wingdings" panose="05000000000000000000" pitchFamily="2" charset="2"/>
              <a:buChar char="q"/>
            </a:pPr>
            <a:r>
              <a:rPr lang="en-US" sz="2200" dirty="0"/>
              <a:t>	e.g., the number of arguments contained in a call to a subroutine matches the number of formal parameters in the subroutine definition – cannot be counted using CFG</a:t>
            </a:r>
          </a:p>
          <a:p>
            <a:pPr>
              <a:buFont typeface="Wingdings" panose="05000000000000000000" pitchFamily="2" charset="2"/>
              <a:buChar char="q"/>
            </a:pPr>
            <a:r>
              <a:rPr lang="en-US" sz="2200" dirty="0"/>
              <a:t>            It refers to the meaning associated with the statement in a programming language.</a:t>
            </a:r>
          </a:p>
          <a:p>
            <a:pPr>
              <a:buFont typeface="Wingdings" panose="05000000000000000000" pitchFamily="2" charset="2"/>
              <a:buChar char="q"/>
            </a:pPr>
            <a:r>
              <a:rPr lang="en-US" sz="2200" dirty="0"/>
              <a:t>            It is all about the meaning of the statement which interprets the program easily.</a:t>
            </a:r>
          </a:p>
          <a:p>
            <a:pPr marL="0" indent="0">
              <a:buNone/>
            </a:pPr>
            <a:endParaRPr lang="en-US" sz="2200" b="1" dirty="0"/>
          </a:p>
        </p:txBody>
      </p:sp>
    </p:spTree>
    <p:extLst>
      <p:ext uri="{BB962C8B-B14F-4D97-AF65-F5344CB8AC3E}">
        <p14:creationId xmlns:p14="http://schemas.microsoft.com/office/powerpoint/2010/main" val="34001580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F45283-E0D0-6660-9A3C-DBE14BACB968}"/>
              </a:ext>
            </a:extLst>
          </p:cNvPr>
          <p:cNvSpPr>
            <a:spLocks noGrp="1"/>
          </p:cNvSpPr>
          <p:nvPr>
            <p:ph type="title"/>
          </p:nvPr>
        </p:nvSpPr>
        <p:spPr/>
        <p:txBody>
          <a:bodyPr/>
          <a:lstStyle/>
          <a:p>
            <a:r>
              <a:rPr lang="en-US" sz="4400"/>
              <a:t>Syntax Vs Semantics</a:t>
            </a:r>
            <a:endParaRPr lang="en-US" dirty="0"/>
          </a:p>
        </p:txBody>
      </p:sp>
      <p:sp>
        <p:nvSpPr>
          <p:cNvPr id="4" name="Rectangle 2">
            <a:extLst>
              <a:ext uri="{FF2B5EF4-FFF2-40B4-BE49-F238E27FC236}">
                <a16:creationId xmlns:a16="http://schemas.microsoft.com/office/drawing/2014/main" id="{88A36CB4-0545-C8D9-E040-4F4E58FBD5BC}"/>
              </a:ext>
            </a:extLst>
          </p:cNvPr>
          <p:cNvSpPr>
            <a:spLocks noGrp="1" noChangeArrowheads="1"/>
          </p:cNvSpPr>
          <p:nvPr>
            <p:ph idx="1"/>
          </p:nvPr>
        </p:nvSpPr>
        <p:spPr bwMode="auto">
          <a:xfrm>
            <a:off x="838200" y="1515998"/>
            <a:ext cx="6248570" cy="49705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8200"/>
                </a:solidFill>
                <a:effectLst/>
                <a:latin typeface="Aptos SemiBold" panose="020B0604020202020204" pitchFamily="34" charset="0"/>
              </a:rPr>
              <a:t>// C++ program to demonstrate semantic error</a:t>
            </a:r>
            <a:endParaRPr kumimoji="0" lang="en-US" altLang="en-US" sz="2400" b="0" i="0" u="none" strike="noStrike" cap="none" normalizeH="0" baseline="0" dirty="0">
              <a:ln>
                <a:noFill/>
              </a:ln>
              <a:solidFill>
                <a:schemeClr val="tx1"/>
              </a:solidFill>
              <a:effectLst/>
              <a:latin typeface="Aptos SemiBold"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273239"/>
                </a:solidFill>
                <a:effectLst/>
                <a:latin typeface="Aptos SemiBold" panose="020B0604020202020204" pitchFamily="34" charset="0"/>
              </a:rPr>
              <a:t> </a:t>
            </a:r>
            <a:endParaRPr kumimoji="0" lang="en-US" altLang="en-US" sz="2400" b="0" i="0" u="none" strike="noStrike" cap="none" normalizeH="0" baseline="0" dirty="0">
              <a:ln>
                <a:noFill/>
              </a:ln>
              <a:solidFill>
                <a:schemeClr val="tx1"/>
              </a:solidFill>
              <a:effectLst/>
              <a:latin typeface="Aptos SemiBold"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808080"/>
                </a:solidFill>
                <a:effectLst/>
                <a:latin typeface="Aptos SemiBold" panose="020B0604020202020204" pitchFamily="34" charset="0"/>
              </a:rPr>
              <a:t>#include &lt;iostream&gt;</a:t>
            </a:r>
            <a:endParaRPr kumimoji="0" lang="en-US" altLang="en-US" sz="2400" b="0" i="0" u="none" strike="noStrike" cap="none" normalizeH="0" baseline="0" dirty="0">
              <a:ln>
                <a:noFill/>
              </a:ln>
              <a:solidFill>
                <a:schemeClr val="tx1"/>
              </a:solidFill>
              <a:effectLst/>
              <a:latin typeface="Aptos SemiBold"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006699"/>
                </a:solidFill>
                <a:effectLst/>
                <a:latin typeface="Aptos SemiBold" panose="020B0604020202020204" pitchFamily="34" charset="0"/>
              </a:rPr>
              <a:t>using</a:t>
            </a:r>
            <a:r>
              <a:rPr kumimoji="0" lang="en-US" altLang="en-US" sz="2400" b="0" i="0" u="none" strike="noStrike" cap="none" normalizeH="0" baseline="0" dirty="0">
                <a:ln>
                  <a:noFill/>
                </a:ln>
                <a:solidFill>
                  <a:srgbClr val="273239"/>
                </a:solidFill>
                <a:effectLst/>
                <a:latin typeface="Aptos SemiBold" panose="020B0604020202020204" pitchFamily="34" charset="0"/>
              </a:rPr>
              <a:t> </a:t>
            </a:r>
            <a:r>
              <a:rPr kumimoji="0" lang="en-US" altLang="en-US" sz="2400" b="1" i="0" u="none" strike="noStrike" cap="none" normalizeH="0" baseline="0" dirty="0">
                <a:ln>
                  <a:noFill/>
                </a:ln>
                <a:solidFill>
                  <a:srgbClr val="006699"/>
                </a:solidFill>
                <a:effectLst/>
                <a:latin typeface="Aptos SemiBold" panose="020B0604020202020204" pitchFamily="34" charset="0"/>
              </a:rPr>
              <a:t>namespace</a:t>
            </a:r>
            <a:r>
              <a:rPr kumimoji="0" lang="en-US" altLang="en-US" sz="2400" b="0" i="0" u="none" strike="noStrike" cap="none" normalizeH="0" baseline="0" dirty="0">
                <a:ln>
                  <a:noFill/>
                </a:ln>
                <a:solidFill>
                  <a:srgbClr val="273239"/>
                </a:solidFill>
                <a:effectLst/>
                <a:latin typeface="Aptos SemiBold" panose="020B0604020202020204" pitchFamily="34" charset="0"/>
              </a:rPr>
              <a:t> </a:t>
            </a:r>
            <a:r>
              <a:rPr kumimoji="0" lang="en-US" altLang="en-US" sz="2400" b="0" i="0" u="none" strike="noStrike" cap="none" normalizeH="0" baseline="0" dirty="0">
                <a:ln>
                  <a:noFill/>
                </a:ln>
                <a:solidFill>
                  <a:srgbClr val="000000"/>
                </a:solidFill>
                <a:effectLst/>
                <a:latin typeface="Aptos SemiBold" panose="020B0604020202020204" pitchFamily="34" charset="0"/>
              </a:rPr>
              <a:t>std;</a:t>
            </a:r>
            <a:endParaRPr kumimoji="0" lang="en-US" altLang="en-US" sz="2400" b="0" i="0" u="none" strike="noStrike" cap="none" normalizeH="0" baseline="0" dirty="0">
              <a:ln>
                <a:noFill/>
              </a:ln>
              <a:solidFill>
                <a:schemeClr val="tx1"/>
              </a:solidFill>
              <a:effectLst/>
              <a:latin typeface="Aptos SemiBold"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273239"/>
                </a:solidFill>
                <a:effectLst/>
                <a:latin typeface="Aptos SemiBold" panose="020B0604020202020204" pitchFamily="34" charset="0"/>
              </a:rPr>
              <a:t> </a:t>
            </a:r>
            <a:endParaRPr kumimoji="0" lang="en-US" altLang="en-US" sz="2400" b="0" i="0" u="none" strike="noStrike" cap="none" normalizeH="0" baseline="0" dirty="0">
              <a:ln>
                <a:noFill/>
              </a:ln>
              <a:solidFill>
                <a:schemeClr val="tx1"/>
              </a:solidFill>
              <a:effectLst/>
              <a:latin typeface="Aptos SemiBold"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8200"/>
                </a:solidFill>
                <a:effectLst/>
                <a:latin typeface="Aptos SemiBold" panose="020B0604020202020204" pitchFamily="34" charset="0"/>
              </a:rPr>
              <a:t>// Driver Code</a:t>
            </a:r>
            <a:endParaRPr kumimoji="0" lang="en-US" altLang="en-US" sz="2400" b="0" i="0" u="none" strike="noStrike" cap="none" normalizeH="0" baseline="0" dirty="0">
              <a:ln>
                <a:noFill/>
              </a:ln>
              <a:solidFill>
                <a:schemeClr val="tx1"/>
              </a:solidFill>
              <a:effectLst/>
              <a:latin typeface="Aptos SemiBold"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808080"/>
                </a:solidFill>
                <a:effectLst/>
                <a:latin typeface="Aptos SemiBold" panose="020B0604020202020204" pitchFamily="34" charset="0"/>
              </a:rPr>
              <a:t>int</a:t>
            </a:r>
            <a:r>
              <a:rPr kumimoji="0" lang="en-US" altLang="en-US" sz="2400" b="0" i="0" u="none" strike="noStrike" cap="none" normalizeH="0" baseline="0" dirty="0">
                <a:ln>
                  <a:noFill/>
                </a:ln>
                <a:solidFill>
                  <a:srgbClr val="273239"/>
                </a:solidFill>
                <a:effectLst/>
                <a:latin typeface="Aptos SemiBold" panose="020B0604020202020204" pitchFamily="34" charset="0"/>
              </a:rPr>
              <a:t> </a:t>
            </a:r>
            <a:r>
              <a:rPr kumimoji="0" lang="en-US" altLang="en-US" sz="2400" b="0" i="0" u="none" strike="noStrike" cap="none" normalizeH="0" baseline="0" dirty="0">
                <a:ln>
                  <a:noFill/>
                </a:ln>
                <a:solidFill>
                  <a:srgbClr val="000000"/>
                </a:solidFill>
                <a:effectLst/>
                <a:latin typeface="Aptos SemiBold" panose="020B0604020202020204" pitchFamily="34" charset="0"/>
              </a:rPr>
              <a:t>main()</a:t>
            </a:r>
            <a:endParaRPr kumimoji="0" lang="en-US" altLang="en-US" sz="2400" b="0" i="0" u="none" strike="noStrike" cap="none" normalizeH="0" baseline="0" dirty="0">
              <a:ln>
                <a:noFill/>
              </a:ln>
              <a:solidFill>
                <a:schemeClr val="tx1"/>
              </a:solidFill>
              <a:effectLst/>
              <a:latin typeface="Aptos SemiBold"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Aptos SemiBold" panose="020B0604020202020204" pitchFamily="34" charset="0"/>
              </a:rPr>
              <a:t>{</a:t>
            </a:r>
            <a:endParaRPr kumimoji="0" lang="en-US" altLang="en-US" sz="2400" b="0" i="0" u="none" strike="noStrike" cap="none" normalizeH="0" baseline="0" dirty="0">
              <a:ln>
                <a:noFill/>
              </a:ln>
              <a:solidFill>
                <a:schemeClr val="tx1"/>
              </a:solidFill>
              <a:effectLst/>
              <a:latin typeface="Aptos SemiBold"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273239"/>
                </a:solidFill>
                <a:effectLst/>
                <a:latin typeface="Aptos SemiBold" panose="020B0604020202020204" pitchFamily="34" charset="0"/>
              </a:rPr>
              <a:t>    </a:t>
            </a:r>
            <a:r>
              <a:rPr kumimoji="0" lang="en-US" altLang="en-US" sz="2400" b="0" i="0" u="none" strike="noStrike" cap="none" normalizeH="0" baseline="0" dirty="0">
                <a:ln>
                  <a:noFill/>
                </a:ln>
                <a:solidFill>
                  <a:srgbClr val="008200"/>
                </a:solidFill>
                <a:effectLst/>
                <a:latin typeface="Aptos SemiBold" panose="020B0604020202020204" pitchFamily="34" charset="0"/>
              </a:rPr>
              <a:t>// Return statement before </a:t>
            </a:r>
            <a:r>
              <a:rPr kumimoji="0" lang="en-US" altLang="en-US" sz="2400" b="0" i="0" u="none" strike="noStrike" cap="none" normalizeH="0" baseline="0" dirty="0" err="1">
                <a:ln>
                  <a:noFill/>
                </a:ln>
                <a:solidFill>
                  <a:srgbClr val="008200"/>
                </a:solidFill>
                <a:effectLst/>
                <a:latin typeface="Aptos SemiBold" panose="020B0604020202020204" pitchFamily="34" charset="0"/>
              </a:rPr>
              <a:t>cout</a:t>
            </a:r>
            <a:endParaRPr kumimoji="0" lang="en-US" altLang="en-US" sz="2400" b="0" i="0" u="none" strike="noStrike" cap="none" normalizeH="0" baseline="0" dirty="0">
              <a:ln>
                <a:noFill/>
              </a:ln>
              <a:solidFill>
                <a:schemeClr val="tx1"/>
              </a:solidFill>
              <a:effectLst/>
              <a:latin typeface="Aptos SemiBold"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273239"/>
                </a:solidFill>
                <a:effectLst/>
                <a:latin typeface="Aptos SemiBold" panose="020B0604020202020204" pitchFamily="34" charset="0"/>
              </a:rPr>
              <a:t>    </a:t>
            </a:r>
            <a:r>
              <a:rPr kumimoji="0" lang="en-US" altLang="en-US" sz="2400" b="1" i="0" u="none" strike="noStrike" cap="none" normalizeH="0" baseline="0" dirty="0">
                <a:ln>
                  <a:noFill/>
                </a:ln>
                <a:solidFill>
                  <a:srgbClr val="006699"/>
                </a:solidFill>
                <a:effectLst/>
                <a:latin typeface="Aptos SemiBold" panose="020B0604020202020204" pitchFamily="34" charset="0"/>
              </a:rPr>
              <a:t>return</a:t>
            </a:r>
            <a:r>
              <a:rPr kumimoji="0" lang="en-US" altLang="en-US" sz="2400" b="0" i="0" u="none" strike="noStrike" cap="none" normalizeH="0" baseline="0" dirty="0">
                <a:ln>
                  <a:noFill/>
                </a:ln>
                <a:solidFill>
                  <a:srgbClr val="273239"/>
                </a:solidFill>
                <a:effectLst/>
                <a:latin typeface="Aptos SemiBold" panose="020B0604020202020204" pitchFamily="34" charset="0"/>
              </a:rPr>
              <a:t> </a:t>
            </a:r>
            <a:r>
              <a:rPr kumimoji="0" lang="en-US" altLang="en-US" sz="2400" b="0" i="0" u="none" strike="noStrike" cap="none" normalizeH="0" baseline="0" dirty="0">
                <a:ln>
                  <a:noFill/>
                </a:ln>
                <a:solidFill>
                  <a:srgbClr val="000000"/>
                </a:solidFill>
                <a:effectLst/>
                <a:latin typeface="Aptos SemiBold" panose="020B0604020202020204" pitchFamily="34" charset="0"/>
              </a:rPr>
              <a:t>0;</a:t>
            </a:r>
            <a:endParaRPr kumimoji="0" lang="en-US" altLang="en-US" sz="2400" b="0" i="0" u="none" strike="noStrike" cap="none" normalizeH="0" baseline="0" dirty="0">
              <a:ln>
                <a:noFill/>
              </a:ln>
              <a:solidFill>
                <a:schemeClr val="tx1"/>
              </a:solidFill>
              <a:effectLst/>
              <a:latin typeface="Aptos SemiBold"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273239"/>
                </a:solidFill>
                <a:effectLst/>
                <a:latin typeface="Aptos SemiBold" panose="020B0604020202020204" pitchFamily="34" charset="0"/>
              </a:rPr>
              <a:t> </a:t>
            </a:r>
            <a:endParaRPr kumimoji="0" lang="en-US" altLang="en-US" sz="2400" b="0" i="0" u="none" strike="noStrike" cap="none" normalizeH="0" baseline="0" dirty="0">
              <a:ln>
                <a:noFill/>
              </a:ln>
              <a:solidFill>
                <a:schemeClr val="tx1"/>
              </a:solidFill>
              <a:effectLst/>
              <a:latin typeface="Aptos SemiBold"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273239"/>
                </a:solidFill>
                <a:effectLst/>
                <a:latin typeface="Aptos SemiBold" panose="020B0604020202020204" pitchFamily="34" charset="0"/>
              </a:rPr>
              <a:t>    </a:t>
            </a:r>
            <a:r>
              <a:rPr kumimoji="0" lang="en-US" altLang="en-US" sz="2400" b="0" i="0" u="none" strike="noStrike" cap="none" normalizeH="0" baseline="0" dirty="0">
                <a:ln>
                  <a:noFill/>
                </a:ln>
                <a:solidFill>
                  <a:srgbClr val="008200"/>
                </a:solidFill>
                <a:effectLst/>
                <a:latin typeface="Aptos SemiBold" panose="020B0604020202020204" pitchFamily="34" charset="0"/>
              </a:rPr>
              <a:t>// Print the value</a:t>
            </a:r>
            <a:endParaRPr kumimoji="0" lang="en-US" altLang="en-US" sz="2400" b="0" i="0" u="none" strike="noStrike" cap="none" normalizeH="0" baseline="0" dirty="0">
              <a:ln>
                <a:noFill/>
              </a:ln>
              <a:solidFill>
                <a:schemeClr val="tx1"/>
              </a:solidFill>
              <a:effectLst/>
              <a:latin typeface="Aptos SemiBold"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273239"/>
                </a:solidFill>
                <a:effectLst/>
                <a:latin typeface="Aptos SemiBold" panose="020B0604020202020204" pitchFamily="34" charset="0"/>
              </a:rPr>
              <a:t>    </a:t>
            </a:r>
            <a:r>
              <a:rPr kumimoji="0" lang="en-US" altLang="en-US" sz="2400" b="0" i="0" u="none" strike="noStrike" cap="none" normalizeH="0" baseline="0" dirty="0" err="1">
                <a:ln>
                  <a:noFill/>
                </a:ln>
                <a:solidFill>
                  <a:srgbClr val="000000"/>
                </a:solidFill>
                <a:effectLst/>
                <a:latin typeface="Aptos SemiBold" panose="020B0604020202020204" pitchFamily="34" charset="0"/>
              </a:rPr>
              <a:t>cout</a:t>
            </a:r>
            <a:r>
              <a:rPr kumimoji="0" lang="en-US" altLang="en-US" sz="2400" b="0" i="0" u="none" strike="noStrike" cap="none" normalizeH="0" baseline="0" dirty="0">
                <a:ln>
                  <a:noFill/>
                </a:ln>
                <a:solidFill>
                  <a:srgbClr val="000000"/>
                </a:solidFill>
                <a:effectLst/>
                <a:latin typeface="Aptos SemiBold" panose="020B0604020202020204" pitchFamily="34" charset="0"/>
              </a:rPr>
              <a:t> &lt;&lt; </a:t>
            </a:r>
            <a:r>
              <a:rPr kumimoji="0" lang="en-US" altLang="en-US" sz="2400" b="0" i="0" u="none" strike="noStrike" cap="none" normalizeH="0" baseline="0" dirty="0">
                <a:ln>
                  <a:noFill/>
                </a:ln>
                <a:solidFill>
                  <a:srgbClr val="0000FF"/>
                </a:solidFill>
                <a:effectLst/>
                <a:latin typeface="Aptos SemiBold" panose="020B0604020202020204" pitchFamily="34" charset="0"/>
              </a:rPr>
              <a:t>"</a:t>
            </a:r>
            <a:r>
              <a:rPr lang="en-US" altLang="en-US" sz="2400" kern="1200" dirty="0">
                <a:solidFill>
                  <a:srgbClr val="0000FF"/>
                </a:solidFill>
                <a:latin typeface="Aptos SemiBold" panose="020B0604020202020204" pitchFamily="34" charset="0"/>
                <a:ea typeface="+mn-ea"/>
                <a:cs typeface="+mn-cs"/>
              </a:rPr>
              <a:t> Hello World</a:t>
            </a:r>
            <a:r>
              <a:rPr kumimoji="0" lang="en-US" altLang="en-US" sz="2400" b="0" i="0" u="none" strike="noStrike" cap="none" normalizeH="0" baseline="0" dirty="0">
                <a:ln>
                  <a:noFill/>
                </a:ln>
                <a:solidFill>
                  <a:srgbClr val="0000FF"/>
                </a:solidFill>
                <a:effectLst/>
                <a:latin typeface="Aptos SemiBold" panose="020B0604020202020204" pitchFamily="34" charset="0"/>
              </a:rPr>
              <a:t>!"</a:t>
            </a:r>
            <a:r>
              <a:rPr kumimoji="0" lang="en-US" altLang="en-US" sz="2400" b="0" i="0" u="none" strike="noStrike" cap="none" normalizeH="0" baseline="0" dirty="0">
                <a:ln>
                  <a:noFill/>
                </a:ln>
                <a:solidFill>
                  <a:srgbClr val="000000"/>
                </a:solidFill>
                <a:effectLst/>
                <a:latin typeface="Aptos SemiBold" panose="020B0604020202020204" pitchFamily="34" charset="0"/>
              </a:rPr>
              <a:t>;</a:t>
            </a:r>
            <a:endParaRPr kumimoji="0" lang="en-US" altLang="en-US" sz="2400" b="0" i="0" u="none" strike="noStrike" cap="none" normalizeH="0" baseline="0" dirty="0">
              <a:ln>
                <a:noFill/>
              </a:ln>
              <a:solidFill>
                <a:schemeClr val="tx1"/>
              </a:solidFill>
              <a:effectLst/>
              <a:latin typeface="Aptos SemiBold"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000000"/>
                </a:solidFill>
                <a:effectLst/>
                <a:latin typeface="Aptos SemiBold" panose="020B0604020202020204" pitchFamily="34" charset="0"/>
              </a:rPr>
              <a:t>}</a:t>
            </a:r>
            <a:endParaRPr kumimoji="0" lang="en-US" altLang="en-US" sz="1800" b="0" i="0" u="none" strike="noStrike" cap="none" normalizeH="0" baseline="0" dirty="0">
              <a:ln>
                <a:noFill/>
              </a:ln>
              <a:solidFill>
                <a:schemeClr val="tx1"/>
              </a:solidFill>
              <a:effectLst/>
              <a:latin typeface="Aptos SemiBold" panose="020B0604020202020204" pitchFamily="34" charset="0"/>
            </a:endParaRPr>
          </a:p>
        </p:txBody>
      </p:sp>
    </p:spTree>
    <p:extLst>
      <p:ext uri="{BB962C8B-B14F-4D97-AF65-F5344CB8AC3E}">
        <p14:creationId xmlns:p14="http://schemas.microsoft.com/office/powerpoint/2010/main" val="23061267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C13AA1B-2BB4-4E5B-8821-69583FE79171}"/>
              </a:ext>
            </a:extLst>
          </p:cNvPr>
          <p:cNvSpPr>
            <a:spLocks noGrp="1"/>
          </p:cNvSpPr>
          <p:nvPr>
            <p:ph type="title"/>
          </p:nvPr>
        </p:nvSpPr>
        <p:spPr>
          <a:xfrm>
            <a:off x="1371597" y="348865"/>
            <a:ext cx="10044023" cy="877729"/>
          </a:xfrm>
        </p:spPr>
        <p:txBody>
          <a:bodyPr anchor="ctr">
            <a:normAutofit/>
          </a:bodyPr>
          <a:lstStyle/>
          <a:p>
            <a:r>
              <a:rPr lang="en-US" sz="4000">
                <a:solidFill>
                  <a:srgbClr val="FFFFFF"/>
                </a:solidFill>
              </a:rPr>
              <a:t>Explanation</a:t>
            </a:r>
          </a:p>
        </p:txBody>
      </p:sp>
      <p:sp>
        <p:nvSpPr>
          <p:cNvPr id="3" name="Content Placeholder 2">
            <a:extLst>
              <a:ext uri="{FF2B5EF4-FFF2-40B4-BE49-F238E27FC236}">
                <a16:creationId xmlns:a16="http://schemas.microsoft.com/office/drawing/2014/main" id="{9360A921-05CA-B032-8084-FE02BD994687}"/>
              </a:ext>
            </a:extLst>
          </p:cNvPr>
          <p:cNvSpPr>
            <a:spLocks noGrp="1"/>
          </p:cNvSpPr>
          <p:nvPr>
            <p:ph idx="1"/>
          </p:nvPr>
        </p:nvSpPr>
        <p:spPr>
          <a:xfrm>
            <a:off x="5059079" y="2694916"/>
            <a:ext cx="5164287" cy="3123149"/>
          </a:xfrm>
        </p:spPr>
        <p:txBody>
          <a:bodyPr>
            <a:normAutofit/>
          </a:bodyPr>
          <a:lstStyle/>
          <a:p>
            <a:pPr marL="162306" indent="-162306" defTabSz="649224" fontAlgn="base">
              <a:spcBef>
                <a:spcPts val="710"/>
              </a:spcBef>
            </a:pPr>
            <a:r>
              <a:rPr lang="en-US" sz="1700" kern="1200">
                <a:solidFill>
                  <a:srgbClr val="273239"/>
                </a:solidFill>
                <a:latin typeface="Nunito" pitchFamily="2" charset="0"/>
                <a:ea typeface="+mn-ea"/>
                <a:cs typeface="+mn-cs"/>
              </a:rPr>
              <a:t>The output will be blank because the above program is </a:t>
            </a:r>
            <a:r>
              <a:rPr lang="en-US" sz="1700" b="1" kern="1200">
                <a:solidFill>
                  <a:srgbClr val="273239"/>
                </a:solidFill>
                <a:latin typeface="Nunito" pitchFamily="2" charset="0"/>
                <a:ea typeface="+mn-ea"/>
                <a:cs typeface="+mn-cs"/>
              </a:rPr>
              <a:t>semantically</a:t>
            </a:r>
            <a:r>
              <a:rPr lang="en-US" sz="1700" kern="1200">
                <a:solidFill>
                  <a:srgbClr val="273239"/>
                </a:solidFill>
                <a:latin typeface="Nunito" pitchFamily="2" charset="0"/>
                <a:ea typeface="+mn-ea"/>
                <a:cs typeface="+mn-cs"/>
              </a:rPr>
              <a:t> incorrect.</a:t>
            </a:r>
          </a:p>
          <a:p>
            <a:pPr marL="162306" indent="-162306" defTabSz="649224" fontAlgn="base">
              <a:spcBef>
                <a:spcPts val="710"/>
              </a:spcBef>
            </a:pPr>
            <a:r>
              <a:rPr lang="en-US" sz="1700" kern="1200">
                <a:solidFill>
                  <a:srgbClr val="273239"/>
                </a:solidFill>
                <a:latin typeface="Nunito" pitchFamily="2" charset="0"/>
                <a:ea typeface="+mn-ea"/>
                <a:cs typeface="+mn-cs"/>
              </a:rPr>
              <a:t>This program has no syntax </a:t>
            </a:r>
            <a:r>
              <a:rPr lang="en-US" sz="1700" u="sng" kern="1200">
                <a:solidFill>
                  <a:srgbClr val="273239"/>
                </a:solidFill>
                <a:latin typeface="Nunito" pitchFamily="2" charset="0"/>
                <a:ea typeface="+mn-ea"/>
                <a:cs typeface="+mn-cs"/>
                <a:hlinkClick r:id="rId2"/>
              </a:rPr>
              <a:t>error</a:t>
            </a:r>
            <a:r>
              <a:rPr lang="en-US" sz="1700" kern="1200">
                <a:solidFill>
                  <a:srgbClr val="273239"/>
                </a:solidFill>
                <a:latin typeface="Nunito" pitchFamily="2" charset="0"/>
                <a:ea typeface="+mn-ea"/>
                <a:cs typeface="+mn-cs"/>
              </a:rPr>
              <a:t> as it is following every programming rule but still, it will not print anything on the screen because the </a:t>
            </a:r>
            <a:r>
              <a:rPr lang="en-US" sz="1700" u="sng" kern="1200">
                <a:solidFill>
                  <a:srgbClr val="273239"/>
                </a:solidFill>
                <a:latin typeface="Nunito" pitchFamily="2" charset="0"/>
                <a:ea typeface="+mn-ea"/>
                <a:cs typeface="+mn-cs"/>
                <a:hlinkClick r:id="rId3"/>
              </a:rPr>
              <a:t>return</a:t>
            </a:r>
            <a:r>
              <a:rPr lang="en-US" sz="1700" kern="1200">
                <a:solidFill>
                  <a:srgbClr val="273239"/>
                </a:solidFill>
                <a:latin typeface="Nunito" pitchFamily="2" charset="0"/>
                <a:ea typeface="+mn-ea"/>
                <a:cs typeface="+mn-cs"/>
              </a:rPr>
              <a:t> statement is written before the </a:t>
            </a:r>
            <a:r>
              <a:rPr lang="en-US" sz="1700" u="sng" kern="1200" err="1">
                <a:solidFill>
                  <a:srgbClr val="273239"/>
                </a:solidFill>
                <a:latin typeface="Nunito" pitchFamily="2" charset="0"/>
                <a:ea typeface="+mn-ea"/>
                <a:cs typeface="+mn-cs"/>
                <a:hlinkClick r:id="rId4"/>
              </a:rPr>
              <a:t>cout</a:t>
            </a:r>
            <a:r>
              <a:rPr lang="en-US" sz="1700" kern="1200">
                <a:solidFill>
                  <a:srgbClr val="273239"/>
                </a:solidFill>
                <a:latin typeface="Nunito" pitchFamily="2" charset="0"/>
                <a:ea typeface="+mn-ea"/>
                <a:cs typeface="+mn-cs"/>
              </a:rPr>
              <a:t> statement which causes the program to terminate before printing anything on the screen. This type of situation is considered a </a:t>
            </a:r>
            <a:r>
              <a:rPr lang="en-US" sz="1700" b="1" kern="1200">
                <a:solidFill>
                  <a:srgbClr val="273239"/>
                </a:solidFill>
                <a:latin typeface="Nunito" pitchFamily="2" charset="0"/>
                <a:ea typeface="+mn-ea"/>
                <a:cs typeface="+mn-cs"/>
              </a:rPr>
              <a:t>semantic error</a:t>
            </a:r>
            <a:r>
              <a:rPr lang="en-US" sz="1700" kern="1200">
                <a:solidFill>
                  <a:srgbClr val="273239"/>
                </a:solidFill>
                <a:latin typeface="Nunito" pitchFamily="2" charset="0"/>
                <a:ea typeface="+mn-ea"/>
                <a:cs typeface="+mn-cs"/>
              </a:rPr>
              <a:t>.</a:t>
            </a:r>
          </a:p>
          <a:p>
            <a:pPr marL="0" indent="0">
              <a:buNone/>
            </a:pPr>
            <a:endParaRPr lang="en-US" sz="1700"/>
          </a:p>
        </p:txBody>
      </p:sp>
      <p:sp>
        <p:nvSpPr>
          <p:cNvPr id="4" name="Rectangle 2">
            <a:extLst>
              <a:ext uri="{FF2B5EF4-FFF2-40B4-BE49-F238E27FC236}">
                <a16:creationId xmlns:a16="http://schemas.microsoft.com/office/drawing/2014/main" id="{391D8AF2-1377-CFB9-4262-7C1E2C77283D}"/>
              </a:ext>
            </a:extLst>
          </p:cNvPr>
          <p:cNvSpPr txBox="1">
            <a:spLocks noChangeArrowheads="1"/>
          </p:cNvSpPr>
          <p:nvPr/>
        </p:nvSpPr>
        <p:spPr bwMode="auto">
          <a:xfrm>
            <a:off x="1992574" y="1729389"/>
            <a:ext cx="2814773" cy="5054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rtlCol="0" anchor="ctr" anchorCtr="0" compatLnSpc="1">
            <a:prstTxWarp prst="textNoShape">
              <a:avLst/>
            </a:prstTxWarp>
            <a:spAutoFit/>
          </a:bodyPr>
          <a:lstStyle>
            <a:lvl1pPr marL="228600" indent="-228600" algn="l" defTabSz="914400" rtl="0" eaLnBrk="0" fontAlgn="base" latinLnBrk="0" hangingPunct="0">
              <a:lnSpc>
                <a:spcPct val="90000"/>
              </a:lnSpc>
              <a:spcBef>
                <a:spcPct val="0"/>
              </a:spcBef>
              <a:spcAft>
                <a:spcPct val="0"/>
              </a:spcAft>
              <a:buFont typeface="Arial" panose="020B0604020202020204" pitchFamily="34" charset="0"/>
              <a:buChar char="•"/>
              <a:defRPr sz="2800" kern="1200">
                <a:solidFill>
                  <a:schemeClr val="tx1"/>
                </a:solidFill>
                <a:latin typeface="Arial" panose="020B0604020202020204" pitchFamily="34" charset="0"/>
                <a:ea typeface="+mn-ea"/>
                <a:cs typeface="+mn-cs"/>
              </a:defRPr>
            </a:lvl1pPr>
            <a:lvl2pPr marL="685800" indent="-228600" algn="l" defTabSz="914400" rtl="0" eaLnBrk="0" fontAlgn="base" latinLnBrk="0" hangingPunct="0">
              <a:lnSpc>
                <a:spcPct val="90000"/>
              </a:lnSpc>
              <a:spcBef>
                <a:spcPct val="0"/>
              </a:spcBef>
              <a:spcAft>
                <a:spcPct val="0"/>
              </a:spcAft>
              <a:buFont typeface="Arial" panose="020B0604020202020204" pitchFamily="34" charset="0"/>
              <a:buChar char="•"/>
              <a:defRPr sz="2400" kern="1200">
                <a:solidFill>
                  <a:schemeClr val="tx1"/>
                </a:solidFill>
                <a:latin typeface="Arial" panose="020B0604020202020204" pitchFamily="34" charset="0"/>
                <a:ea typeface="+mn-ea"/>
                <a:cs typeface="+mn-cs"/>
              </a:defRPr>
            </a:lvl2pPr>
            <a:lvl3pPr marL="1143000" indent="-228600" algn="l" defTabSz="914400" rtl="0" eaLnBrk="0" fontAlgn="base" latinLnBrk="0" hangingPunct="0">
              <a:lnSpc>
                <a:spcPct val="90000"/>
              </a:lnSpc>
              <a:spcBef>
                <a:spcPct val="0"/>
              </a:spcBef>
              <a:spcAft>
                <a:spcPct val="0"/>
              </a:spcAft>
              <a:buFont typeface="Arial" panose="020B0604020202020204" pitchFamily="34" charset="0"/>
              <a:buChar char="•"/>
              <a:defRPr sz="2000" kern="1200">
                <a:solidFill>
                  <a:schemeClr val="tx1"/>
                </a:solidFill>
                <a:latin typeface="Arial" panose="020B0604020202020204" pitchFamily="34" charset="0"/>
                <a:ea typeface="+mn-ea"/>
                <a:cs typeface="+mn-cs"/>
              </a:defRPr>
            </a:lvl3pPr>
            <a:lvl4pPr marL="1600200" indent="-228600" algn="l" defTabSz="914400" rtl="0" eaLnBrk="0" fontAlgn="base" latinLnBrk="0" hangingPunct="0">
              <a:lnSpc>
                <a:spcPct val="90000"/>
              </a:lnSpc>
              <a:spcBef>
                <a:spcPct val="0"/>
              </a:spcBef>
              <a:spcAft>
                <a:spcPct val="0"/>
              </a:spcAft>
              <a:buFont typeface="Arial" panose="020B0604020202020204" pitchFamily="34" charset="0"/>
              <a:buChar char="•"/>
              <a:defRPr sz="1800" kern="1200">
                <a:solidFill>
                  <a:schemeClr val="tx1"/>
                </a:solidFill>
                <a:latin typeface="Arial" panose="020B0604020202020204" pitchFamily="34" charset="0"/>
                <a:ea typeface="+mn-ea"/>
                <a:cs typeface="+mn-cs"/>
              </a:defRPr>
            </a:lvl4pPr>
            <a:lvl5pPr marL="2057400" indent="-228600" algn="l" defTabSz="914400" rtl="0" eaLnBrk="0" fontAlgn="base" latinLnBrk="0" hangingPunct="0">
              <a:lnSpc>
                <a:spcPct val="90000"/>
              </a:lnSpc>
              <a:spcBef>
                <a:spcPct val="0"/>
              </a:spcBef>
              <a:spcAft>
                <a:spcPct val="0"/>
              </a:spcAft>
              <a:buFont typeface="Arial" panose="020B0604020202020204" pitchFamily="34" charset="0"/>
              <a:buChar char="•"/>
              <a:defRPr sz="1800" kern="1200">
                <a:solidFill>
                  <a:schemeClr val="tx1"/>
                </a:solidFill>
                <a:latin typeface="Arial" panose="020B0604020202020204" pitchFamily="34" charset="0"/>
                <a:ea typeface="+mn-ea"/>
                <a:cs typeface="+mn-cs"/>
              </a:defRPr>
            </a:lvl5pPr>
            <a:lvl6pPr marL="2514600" indent="-228600" algn="l" defTabSz="914400" rtl="0" eaLnBrk="0" fontAlgn="base" latinLnBrk="0" hangingPunct="0">
              <a:lnSpc>
                <a:spcPct val="90000"/>
              </a:lnSpc>
              <a:spcBef>
                <a:spcPct val="0"/>
              </a:spcBef>
              <a:spcAft>
                <a:spcPct val="0"/>
              </a:spcAft>
              <a:buFont typeface="Arial" panose="020B0604020202020204" pitchFamily="34" charset="0"/>
              <a:buChar char="•"/>
              <a:defRPr sz="1800" kern="1200">
                <a:solidFill>
                  <a:schemeClr val="tx1"/>
                </a:solidFill>
                <a:latin typeface="Arial" panose="020B0604020202020204" pitchFamily="34" charset="0"/>
                <a:ea typeface="+mn-ea"/>
                <a:cs typeface="+mn-cs"/>
              </a:defRPr>
            </a:lvl6pPr>
            <a:lvl7pPr marL="2971800" indent="-228600" algn="l" defTabSz="914400" rtl="0" eaLnBrk="0" fontAlgn="base" latinLnBrk="0" hangingPunct="0">
              <a:lnSpc>
                <a:spcPct val="90000"/>
              </a:lnSpc>
              <a:spcBef>
                <a:spcPct val="0"/>
              </a:spcBef>
              <a:spcAft>
                <a:spcPct val="0"/>
              </a:spcAft>
              <a:buFont typeface="Arial" panose="020B0604020202020204" pitchFamily="34" charset="0"/>
              <a:buChar char="•"/>
              <a:defRPr sz="1800" kern="1200">
                <a:solidFill>
                  <a:schemeClr val="tx1"/>
                </a:solidFill>
                <a:latin typeface="Arial" panose="020B0604020202020204" pitchFamily="34" charset="0"/>
                <a:ea typeface="+mn-ea"/>
                <a:cs typeface="+mn-cs"/>
              </a:defRPr>
            </a:lvl7pPr>
            <a:lvl8pPr marL="3429000" indent="-228600" algn="l" defTabSz="914400" rtl="0" eaLnBrk="0" fontAlgn="base" latinLnBrk="0" hangingPunct="0">
              <a:lnSpc>
                <a:spcPct val="90000"/>
              </a:lnSpc>
              <a:spcBef>
                <a:spcPct val="0"/>
              </a:spcBef>
              <a:spcAft>
                <a:spcPct val="0"/>
              </a:spcAft>
              <a:buFont typeface="Arial" panose="020B0604020202020204" pitchFamily="34" charset="0"/>
              <a:buChar char="•"/>
              <a:defRPr sz="1800" kern="1200">
                <a:solidFill>
                  <a:schemeClr val="tx1"/>
                </a:solidFill>
                <a:latin typeface="Arial" panose="020B0604020202020204" pitchFamily="34" charset="0"/>
                <a:ea typeface="+mn-ea"/>
                <a:cs typeface="+mn-cs"/>
              </a:defRPr>
            </a:lvl8pPr>
            <a:lvl9pPr marL="3886200" indent="-228600" algn="l" defTabSz="914400" rtl="0" eaLnBrk="0" fontAlgn="base" latinLnBrk="0" hangingPunct="0">
              <a:lnSpc>
                <a:spcPct val="90000"/>
              </a:lnSpc>
              <a:spcBef>
                <a:spcPct val="0"/>
              </a:spcBef>
              <a:spcAft>
                <a:spcPct val="0"/>
              </a:spcAft>
              <a:buFont typeface="Arial" panose="020B0604020202020204" pitchFamily="34" charset="0"/>
              <a:buChar char="•"/>
              <a:defRPr sz="1800" kern="1200">
                <a:solidFill>
                  <a:schemeClr val="tx1"/>
                </a:solidFill>
                <a:latin typeface="Arial" panose="020B0604020202020204" pitchFamily="34" charset="0"/>
                <a:ea typeface="+mn-ea"/>
                <a:cs typeface="+mn-cs"/>
              </a:defRPr>
            </a:lvl9pPr>
          </a:lstStyle>
          <a:p>
            <a:pPr marL="0" indent="0" defTabSz="649224">
              <a:lnSpc>
                <a:spcPct val="100000"/>
              </a:lnSpc>
              <a:spcAft>
                <a:spcPts val="600"/>
              </a:spcAft>
              <a:buNone/>
            </a:pPr>
            <a:r>
              <a:rPr lang="en-US" altLang="en-US" sz="1704" kern="1200" dirty="0">
                <a:solidFill>
                  <a:srgbClr val="008200"/>
                </a:solidFill>
                <a:latin typeface="Aptos SemiBold" panose="020B0604020202020204" pitchFamily="34" charset="0"/>
                <a:ea typeface="+mn-ea"/>
                <a:cs typeface="+mn-cs"/>
              </a:rPr>
              <a:t>// C++ program to demonstrate semantic error</a:t>
            </a:r>
            <a:endParaRPr lang="en-US" altLang="en-US" sz="1704" kern="1200" dirty="0">
              <a:solidFill>
                <a:schemeClr val="tx1"/>
              </a:solidFill>
              <a:latin typeface="Aptos SemiBold" panose="020B0604020202020204" pitchFamily="34" charset="0"/>
              <a:ea typeface="+mn-ea"/>
              <a:cs typeface="+mn-cs"/>
            </a:endParaRPr>
          </a:p>
          <a:p>
            <a:pPr marL="0" indent="0" defTabSz="649224">
              <a:lnSpc>
                <a:spcPct val="100000"/>
              </a:lnSpc>
              <a:spcAft>
                <a:spcPts val="600"/>
              </a:spcAft>
              <a:buNone/>
            </a:pPr>
            <a:r>
              <a:rPr lang="en-US" altLang="en-US" sz="1704" kern="1200" dirty="0">
                <a:solidFill>
                  <a:srgbClr val="273239"/>
                </a:solidFill>
                <a:latin typeface="Aptos SemiBold" panose="020B0604020202020204" pitchFamily="34" charset="0"/>
                <a:ea typeface="+mn-ea"/>
                <a:cs typeface="+mn-cs"/>
              </a:rPr>
              <a:t> </a:t>
            </a:r>
            <a:endParaRPr lang="en-US" altLang="en-US" sz="1704" kern="1200" dirty="0">
              <a:solidFill>
                <a:schemeClr val="tx1"/>
              </a:solidFill>
              <a:latin typeface="Aptos SemiBold" panose="020B0604020202020204" pitchFamily="34" charset="0"/>
              <a:ea typeface="+mn-ea"/>
              <a:cs typeface="+mn-cs"/>
            </a:endParaRPr>
          </a:p>
          <a:p>
            <a:pPr marL="0" indent="0" defTabSz="649224">
              <a:lnSpc>
                <a:spcPct val="100000"/>
              </a:lnSpc>
              <a:spcAft>
                <a:spcPts val="600"/>
              </a:spcAft>
              <a:buNone/>
            </a:pPr>
            <a:r>
              <a:rPr lang="en-US" altLang="en-US" sz="1704" kern="1200" dirty="0">
                <a:solidFill>
                  <a:srgbClr val="808080"/>
                </a:solidFill>
                <a:latin typeface="Aptos SemiBold" panose="020B0604020202020204" pitchFamily="34" charset="0"/>
                <a:ea typeface="+mn-ea"/>
                <a:cs typeface="+mn-cs"/>
              </a:rPr>
              <a:t>#include &lt;iostream&gt;</a:t>
            </a:r>
            <a:endParaRPr lang="en-US" altLang="en-US" sz="1704" kern="1200" dirty="0">
              <a:solidFill>
                <a:schemeClr val="tx1"/>
              </a:solidFill>
              <a:latin typeface="Aptos SemiBold" panose="020B0604020202020204" pitchFamily="34" charset="0"/>
              <a:ea typeface="+mn-ea"/>
              <a:cs typeface="+mn-cs"/>
            </a:endParaRPr>
          </a:p>
          <a:p>
            <a:pPr marL="0" indent="0" defTabSz="649224">
              <a:lnSpc>
                <a:spcPct val="100000"/>
              </a:lnSpc>
              <a:spcAft>
                <a:spcPts val="600"/>
              </a:spcAft>
              <a:buNone/>
            </a:pPr>
            <a:r>
              <a:rPr lang="en-US" altLang="en-US" sz="1704" b="1" kern="1200" dirty="0">
                <a:solidFill>
                  <a:srgbClr val="006699"/>
                </a:solidFill>
                <a:latin typeface="Aptos SemiBold" panose="020B0604020202020204" pitchFamily="34" charset="0"/>
                <a:ea typeface="+mn-ea"/>
                <a:cs typeface="+mn-cs"/>
              </a:rPr>
              <a:t>using</a:t>
            </a:r>
            <a:r>
              <a:rPr lang="en-US" altLang="en-US" sz="1704" kern="1200" dirty="0">
                <a:solidFill>
                  <a:srgbClr val="273239"/>
                </a:solidFill>
                <a:latin typeface="Aptos SemiBold" panose="020B0604020202020204" pitchFamily="34" charset="0"/>
                <a:ea typeface="+mn-ea"/>
                <a:cs typeface="+mn-cs"/>
              </a:rPr>
              <a:t> </a:t>
            </a:r>
            <a:r>
              <a:rPr lang="en-US" altLang="en-US" sz="1704" b="1" kern="1200" dirty="0">
                <a:solidFill>
                  <a:srgbClr val="006699"/>
                </a:solidFill>
                <a:latin typeface="Aptos SemiBold" panose="020B0604020202020204" pitchFamily="34" charset="0"/>
                <a:ea typeface="+mn-ea"/>
                <a:cs typeface="+mn-cs"/>
              </a:rPr>
              <a:t>namespace</a:t>
            </a:r>
            <a:r>
              <a:rPr lang="en-US" altLang="en-US" sz="1704" kern="1200" dirty="0">
                <a:solidFill>
                  <a:srgbClr val="273239"/>
                </a:solidFill>
                <a:latin typeface="Aptos SemiBold" panose="020B0604020202020204" pitchFamily="34" charset="0"/>
                <a:ea typeface="+mn-ea"/>
                <a:cs typeface="+mn-cs"/>
              </a:rPr>
              <a:t> </a:t>
            </a:r>
            <a:r>
              <a:rPr lang="en-US" altLang="en-US" sz="1704" kern="1200" dirty="0">
                <a:solidFill>
                  <a:srgbClr val="000000"/>
                </a:solidFill>
                <a:latin typeface="Aptos SemiBold" panose="020B0604020202020204" pitchFamily="34" charset="0"/>
                <a:ea typeface="+mn-ea"/>
                <a:cs typeface="+mn-cs"/>
              </a:rPr>
              <a:t>std;</a:t>
            </a:r>
            <a:endParaRPr lang="en-US" altLang="en-US" sz="1704" kern="1200" dirty="0">
              <a:solidFill>
                <a:schemeClr val="tx1"/>
              </a:solidFill>
              <a:latin typeface="Aptos SemiBold" panose="020B0604020202020204" pitchFamily="34" charset="0"/>
              <a:ea typeface="+mn-ea"/>
              <a:cs typeface="+mn-cs"/>
            </a:endParaRPr>
          </a:p>
          <a:p>
            <a:pPr marL="0" indent="0" defTabSz="649224">
              <a:lnSpc>
                <a:spcPct val="100000"/>
              </a:lnSpc>
              <a:spcAft>
                <a:spcPts val="600"/>
              </a:spcAft>
              <a:buNone/>
            </a:pPr>
            <a:r>
              <a:rPr lang="en-US" altLang="en-US" sz="1704" kern="1200" dirty="0">
                <a:solidFill>
                  <a:srgbClr val="273239"/>
                </a:solidFill>
                <a:latin typeface="Aptos SemiBold" panose="020B0604020202020204" pitchFamily="34" charset="0"/>
                <a:ea typeface="+mn-ea"/>
                <a:cs typeface="+mn-cs"/>
              </a:rPr>
              <a:t> </a:t>
            </a:r>
            <a:endParaRPr lang="en-US" altLang="en-US" sz="1704" kern="1200" dirty="0">
              <a:solidFill>
                <a:schemeClr val="tx1"/>
              </a:solidFill>
              <a:latin typeface="Aptos SemiBold" panose="020B0604020202020204" pitchFamily="34" charset="0"/>
              <a:ea typeface="+mn-ea"/>
              <a:cs typeface="+mn-cs"/>
            </a:endParaRPr>
          </a:p>
          <a:p>
            <a:pPr marL="0" indent="0" defTabSz="649224">
              <a:lnSpc>
                <a:spcPct val="100000"/>
              </a:lnSpc>
              <a:spcAft>
                <a:spcPts val="600"/>
              </a:spcAft>
              <a:buNone/>
            </a:pPr>
            <a:r>
              <a:rPr lang="en-US" altLang="en-US" sz="1704" kern="1200" dirty="0">
                <a:solidFill>
                  <a:srgbClr val="008200"/>
                </a:solidFill>
                <a:latin typeface="Aptos SemiBold" panose="020B0604020202020204" pitchFamily="34" charset="0"/>
                <a:ea typeface="+mn-ea"/>
                <a:cs typeface="+mn-cs"/>
              </a:rPr>
              <a:t>// Driver Code</a:t>
            </a:r>
            <a:endParaRPr lang="en-US" altLang="en-US" sz="1704" kern="1200" dirty="0">
              <a:solidFill>
                <a:schemeClr val="tx1"/>
              </a:solidFill>
              <a:latin typeface="Aptos SemiBold" panose="020B0604020202020204" pitchFamily="34" charset="0"/>
              <a:ea typeface="+mn-ea"/>
              <a:cs typeface="+mn-cs"/>
            </a:endParaRPr>
          </a:p>
          <a:p>
            <a:pPr marL="0" indent="0" defTabSz="649224">
              <a:lnSpc>
                <a:spcPct val="100000"/>
              </a:lnSpc>
              <a:spcAft>
                <a:spcPts val="600"/>
              </a:spcAft>
              <a:buNone/>
            </a:pPr>
            <a:r>
              <a:rPr lang="en-US" altLang="en-US" sz="1704" b="1" kern="1200" dirty="0">
                <a:solidFill>
                  <a:srgbClr val="808080"/>
                </a:solidFill>
                <a:latin typeface="Aptos SemiBold" panose="020B0604020202020204" pitchFamily="34" charset="0"/>
                <a:ea typeface="+mn-ea"/>
                <a:cs typeface="+mn-cs"/>
              </a:rPr>
              <a:t>int</a:t>
            </a:r>
            <a:r>
              <a:rPr lang="en-US" altLang="en-US" sz="1704" kern="1200" dirty="0">
                <a:solidFill>
                  <a:srgbClr val="273239"/>
                </a:solidFill>
                <a:latin typeface="Aptos SemiBold" panose="020B0604020202020204" pitchFamily="34" charset="0"/>
                <a:ea typeface="+mn-ea"/>
                <a:cs typeface="+mn-cs"/>
              </a:rPr>
              <a:t> </a:t>
            </a:r>
            <a:r>
              <a:rPr lang="en-US" altLang="en-US" sz="1704" kern="1200" dirty="0">
                <a:solidFill>
                  <a:srgbClr val="000000"/>
                </a:solidFill>
                <a:latin typeface="Aptos SemiBold" panose="020B0604020202020204" pitchFamily="34" charset="0"/>
                <a:ea typeface="+mn-ea"/>
                <a:cs typeface="+mn-cs"/>
              </a:rPr>
              <a:t>main()</a:t>
            </a:r>
            <a:endParaRPr lang="en-US" altLang="en-US" sz="1704" kern="1200" dirty="0">
              <a:solidFill>
                <a:schemeClr val="tx1"/>
              </a:solidFill>
              <a:latin typeface="Aptos SemiBold" panose="020B0604020202020204" pitchFamily="34" charset="0"/>
              <a:ea typeface="+mn-ea"/>
              <a:cs typeface="+mn-cs"/>
            </a:endParaRPr>
          </a:p>
          <a:p>
            <a:pPr marL="0" indent="0" defTabSz="649224">
              <a:lnSpc>
                <a:spcPct val="100000"/>
              </a:lnSpc>
              <a:spcAft>
                <a:spcPts val="600"/>
              </a:spcAft>
              <a:buNone/>
            </a:pPr>
            <a:r>
              <a:rPr lang="en-US" altLang="en-US" sz="1704" kern="1200" dirty="0">
                <a:solidFill>
                  <a:srgbClr val="000000"/>
                </a:solidFill>
                <a:latin typeface="Aptos SemiBold" panose="020B0604020202020204" pitchFamily="34" charset="0"/>
                <a:ea typeface="+mn-ea"/>
                <a:cs typeface="+mn-cs"/>
              </a:rPr>
              <a:t>{</a:t>
            </a:r>
            <a:endParaRPr lang="en-US" altLang="en-US" sz="1704" kern="1200" dirty="0">
              <a:solidFill>
                <a:schemeClr val="tx1"/>
              </a:solidFill>
              <a:latin typeface="Aptos SemiBold" panose="020B0604020202020204" pitchFamily="34" charset="0"/>
              <a:ea typeface="+mn-ea"/>
              <a:cs typeface="+mn-cs"/>
            </a:endParaRPr>
          </a:p>
          <a:p>
            <a:pPr marL="0" indent="0" defTabSz="649224">
              <a:lnSpc>
                <a:spcPct val="100000"/>
              </a:lnSpc>
              <a:spcAft>
                <a:spcPts val="600"/>
              </a:spcAft>
              <a:buNone/>
            </a:pPr>
            <a:r>
              <a:rPr lang="en-US" altLang="en-US" sz="1704" kern="1200" dirty="0">
                <a:solidFill>
                  <a:srgbClr val="273239"/>
                </a:solidFill>
                <a:latin typeface="Aptos SemiBold" panose="020B0604020202020204" pitchFamily="34" charset="0"/>
                <a:ea typeface="+mn-ea"/>
                <a:cs typeface="+mn-cs"/>
              </a:rPr>
              <a:t>    </a:t>
            </a:r>
            <a:r>
              <a:rPr lang="en-US" altLang="en-US" sz="1704" kern="1200" dirty="0">
                <a:solidFill>
                  <a:srgbClr val="008200"/>
                </a:solidFill>
                <a:latin typeface="Aptos SemiBold" panose="020B0604020202020204" pitchFamily="34" charset="0"/>
                <a:ea typeface="+mn-ea"/>
                <a:cs typeface="+mn-cs"/>
              </a:rPr>
              <a:t>// Return statement before </a:t>
            </a:r>
            <a:r>
              <a:rPr lang="en-US" altLang="en-US" sz="1704" kern="1200" dirty="0" err="1">
                <a:solidFill>
                  <a:srgbClr val="008200"/>
                </a:solidFill>
                <a:latin typeface="Aptos SemiBold" panose="020B0604020202020204" pitchFamily="34" charset="0"/>
                <a:ea typeface="+mn-ea"/>
                <a:cs typeface="+mn-cs"/>
              </a:rPr>
              <a:t>cout</a:t>
            </a:r>
            <a:endParaRPr lang="en-US" altLang="en-US" sz="1704" kern="1200" dirty="0">
              <a:solidFill>
                <a:schemeClr val="tx1"/>
              </a:solidFill>
              <a:latin typeface="Aptos SemiBold" panose="020B0604020202020204" pitchFamily="34" charset="0"/>
              <a:ea typeface="+mn-ea"/>
              <a:cs typeface="+mn-cs"/>
            </a:endParaRPr>
          </a:p>
          <a:p>
            <a:pPr marL="0" indent="0" defTabSz="649224">
              <a:lnSpc>
                <a:spcPct val="100000"/>
              </a:lnSpc>
              <a:spcAft>
                <a:spcPts val="600"/>
              </a:spcAft>
              <a:buNone/>
            </a:pPr>
            <a:r>
              <a:rPr lang="en-US" altLang="en-US" sz="1704" kern="1200" dirty="0">
                <a:solidFill>
                  <a:srgbClr val="273239"/>
                </a:solidFill>
                <a:latin typeface="Aptos SemiBold" panose="020B0604020202020204" pitchFamily="34" charset="0"/>
                <a:ea typeface="+mn-ea"/>
                <a:cs typeface="+mn-cs"/>
              </a:rPr>
              <a:t>    </a:t>
            </a:r>
            <a:r>
              <a:rPr lang="en-US" altLang="en-US" sz="1704" b="1" kern="1200" dirty="0">
                <a:solidFill>
                  <a:srgbClr val="006699"/>
                </a:solidFill>
                <a:latin typeface="Aptos SemiBold" panose="020B0604020202020204" pitchFamily="34" charset="0"/>
                <a:ea typeface="+mn-ea"/>
                <a:cs typeface="+mn-cs"/>
              </a:rPr>
              <a:t>return</a:t>
            </a:r>
            <a:r>
              <a:rPr lang="en-US" altLang="en-US" sz="1704" kern="1200" dirty="0">
                <a:solidFill>
                  <a:srgbClr val="273239"/>
                </a:solidFill>
                <a:latin typeface="Aptos SemiBold" panose="020B0604020202020204" pitchFamily="34" charset="0"/>
                <a:ea typeface="+mn-ea"/>
                <a:cs typeface="+mn-cs"/>
              </a:rPr>
              <a:t> </a:t>
            </a:r>
            <a:r>
              <a:rPr lang="en-US" altLang="en-US" sz="1704" kern="1200" dirty="0">
                <a:solidFill>
                  <a:srgbClr val="000000"/>
                </a:solidFill>
                <a:latin typeface="Aptos SemiBold" panose="020B0604020202020204" pitchFamily="34" charset="0"/>
                <a:ea typeface="+mn-ea"/>
                <a:cs typeface="+mn-cs"/>
              </a:rPr>
              <a:t>0;</a:t>
            </a:r>
            <a:endParaRPr lang="en-US" altLang="en-US" sz="1704" kern="1200" dirty="0">
              <a:solidFill>
                <a:schemeClr val="tx1"/>
              </a:solidFill>
              <a:latin typeface="Aptos SemiBold" panose="020B0604020202020204" pitchFamily="34" charset="0"/>
              <a:ea typeface="+mn-ea"/>
              <a:cs typeface="+mn-cs"/>
            </a:endParaRPr>
          </a:p>
          <a:p>
            <a:pPr marL="0" indent="0" defTabSz="649224">
              <a:lnSpc>
                <a:spcPct val="100000"/>
              </a:lnSpc>
              <a:spcAft>
                <a:spcPts val="600"/>
              </a:spcAft>
              <a:buNone/>
            </a:pPr>
            <a:r>
              <a:rPr lang="en-US" altLang="en-US" sz="1704" kern="1200" dirty="0">
                <a:solidFill>
                  <a:srgbClr val="273239"/>
                </a:solidFill>
                <a:latin typeface="Aptos SemiBold" panose="020B0604020202020204" pitchFamily="34" charset="0"/>
                <a:ea typeface="+mn-ea"/>
                <a:cs typeface="+mn-cs"/>
              </a:rPr>
              <a:t> </a:t>
            </a:r>
            <a:endParaRPr lang="en-US" altLang="en-US" sz="1704" kern="1200" dirty="0">
              <a:solidFill>
                <a:schemeClr val="tx1"/>
              </a:solidFill>
              <a:latin typeface="Aptos SemiBold" panose="020B0604020202020204" pitchFamily="34" charset="0"/>
              <a:ea typeface="+mn-ea"/>
              <a:cs typeface="+mn-cs"/>
            </a:endParaRPr>
          </a:p>
          <a:p>
            <a:pPr marL="0" indent="0" defTabSz="649224">
              <a:lnSpc>
                <a:spcPct val="100000"/>
              </a:lnSpc>
              <a:spcAft>
                <a:spcPts val="600"/>
              </a:spcAft>
              <a:buNone/>
            </a:pPr>
            <a:r>
              <a:rPr lang="en-US" altLang="en-US" sz="1704" kern="1200" dirty="0">
                <a:solidFill>
                  <a:srgbClr val="273239"/>
                </a:solidFill>
                <a:latin typeface="Aptos SemiBold" panose="020B0604020202020204" pitchFamily="34" charset="0"/>
                <a:ea typeface="+mn-ea"/>
                <a:cs typeface="+mn-cs"/>
              </a:rPr>
              <a:t>    </a:t>
            </a:r>
            <a:r>
              <a:rPr lang="en-US" altLang="en-US" sz="1704" kern="1200" dirty="0">
                <a:solidFill>
                  <a:srgbClr val="008200"/>
                </a:solidFill>
                <a:latin typeface="Aptos SemiBold" panose="020B0604020202020204" pitchFamily="34" charset="0"/>
                <a:ea typeface="+mn-ea"/>
                <a:cs typeface="+mn-cs"/>
              </a:rPr>
              <a:t>// Print the value</a:t>
            </a:r>
            <a:endParaRPr lang="en-US" altLang="en-US" sz="1704" kern="1200" dirty="0">
              <a:solidFill>
                <a:schemeClr val="tx1"/>
              </a:solidFill>
              <a:latin typeface="Aptos SemiBold" panose="020B0604020202020204" pitchFamily="34" charset="0"/>
              <a:ea typeface="+mn-ea"/>
              <a:cs typeface="+mn-cs"/>
            </a:endParaRPr>
          </a:p>
          <a:p>
            <a:pPr marL="0" indent="0" defTabSz="649224">
              <a:lnSpc>
                <a:spcPct val="100000"/>
              </a:lnSpc>
              <a:spcAft>
                <a:spcPts val="600"/>
              </a:spcAft>
              <a:buNone/>
            </a:pPr>
            <a:r>
              <a:rPr lang="en-US" altLang="en-US" sz="1704" kern="1200" dirty="0">
                <a:solidFill>
                  <a:srgbClr val="273239"/>
                </a:solidFill>
                <a:latin typeface="Aptos SemiBold" panose="020B0604020202020204" pitchFamily="34" charset="0"/>
                <a:ea typeface="+mn-ea"/>
                <a:cs typeface="+mn-cs"/>
              </a:rPr>
              <a:t>    </a:t>
            </a:r>
            <a:r>
              <a:rPr lang="en-US" altLang="en-US" sz="1704" kern="1200" dirty="0" err="1">
                <a:solidFill>
                  <a:srgbClr val="000000"/>
                </a:solidFill>
                <a:latin typeface="Aptos SemiBold" panose="020B0604020202020204" pitchFamily="34" charset="0"/>
                <a:ea typeface="+mn-ea"/>
                <a:cs typeface="+mn-cs"/>
              </a:rPr>
              <a:t>cout</a:t>
            </a:r>
            <a:r>
              <a:rPr lang="en-US" altLang="en-US" sz="1704" kern="1200" dirty="0">
                <a:solidFill>
                  <a:srgbClr val="000000"/>
                </a:solidFill>
                <a:latin typeface="Aptos SemiBold" panose="020B0604020202020204" pitchFamily="34" charset="0"/>
                <a:ea typeface="+mn-ea"/>
                <a:cs typeface="+mn-cs"/>
              </a:rPr>
              <a:t> &lt;&lt; </a:t>
            </a:r>
            <a:r>
              <a:rPr lang="en-US" altLang="en-US" sz="1704" kern="1200" dirty="0">
                <a:solidFill>
                  <a:srgbClr val="0000FF"/>
                </a:solidFill>
                <a:latin typeface="Aptos SemiBold" panose="020B0604020202020204" pitchFamily="34" charset="0"/>
                <a:ea typeface="+mn-ea"/>
                <a:cs typeface="+mn-cs"/>
              </a:rPr>
              <a:t>“Hello World!"</a:t>
            </a:r>
            <a:r>
              <a:rPr lang="en-US" altLang="en-US" sz="1704" kern="1200" dirty="0">
                <a:solidFill>
                  <a:srgbClr val="000000"/>
                </a:solidFill>
                <a:latin typeface="Aptos SemiBold" panose="020B0604020202020204" pitchFamily="34" charset="0"/>
                <a:ea typeface="+mn-ea"/>
                <a:cs typeface="+mn-cs"/>
              </a:rPr>
              <a:t>;</a:t>
            </a:r>
            <a:endParaRPr lang="en-US" altLang="en-US" sz="1704" kern="1200" dirty="0">
              <a:solidFill>
                <a:schemeClr val="tx1"/>
              </a:solidFill>
              <a:latin typeface="Aptos SemiBold" panose="020B0604020202020204" pitchFamily="34" charset="0"/>
              <a:ea typeface="+mn-ea"/>
              <a:cs typeface="+mn-cs"/>
            </a:endParaRPr>
          </a:p>
          <a:p>
            <a:pPr marL="0" indent="0" defTabSz="649224">
              <a:lnSpc>
                <a:spcPct val="100000"/>
              </a:lnSpc>
              <a:spcAft>
                <a:spcPts val="600"/>
              </a:spcAft>
              <a:buNone/>
            </a:pPr>
            <a:r>
              <a:rPr lang="en-US" altLang="en-US" sz="781" kern="1200" dirty="0">
                <a:solidFill>
                  <a:srgbClr val="000000"/>
                </a:solidFill>
                <a:latin typeface="Aptos SemiBold" panose="020B0604020202020204" pitchFamily="34" charset="0"/>
                <a:ea typeface="+mn-ea"/>
                <a:cs typeface="+mn-cs"/>
              </a:rPr>
              <a:t>}</a:t>
            </a:r>
            <a:endParaRPr lang="en-US" altLang="en-US" sz="1800" dirty="0">
              <a:latin typeface="Aptos SemiBold" panose="020B0604020202020204" pitchFamily="34" charset="0"/>
            </a:endParaRPr>
          </a:p>
        </p:txBody>
      </p:sp>
      <p:cxnSp>
        <p:nvCxnSpPr>
          <p:cNvPr id="6" name="Straight Connector 5">
            <a:extLst>
              <a:ext uri="{FF2B5EF4-FFF2-40B4-BE49-F238E27FC236}">
                <a16:creationId xmlns:a16="http://schemas.microsoft.com/office/drawing/2014/main" id="{4F85211F-29A8-68EA-FFB7-2D3028501C32}"/>
              </a:ext>
            </a:extLst>
          </p:cNvPr>
          <p:cNvCxnSpPr>
            <a:cxnSpLocks/>
          </p:cNvCxnSpPr>
          <p:nvPr/>
        </p:nvCxnSpPr>
        <p:spPr>
          <a:xfrm>
            <a:off x="4883765" y="2112579"/>
            <a:ext cx="22477" cy="4192805"/>
          </a:xfrm>
          <a:prstGeom prst="line">
            <a:avLst/>
          </a:prstGeom>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117569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B4576B-3660-0423-859B-6D9A4ABAD6F2}"/>
              </a:ext>
            </a:extLst>
          </p:cNvPr>
          <p:cNvSpPr>
            <a:spLocks noGrp="1"/>
          </p:cNvSpPr>
          <p:nvPr>
            <p:ph type="title"/>
          </p:nvPr>
        </p:nvSpPr>
        <p:spPr>
          <a:xfrm>
            <a:off x="838200" y="0"/>
            <a:ext cx="10515600" cy="1325563"/>
          </a:xfrm>
        </p:spPr>
        <p:txBody>
          <a:bodyPr/>
          <a:lstStyle/>
          <a:p>
            <a:r>
              <a:rPr lang="en-US" dirty="0"/>
              <a:t>Semantic Error Correction</a:t>
            </a:r>
          </a:p>
        </p:txBody>
      </p:sp>
      <p:sp>
        <p:nvSpPr>
          <p:cNvPr id="7" name="Rectangle 5">
            <a:extLst>
              <a:ext uri="{FF2B5EF4-FFF2-40B4-BE49-F238E27FC236}">
                <a16:creationId xmlns:a16="http://schemas.microsoft.com/office/drawing/2014/main" id="{75CB306A-D510-7476-DD1E-B22FE7E14002}"/>
              </a:ext>
            </a:extLst>
          </p:cNvPr>
          <p:cNvSpPr>
            <a:spLocks noGrp="1" noChangeArrowheads="1"/>
          </p:cNvSpPr>
          <p:nvPr>
            <p:ph idx="1"/>
          </p:nvPr>
        </p:nvSpPr>
        <p:spPr bwMode="auto">
          <a:xfrm>
            <a:off x="838200" y="1292861"/>
            <a:ext cx="7646324" cy="54168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8200"/>
                </a:solidFill>
                <a:effectLst/>
                <a:latin typeface="Consolas" panose="020B0609020204030204" pitchFamily="49" charset="0"/>
              </a:rPr>
              <a:t>// C++ program to demonstrate basic operation</a:t>
            </a: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8200"/>
                </a:solidFill>
                <a:effectLst/>
                <a:latin typeface="Consolas" panose="020B0609020204030204" pitchFamily="49" charset="0"/>
              </a:rPr>
              <a:t>// without any syntax and semantic error</a:t>
            </a: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273239"/>
                </a:solidFill>
                <a:effectLst/>
                <a:latin typeface="Consolas" panose="020B0609020204030204" pitchFamily="49" charset="0"/>
              </a:rPr>
              <a:t> </a:t>
            </a: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808080"/>
                </a:solidFill>
                <a:effectLst/>
                <a:latin typeface="Consolas" panose="020B0609020204030204" pitchFamily="49" charset="0"/>
              </a:rPr>
              <a:t>#include &lt;iostream&gt;</a:t>
            </a: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006699"/>
                </a:solidFill>
                <a:effectLst/>
                <a:latin typeface="Consolas" panose="020B0609020204030204" pitchFamily="49" charset="0"/>
              </a:rPr>
              <a:t>using</a:t>
            </a:r>
            <a:r>
              <a:rPr kumimoji="0" lang="en-US" altLang="en-US" sz="2400" b="0" i="0" u="none" strike="noStrike" cap="none" normalizeH="0" baseline="0" dirty="0">
                <a:ln>
                  <a:noFill/>
                </a:ln>
                <a:solidFill>
                  <a:srgbClr val="273239"/>
                </a:solidFill>
                <a:effectLst/>
                <a:latin typeface="Consolas" panose="020B0609020204030204" pitchFamily="49" charset="0"/>
              </a:rPr>
              <a:t> </a:t>
            </a:r>
            <a:r>
              <a:rPr kumimoji="0" lang="en-US" altLang="en-US" sz="2400" b="1" i="0" u="none" strike="noStrike" cap="none" normalizeH="0" baseline="0" dirty="0">
                <a:ln>
                  <a:noFill/>
                </a:ln>
                <a:solidFill>
                  <a:srgbClr val="006699"/>
                </a:solidFill>
                <a:effectLst/>
                <a:latin typeface="Consolas" panose="020B0609020204030204" pitchFamily="49" charset="0"/>
              </a:rPr>
              <a:t>namespace</a:t>
            </a:r>
            <a:r>
              <a:rPr kumimoji="0" lang="en-US" altLang="en-US" sz="2400" b="0" i="0" u="none" strike="noStrike" cap="none" normalizeH="0" baseline="0" dirty="0">
                <a:ln>
                  <a:noFill/>
                </a:ln>
                <a:solidFill>
                  <a:srgbClr val="273239"/>
                </a:solidFill>
                <a:effectLst/>
                <a:latin typeface="Consolas" panose="020B0609020204030204" pitchFamily="49" charset="0"/>
              </a:rPr>
              <a:t> </a:t>
            </a:r>
            <a:r>
              <a:rPr kumimoji="0" lang="en-US" altLang="en-US" sz="2400" b="0" i="0" u="none" strike="noStrike" cap="none" normalizeH="0" baseline="0" dirty="0">
                <a:ln>
                  <a:noFill/>
                </a:ln>
                <a:solidFill>
                  <a:srgbClr val="000000"/>
                </a:solidFill>
                <a:effectLst/>
                <a:latin typeface="Consolas" panose="020B0609020204030204" pitchFamily="49" charset="0"/>
              </a:rPr>
              <a:t>std;</a:t>
            </a: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273239"/>
                </a:solidFill>
                <a:effectLst/>
                <a:latin typeface="Consolas" panose="020B0609020204030204" pitchFamily="49" charset="0"/>
              </a:rPr>
              <a:t> </a:t>
            </a: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8200"/>
                </a:solidFill>
                <a:effectLst/>
                <a:latin typeface="Consolas" panose="020B0609020204030204" pitchFamily="49" charset="0"/>
              </a:rPr>
              <a:t>// Driver Code</a:t>
            </a: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808080"/>
                </a:solidFill>
                <a:effectLst/>
                <a:latin typeface="Consolas" panose="020B0609020204030204" pitchFamily="49" charset="0"/>
              </a:rPr>
              <a:t>int</a:t>
            </a:r>
            <a:r>
              <a:rPr kumimoji="0" lang="en-US" altLang="en-US" sz="2400" b="0" i="0" u="none" strike="noStrike" cap="none" normalizeH="0" baseline="0" dirty="0">
                <a:ln>
                  <a:noFill/>
                </a:ln>
                <a:solidFill>
                  <a:srgbClr val="273239"/>
                </a:solidFill>
                <a:effectLst/>
                <a:latin typeface="Consolas" panose="020B0609020204030204" pitchFamily="49" charset="0"/>
              </a:rPr>
              <a:t> </a:t>
            </a:r>
            <a:r>
              <a:rPr kumimoji="0" lang="en-US" altLang="en-US" sz="2400" b="0" i="0" u="none" strike="noStrike" cap="none" normalizeH="0" baseline="0" dirty="0">
                <a:ln>
                  <a:noFill/>
                </a:ln>
                <a:solidFill>
                  <a:srgbClr val="000000"/>
                </a:solidFill>
                <a:effectLst/>
                <a:latin typeface="Consolas" panose="020B0609020204030204" pitchFamily="49" charset="0"/>
              </a:rPr>
              <a:t>main()</a:t>
            </a: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Consolas" panose="020B0609020204030204" pitchFamily="49" charset="0"/>
              </a:rPr>
              <a:t>{</a:t>
            </a: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273239"/>
                </a:solidFill>
                <a:effectLst/>
                <a:latin typeface="Consolas" panose="020B0609020204030204" pitchFamily="49" charset="0"/>
              </a:rPr>
              <a:t> </a:t>
            </a:r>
            <a:endParaRPr kumimoji="0" lang="en-US" altLang="en-US" sz="2400" b="0" i="0" u="none" strike="noStrike" cap="none" normalizeH="0" baseline="0" dirty="0">
              <a:ln>
                <a:noFill/>
              </a:ln>
              <a:solidFill>
                <a:schemeClr val="tx1"/>
              </a:solidFill>
              <a:effectLst/>
            </a:endParaRPr>
          </a:p>
          <a:p>
            <a:pPr marL="0" indent="0" defTabSz="649224">
              <a:lnSpc>
                <a:spcPct val="100000"/>
              </a:lnSpc>
              <a:spcAft>
                <a:spcPts val="600"/>
              </a:spcAft>
              <a:buNone/>
            </a:pPr>
            <a:r>
              <a:rPr kumimoji="0" lang="en-US" altLang="en-US" sz="2400" b="0" i="0" u="none" strike="noStrike" cap="none" normalizeH="0" baseline="0" dirty="0">
                <a:ln>
                  <a:noFill/>
                </a:ln>
                <a:solidFill>
                  <a:srgbClr val="273239"/>
                </a:solidFill>
                <a:effectLst/>
                <a:latin typeface="Consolas" panose="020B0609020204030204" pitchFamily="49" charset="0"/>
              </a:rPr>
              <a:t>    </a:t>
            </a:r>
            <a:r>
              <a:rPr kumimoji="0" lang="en-US" altLang="en-US" sz="2400" b="0" i="0" u="none" strike="noStrike" cap="none" normalizeH="0" baseline="0" dirty="0">
                <a:ln>
                  <a:noFill/>
                </a:ln>
                <a:solidFill>
                  <a:srgbClr val="008200"/>
                </a:solidFill>
                <a:effectLst/>
                <a:latin typeface="Consolas" panose="020B0609020204030204" pitchFamily="49" charset="0"/>
              </a:rPr>
              <a:t>// </a:t>
            </a:r>
            <a:r>
              <a:rPr lang="en-US" altLang="en-US" sz="2400" kern="1200" dirty="0">
                <a:solidFill>
                  <a:srgbClr val="008200"/>
                </a:solidFill>
                <a:latin typeface="Aptos SemiBold" panose="020B0604020202020204" pitchFamily="34" charset="0"/>
                <a:ea typeface="+mn-ea"/>
                <a:cs typeface="+mn-cs"/>
              </a:rPr>
              <a:t>Print the value</a:t>
            </a:r>
            <a:endParaRPr lang="en-US" altLang="en-US" sz="2400" kern="1200" dirty="0">
              <a:solidFill>
                <a:schemeClr val="tx1"/>
              </a:solidFill>
              <a:latin typeface="Aptos SemiBold" panose="020B0604020202020204" pitchFamily="34"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273239"/>
                </a:solidFill>
                <a:effectLst/>
                <a:latin typeface="Consolas" panose="020B0609020204030204" pitchFamily="49" charset="0"/>
              </a:rPr>
              <a:t>    </a:t>
            </a:r>
            <a:r>
              <a:rPr kumimoji="0" lang="en-US" altLang="en-US" sz="2400" b="0" i="0" u="none" strike="noStrike" cap="none" normalizeH="0" baseline="0" dirty="0" err="1">
                <a:ln>
                  <a:noFill/>
                </a:ln>
                <a:solidFill>
                  <a:srgbClr val="000000"/>
                </a:solidFill>
                <a:effectLst/>
                <a:latin typeface="Consolas" panose="020B0609020204030204" pitchFamily="49" charset="0"/>
              </a:rPr>
              <a:t>cout</a:t>
            </a:r>
            <a:r>
              <a:rPr kumimoji="0" lang="en-US" altLang="en-US" sz="2400" b="0" i="0" u="none" strike="noStrike" cap="none" normalizeH="0" baseline="0" dirty="0">
                <a:ln>
                  <a:noFill/>
                </a:ln>
                <a:solidFill>
                  <a:srgbClr val="000000"/>
                </a:solidFill>
                <a:effectLst/>
                <a:latin typeface="Consolas" panose="020B0609020204030204" pitchFamily="49" charset="0"/>
              </a:rPr>
              <a:t> &lt;&lt; </a:t>
            </a:r>
            <a:r>
              <a:rPr kumimoji="0" lang="en-US" altLang="en-US" sz="2400" b="0" i="0" u="none" strike="noStrike" cap="none" normalizeH="0" baseline="0" dirty="0">
                <a:ln>
                  <a:noFill/>
                </a:ln>
                <a:solidFill>
                  <a:srgbClr val="0000FF"/>
                </a:solidFill>
                <a:effectLst/>
                <a:latin typeface="Consolas" panose="020B0609020204030204" pitchFamily="49" charset="0"/>
              </a:rPr>
              <a:t>"</a:t>
            </a:r>
            <a:r>
              <a:rPr lang="en-US" altLang="en-US" sz="2400" kern="1200" dirty="0">
                <a:solidFill>
                  <a:srgbClr val="0000FF"/>
                </a:solidFill>
                <a:latin typeface="Aptos SemiBold" panose="020B0604020202020204" pitchFamily="34" charset="0"/>
                <a:ea typeface="+mn-ea"/>
                <a:cs typeface="+mn-cs"/>
              </a:rPr>
              <a:t> Hello World</a:t>
            </a:r>
            <a:r>
              <a:rPr kumimoji="0" lang="en-US" altLang="en-US" sz="2400" b="0" i="0" u="none" strike="noStrike" cap="none" normalizeH="0" baseline="0" dirty="0">
                <a:ln>
                  <a:noFill/>
                </a:ln>
                <a:solidFill>
                  <a:srgbClr val="0000FF"/>
                </a:solidFill>
                <a:effectLst/>
                <a:latin typeface="Consolas" panose="020B0609020204030204" pitchFamily="49" charset="0"/>
              </a:rPr>
              <a:t>!"</a:t>
            </a:r>
            <a:r>
              <a:rPr kumimoji="0" lang="en-US" altLang="en-US" sz="2400" b="0" i="0" u="none" strike="noStrike" cap="none" normalizeH="0" baseline="0" dirty="0">
                <a:ln>
                  <a:noFill/>
                </a:ln>
                <a:solidFill>
                  <a:srgbClr val="000000"/>
                </a:solidFill>
                <a:effectLst/>
                <a:latin typeface="Consolas" panose="020B0609020204030204" pitchFamily="49" charset="0"/>
              </a:rPr>
              <a:t>;</a:t>
            </a: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273239"/>
                </a:solidFill>
                <a:effectLst/>
                <a:latin typeface="Consolas" panose="020B0609020204030204" pitchFamily="49" charset="0"/>
              </a:rPr>
              <a:t> </a:t>
            </a: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273239"/>
                </a:solidFill>
                <a:effectLst/>
                <a:latin typeface="Consolas" panose="020B0609020204030204" pitchFamily="49" charset="0"/>
              </a:rPr>
              <a:t>    </a:t>
            </a:r>
            <a:r>
              <a:rPr kumimoji="0" lang="en-US" altLang="en-US" sz="2400" b="1" i="0" u="none" strike="noStrike" cap="none" normalizeH="0" baseline="0" dirty="0">
                <a:ln>
                  <a:noFill/>
                </a:ln>
                <a:solidFill>
                  <a:srgbClr val="006699"/>
                </a:solidFill>
                <a:effectLst/>
                <a:latin typeface="Consolas" panose="020B0609020204030204" pitchFamily="49" charset="0"/>
              </a:rPr>
              <a:t>return</a:t>
            </a:r>
            <a:r>
              <a:rPr kumimoji="0" lang="en-US" altLang="en-US" sz="2400" b="0" i="0" u="none" strike="noStrike" cap="none" normalizeH="0" baseline="0" dirty="0">
                <a:ln>
                  <a:noFill/>
                </a:ln>
                <a:solidFill>
                  <a:srgbClr val="273239"/>
                </a:solidFill>
                <a:effectLst/>
                <a:latin typeface="Consolas" panose="020B0609020204030204" pitchFamily="49" charset="0"/>
              </a:rPr>
              <a:t> </a:t>
            </a:r>
            <a:r>
              <a:rPr kumimoji="0" lang="en-US" altLang="en-US" sz="2400" b="0" i="0" u="none" strike="noStrike" cap="none" normalizeH="0" baseline="0" dirty="0">
                <a:ln>
                  <a:noFill/>
                </a:ln>
                <a:solidFill>
                  <a:srgbClr val="000000"/>
                </a:solidFill>
                <a:effectLst/>
                <a:latin typeface="Consolas" panose="020B0609020204030204" pitchFamily="49" charset="0"/>
              </a:rPr>
              <a:t>0;</a:t>
            </a: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000000"/>
                </a:solidFill>
                <a:effectLst/>
                <a:latin typeface="Consolas" panose="020B0609020204030204" pitchFamily="49"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962605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DCC6287-F008-077E-774E-79A6DA349747}"/>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Syntax vs Semantics</a:t>
            </a:r>
          </a:p>
        </p:txBody>
      </p:sp>
      <p:pic>
        <p:nvPicPr>
          <p:cNvPr id="5" name="Picture 4" descr="A screenshot of a computer&#10;&#10;Description automatically generated">
            <a:extLst>
              <a:ext uri="{FF2B5EF4-FFF2-40B4-BE49-F238E27FC236}">
                <a16:creationId xmlns:a16="http://schemas.microsoft.com/office/drawing/2014/main" id="{7CBFC7C9-A885-C4BA-6574-436B2ED44747}"/>
              </a:ext>
            </a:extLst>
          </p:cNvPr>
          <p:cNvPicPr>
            <a:picLocks noChangeAspect="1"/>
          </p:cNvPicPr>
          <p:nvPr/>
        </p:nvPicPr>
        <p:blipFill>
          <a:blip r:embed="rId2"/>
          <a:stretch>
            <a:fillRect/>
          </a:stretch>
        </p:blipFill>
        <p:spPr>
          <a:xfrm>
            <a:off x="4647156" y="171365"/>
            <a:ext cx="7052154" cy="6523242"/>
          </a:xfrm>
          <a:prstGeom prst="rect">
            <a:avLst/>
          </a:prstGeom>
        </p:spPr>
      </p:pic>
    </p:spTree>
    <p:extLst>
      <p:ext uri="{BB962C8B-B14F-4D97-AF65-F5344CB8AC3E}">
        <p14:creationId xmlns:p14="http://schemas.microsoft.com/office/powerpoint/2010/main" val="39982274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D5389E-7046-8C84-E64E-606E5214D5AA}"/>
              </a:ext>
            </a:extLst>
          </p:cNvPr>
          <p:cNvSpPr>
            <a:spLocks noGrp="1"/>
          </p:cNvSpPr>
          <p:nvPr>
            <p:ph type="title"/>
          </p:nvPr>
        </p:nvSpPr>
        <p:spPr/>
        <p:txBody>
          <a:bodyPr/>
          <a:lstStyle/>
          <a:p>
            <a:r>
              <a:rPr lang="en-US" dirty="0"/>
              <a:t>Role of Semantic Analysis</a:t>
            </a:r>
          </a:p>
        </p:txBody>
      </p:sp>
      <p:sp>
        <p:nvSpPr>
          <p:cNvPr id="3" name="Content Placeholder 2">
            <a:extLst>
              <a:ext uri="{FF2B5EF4-FFF2-40B4-BE49-F238E27FC236}">
                <a16:creationId xmlns:a16="http://schemas.microsoft.com/office/drawing/2014/main" id="{557C53E2-3E5D-18CE-165B-9DB7B6578A84}"/>
              </a:ext>
            </a:extLst>
          </p:cNvPr>
          <p:cNvSpPr>
            <a:spLocks noGrp="1"/>
          </p:cNvSpPr>
          <p:nvPr>
            <p:ph idx="1"/>
          </p:nvPr>
        </p:nvSpPr>
        <p:spPr/>
        <p:txBody>
          <a:bodyPr/>
          <a:lstStyle/>
          <a:p>
            <a:pPr algn="l" fontAlgn="base">
              <a:buFont typeface="+mj-lt"/>
              <a:buAutoNum type="arabicPeriod"/>
            </a:pPr>
            <a:r>
              <a:rPr lang="en-US" b="1" i="0" dirty="0">
                <a:solidFill>
                  <a:srgbClr val="273239"/>
                </a:solidFill>
                <a:effectLst/>
                <a:latin typeface="Nunito" pitchFamily="2" charset="0"/>
              </a:rPr>
              <a:t> Static Semantics –</a:t>
            </a:r>
            <a:endParaRPr lang="en-US" dirty="0">
              <a:solidFill>
                <a:srgbClr val="273239"/>
              </a:solidFill>
              <a:latin typeface="Nunito" pitchFamily="2" charset="0"/>
            </a:endParaRPr>
          </a:p>
          <a:p>
            <a:pPr algn="l" fontAlgn="base">
              <a:buFont typeface="Wingdings" panose="05000000000000000000" pitchFamily="2" charset="2"/>
              <a:buChar char="q"/>
            </a:pPr>
            <a:r>
              <a:rPr lang="en-US" b="0" i="0" dirty="0">
                <a:solidFill>
                  <a:srgbClr val="273239"/>
                </a:solidFill>
                <a:effectLst/>
                <a:latin typeface="Nunito" pitchFamily="2" charset="0"/>
              </a:rPr>
              <a:t>	checked at compile time. </a:t>
            </a:r>
          </a:p>
          <a:p>
            <a:pPr algn="l" fontAlgn="base">
              <a:buFont typeface="Wingdings" panose="05000000000000000000" pitchFamily="2" charset="2"/>
              <a:buChar char="q"/>
            </a:pPr>
            <a:r>
              <a:rPr lang="en-US" dirty="0">
                <a:solidFill>
                  <a:srgbClr val="273239"/>
                </a:solidFill>
                <a:latin typeface="Nunito" pitchFamily="2" charset="0"/>
              </a:rPr>
              <a:t>	</a:t>
            </a:r>
            <a:r>
              <a:rPr lang="en-US" dirty="0"/>
              <a:t>Examples: Type checking; Identifiers are used in appropriate context; Check subroutine call arguments; Check labels</a:t>
            </a:r>
            <a:endParaRPr lang="en-US" b="0" i="0" dirty="0">
              <a:solidFill>
                <a:srgbClr val="273239"/>
              </a:solidFill>
              <a:effectLst/>
              <a:latin typeface="Nunito" pitchFamily="2" charset="0"/>
            </a:endParaRPr>
          </a:p>
          <a:p>
            <a:pPr marL="0" indent="0" algn="l" fontAlgn="base">
              <a:buNone/>
            </a:pPr>
            <a:endParaRPr lang="en-US" dirty="0">
              <a:solidFill>
                <a:srgbClr val="273239"/>
              </a:solidFill>
              <a:latin typeface="Nunito" pitchFamily="2" charset="0"/>
            </a:endParaRPr>
          </a:p>
          <a:p>
            <a:pPr marL="0" indent="0" algn="l" fontAlgn="base">
              <a:buNone/>
            </a:pPr>
            <a:r>
              <a:rPr lang="en-US" b="1" i="0" dirty="0">
                <a:solidFill>
                  <a:srgbClr val="273239"/>
                </a:solidFill>
                <a:effectLst/>
                <a:latin typeface="Nunito" pitchFamily="2" charset="0"/>
              </a:rPr>
              <a:t>2. Dynamic Semantic Analysis –</a:t>
            </a:r>
            <a:endParaRPr lang="en-US" dirty="0">
              <a:solidFill>
                <a:srgbClr val="273239"/>
              </a:solidFill>
              <a:latin typeface="Nunito" pitchFamily="2" charset="0"/>
            </a:endParaRPr>
          </a:p>
          <a:p>
            <a:pPr algn="l" fontAlgn="base">
              <a:buFont typeface="Wingdings" panose="05000000000000000000" pitchFamily="2" charset="2"/>
              <a:buChar char="q"/>
            </a:pPr>
            <a:r>
              <a:rPr lang="en-US" b="0" i="0" dirty="0">
                <a:solidFill>
                  <a:srgbClr val="273239"/>
                </a:solidFill>
                <a:effectLst/>
                <a:latin typeface="Nunito" pitchFamily="2" charset="0"/>
              </a:rPr>
              <a:t>	Checked at runtime unlike static semantics. </a:t>
            </a:r>
          </a:p>
          <a:p>
            <a:pPr algn="l" fontAlgn="base">
              <a:buFont typeface="Wingdings" panose="05000000000000000000" pitchFamily="2" charset="2"/>
              <a:buChar char="q"/>
            </a:pPr>
            <a:r>
              <a:rPr lang="en-US" b="0" i="0" dirty="0">
                <a:solidFill>
                  <a:srgbClr val="273239"/>
                </a:solidFill>
                <a:effectLst/>
                <a:latin typeface="Nunito" pitchFamily="2" charset="0"/>
              </a:rPr>
              <a:t>	E</a:t>
            </a:r>
            <a:r>
              <a:rPr lang="en-US" dirty="0"/>
              <a:t>rrors like division by zero, out-of-bounds index in array</a:t>
            </a:r>
            <a:endParaRPr lang="en-US" b="0" i="0" dirty="0">
              <a:solidFill>
                <a:srgbClr val="273239"/>
              </a:solidFill>
              <a:effectLst/>
              <a:latin typeface="Nunito" pitchFamily="2" charset="0"/>
            </a:endParaRPr>
          </a:p>
          <a:p>
            <a:pPr marL="0" indent="0">
              <a:buNone/>
            </a:pPr>
            <a:endParaRPr lang="en-US" dirty="0"/>
          </a:p>
        </p:txBody>
      </p:sp>
    </p:spTree>
    <p:extLst>
      <p:ext uri="{BB962C8B-B14F-4D97-AF65-F5344CB8AC3E}">
        <p14:creationId xmlns:p14="http://schemas.microsoft.com/office/powerpoint/2010/main" val="39940975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B84780AC026FD941A2E2D33EE7F83A16" ma:contentTypeVersion="13" ma:contentTypeDescription="Create a new document." ma:contentTypeScope="" ma:versionID="71366bcc1777a082b5af6fe08cdb2c1f">
  <xsd:schema xmlns:xsd="http://www.w3.org/2001/XMLSchema" xmlns:xs="http://www.w3.org/2001/XMLSchema" xmlns:p="http://schemas.microsoft.com/office/2006/metadata/properties" xmlns:ns3="7b78e8ad-e6aa-4ee0-8dee-7792d9b6405f" xmlns:ns4="4f87b746-d31f-4778-903d-c7df8352db49" targetNamespace="http://schemas.microsoft.com/office/2006/metadata/properties" ma:root="true" ma:fieldsID="0a79af60c496c88c70185af6c4ae7ac8" ns3:_="" ns4:_="">
    <xsd:import namespace="7b78e8ad-e6aa-4ee0-8dee-7792d9b6405f"/>
    <xsd:import namespace="4f87b746-d31f-4778-903d-c7df8352db49"/>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3:MediaServiceDateTaken" minOccurs="0"/>
                <xsd:element ref="ns3:MediaServiceAutoTags" minOccurs="0"/>
                <xsd:element ref="ns3:MediaServiceOCR" minOccurs="0"/>
                <xsd:element ref="ns3:MediaServiceGenerationTime" minOccurs="0"/>
                <xsd:element ref="ns3:MediaServiceEventHashCode" minOccurs="0"/>
                <xsd:element ref="ns3:MediaServiceLocation"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b78e8ad-e6aa-4ee0-8dee-7792d9b6405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Location" ma:index="17"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4f87b746-d31f-4778-903d-c7df8352db49"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element name="SharingHintHash" ma:index="20"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D554827-02E3-4766-AEA4-B17AE337EEF0}">
  <ds:schemaRefs>
    <ds:schemaRef ds:uri="http://schemas.microsoft.com/office/2006/documentManagement/types"/>
    <ds:schemaRef ds:uri="http://purl.org/dc/terms/"/>
    <ds:schemaRef ds:uri="http://schemas.microsoft.com/office/infopath/2007/PartnerControls"/>
    <ds:schemaRef ds:uri="4f87b746-d31f-4778-903d-c7df8352db49"/>
    <ds:schemaRef ds:uri="http://schemas.openxmlformats.org/package/2006/metadata/core-properties"/>
    <ds:schemaRef ds:uri="http://purl.org/dc/dcmitype/"/>
    <ds:schemaRef ds:uri="http://purl.org/dc/elements/1.1/"/>
    <ds:schemaRef ds:uri="http://www.w3.org/XML/1998/namespace"/>
    <ds:schemaRef ds:uri="7b78e8ad-e6aa-4ee0-8dee-7792d9b6405f"/>
    <ds:schemaRef ds:uri="http://schemas.microsoft.com/office/2006/metadata/properties"/>
  </ds:schemaRefs>
</ds:datastoreItem>
</file>

<file path=customXml/itemProps2.xml><?xml version="1.0" encoding="utf-8"?>
<ds:datastoreItem xmlns:ds="http://schemas.openxmlformats.org/officeDocument/2006/customXml" ds:itemID="{4DC6940C-AC23-45F9-BCDC-F33F9465361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b78e8ad-e6aa-4ee0-8dee-7792d9b6405f"/>
    <ds:schemaRef ds:uri="4f87b746-d31f-4778-903d-c7df8352db4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20B8C07-3B4B-45D5-8995-EEBC22F3A21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8517</TotalTime>
  <Words>2052</Words>
  <Application>Microsoft Macintosh PowerPoint</Application>
  <PresentationFormat>Widescreen</PresentationFormat>
  <Paragraphs>255</Paragraphs>
  <Slides>29</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29</vt:i4>
      </vt:variant>
    </vt:vector>
  </HeadingPairs>
  <TitlesOfParts>
    <vt:vector size="38" baseType="lpstr">
      <vt:lpstr>-apple-system</vt:lpstr>
      <vt:lpstr>Aptos SemiBold</vt:lpstr>
      <vt:lpstr>Arial</vt:lpstr>
      <vt:lpstr>Calibri</vt:lpstr>
      <vt:lpstr>Calibri Light</vt:lpstr>
      <vt:lpstr>Consolas</vt:lpstr>
      <vt:lpstr>Nunito</vt:lpstr>
      <vt:lpstr>Wingdings</vt:lpstr>
      <vt:lpstr>Office Theme</vt:lpstr>
      <vt:lpstr>Semantic Analysis</vt:lpstr>
      <vt:lpstr>What is Semantic Analysis</vt:lpstr>
      <vt:lpstr>What is Semantic Analysis</vt:lpstr>
      <vt:lpstr>Syntax Vs Semantics</vt:lpstr>
      <vt:lpstr>Syntax Vs Semantics</vt:lpstr>
      <vt:lpstr>Explanation</vt:lpstr>
      <vt:lpstr>Semantic Error Correction</vt:lpstr>
      <vt:lpstr>Syntax vs Semantics</vt:lpstr>
      <vt:lpstr>Role of Semantic Analysis</vt:lpstr>
      <vt:lpstr>Static analysis</vt:lpstr>
      <vt:lpstr>Static analysis</vt:lpstr>
      <vt:lpstr>Static analysis</vt:lpstr>
      <vt:lpstr>Static analysis</vt:lpstr>
      <vt:lpstr>Dynamic checks</vt:lpstr>
      <vt:lpstr>Dynamic checks</vt:lpstr>
      <vt:lpstr>Java Assertion Example</vt:lpstr>
      <vt:lpstr>Semantic Errors</vt:lpstr>
      <vt:lpstr>Types of Semantics</vt:lpstr>
      <vt:lpstr>Operational Semantics</vt:lpstr>
      <vt:lpstr>Operational Semantics, Evaluation</vt:lpstr>
      <vt:lpstr>Denotational Semantics</vt:lpstr>
      <vt:lpstr>Denotational Semantics</vt:lpstr>
      <vt:lpstr>219 Example, continued</vt:lpstr>
      <vt:lpstr>Denotational Semantics, Evaluation</vt:lpstr>
      <vt:lpstr>Axiomatic Semantics</vt:lpstr>
      <vt:lpstr>Axiomatic Semantics, Vocab </vt:lpstr>
      <vt:lpstr>Weakest Precondition</vt:lpstr>
      <vt:lpstr>Let’s Try:</vt:lpstr>
      <vt:lpstr>Axiomatic Semantics, Evaluation</vt:lpstr>
    </vt:vector>
  </TitlesOfParts>
  <Company>Indiana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By the end of today’s class:</dc:title>
  <dc:creator>Van Busum, Kelly M</dc:creator>
  <cp:lastModifiedBy>Chowdhury, Sabrina Tarin</cp:lastModifiedBy>
  <cp:revision>49</cp:revision>
  <dcterms:created xsi:type="dcterms:W3CDTF">2017-08-28T14:28:22Z</dcterms:created>
  <dcterms:modified xsi:type="dcterms:W3CDTF">2023-09-12T05:48:38Z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0x010100B84780AC026FD941A2E2D33EE7F83A16</vt:lpwstr>
  </property>
</Properties>
</file>