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90" r:id="rId27"/>
    <p:sldId id="284" r:id="rId28"/>
    <p:sldId id="285" r:id="rId29"/>
    <p:sldId id="291" r:id="rId30"/>
    <p:sldId id="295" r:id="rId31"/>
    <p:sldId id="293" r:id="rId32"/>
    <p:sldId id="292" r:id="rId33"/>
    <p:sldId id="2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/>
    <p:restoredTop sz="95903"/>
  </p:normalViewPr>
  <p:slideViewPr>
    <p:cSldViewPr snapToGrid="0">
      <p:cViewPr varScale="1">
        <p:scale>
          <a:sx n="69" d="100"/>
          <a:sy n="69" d="100"/>
        </p:scale>
        <p:origin x="224" y="1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312BB-2E76-41C8-B0CB-D6C3EDE586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D871C9-9A49-4B34-A8EB-3A26AB853C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 the beginning - only machine language</a:t>
          </a:r>
        </a:p>
      </dgm:t>
    </dgm:pt>
    <dgm:pt modelId="{DE2218C5-554E-4F7E-9C18-6E1B24B80AAD}" type="parTrans" cxnId="{392D54D2-4A63-44A5-AB7E-3FFA90E9C866}">
      <dgm:prSet/>
      <dgm:spPr/>
      <dgm:t>
        <a:bodyPr/>
        <a:lstStyle/>
        <a:p>
          <a:endParaRPr lang="en-US"/>
        </a:p>
      </dgm:t>
    </dgm:pt>
    <dgm:pt modelId="{7D219FB7-310F-40B1-8F3A-C7AA486F1165}" type="sibTrans" cxnId="{392D54D2-4A63-44A5-AB7E-3FFA90E9C866}">
      <dgm:prSet/>
      <dgm:spPr/>
      <dgm:t>
        <a:bodyPr/>
        <a:lstStyle/>
        <a:p>
          <a:endParaRPr lang="en-US"/>
        </a:p>
      </dgm:t>
    </dgm:pt>
    <dgm:pt modelId="{CC2C9B15-78E3-43EE-BA1A-680D6AA5EE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Machine Language : </a:t>
          </a:r>
          <a:r>
            <a:rPr lang="en-US"/>
            <a:t>a sequence of bits that directly controls a  processor, causing it to add, compare, move data  from one place to another, etc.</a:t>
          </a:r>
        </a:p>
      </dgm:t>
    </dgm:pt>
    <dgm:pt modelId="{1FEDB405-D13D-4C96-94A5-6AE8C2FFEF5B}" type="parTrans" cxnId="{FD3B9D38-9AA5-436F-8C80-F94F912FADFD}">
      <dgm:prSet/>
      <dgm:spPr/>
      <dgm:t>
        <a:bodyPr/>
        <a:lstStyle/>
        <a:p>
          <a:endParaRPr lang="en-US"/>
        </a:p>
      </dgm:t>
    </dgm:pt>
    <dgm:pt modelId="{D2F835D4-B0DD-4B32-B620-2DAC1F21149A}" type="sibTrans" cxnId="{FD3B9D38-9AA5-436F-8C80-F94F912FADFD}">
      <dgm:prSet/>
      <dgm:spPr/>
      <dgm:t>
        <a:bodyPr/>
        <a:lstStyle/>
        <a:p>
          <a:endParaRPr lang="en-US"/>
        </a:p>
      </dgm:t>
    </dgm:pt>
    <dgm:pt modelId="{110C84BE-0F23-4BFA-949B-0A970A83A3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Example: GCD program in x86 in machine language</a:t>
          </a:r>
        </a:p>
      </dgm:t>
    </dgm:pt>
    <dgm:pt modelId="{ACF5A0C6-A13A-476E-930C-FF257A356AC0}" type="parTrans" cxnId="{B73EBE31-DC41-4D01-84C3-B944F71BAA48}">
      <dgm:prSet/>
      <dgm:spPr/>
      <dgm:t>
        <a:bodyPr/>
        <a:lstStyle/>
        <a:p>
          <a:endParaRPr lang="en-US"/>
        </a:p>
      </dgm:t>
    </dgm:pt>
    <dgm:pt modelId="{F030704D-CAFC-4584-94A2-1DF0D87B2F35}" type="sibTrans" cxnId="{B73EBE31-DC41-4D01-84C3-B944F71BAA48}">
      <dgm:prSet/>
      <dgm:spPr/>
      <dgm:t>
        <a:bodyPr/>
        <a:lstStyle/>
        <a:p>
          <a:endParaRPr lang="en-US"/>
        </a:p>
      </dgm:t>
    </dgm:pt>
    <dgm:pt modelId="{C9CF8B19-0CEE-4D0C-B8E1-D7C555E83330}" type="pres">
      <dgm:prSet presAssocID="{934312BB-2E76-41C8-B0CB-D6C3EDE586D6}" presName="root" presStyleCnt="0">
        <dgm:presLayoutVars>
          <dgm:dir/>
          <dgm:resizeHandles val="exact"/>
        </dgm:presLayoutVars>
      </dgm:prSet>
      <dgm:spPr/>
    </dgm:pt>
    <dgm:pt modelId="{2C6D8B19-C8C4-4B4D-A4D4-15556650C633}" type="pres">
      <dgm:prSet presAssocID="{1ED871C9-9A49-4B34-A8EB-3A26AB853C49}" presName="compNode" presStyleCnt="0"/>
      <dgm:spPr/>
    </dgm:pt>
    <dgm:pt modelId="{99FC8F60-30E5-4AE5-BEE7-4D4D61A06814}" type="pres">
      <dgm:prSet presAssocID="{1ED871C9-9A49-4B34-A8EB-3A26AB853C49}" presName="bgRect" presStyleLbl="bgShp" presStyleIdx="0" presStyleCnt="3"/>
      <dgm:spPr/>
    </dgm:pt>
    <dgm:pt modelId="{78DD0C18-6318-4B27-91D8-DCD826CA86D7}" type="pres">
      <dgm:prSet presAssocID="{1ED871C9-9A49-4B34-A8EB-3A26AB853C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5504201-913F-41D3-85DC-CB0601760DF7}" type="pres">
      <dgm:prSet presAssocID="{1ED871C9-9A49-4B34-A8EB-3A26AB853C49}" presName="spaceRect" presStyleCnt="0"/>
      <dgm:spPr/>
    </dgm:pt>
    <dgm:pt modelId="{22250EAE-1894-499A-965C-F3A3CAEAB53D}" type="pres">
      <dgm:prSet presAssocID="{1ED871C9-9A49-4B34-A8EB-3A26AB853C49}" presName="parTx" presStyleLbl="revTx" presStyleIdx="0" presStyleCnt="3">
        <dgm:presLayoutVars>
          <dgm:chMax val="0"/>
          <dgm:chPref val="0"/>
        </dgm:presLayoutVars>
      </dgm:prSet>
      <dgm:spPr/>
    </dgm:pt>
    <dgm:pt modelId="{DBF91021-1EBD-4B6E-BF27-B5DE75117841}" type="pres">
      <dgm:prSet presAssocID="{7D219FB7-310F-40B1-8F3A-C7AA486F1165}" presName="sibTrans" presStyleCnt="0"/>
      <dgm:spPr/>
    </dgm:pt>
    <dgm:pt modelId="{F1C34761-1BA8-47AD-A6C5-DDDBA9FB2313}" type="pres">
      <dgm:prSet presAssocID="{CC2C9B15-78E3-43EE-BA1A-680D6AA5EE48}" presName="compNode" presStyleCnt="0"/>
      <dgm:spPr/>
    </dgm:pt>
    <dgm:pt modelId="{D504E69C-843B-45EE-BAAB-528B34575CAF}" type="pres">
      <dgm:prSet presAssocID="{CC2C9B15-78E3-43EE-BA1A-680D6AA5EE48}" presName="bgRect" presStyleLbl="bgShp" presStyleIdx="1" presStyleCnt="3"/>
      <dgm:spPr/>
    </dgm:pt>
    <dgm:pt modelId="{A3AFDFF3-EE5C-4567-A317-F717908E2F6F}" type="pres">
      <dgm:prSet presAssocID="{CC2C9B15-78E3-43EE-BA1A-680D6AA5EE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654DD3B-E979-439A-B4DD-8EE6E50E1EB8}" type="pres">
      <dgm:prSet presAssocID="{CC2C9B15-78E3-43EE-BA1A-680D6AA5EE48}" presName="spaceRect" presStyleCnt="0"/>
      <dgm:spPr/>
    </dgm:pt>
    <dgm:pt modelId="{520C8D01-F216-449C-933E-4C7B70F64B7E}" type="pres">
      <dgm:prSet presAssocID="{CC2C9B15-78E3-43EE-BA1A-680D6AA5EE48}" presName="parTx" presStyleLbl="revTx" presStyleIdx="1" presStyleCnt="3">
        <dgm:presLayoutVars>
          <dgm:chMax val="0"/>
          <dgm:chPref val="0"/>
        </dgm:presLayoutVars>
      </dgm:prSet>
      <dgm:spPr/>
    </dgm:pt>
    <dgm:pt modelId="{6FC8A18F-C085-42E1-87AB-F10E6965FE67}" type="pres">
      <dgm:prSet presAssocID="{D2F835D4-B0DD-4B32-B620-2DAC1F21149A}" presName="sibTrans" presStyleCnt="0"/>
      <dgm:spPr/>
    </dgm:pt>
    <dgm:pt modelId="{3896A2EA-55C2-40DF-9E96-AD3DD7CB604B}" type="pres">
      <dgm:prSet presAssocID="{110C84BE-0F23-4BFA-949B-0A970A83A39E}" presName="compNode" presStyleCnt="0"/>
      <dgm:spPr/>
    </dgm:pt>
    <dgm:pt modelId="{91A6A597-E09B-453E-9B48-B9C891886848}" type="pres">
      <dgm:prSet presAssocID="{110C84BE-0F23-4BFA-949B-0A970A83A39E}" presName="bgRect" presStyleLbl="bgShp" presStyleIdx="2" presStyleCnt="3"/>
      <dgm:spPr/>
    </dgm:pt>
    <dgm:pt modelId="{748CAE36-42A6-4A2D-B602-8D785A1AF74C}" type="pres">
      <dgm:prSet presAssocID="{110C84BE-0F23-4BFA-949B-0A970A83A3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B8AE721-FC05-4FA8-8E6A-F623B089CB8B}" type="pres">
      <dgm:prSet presAssocID="{110C84BE-0F23-4BFA-949B-0A970A83A39E}" presName="spaceRect" presStyleCnt="0"/>
      <dgm:spPr/>
    </dgm:pt>
    <dgm:pt modelId="{C75BAD97-7384-4083-B6E7-E7DBC6381609}" type="pres">
      <dgm:prSet presAssocID="{110C84BE-0F23-4BFA-949B-0A970A83A3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3EBE31-DC41-4D01-84C3-B944F71BAA48}" srcId="{934312BB-2E76-41C8-B0CB-D6C3EDE586D6}" destId="{110C84BE-0F23-4BFA-949B-0A970A83A39E}" srcOrd="2" destOrd="0" parTransId="{ACF5A0C6-A13A-476E-930C-FF257A356AC0}" sibTransId="{F030704D-CAFC-4584-94A2-1DF0D87B2F35}"/>
    <dgm:cxn modelId="{FD3B9D38-9AA5-436F-8C80-F94F912FADFD}" srcId="{934312BB-2E76-41C8-B0CB-D6C3EDE586D6}" destId="{CC2C9B15-78E3-43EE-BA1A-680D6AA5EE48}" srcOrd="1" destOrd="0" parTransId="{1FEDB405-D13D-4C96-94A5-6AE8C2FFEF5B}" sibTransId="{D2F835D4-B0DD-4B32-B620-2DAC1F21149A}"/>
    <dgm:cxn modelId="{E389293E-7052-440C-9614-6D4A63348FEF}" type="presOf" srcId="{CC2C9B15-78E3-43EE-BA1A-680D6AA5EE48}" destId="{520C8D01-F216-449C-933E-4C7B70F64B7E}" srcOrd="0" destOrd="0" presId="urn:microsoft.com/office/officeart/2018/2/layout/IconVerticalSolidList"/>
    <dgm:cxn modelId="{555380B0-F9A3-407B-A952-3C1E77A7D145}" type="presOf" srcId="{110C84BE-0F23-4BFA-949B-0A970A83A39E}" destId="{C75BAD97-7384-4083-B6E7-E7DBC6381609}" srcOrd="0" destOrd="0" presId="urn:microsoft.com/office/officeart/2018/2/layout/IconVerticalSolidList"/>
    <dgm:cxn modelId="{42A5CAB4-75B4-42D7-BD67-F1170B01D548}" type="presOf" srcId="{1ED871C9-9A49-4B34-A8EB-3A26AB853C49}" destId="{22250EAE-1894-499A-965C-F3A3CAEAB53D}" srcOrd="0" destOrd="0" presId="urn:microsoft.com/office/officeart/2018/2/layout/IconVerticalSolidList"/>
    <dgm:cxn modelId="{7B539CB5-FCA6-46A2-AF17-5829791E2900}" type="presOf" srcId="{934312BB-2E76-41C8-B0CB-D6C3EDE586D6}" destId="{C9CF8B19-0CEE-4D0C-B8E1-D7C555E83330}" srcOrd="0" destOrd="0" presId="urn:microsoft.com/office/officeart/2018/2/layout/IconVerticalSolidList"/>
    <dgm:cxn modelId="{392D54D2-4A63-44A5-AB7E-3FFA90E9C866}" srcId="{934312BB-2E76-41C8-B0CB-D6C3EDE586D6}" destId="{1ED871C9-9A49-4B34-A8EB-3A26AB853C49}" srcOrd="0" destOrd="0" parTransId="{DE2218C5-554E-4F7E-9C18-6E1B24B80AAD}" sibTransId="{7D219FB7-310F-40B1-8F3A-C7AA486F1165}"/>
    <dgm:cxn modelId="{F26CD09B-CFAE-4E59-A3DB-ED09BB80AEF1}" type="presParOf" srcId="{C9CF8B19-0CEE-4D0C-B8E1-D7C555E83330}" destId="{2C6D8B19-C8C4-4B4D-A4D4-15556650C633}" srcOrd="0" destOrd="0" presId="urn:microsoft.com/office/officeart/2018/2/layout/IconVerticalSolidList"/>
    <dgm:cxn modelId="{7E56B060-2C6C-4CF7-A7B2-CD6F5364F30C}" type="presParOf" srcId="{2C6D8B19-C8C4-4B4D-A4D4-15556650C633}" destId="{99FC8F60-30E5-4AE5-BEE7-4D4D61A06814}" srcOrd="0" destOrd="0" presId="urn:microsoft.com/office/officeart/2018/2/layout/IconVerticalSolidList"/>
    <dgm:cxn modelId="{E1C9F52F-91A9-4D59-95A7-19138D10FB3B}" type="presParOf" srcId="{2C6D8B19-C8C4-4B4D-A4D4-15556650C633}" destId="{78DD0C18-6318-4B27-91D8-DCD826CA86D7}" srcOrd="1" destOrd="0" presId="urn:microsoft.com/office/officeart/2018/2/layout/IconVerticalSolidList"/>
    <dgm:cxn modelId="{2C3DA35D-80E1-470A-AFCB-7C3B2B823B76}" type="presParOf" srcId="{2C6D8B19-C8C4-4B4D-A4D4-15556650C633}" destId="{A5504201-913F-41D3-85DC-CB0601760DF7}" srcOrd="2" destOrd="0" presId="urn:microsoft.com/office/officeart/2018/2/layout/IconVerticalSolidList"/>
    <dgm:cxn modelId="{170D50C5-246B-4D27-B801-B6144B66C205}" type="presParOf" srcId="{2C6D8B19-C8C4-4B4D-A4D4-15556650C633}" destId="{22250EAE-1894-499A-965C-F3A3CAEAB53D}" srcOrd="3" destOrd="0" presId="urn:microsoft.com/office/officeart/2018/2/layout/IconVerticalSolidList"/>
    <dgm:cxn modelId="{FFFDCF4C-89FD-4656-93BB-8DC473AC741D}" type="presParOf" srcId="{C9CF8B19-0CEE-4D0C-B8E1-D7C555E83330}" destId="{DBF91021-1EBD-4B6E-BF27-B5DE75117841}" srcOrd="1" destOrd="0" presId="urn:microsoft.com/office/officeart/2018/2/layout/IconVerticalSolidList"/>
    <dgm:cxn modelId="{19E09E82-BB76-4D5A-B0DE-31A3C2173912}" type="presParOf" srcId="{C9CF8B19-0CEE-4D0C-B8E1-D7C555E83330}" destId="{F1C34761-1BA8-47AD-A6C5-DDDBA9FB2313}" srcOrd="2" destOrd="0" presId="urn:microsoft.com/office/officeart/2018/2/layout/IconVerticalSolidList"/>
    <dgm:cxn modelId="{47008A39-6AD1-484D-AD23-C79D29FACC07}" type="presParOf" srcId="{F1C34761-1BA8-47AD-A6C5-DDDBA9FB2313}" destId="{D504E69C-843B-45EE-BAAB-528B34575CAF}" srcOrd="0" destOrd="0" presId="urn:microsoft.com/office/officeart/2018/2/layout/IconVerticalSolidList"/>
    <dgm:cxn modelId="{7EEABF74-3523-4ADC-9E10-6B75C3941F92}" type="presParOf" srcId="{F1C34761-1BA8-47AD-A6C5-DDDBA9FB2313}" destId="{A3AFDFF3-EE5C-4567-A317-F717908E2F6F}" srcOrd="1" destOrd="0" presId="urn:microsoft.com/office/officeart/2018/2/layout/IconVerticalSolidList"/>
    <dgm:cxn modelId="{541EDEC5-0A85-4BAD-ABF4-B0F47A153F0E}" type="presParOf" srcId="{F1C34761-1BA8-47AD-A6C5-DDDBA9FB2313}" destId="{8654DD3B-E979-439A-B4DD-8EE6E50E1EB8}" srcOrd="2" destOrd="0" presId="urn:microsoft.com/office/officeart/2018/2/layout/IconVerticalSolidList"/>
    <dgm:cxn modelId="{2304D727-EC6B-43B9-AD9C-D82DB6AA3B65}" type="presParOf" srcId="{F1C34761-1BA8-47AD-A6C5-DDDBA9FB2313}" destId="{520C8D01-F216-449C-933E-4C7B70F64B7E}" srcOrd="3" destOrd="0" presId="urn:microsoft.com/office/officeart/2018/2/layout/IconVerticalSolidList"/>
    <dgm:cxn modelId="{442D0876-8DE0-4416-817F-1F5EABE88123}" type="presParOf" srcId="{C9CF8B19-0CEE-4D0C-B8E1-D7C555E83330}" destId="{6FC8A18F-C085-42E1-87AB-F10E6965FE67}" srcOrd="3" destOrd="0" presId="urn:microsoft.com/office/officeart/2018/2/layout/IconVerticalSolidList"/>
    <dgm:cxn modelId="{2F3D5EE8-7729-4504-8B8A-74C474A7E5D1}" type="presParOf" srcId="{C9CF8B19-0CEE-4D0C-B8E1-D7C555E83330}" destId="{3896A2EA-55C2-40DF-9E96-AD3DD7CB604B}" srcOrd="4" destOrd="0" presId="urn:microsoft.com/office/officeart/2018/2/layout/IconVerticalSolidList"/>
    <dgm:cxn modelId="{DFD63A7E-C62D-4A48-91A7-F2C29D9CE2CF}" type="presParOf" srcId="{3896A2EA-55C2-40DF-9E96-AD3DD7CB604B}" destId="{91A6A597-E09B-453E-9B48-B9C891886848}" srcOrd="0" destOrd="0" presId="urn:microsoft.com/office/officeart/2018/2/layout/IconVerticalSolidList"/>
    <dgm:cxn modelId="{659F3070-5F23-400A-9701-B1D50972E679}" type="presParOf" srcId="{3896A2EA-55C2-40DF-9E96-AD3DD7CB604B}" destId="{748CAE36-42A6-4A2D-B602-8D785A1AF74C}" srcOrd="1" destOrd="0" presId="urn:microsoft.com/office/officeart/2018/2/layout/IconVerticalSolidList"/>
    <dgm:cxn modelId="{EF51E731-8F6C-4D53-86B9-1795D3181E81}" type="presParOf" srcId="{3896A2EA-55C2-40DF-9E96-AD3DD7CB604B}" destId="{7B8AE721-FC05-4FA8-8E6A-F623B089CB8B}" srcOrd="2" destOrd="0" presId="urn:microsoft.com/office/officeart/2018/2/layout/IconVerticalSolidList"/>
    <dgm:cxn modelId="{74FBEA67-BC22-4822-9FA7-71806322C66E}" type="presParOf" srcId="{3896A2EA-55C2-40DF-9E96-AD3DD7CB604B}" destId="{C75BAD97-7384-4083-B6E7-E7DBC63816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C8F60-30E5-4AE5-BEE7-4D4D61A06814}">
      <dsp:nvSpPr>
        <dsp:cNvPr id="0" name=""/>
        <dsp:cNvSpPr/>
      </dsp:nvSpPr>
      <dsp:spPr>
        <a:xfrm>
          <a:off x="0" y="278"/>
          <a:ext cx="9610249" cy="6513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D0C18-6318-4B27-91D8-DCD826CA86D7}">
      <dsp:nvSpPr>
        <dsp:cNvPr id="0" name=""/>
        <dsp:cNvSpPr/>
      </dsp:nvSpPr>
      <dsp:spPr>
        <a:xfrm>
          <a:off x="197018" y="146821"/>
          <a:ext cx="358215" cy="3582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50EAE-1894-499A-965C-F3A3CAEAB53D}">
      <dsp:nvSpPr>
        <dsp:cNvPr id="0" name=""/>
        <dsp:cNvSpPr/>
      </dsp:nvSpPr>
      <dsp:spPr>
        <a:xfrm>
          <a:off x="752252" y="278"/>
          <a:ext cx="8857996" cy="651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29" tIns="68929" rIns="68929" bIns="6892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At the beginning - only machine language</a:t>
          </a:r>
        </a:p>
      </dsp:txBody>
      <dsp:txXfrm>
        <a:off x="752252" y="278"/>
        <a:ext cx="8857996" cy="651301"/>
      </dsp:txXfrm>
    </dsp:sp>
    <dsp:sp modelId="{D504E69C-843B-45EE-BAAB-528B34575CAF}">
      <dsp:nvSpPr>
        <dsp:cNvPr id="0" name=""/>
        <dsp:cNvSpPr/>
      </dsp:nvSpPr>
      <dsp:spPr>
        <a:xfrm>
          <a:off x="0" y="814404"/>
          <a:ext cx="9610249" cy="6513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FDFF3-EE5C-4567-A317-F717908E2F6F}">
      <dsp:nvSpPr>
        <dsp:cNvPr id="0" name=""/>
        <dsp:cNvSpPr/>
      </dsp:nvSpPr>
      <dsp:spPr>
        <a:xfrm>
          <a:off x="197018" y="960947"/>
          <a:ext cx="358215" cy="3582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C8D01-F216-449C-933E-4C7B70F64B7E}">
      <dsp:nvSpPr>
        <dsp:cNvPr id="0" name=""/>
        <dsp:cNvSpPr/>
      </dsp:nvSpPr>
      <dsp:spPr>
        <a:xfrm>
          <a:off x="752252" y="814404"/>
          <a:ext cx="8857996" cy="651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29" tIns="68929" rIns="68929" bIns="6892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Machine Language : </a:t>
          </a:r>
          <a:r>
            <a:rPr lang="en-US" sz="1600" kern="1200"/>
            <a:t>a sequence of bits that directly controls a  processor, causing it to add, compare, move data  from one place to another, etc.</a:t>
          </a:r>
        </a:p>
      </dsp:txBody>
      <dsp:txXfrm>
        <a:off x="752252" y="814404"/>
        <a:ext cx="8857996" cy="651301"/>
      </dsp:txXfrm>
    </dsp:sp>
    <dsp:sp modelId="{91A6A597-E09B-453E-9B48-B9C891886848}">
      <dsp:nvSpPr>
        <dsp:cNvPr id="0" name=""/>
        <dsp:cNvSpPr/>
      </dsp:nvSpPr>
      <dsp:spPr>
        <a:xfrm>
          <a:off x="0" y="1628531"/>
          <a:ext cx="9610249" cy="6513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CAE36-42A6-4A2D-B602-8D785A1AF74C}">
      <dsp:nvSpPr>
        <dsp:cNvPr id="0" name=""/>
        <dsp:cNvSpPr/>
      </dsp:nvSpPr>
      <dsp:spPr>
        <a:xfrm>
          <a:off x="197018" y="1775074"/>
          <a:ext cx="358215" cy="3582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BAD97-7384-4083-B6E7-E7DBC6381609}">
      <dsp:nvSpPr>
        <dsp:cNvPr id="0" name=""/>
        <dsp:cNvSpPr/>
      </dsp:nvSpPr>
      <dsp:spPr>
        <a:xfrm>
          <a:off x="752252" y="1628531"/>
          <a:ext cx="8857996" cy="651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29" tIns="68929" rIns="68929" bIns="6892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Example: GCD program in x86 in machine language</a:t>
          </a:r>
        </a:p>
      </dsp:txBody>
      <dsp:txXfrm>
        <a:off x="752252" y="1628531"/>
        <a:ext cx="8857996" cy="651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9D80C-CC45-5C4F-AC60-D3AF29385C40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05AFB-A1EB-5F4D-9B5E-E6FFA2849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1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05AFB-A1EB-5F4D-9B5E-E6FFA28491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0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05AFB-A1EB-5F4D-9B5E-E6FFA28491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4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5304-9E84-E3A3-2FDC-D6582FAAA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BCA5F-51DC-A6DB-DB04-75CE67A3C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1812-3639-BB5B-4B89-810958B1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7517-0F2F-7E44-8ADD-9A7A149CB25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3F31-A8C3-6447-F937-700FA8FA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966BE-2463-5402-894D-7130D3F2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F821-B1D8-F146-A057-C9832CBA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1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D67F-D05E-48B3-2861-F545EF9A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F09DA-716A-C11B-8421-76A5D5073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ED9E6-15F2-2813-83E5-C71303AE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7517-0F2F-7E44-8ADD-9A7A149CB25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A5C4-AE4E-411C-DFED-A25E470C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3EFA-D50E-4C67-DAAE-FE1FFBBE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F821-B1D8-F146-A057-C9832CBA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9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0D155-5933-F5BC-6A09-DCCF639EE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13478-A717-FEB5-A051-C90056B4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86CBC-0B26-0157-68AD-CA70C3CB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7517-0F2F-7E44-8ADD-9A7A149CB25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5A6F8-8F5C-B185-7FCC-CC3153EA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26953-F786-96F7-96BA-FCACAF47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F821-B1D8-F146-A057-C9832CBA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A325-9AB4-CC95-E20E-99A54F44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2D98-68AE-FAD9-3511-D07EA0ADE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EB6A3-67B5-F54D-E7B1-FB6B7D50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7517-0F2F-7E44-8ADD-9A7A149CB25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B2B64-1DD0-92FE-5CEC-93739E43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32AC4-F0AF-46B1-2444-B2DFF36F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F821-B1D8-F146-A057-C9832CBA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4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88BB-AE3D-5293-C3CD-8EF3522D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BBAAF-92D6-AA2E-4F11-2A9024227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BEDD-C2DD-D5A4-0CBA-847AC836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7517-0F2F-7E44-8ADD-9A7A149CB25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42EF-8256-F624-0780-B9A1A1E7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F99F-A664-A35D-1E54-3B6F3B3F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F821-B1D8-F146-A057-C9832CBA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0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9464-3088-3F40-DFDA-69522599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3FF0-C89D-04B9-375E-37D477410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47B7B-09F6-3DA7-B4C2-A7C5E9EF2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BB081-7904-8C2D-56A1-203B76D5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7517-0F2F-7E44-8ADD-9A7A149CB25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F6E28-4AE0-E2C2-DF87-0935E8FC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9D290-1A4C-9366-64A3-0442C6D7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F821-B1D8-F146-A057-C9832CBA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5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838F-3DD1-67A1-665C-1221EBB8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4CD60-7326-30CB-CDA8-EB7147B7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27497-14AF-1372-E4D6-377C13B44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4832E-8635-AC76-2DCF-F8DBCFE0C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A069F-2CAD-E169-2B55-8990ABE8E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65C94-1678-ED85-A310-9B364488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7517-0F2F-7E44-8ADD-9A7A149CB25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B650A-E52E-20CD-877E-EBD003A4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FF7C5-CD9F-6065-FD21-D4A8259C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F821-B1D8-F146-A057-C9832CBA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3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2438-5608-6053-C59D-59AAAA21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5AF39-A604-6511-7EF5-E844D985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7517-0F2F-7E44-8ADD-9A7A149CB25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46083-B43A-CDA8-E07B-C46EF234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34846-5F27-B3A3-6021-F2E578BA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F821-B1D8-F146-A057-C9832CBA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5B159-CD4C-B548-7C7E-E6C98AC5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7517-0F2F-7E44-8ADD-9A7A149CB25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11049-804B-4846-3A77-1D7DFB15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CCE3C-A025-3CF9-F062-AD74EAD1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F821-B1D8-F146-A057-C9832CBA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0E72-68E4-92B1-2EA2-25555C2A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B14FB-50ED-D8F6-5038-775C334A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8BCC4-85F7-7756-9AB7-3D55D69E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ECE09-C67A-2B95-9AE2-C683AB48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7517-0F2F-7E44-8ADD-9A7A149CB25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26206-0259-A8CA-D3A4-1231E8CC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C1A23-D315-50FC-7CDA-CEE25B38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F821-B1D8-F146-A057-C9832CBA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9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B8AD-6D85-DC4B-9E70-AD75BCD7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74BEC-E99A-2E7C-B0E4-ECB9E1C34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1FEBF-383A-DBB2-77E2-BFC7E40EA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596C6-CA1F-ECA0-2D53-282935B9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7517-0F2F-7E44-8ADD-9A7A149CB25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CA868-D004-0419-E06E-FF6A64E9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BC369-AC5D-7B29-3292-F8E1E738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8F821-B1D8-F146-A057-C9832CBA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3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ADC25-3FD3-7513-44D1-F818AF6A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0D4D-3BF4-7455-9BA6-C353C7AF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0EAEC-352C-8DC0-75DC-1362A1E93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57517-0F2F-7E44-8ADD-9A7A149CB25D}" type="datetimeFigureOut">
              <a:rPr lang="en-US" smtClean="0"/>
              <a:t>8/15/23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2246-B565-9B9E-2583-58BC57B5C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819B0-9A0E-08D2-423B-8FBE32D93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8F821-B1D8-F146-A057-C9832CBA1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9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cg.toronto.edu/~amza/www.mindsec.com/files/x86reg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DA4D12E-FC71-C53A-07F8-A2022A7BF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1" b="974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18E66-82CE-F0BA-79D0-BD2B78F76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History and Types of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7EA4B-0867-3531-D27B-5835E37FE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Sabrina Tarin Chowdhury</a:t>
            </a:r>
          </a:p>
        </p:txBody>
      </p:sp>
    </p:spTree>
    <p:extLst>
      <p:ext uri="{BB962C8B-B14F-4D97-AF65-F5344CB8AC3E}">
        <p14:creationId xmlns:p14="http://schemas.microsoft.com/office/powerpoint/2010/main" val="231518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C509D2-0C1A-47B8-89C1-D3AB17D45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00264" y="556994"/>
            <a:ext cx="4753535" cy="167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700" kern="1200" spc="-2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</a:t>
            </a:r>
            <a:r>
              <a:rPr lang="en-US" sz="3700" kern="1200" spc="-1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study programming</a:t>
            </a:r>
            <a:r>
              <a:rPr lang="en-US" sz="3700" kern="1200" spc="-3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spc="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languages?</a:t>
            </a: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Programming data on computer monitor">
            <a:extLst>
              <a:ext uri="{FF2B5EF4-FFF2-40B4-BE49-F238E27FC236}">
                <a16:creationId xmlns:a16="http://schemas.microsoft.com/office/drawing/2014/main" id="{A12E6900-AF0A-AB3A-5B48-2DAE71B06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31" r="14987"/>
          <a:stretch/>
        </p:blipFill>
        <p:spPr>
          <a:xfrm>
            <a:off x="-4642" y="10"/>
            <a:ext cx="3006061" cy="33396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742878" y="2229493"/>
            <a:ext cx="5610921" cy="3878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115" indent="-228600">
              <a:lnSpc>
                <a:spcPct val="90000"/>
              </a:lnSpc>
              <a:spcBef>
                <a:spcPts val="725"/>
              </a:spcBef>
              <a:buClr>
                <a:srgbClr val="D24717"/>
              </a:buClr>
              <a:buSzPct val="85294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lang="en-US" dirty="0"/>
              <a:t>Help you choose a language for specific tasks:</a:t>
            </a:r>
          </a:p>
          <a:p>
            <a:pPr marL="560070" marR="717550" lvl="1" indent="-228600">
              <a:lnSpc>
                <a:spcPct val="90000"/>
              </a:lnSpc>
              <a:spcBef>
                <a:spcPts val="495"/>
              </a:spcBef>
              <a:buClr>
                <a:srgbClr val="9B2C1F"/>
              </a:buClr>
              <a:buSzPct val="85185"/>
              <a:buFont typeface="Arial" panose="020B0604020202020204" pitchFamily="34" charset="0"/>
              <a:buChar char="•"/>
              <a:tabLst>
                <a:tab pos="560705" algn="l"/>
              </a:tabLst>
            </a:pPr>
            <a:r>
              <a:rPr lang="en-US" dirty="0"/>
              <a:t>C vs. C++ for 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</a:rPr>
              <a:t>systems programming</a:t>
            </a:r>
            <a:r>
              <a:rPr lang="en-US" b="1" dirty="0"/>
              <a:t> </a:t>
            </a:r>
            <a:r>
              <a:rPr lang="en-US" dirty="0"/>
              <a:t>(e.g., OS kernels,  drivers, file systems)</a:t>
            </a:r>
          </a:p>
          <a:p>
            <a:pPr marL="560070" lvl="1" indent="-228600">
              <a:lnSpc>
                <a:spcPct val="90000"/>
              </a:lnSpc>
              <a:spcBef>
                <a:spcPts val="405"/>
              </a:spcBef>
              <a:buClr>
                <a:srgbClr val="9B2C1F"/>
              </a:buClr>
              <a:buSzPct val="85185"/>
              <a:buFont typeface="Arial" panose="020B0604020202020204" pitchFamily="34" charset="0"/>
              <a:buChar char="•"/>
              <a:tabLst>
                <a:tab pos="560705" algn="l"/>
              </a:tabLst>
            </a:pPr>
            <a:r>
              <a:rPr lang="en-US" dirty="0" err="1"/>
              <a:t>Matlab</a:t>
            </a:r>
            <a:r>
              <a:rPr lang="en-US" dirty="0"/>
              <a:t> vs. Python vs. R for 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</a:rPr>
              <a:t>numerical computations</a:t>
            </a:r>
            <a:endParaRPr lang="en-US" dirty="0"/>
          </a:p>
          <a:p>
            <a:pPr marL="560070" lvl="1" indent="-228600">
              <a:lnSpc>
                <a:spcPct val="90000"/>
              </a:lnSpc>
              <a:spcBef>
                <a:spcPts val="395"/>
              </a:spcBef>
              <a:buClr>
                <a:srgbClr val="9B2C1F"/>
              </a:buClr>
              <a:buSzPct val="85185"/>
              <a:buFont typeface="Arial" panose="020B0604020202020204" pitchFamily="34" charset="0"/>
              <a:buChar char="•"/>
              <a:tabLst>
                <a:tab pos="560705" algn="l"/>
              </a:tabLst>
            </a:pPr>
            <a:r>
              <a:rPr lang="en-US" dirty="0"/>
              <a:t>C vs. python vs. Android vs. Swift vs. </a:t>
            </a:r>
            <a:r>
              <a:rPr lang="en-US" dirty="0" err="1"/>
              <a:t>ObjectiveC</a:t>
            </a:r>
            <a:r>
              <a:rPr lang="en-US" dirty="0"/>
              <a:t> for</a:t>
            </a:r>
          </a:p>
          <a:p>
            <a:pPr marL="56007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u="heavy" dirty="0">
                <a:uFill>
                  <a:solidFill>
                    <a:srgbClr val="000000"/>
                  </a:solidFill>
                </a:uFill>
              </a:rPr>
              <a:t>embedded systems</a:t>
            </a:r>
            <a:endParaRPr lang="en-US" dirty="0"/>
          </a:p>
          <a:p>
            <a:pPr marL="560070" lvl="1" indent="-228600">
              <a:lnSpc>
                <a:spcPct val="90000"/>
              </a:lnSpc>
              <a:spcBef>
                <a:spcPts val="405"/>
              </a:spcBef>
              <a:buClr>
                <a:srgbClr val="9B2C1F"/>
              </a:buClr>
              <a:buSzPct val="85185"/>
              <a:buFont typeface="Arial" panose="020B0604020202020204" pitchFamily="34" charset="0"/>
              <a:buChar char="•"/>
              <a:tabLst>
                <a:tab pos="560705" algn="l"/>
              </a:tabLst>
            </a:pPr>
            <a:r>
              <a:rPr lang="en-US" dirty="0"/>
              <a:t>Python vs. </a:t>
            </a:r>
            <a:r>
              <a:rPr lang="en-US" dirty="0" err="1"/>
              <a:t>perl</a:t>
            </a:r>
            <a:r>
              <a:rPr lang="en-US" dirty="0"/>
              <a:t> vs. Ruby vs. Common Lisp vs. Scheme vs. ML for</a:t>
            </a:r>
          </a:p>
          <a:p>
            <a:pPr marL="56007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u="heavy" dirty="0">
                <a:uFill>
                  <a:solidFill>
                    <a:srgbClr val="000000"/>
                  </a:solidFill>
                </a:uFill>
              </a:rPr>
              <a:t>symbolic data manipulation</a:t>
            </a:r>
            <a:endParaRPr lang="en-US" dirty="0"/>
          </a:p>
          <a:p>
            <a:pPr marL="560070" lvl="1" indent="-228600">
              <a:lnSpc>
                <a:spcPct val="90000"/>
              </a:lnSpc>
              <a:spcBef>
                <a:spcPts val="400"/>
              </a:spcBef>
              <a:buClr>
                <a:srgbClr val="9B2C1F"/>
              </a:buClr>
              <a:buSzPct val="85185"/>
              <a:buFont typeface="Arial" panose="020B0604020202020204" pitchFamily="34" charset="0"/>
              <a:buChar char="•"/>
              <a:tabLst>
                <a:tab pos="560705" algn="l"/>
              </a:tabLst>
            </a:pPr>
            <a:r>
              <a:rPr lang="en-US" dirty="0"/>
              <a:t>Java RPC vs. C/CORBA vs. REST for 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</a:rPr>
              <a:t>networked programs</a:t>
            </a:r>
            <a:endParaRPr lang="en-US" dirty="0"/>
          </a:p>
          <a:p>
            <a:pPr marL="560070" marR="1837055" lvl="1" indent="-228600">
              <a:lnSpc>
                <a:spcPct val="90000"/>
              </a:lnSpc>
              <a:spcBef>
                <a:spcPts val="395"/>
              </a:spcBef>
              <a:buClr>
                <a:srgbClr val="9B2C1F"/>
              </a:buClr>
              <a:buSzPct val="85185"/>
              <a:buFont typeface="Arial" panose="020B0604020202020204" pitchFamily="34" charset="0"/>
              <a:buChar char="•"/>
              <a:tabLst>
                <a:tab pos="560705" algn="l"/>
              </a:tabLst>
            </a:pPr>
            <a:r>
              <a:rPr lang="en-US" dirty="0"/>
              <a:t>Python vs. </a:t>
            </a:r>
            <a:r>
              <a:rPr lang="en-US" dirty="0" err="1"/>
              <a:t>perl</a:t>
            </a:r>
            <a:r>
              <a:rPr lang="en-US" dirty="0"/>
              <a:t> vs. Java for 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</a:rPr>
              <a:t>scripting and string  manipulations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660026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"/>
              </a:spcBef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(c) </a:t>
            </a:r>
            <a:r>
              <a:rPr lang="en-US" sz="1200" kern="1200" spc="-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Paul </a:t>
            </a: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Fodor (CS Stony Brook) and</a:t>
            </a:r>
            <a:r>
              <a:rPr lang="en-US" sz="1200" kern="1200" spc="-18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Elsevier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7425" y="6329518"/>
            <a:ext cx="279400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  <a:spcAft>
                <a:spcPts val="600"/>
              </a:spcAft>
            </a:pPr>
            <a:fld id="{81D60167-4931-47E6-BA6A-407CBD079E47}" type="slidenum"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ts val="1660"/>
                </a:lnSpc>
                <a:spcAft>
                  <a:spcPts val="600"/>
                </a:spcAft>
              </a:pPr>
              <a:t>10</a:t>
            </a:fld>
            <a:endParaRPr lang="en-US"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97125" y="1337143"/>
            <a:ext cx="8549640" cy="437235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85115" indent="-273050">
              <a:spcBef>
                <a:spcPts val="615"/>
              </a:spcBef>
              <a:buClr>
                <a:srgbClr val="D24717"/>
              </a:buClr>
              <a:buSzPct val="84375"/>
              <a:buFont typeface="Arial"/>
              <a:buChar char=""/>
              <a:tabLst>
                <a:tab pos="28575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Make it easier to learn new languages</a:t>
            </a:r>
            <a:endParaRPr sz="2400" dirty="0">
              <a:latin typeface="Times New Roman"/>
              <a:cs typeface="Times New Roman"/>
            </a:endParaRPr>
          </a:p>
          <a:p>
            <a:pPr marL="560070" lvl="1" indent="-229235">
              <a:spcBef>
                <a:spcPts val="450"/>
              </a:spcBef>
              <a:buClr>
                <a:srgbClr val="9B2C1F"/>
              </a:buClr>
              <a:buSzPct val="83928"/>
              <a:buFont typeface="Arial"/>
              <a:buChar char=""/>
              <a:tabLst>
                <a:tab pos="560705" algn="l"/>
              </a:tabLst>
            </a:pPr>
            <a:r>
              <a:rPr sz="2400" dirty="0">
                <a:latin typeface="Times New Roman"/>
                <a:cs typeface="Times New Roman"/>
              </a:rPr>
              <a:t>programming languages are similar (same way of doing things)</a:t>
            </a:r>
          </a:p>
          <a:p>
            <a:pPr marL="834390" lvl="2" indent="-229235">
              <a:spcBef>
                <a:spcPts val="459"/>
              </a:spcBef>
              <a:buClr>
                <a:srgbClr val="E6B0AB"/>
              </a:buClr>
              <a:buSzPct val="85416"/>
              <a:buFont typeface="Arial"/>
              <a:buChar char=""/>
              <a:tabLst>
                <a:tab pos="835025" algn="l"/>
              </a:tabLst>
            </a:pPr>
            <a:r>
              <a:rPr sz="2400" dirty="0">
                <a:latin typeface="Times New Roman"/>
                <a:cs typeface="Times New Roman"/>
              </a:rPr>
              <a:t>because it is easy to walk down family tree</a:t>
            </a:r>
          </a:p>
          <a:p>
            <a:pPr marL="560070" marR="184150" indent="-228600">
              <a:spcBef>
                <a:spcPts val="290"/>
              </a:spcBef>
            </a:pPr>
            <a:r>
              <a:rPr sz="2400" dirty="0">
                <a:solidFill>
                  <a:srgbClr val="9B2C1F"/>
                </a:solidFill>
                <a:latin typeface="Arial"/>
                <a:cs typeface="Arial"/>
              </a:rPr>
              <a:t>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Important: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concepts have even more similarity: if  you think in terms of iteration, recursion, abstraction  (method and class), then you will find it easier to  assimilate the syntax and semantic details of a new  language than if you try to pick it up in a vacuum</a:t>
            </a:r>
          </a:p>
          <a:p>
            <a:pPr marL="834390" marR="218440" lvl="2" indent="-228600">
              <a:spcBef>
                <a:spcPts val="455"/>
              </a:spcBef>
              <a:buClr>
                <a:srgbClr val="E6B0AB"/>
              </a:buClr>
              <a:buSzPct val="83928"/>
              <a:buFont typeface="Arial"/>
              <a:buChar char=""/>
              <a:tabLst>
                <a:tab pos="835025" algn="l"/>
              </a:tabLst>
            </a:pPr>
            <a:r>
              <a:rPr sz="2400" dirty="0">
                <a:latin typeface="Times New Roman"/>
                <a:cs typeface="Times New Roman"/>
              </a:rPr>
              <a:t>Think of an analogy to human languages: good grasp of  grammar makes it easier to pick up new languages (at least  Indo-European)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1341" y="217932"/>
            <a:ext cx="853757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Why </a:t>
            </a:r>
            <a:r>
              <a:rPr spc="-120" dirty="0"/>
              <a:t>study programming</a:t>
            </a:r>
            <a:r>
              <a:rPr spc="-345" dirty="0"/>
              <a:t> </a:t>
            </a:r>
            <a:r>
              <a:rPr spc="35" dirty="0"/>
              <a:t>languages?</a:t>
            </a:r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7425" y="6329518"/>
            <a:ext cx="279400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ts val="1660"/>
                </a:lnSpc>
              </a:pPr>
              <a:t>11</a:t>
            </a:fld>
            <a:endParaRPr sz="14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178048" y="6480672"/>
            <a:ext cx="257810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5"/>
              </a:spcBef>
            </a:pPr>
            <a:r>
              <a:rPr lang="en-US"/>
              <a:t>(c) </a:t>
            </a:r>
            <a:r>
              <a:rPr lang="en-US" spc="-5"/>
              <a:t>Paul </a:t>
            </a:r>
            <a:r>
              <a:rPr lang="en-US"/>
              <a:t>Fodor (CS Stony Brook) and</a:t>
            </a:r>
            <a:r>
              <a:rPr lang="en-US" spc="-180"/>
              <a:t> </a:t>
            </a:r>
            <a:r>
              <a:rPr lang="en-US"/>
              <a:t>Elsevier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15160" y="1006348"/>
            <a:ext cx="8445500" cy="563372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85115" indent="-280035">
              <a:spcBef>
                <a:spcPts val="615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5115" algn="l"/>
              </a:tabLst>
            </a:pPr>
            <a:r>
              <a:rPr sz="3200" dirty="0">
                <a:latin typeface="Perpetua"/>
                <a:cs typeface="Perpetua"/>
              </a:rPr>
              <a:t>Help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you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make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better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use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of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whatever</a:t>
            </a:r>
            <a:r>
              <a:rPr sz="3200" spc="-2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language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you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spc="-25" dirty="0">
                <a:latin typeface="Perpetua"/>
                <a:cs typeface="Perpetua"/>
              </a:rPr>
              <a:t>use</a:t>
            </a:r>
            <a:endParaRPr sz="3200" dirty="0">
              <a:latin typeface="Perpetua"/>
              <a:cs typeface="Perpetua"/>
            </a:endParaRPr>
          </a:p>
          <a:p>
            <a:pPr marL="560070" marR="62230" lvl="1" indent="-264795">
              <a:spcBef>
                <a:spcPts val="459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60070" algn="l"/>
              </a:tabLst>
            </a:pPr>
            <a:r>
              <a:rPr sz="28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understand</a:t>
            </a:r>
            <a:r>
              <a:rPr sz="2800" b="1" u="sng" spc="-2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implementation</a:t>
            </a:r>
            <a:r>
              <a:rPr sz="2800" b="1" u="sng" spc="-2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costs:</a:t>
            </a:r>
            <a:r>
              <a:rPr sz="2800" b="1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choose</a:t>
            </a:r>
            <a:r>
              <a:rPr sz="2800" spc="1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between </a:t>
            </a:r>
            <a:r>
              <a:rPr sz="2800" dirty="0">
                <a:latin typeface="Perpetua"/>
                <a:cs typeface="Perpetua"/>
              </a:rPr>
              <a:t>alternative</a:t>
            </a:r>
            <a:r>
              <a:rPr sz="2800" spc="-6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ways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of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doing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things,</a:t>
            </a:r>
            <a:r>
              <a:rPr sz="2800" spc="-16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based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on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knowledge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of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spc="-20" dirty="0">
                <a:latin typeface="Perpetua"/>
                <a:cs typeface="Perpetua"/>
              </a:rPr>
              <a:t>what </a:t>
            </a:r>
            <a:r>
              <a:rPr sz="2800" dirty="0">
                <a:latin typeface="Perpetua"/>
                <a:cs typeface="Perpetua"/>
              </a:rPr>
              <a:t>will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be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done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underneath:</a:t>
            </a:r>
            <a:endParaRPr sz="2800" dirty="0">
              <a:latin typeface="Perpetua"/>
              <a:cs typeface="Perpetua"/>
            </a:endParaRPr>
          </a:p>
          <a:p>
            <a:pPr marL="833755" lvl="2" indent="-232410">
              <a:spcBef>
                <a:spcPts val="459"/>
              </a:spcBef>
              <a:buClr>
                <a:srgbClr val="E6B0AB"/>
              </a:buClr>
              <a:buSzPct val="85416"/>
              <a:buFont typeface="Segoe UI Symbol"/>
              <a:buChar char="⚫"/>
              <a:tabLst>
                <a:tab pos="833755" algn="l"/>
              </a:tabLst>
            </a:pPr>
            <a:r>
              <a:rPr sz="2400" dirty="0">
                <a:latin typeface="Perpetua"/>
                <a:cs typeface="Perpetua"/>
              </a:rPr>
              <a:t>use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x*x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instead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 </a:t>
            </a:r>
            <a:r>
              <a:rPr sz="2400" spc="-20" dirty="0">
                <a:latin typeface="Perpetua"/>
                <a:cs typeface="Perpetua"/>
              </a:rPr>
              <a:t>x**2</a:t>
            </a:r>
            <a:endParaRPr sz="2400" dirty="0">
              <a:latin typeface="Perpetua"/>
              <a:cs typeface="Perpetua"/>
            </a:endParaRPr>
          </a:p>
          <a:p>
            <a:pPr marL="833755" lvl="2" indent="-232410">
              <a:spcBef>
                <a:spcPts val="395"/>
              </a:spcBef>
              <a:buClr>
                <a:srgbClr val="E6B0AB"/>
              </a:buClr>
              <a:buSzPct val="85416"/>
              <a:buFont typeface="Segoe UI Symbol"/>
              <a:buChar char="⚫"/>
              <a:tabLst>
                <a:tab pos="833755" algn="l"/>
              </a:tabLst>
            </a:pPr>
            <a:r>
              <a:rPr sz="2400" dirty="0">
                <a:latin typeface="Perpetua"/>
                <a:cs typeface="Perpetua"/>
              </a:rPr>
              <a:t>avoid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call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by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value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with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large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data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items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Pascal</a:t>
            </a:r>
            <a:endParaRPr sz="2400" dirty="0">
              <a:latin typeface="Perpetua"/>
              <a:cs typeface="Perpetua"/>
            </a:endParaRPr>
          </a:p>
          <a:p>
            <a:pPr marL="833755" lvl="2" indent="-232410">
              <a:spcBef>
                <a:spcPts val="400"/>
              </a:spcBef>
              <a:buClr>
                <a:srgbClr val="E6B0AB"/>
              </a:buClr>
              <a:buSzPct val="85416"/>
              <a:buFont typeface="Segoe UI Symbol"/>
              <a:buChar char="⚫"/>
              <a:tabLst>
                <a:tab pos="833755" algn="l"/>
              </a:tabLst>
            </a:pPr>
            <a:r>
              <a:rPr sz="2400" dirty="0">
                <a:latin typeface="Perpetua"/>
                <a:cs typeface="Perpetua"/>
              </a:rPr>
              <a:t>avoid</a:t>
            </a:r>
            <a:r>
              <a:rPr sz="2400" spc="-5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use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call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by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name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19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Algol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60</a:t>
            </a:r>
            <a:endParaRPr sz="2400" dirty="0">
              <a:latin typeface="Perpetua"/>
              <a:cs typeface="Perpetua"/>
            </a:endParaRPr>
          </a:p>
          <a:p>
            <a:pPr marL="833755" lvl="2" indent="-232410">
              <a:spcBef>
                <a:spcPts val="405"/>
              </a:spcBef>
              <a:buClr>
                <a:srgbClr val="E6B0AB"/>
              </a:buClr>
              <a:buSzPct val="85416"/>
              <a:buFont typeface="Segoe UI Symbol"/>
              <a:buChar char="⚫"/>
              <a:tabLst>
                <a:tab pos="833755" algn="l"/>
              </a:tabLst>
            </a:pPr>
            <a:r>
              <a:rPr sz="2400" dirty="0">
                <a:latin typeface="Perpetua"/>
                <a:cs typeface="Perpetua"/>
              </a:rPr>
              <a:t>choose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between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computation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and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table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lookup</a:t>
            </a:r>
            <a:endParaRPr sz="2400" dirty="0">
              <a:latin typeface="Perpetua"/>
              <a:cs typeface="Perpetua"/>
            </a:endParaRPr>
          </a:p>
          <a:p>
            <a:pPr marL="559435" lvl="1" indent="-264160">
              <a:spcBef>
                <a:spcPts val="345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59435" algn="l"/>
              </a:tabLst>
            </a:pPr>
            <a:r>
              <a:rPr sz="28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understanding</a:t>
            </a:r>
            <a:r>
              <a:rPr sz="2800" b="1" u="sng" spc="-4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"obscure"</a:t>
            </a:r>
            <a:r>
              <a:rPr sz="2800" b="1" u="sng" spc="-3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features:</a:t>
            </a:r>
            <a:endParaRPr sz="2800" dirty="0">
              <a:latin typeface="Perpetua"/>
              <a:cs typeface="Perpetua"/>
            </a:endParaRPr>
          </a:p>
          <a:p>
            <a:pPr marL="834390" marR="709930" lvl="2" indent="-233045">
              <a:spcBef>
                <a:spcPts val="455"/>
              </a:spcBef>
              <a:buClr>
                <a:srgbClr val="E6B0AB"/>
              </a:buClr>
              <a:buSzPct val="85416"/>
              <a:buFont typeface="Segoe UI Symbol"/>
              <a:buChar char="⚫"/>
              <a:tabLst>
                <a:tab pos="834390" algn="l"/>
              </a:tabLst>
            </a:pPr>
            <a:r>
              <a:rPr sz="2400" dirty="0">
                <a:latin typeface="Perpetua"/>
                <a:cs typeface="Perpetua"/>
              </a:rPr>
              <a:t>In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40" dirty="0">
                <a:latin typeface="Perpetua"/>
                <a:cs typeface="Perpetua"/>
              </a:rPr>
              <a:t>C,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will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help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you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understand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pointers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(including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arrays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strings),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unions,</a:t>
            </a:r>
            <a:r>
              <a:rPr sz="2400" spc="-9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catch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and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throw</a:t>
            </a:r>
            <a:endParaRPr sz="2400" dirty="0">
              <a:latin typeface="Perpetua"/>
              <a:cs typeface="Perpetua"/>
            </a:endParaRPr>
          </a:p>
          <a:p>
            <a:pPr marL="834390" marR="388620" lvl="2" indent="-233045">
              <a:spcBef>
                <a:spcPts val="400"/>
              </a:spcBef>
              <a:buClr>
                <a:srgbClr val="E6B0AB"/>
              </a:buClr>
              <a:buSzPct val="85416"/>
              <a:buFont typeface="Segoe UI Symbol"/>
              <a:buChar char="⚫"/>
              <a:tabLst>
                <a:tab pos="834390" algn="l"/>
              </a:tabLst>
            </a:pPr>
            <a:r>
              <a:rPr sz="2400" dirty="0">
                <a:latin typeface="Perpetua"/>
                <a:cs typeface="Perpetua"/>
              </a:rPr>
              <a:t>In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Common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Lisp,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it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will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help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you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understand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first-class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functions, closures,</a:t>
            </a:r>
            <a:r>
              <a:rPr sz="2400" spc="-6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streams</a:t>
            </a:r>
            <a:endParaRPr sz="24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1340" y="217932"/>
            <a:ext cx="852932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Why</a:t>
            </a:r>
            <a:r>
              <a:rPr spc="-140" dirty="0"/>
              <a:t> </a:t>
            </a:r>
            <a:r>
              <a:rPr dirty="0"/>
              <a:t>study</a:t>
            </a:r>
            <a:r>
              <a:rPr spc="-170" dirty="0"/>
              <a:t> </a:t>
            </a:r>
            <a:r>
              <a:rPr spc="-105" dirty="0"/>
              <a:t>programming</a:t>
            </a:r>
            <a:r>
              <a:rPr spc="-155" dirty="0"/>
              <a:t> </a:t>
            </a:r>
            <a:r>
              <a:rPr spc="-10" dirty="0"/>
              <a:t>languages?</a:t>
            </a:r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31902" y="6329518"/>
            <a:ext cx="2978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60"/>
                </a:lnSpc>
              </a:pPr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49805" y="1364488"/>
            <a:ext cx="8110855" cy="527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15265" indent="-238125">
              <a:spcBef>
                <a:spcPts val="100"/>
              </a:spcBef>
              <a:buClr>
                <a:srgbClr val="9B2C1F"/>
              </a:buClr>
              <a:buSzPct val="75000"/>
              <a:buFont typeface="Segoe UI Symbol"/>
              <a:buChar char="⚫"/>
              <a:tabLst>
                <a:tab pos="241300" algn="l"/>
              </a:tabLst>
            </a:pPr>
            <a:r>
              <a:rPr sz="28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figure</a:t>
            </a:r>
            <a:r>
              <a:rPr sz="2800" b="1" u="sng" spc="-5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out</a:t>
            </a:r>
            <a:r>
              <a:rPr sz="2800" b="1" u="sng" spc="-4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how</a:t>
            </a:r>
            <a:r>
              <a:rPr sz="2800" b="1" u="sng" spc="-4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to</a:t>
            </a:r>
            <a:r>
              <a:rPr sz="2800" b="1" u="sng" spc="-4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do</a:t>
            </a:r>
            <a:r>
              <a:rPr sz="2800" b="1" u="sng" spc="-4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things</a:t>
            </a:r>
            <a:r>
              <a:rPr sz="2800" b="1" u="sng" spc="-5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in</a:t>
            </a:r>
            <a:r>
              <a:rPr sz="2800" b="1" u="sng" spc="-4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languages</a:t>
            </a:r>
            <a:r>
              <a:rPr sz="2800" b="1" u="sng" spc="-4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that</a:t>
            </a:r>
            <a:r>
              <a:rPr sz="2800" b="1" u="sng" spc="-2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don't</a:t>
            </a:r>
            <a:r>
              <a:rPr sz="2800" b="1" spc="-10" dirty="0">
                <a:latin typeface="Perpetua"/>
                <a:cs typeface="Perpetua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support</a:t>
            </a:r>
            <a:r>
              <a:rPr sz="2800" b="1" u="sng" spc="2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them</a:t>
            </a:r>
            <a:r>
              <a:rPr sz="2800" b="1" u="sng" spc="45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Perpetua"/>
                <a:cs typeface="Perpetua"/>
              </a:rPr>
              <a:t>explicitly:</a:t>
            </a:r>
            <a:endParaRPr sz="2800" dirty="0">
              <a:latin typeface="Perpetua"/>
              <a:cs typeface="Perpetua"/>
            </a:endParaRPr>
          </a:p>
          <a:p>
            <a:pPr marL="514350" lvl="1" indent="-232410">
              <a:spcBef>
                <a:spcPts val="55"/>
              </a:spcBef>
              <a:buClr>
                <a:srgbClr val="E6B0AB"/>
              </a:buClr>
              <a:buSzPct val="85416"/>
              <a:buFont typeface="Segoe UI Symbol"/>
              <a:buChar char="⚫"/>
              <a:tabLst>
                <a:tab pos="514350" algn="l"/>
              </a:tabLst>
            </a:pPr>
            <a:r>
              <a:rPr sz="2400" dirty="0">
                <a:latin typeface="Perpetua"/>
                <a:cs typeface="Perpetua"/>
              </a:rPr>
              <a:t>lack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recursion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Fortran,</a:t>
            </a:r>
            <a:r>
              <a:rPr sz="2400" spc="-85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CSP</a:t>
            </a:r>
            <a:endParaRPr sz="2400" dirty="0">
              <a:latin typeface="Perpetua"/>
              <a:cs typeface="Perpetua"/>
            </a:endParaRPr>
          </a:p>
          <a:p>
            <a:pPr marL="790575" marR="5080" lvl="2" indent="-228600">
              <a:buClr>
                <a:srgbClr val="A18E6A"/>
              </a:buClr>
              <a:buSzPct val="79166"/>
              <a:buFont typeface="Segoe UI Symbol"/>
              <a:buChar char="⚫"/>
              <a:tabLst>
                <a:tab pos="790575" algn="l"/>
              </a:tabLst>
            </a:pPr>
            <a:r>
              <a:rPr sz="2400" dirty="0">
                <a:latin typeface="Perpetua"/>
                <a:cs typeface="Perpetua"/>
              </a:rPr>
              <a:t>unfold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recursive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algorithm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mechanically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eliminate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recursion </a:t>
            </a:r>
            <a:r>
              <a:rPr sz="2400" dirty="0">
                <a:latin typeface="Perpetua"/>
                <a:cs typeface="Perpetua"/>
              </a:rPr>
              <a:t>and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write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non-</a:t>
            </a:r>
            <a:r>
              <a:rPr sz="2400" dirty="0">
                <a:latin typeface="Perpetua"/>
                <a:cs typeface="Perpetua"/>
              </a:rPr>
              <a:t>recursive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algorithm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(even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things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that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aren't </a:t>
            </a:r>
            <a:r>
              <a:rPr sz="2400" dirty="0">
                <a:latin typeface="Perpetua"/>
                <a:cs typeface="Perpetua"/>
              </a:rPr>
              <a:t>quite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tail</a:t>
            </a:r>
            <a:r>
              <a:rPr sz="2400" spc="-10" dirty="0">
                <a:latin typeface="Perpetua"/>
                <a:cs typeface="Perpetua"/>
              </a:rPr>
              <a:t> recursive)</a:t>
            </a:r>
            <a:endParaRPr sz="2400" dirty="0">
              <a:latin typeface="Perpetua"/>
              <a:cs typeface="Perpetua"/>
            </a:endParaRPr>
          </a:p>
          <a:p>
            <a:pPr marL="514350" lvl="1" indent="-232410">
              <a:buClr>
                <a:srgbClr val="E6B0AB"/>
              </a:buClr>
              <a:buSzPct val="85416"/>
              <a:buFont typeface="Segoe UI Symbol"/>
              <a:buChar char="⚫"/>
              <a:tabLst>
                <a:tab pos="514350" algn="l"/>
              </a:tabLst>
            </a:pPr>
            <a:r>
              <a:rPr sz="2400" dirty="0">
                <a:latin typeface="Perpetua"/>
                <a:cs typeface="Perpetua"/>
              </a:rPr>
              <a:t>lack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 suitable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structures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 </a:t>
            </a:r>
            <a:r>
              <a:rPr sz="2400" spc="-10" dirty="0">
                <a:latin typeface="Perpetua"/>
                <a:cs typeface="Perpetua"/>
              </a:rPr>
              <a:t>Fortran</a:t>
            </a:r>
            <a:endParaRPr sz="2400" dirty="0">
              <a:latin typeface="Perpetua"/>
              <a:cs typeface="Perpetua"/>
            </a:endParaRPr>
          </a:p>
          <a:p>
            <a:pPr marL="789940" lvl="2" indent="-227965">
              <a:buClr>
                <a:srgbClr val="A18E6A"/>
              </a:buClr>
              <a:buSzPct val="79166"/>
              <a:buFont typeface="Segoe UI Symbol"/>
              <a:buChar char="⚫"/>
              <a:tabLst>
                <a:tab pos="789940" algn="l"/>
              </a:tabLst>
            </a:pPr>
            <a:r>
              <a:rPr sz="2400" dirty="0">
                <a:latin typeface="Perpetua"/>
                <a:cs typeface="Perpetua"/>
              </a:rPr>
              <a:t>use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comments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programmer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discipline</a:t>
            </a:r>
            <a:endParaRPr sz="2400" dirty="0">
              <a:latin typeface="Perpetua"/>
              <a:cs typeface="Perpetua"/>
            </a:endParaRPr>
          </a:p>
          <a:p>
            <a:pPr marL="836294"/>
            <a:r>
              <a:rPr sz="2400" dirty="0">
                <a:solidFill>
                  <a:srgbClr val="A18E6A"/>
                </a:solidFill>
                <a:latin typeface="Perpetua"/>
                <a:cs typeface="Perpetua"/>
              </a:rPr>
              <a:t>o</a:t>
            </a:r>
            <a:r>
              <a:rPr sz="2400" spc="145" dirty="0">
                <a:solidFill>
                  <a:srgbClr val="A18E6A"/>
                </a:solidFill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lack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 named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constants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and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enumerations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Fortran</a:t>
            </a:r>
            <a:endParaRPr sz="2400" dirty="0">
              <a:latin typeface="Perpetua"/>
              <a:cs typeface="Perpetua"/>
            </a:endParaRPr>
          </a:p>
          <a:p>
            <a:pPr marL="1339215" marR="59690" lvl="3" indent="-228600">
              <a:buClr>
                <a:srgbClr val="A18E6A"/>
              </a:buClr>
              <a:buChar char="•"/>
              <a:tabLst>
                <a:tab pos="1339215" algn="l"/>
              </a:tabLst>
            </a:pPr>
            <a:r>
              <a:rPr sz="2400" dirty="0">
                <a:latin typeface="Perpetua"/>
                <a:cs typeface="Perpetua"/>
              </a:rPr>
              <a:t>use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identifiers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with</a:t>
            </a:r>
            <a:r>
              <a:rPr sz="2400" spc="-10" dirty="0">
                <a:latin typeface="Perpetua"/>
                <a:cs typeface="Perpetua"/>
              </a:rPr>
              <a:t> upper-</a:t>
            </a:r>
            <a:r>
              <a:rPr sz="2400" dirty="0">
                <a:latin typeface="Perpetua"/>
                <a:cs typeface="Perpetua"/>
              </a:rPr>
              <a:t>case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letters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only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that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are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initialized once,</a:t>
            </a:r>
            <a:r>
              <a:rPr sz="2400" spc="-1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then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never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changed</a:t>
            </a:r>
            <a:endParaRPr sz="2400" dirty="0">
              <a:latin typeface="Perpetua"/>
              <a:cs typeface="Perpetua"/>
            </a:endParaRPr>
          </a:p>
          <a:p>
            <a:pPr marL="514350" lvl="1" indent="-232410">
              <a:buClr>
                <a:srgbClr val="E6B0AB"/>
              </a:buClr>
              <a:buSzPct val="85416"/>
              <a:buFont typeface="Segoe UI Symbol"/>
              <a:buChar char="⚫"/>
              <a:tabLst>
                <a:tab pos="514350" algn="l"/>
              </a:tabLst>
            </a:pPr>
            <a:r>
              <a:rPr sz="2400" dirty="0">
                <a:latin typeface="Perpetua"/>
                <a:cs typeface="Perpetua"/>
              </a:rPr>
              <a:t>lack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modules</a:t>
            </a:r>
            <a:r>
              <a:rPr sz="2400" spc="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1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Pascal</a:t>
            </a:r>
            <a:endParaRPr sz="2400" dirty="0">
              <a:latin typeface="Perpetua"/>
              <a:cs typeface="Perpetua"/>
            </a:endParaRPr>
          </a:p>
          <a:p>
            <a:pPr marL="790575" marR="533400" lvl="2" indent="-228600">
              <a:buClr>
                <a:srgbClr val="A18E6A"/>
              </a:buClr>
              <a:buSzPct val="79166"/>
              <a:buFont typeface="Segoe UI Symbol"/>
              <a:buChar char="⚫"/>
              <a:tabLst>
                <a:tab pos="790575" algn="l"/>
              </a:tabLst>
            </a:pPr>
            <a:r>
              <a:rPr sz="2400" dirty="0">
                <a:latin typeface="Perpetua"/>
                <a:cs typeface="Perpetua"/>
              </a:rPr>
              <a:t>include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module name in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method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name and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use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comments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spc="-25" dirty="0">
                <a:latin typeface="Perpetua"/>
                <a:cs typeface="Perpetua"/>
              </a:rPr>
              <a:t>and </a:t>
            </a:r>
            <a:r>
              <a:rPr sz="2400" dirty="0">
                <a:latin typeface="Perpetua"/>
                <a:cs typeface="Perpetua"/>
              </a:rPr>
              <a:t>programmer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discipline</a:t>
            </a:r>
            <a:endParaRPr sz="24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1340" y="217932"/>
            <a:ext cx="852932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Why</a:t>
            </a:r>
            <a:r>
              <a:rPr spc="-140" dirty="0"/>
              <a:t> </a:t>
            </a:r>
            <a:r>
              <a:rPr dirty="0"/>
              <a:t>study</a:t>
            </a:r>
            <a:r>
              <a:rPr spc="-170" dirty="0"/>
              <a:t> </a:t>
            </a:r>
            <a:r>
              <a:rPr spc="-105" dirty="0"/>
              <a:t>programming</a:t>
            </a:r>
            <a:r>
              <a:rPr spc="-155" dirty="0"/>
              <a:t> </a:t>
            </a:r>
            <a:r>
              <a:rPr spc="-10" dirty="0"/>
              <a:t>languages?</a:t>
            </a:r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31902" y="6329518"/>
            <a:ext cx="2978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40640">
              <a:lnSpc>
                <a:spcPts val="166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60"/>
                </a:lnSpc>
              </a:pPr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1635" y="56896"/>
            <a:ext cx="8888730" cy="6197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20" dirty="0"/>
              <a:t>Classifications</a:t>
            </a:r>
            <a:r>
              <a:rPr sz="3900" spc="-95" dirty="0"/>
              <a:t> </a:t>
            </a:r>
            <a:r>
              <a:rPr sz="3900" dirty="0"/>
              <a:t>of</a:t>
            </a:r>
            <a:r>
              <a:rPr sz="3900" spc="-114" dirty="0"/>
              <a:t> </a:t>
            </a:r>
            <a:r>
              <a:rPr sz="3900" spc="-110" dirty="0"/>
              <a:t>Programming</a:t>
            </a:r>
            <a:r>
              <a:rPr sz="3900" spc="-120" dirty="0"/>
              <a:t> </a:t>
            </a:r>
            <a:r>
              <a:rPr sz="3900" spc="-10" dirty="0"/>
              <a:t>Languages</a:t>
            </a:r>
            <a:endParaRPr sz="3900" dirty="0"/>
          </a:p>
        </p:txBody>
      </p:sp>
      <p:sp>
        <p:nvSpPr>
          <p:cNvPr id="4" name="object 4"/>
          <p:cNvSpPr txBox="1"/>
          <p:nvPr/>
        </p:nvSpPr>
        <p:spPr>
          <a:xfrm>
            <a:off x="2059941" y="890016"/>
            <a:ext cx="9331959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80035">
              <a:spcBef>
                <a:spcPts val="100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5115" algn="l"/>
              </a:tabLst>
            </a:pPr>
            <a:r>
              <a:rPr sz="3200" dirty="0">
                <a:latin typeface="Perpetua"/>
                <a:cs typeface="Perpetua"/>
              </a:rPr>
              <a:t>Many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classifications</a:t>
            </a:r>
            <a:r>
              <a:rPr sz="3200" spc="1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group</a:t>
            </a:r>
            <a:r>
              <a:rPr sz="3200" spc="-2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languages</a:t>
            </a:r>
            <a:r>
              <a:rPr sz="3200" spc="5" dirty="0">
                <a:latin typeface="Perpetua"/>
                <a:cs typeface="Perpetua"/>
              </a:rPr>
              <a:t> </a:t>
            </a:r>
            <a:r>
              <a:rPr sz="3200" spc="-25" dirty="0">
                <a:latin typeface="Perpetua"/>
                <a:cs typeface="Perpetua"/>
              </a:rPr>
              <a:t>as:</a:t>
            </a:r>
            <a:endParaRPr sz="3200" dirty="0">
              <a:latin typeface="Perpetua"/>
              <a:cs typeface="Perpetua"/>
            </a:endParaRPr>
          </a:p>
          <a:p>
            <a:pPr marL="559435" lvl="1" indent="-301625">
              <a:buClr>
                <a:srgbClr val="9B2C1F"/>
              </a:buClr>
              <a:buSzPct val="84375"/>
              <a:buFont typeface="Segoe UI Symbol"/>
              <a:buChar char="⚫"/>
              <a:tabLst>
                <a:tab pos="559435" algn="l"/>
              </a:tabLst>
            </a:pPr>
            <a:r>
              <a:rPr lang="en-US" sz="3200" spc="-10" dirty="0">
                <a:solidFill>
                  <a:srgbClr val="FF0000"/>
                </a:solidFill>
                <a:latin typeface="Perpetua"/>
                <a:cs typeface="Perpetua"/>
              </a:rPr>
              <a:t>I</a:t>
            </a:r>
            <a:r>
              <a:rPr sz="3200" spc="-10" dirty="0">
                <a:solidFill>
                  <a:srgbClr val="FF0000"/>
                </a:solidFill>
                <a:latin typeface="Perpetua"/>
                <a:cs typeface="Perpetua"/>
              </a:rPr>
              <a:t>mperative</a:t>
            </a:r>
            <a:r>
              <a:rPr lang="en-US" sz="3200" spc="-10" dirty="0">
                <a:solidFill>
                  <a:srgbClr val="FF0000"/>
                </a:solidFill>
                <a:latin typeface="Perpetua"/>
                <a:cs typeface="Perpetua"/>
              </a:rPr>
              <a:t>: the order in which operations occur is crucial</a:t>
            </a:r>
            <a:endParaRPr sz="3200" dirty="0">
              <a:latin typeface="Perpetua"/>
              <a:cs typeface="Perpetua"/>
            </a:endParaRPr>
          </a:p>
          <a:p>
            <a:pPr marL="834390" marR="5080" lvl="2" indent="-264795">
              <a:spcBef>
                <a:spcPts val="60"/>
              </a:spcBef>
              <a:buClr>
                <a:srgbClr val="E6B0AB"/>
              </a:buClr>
              <a:buSzPct val="83928"/>
              <a:buFont typeface="Segoe UI Symbol"/>
              <a:buChar char="⚫"/>
              <a:tabLst>
                <a:tab pos="834390" algn="l"/>
              </a:tabLst>
            </a:pPr>
            <a:r>
              <a:rPr sz="2800" dirty="0">
                <a:solidFill>
                  <a:srgbClr val="FF0000"/>
                </a:solidFill>
                <a:latin typeface="Perpetua"/>
                <a:cs typeface="Perpetua"/>
              </a:rPr>
              <a:t>procedural</a:t>
            </a:r>
            <a:r>
              <a:rPr sz="2800" spc="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(von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spc="-25" dirty="0">
                <a:latin typeface="Perpetua"/>
                <a:cs typeface="Perpetua"/>
              </a:rPr>
              <a:t>Neumann/Turing-</a:t>
            </a:r>
            <a:r>
              <a:rPr sz="2800" dirty="0">
                <a:latin typeface="Perpetua"/>
                <a:cs typeface="Perpetua"/>
              </a:rPr>
              <a:t>based)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(Fortran,</a:t>
            </a:r>
            <a:r>
              <a:rPr sz="2800" spc="-110" dirty="0">
                <a:latin typeface="Perpetua"/>
                <a:cs typeface="Perpetua"/>
              </a:rPr>
              <a:t> </a:t>
            </a:r>
            <a:r>
              <a:rPr sz="2800" spc="-25" dirty="0">
                <a:latin typeface="Perpetua"/>
                <a:cs typeface="Perpetua"/>
              </a:rPr>
              <a:t>C, </a:t>
            </a:r>
            <a:r>
              <a:rPr sz="2800" spc="-10" dirty="0">
                <a:latin typeface="Perpetua"/>
                <a:cs typeface="Perpetua"/>
              </a:rPr>
              <a:t>Pascal,</a:t>
            </a:r>
            <a:r>
              <a:rPr sz="2800" spc="-14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Basic)</a:t>
            </a:r>
            <a:endParaRPr sz="28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2560" y="2726182"/>
            <a:ext cx="40112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9380">
              <a:spcBef>
                <a:spcPts val="100"/>
              </a:spcBef>
            </a:pPr>
            <a:r>
              <a:rPr sz="2800" dirty="0">
                <a:latin typeface="Perpetua"/>
                <a:cs typeface="Perpetua"/>
              </a:rPr>
              <a:t>(Smalltalk,</a:t>
            </a:r>
            <a:r>
              <a:rPr sz="2800" spc="-1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C++,</a:t>
            </a:r>
            <a:r>
              <a:rPr sz="2800" spc="-1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Eiffel,</a:t>
            </a:r>
            <a:r>
              <a:rPr sz="2800" spc="-13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Java) </a:t>
            </a:r>
            <a:r>
              <a:rPr sz="2800" spc="-20" dirty="0">
                <a:latin typeface="Perpetua"/>
                <a:cs typeface="Perpetua"/>
              </a:rPr>
              <a:t>(Perl,</a:t>
            </a:r>
            <a:r>
              <a:rPr sz="2800" spc="-11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python,</a:t>
            </a:r>
            <a:r>
              <a:rPr sz="2800" spc="-105" dirty="0">
                <a:latin typeface="Perpetua"/>
                <a:cs typeface="Perpetua"/>
              </a:rPr>
              <a:t> </a:t>
            </a:r>
            <a:r>
              <a:rPr sz="2800" spc="-20" dirty="0">
                <a:latin typeface="Perpetua"/>
                <a:cs typeface="Perpetua"/>
              </a:rPr>
              <a:t>JavaScript,</a:t>
            </a:r>
            <a:r>
              <a:rPr sz="2800" spc="-120" dirty="0">
                <a:latin typeface="Perpetua"/>
                <a:cs typeface="Perpetua"/>
              </a:rPr>
              <a:t> </a:t>
            </a:r>
            <a:r>
              <a:rPr sz="2800" spc="-20" dirty="0">
                <a:latin typeface="Perpetua"/>
                <a:cs typeface="Perpetua"/>
              </a:rPr>
              <a:t>PHP)</a:t>
            </a:r>
            <a:endParaRPr sz="2800">
              <a:latin typeface="Perpetua"/>
              <a:cs typeface="Perpet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9217" y="2726182"/>
            <a:ext cx="3963670" cy="179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 indent="-264160">
              <a:spcBef>
                <a:spcPts val="100"/>
              </a:spcBef>
              <a:buClr>
                <a:srgbClr val="E6B0AB"/>
              </a:buClr>
              <a:buSzPct val="83928"/>
              <a:buFont typeface="Segoe UI Symbol"/>
              <a:buChar char="⚫"/>
              <a:tabLst>
                <a:tab pos="514350" algn="l"/>
              </a:tabLst>
            </a:pPr>
            <a:r>
              <a:rPr sz="2800" spc="-10" dirty="0">
                <a:solidFill>
                  <a:srgbClr val="FF0000"/>
                </a:solidFill>
                <a:latin typeface="Perpetua"/>
                <a:cs typeface="Perpetua"/>
              </a:rPr>
              <a:t>object-</a:t>
            </a:r>
            <a:r>
              <a:rPr sz="2800" dirty="0">
                <a:solidFill>
                  <a:srgbClr val="FF0000"/>
                </a:solidFill>
                <a:latin typeface="Perpetua"/>
                <a:cs typeface="Perpetua"/>
              </a:rPr>
              <a:t>oriented</a:t>
            </a:r>
            <a:r>
              <a:rPr sz="2800" spc="9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imperative</a:t>
            </a:r>
            <a:endParaRPr sz="2800">
              <a:latin typeface="Perpetua"/>
              <a:cs typeface="Perpetua"/>
            </a:endParaRPr>
          </a:p>
          <a:p>
            <a:pPr marL="514350" indent="-264160">
              <a:lnSpc>
                <a:spcPts val="3329"/>
              </a:lnSpc>
              <a:buClr>
                <a:srgbClr val="E6B0AB"/>
              </a:buClr>
              <a:buSzPct val="83928"/>
              <a:buFont typeface="Segoe UI Symbol"/>
              <a:buChar char="⚫"/>
              <a:tabLst>
                <a:tab pos="514350" algn="l"/>
              </a:tabLst>
            </a:pPr>
            <a:r>
              <a:rPr sz="2800" dirty="0">
                <a:solidFill>
                  <a:srgbClr val="FF0000"/>
                </a:solidFill>
                <a:latin typeface="Perpetua"/>
                <a:cs typeface="Perpetua"/>
              </a:rPr>
              <a:t>scripting</a:t>
            </a:r>
            <a:r>
              <a:rPr sz="2800" spc="2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languages</a:t>
            </a:r>
            <a:endParaRPr sz="2800">
              <a:latin typeface="Perpetua"/>
              <a:cs typeface="Perpetua"/>
            </a:endParaRPr>
          </a:p>
          <a:p>
            <a:pPr marL="227965" marR="2138680" indent="-227965" algn="r">
              <a:lnSpc>
                <a:spcPts val="3810"/>
              </a:lnSpc>
              <a:buClr>
                <a:srgbClr val="9B2C1F"/>
              </a:buClr>
              <a:buSzPct val="62500"/>
              <a:buFont typeface="Segoe UI Symbol"/>
              <a:buChar char="⚫"/>
              <a:tabLst>
                <a:tab pos="227965" algn="l"/>
              </a:tabLst>
            </a:pPr>
            <a:r>
              <a:rPr sz="3200" spc="-10" dirty="0">
                <a:solidFill>
                  <a:srgbClr val="FF0000"/>
                </a:solidFill>
                <a:latin typeface="Perpetua"/>
                <a:cs typeface="Perpetua"/>
              </a:rPr>
              <a:t>declarative</a:t>
            </a:r>
            <a:endParaRPr sz="3200">
              <a:latin typeface="Perpetua"/>
              <a:cs typeface="Perpetua"/>
            </a:endParaRPr>
          </a:p>
          <a:p>
            <a:pPr marL="227965" marR="2159000" lvl="1" indent="-227965" algn="r">
              <a:spcBef>
                <a:spcPts val="60"/>
              </a:spcBef>
              <a:buClr>
                <a:srgbClr val="E6B0AB"/>
              </a:buClr>
              <a:buSzPct val="71428"/>
              <a:buFont typeface="Segoe UI Symbol"/>
              <a:buChar char="⚫"/>
              <a:tabLst>
                <a:tab pos="227965" algn="l"/>
              </a:tabLst>
            </a:pPr>
            <a:r>
              <a:rPr sz="2800" spc="-10" dirty="0">
                <a:solidFill>
                  <a:srgbClr val="FF0000"/>
                </a:solidFill>
                <a:latin typeface="Perpetua"/>
                <a:cs typeface="Perpetua"/>
              </a:rPr>
              <a:t>functional</a:t>
            </a:r>
            <a:endParaRPr sz="2800">
              <a:latin typeface="Perpetua"/>
              <a:cs typeface="Perpet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2194" y="4067556"/>
            <a:ext cx="31178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" dirty="0">
                <a:latin typeface="Perpetua"/>
                <a:cs typeface="Perpetua"/>
              </a:rPr>
              <a:t>(Lisp,</a:t>
            </a:r>
            <a:r>
              <a:rPr sz="2800" spc="-1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Scheme,</a:t>
            </a:r>
            <a:r>
              <a:rPr sz="2800" spc="-1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ML,</a:t>
            </a:r>
            <a:r>
              <a:rPr sz="2800" spc="-114" dirty="0">
                <a:latin typeface="Perpetua"/>
                <a:cs typeface="Perpetua"/>
              </a:rPr>
              <a:t> </a:t>
            </a:r>
            <a:r>
              <a:rPr sz="2800" spc="-25" dirty="0">
                <a:latin typeface="Perpetua"/>
                <a:cs typeface="Perpetua"/>
              </a:rPr>
              <a:t>F#)</a:t>
            </a:r>
            <a:endParaRPr sz="2800">
              <a:latin typeface="Perpetua"/>
              <a:cs typeface="Perpet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9941" y="4494276"/>
            <a:ext cx="8358505" cy="19312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8710" indent="-248285">
              <a:spcBef>
                <a:spcPts val="100"/>
              </a:spcBef>
              <a:buClr>
                <a:srgbClr val="A18E6A"/>
              </a:buClr>
              <a:buSzPct val="78571"/>
              <a:buFont typeface="Segoe UI Symbol"/>
              <a:buChar char="⚫"/>
              <a:tabLst>
                <a:tab pos="1108710" algn="l"/>
              </a:tabLst>
            </a:pPr>
            <a:r>
              <a:rPr sz="2800" dirty="0">
                <a:latin typeface="Perpetua"/>
                <a:cs typeface="Perpetua"/>
              </a:rPr>
              <a:t>also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adopted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by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JavaScript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for</a:t>
            </a:r>
            <a:r>
              <a:rPr sz="2800" spc="-10" dirty="0">
                <a:latin typeface="Perpetua"/>
                <a:cs typeface="Perpetua"/>
              </a:rPr>
              <a:t> call-</a:t>
            </a:r>
            <a:r>
              <a:rPr sz="2800" dirty="0">
                <a:latin typeface="Perpetua"/>
                <a:cs typeface="Perpetua"/>
              </a:rPr>
              <a:t>back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methods</a:t>
            </a:r>
            <a:endParaRPr sz="2800" dirty="0">
              <a:latin typeface="Perpetua"/>
              <a:cs typeface="Perpetua"/>
            </a:endParaRPr>
          </a:p>
          <a:p>
            <a:pPr marL="833755" indent="-264160">
              <a:lnSpc>
                <a:spcPts val="3320"/>
              </a:lnSpc>
              <a:buClr>
                <a:srgbClr val="E6B0AB"/>
              </a:buClr>
              <a:buSzPct val="83928"/>
              <a:buFont typeface="Segoe UI Symbol"/>
              <a:buChar char="⚫"/>
              <a:tabLst>
                <a:tab pos="833755" algn="l"/>
                <a:tab pos="4584700" algn="l"/>
              </a:tabLst>
            </a:pPr>
            <a:r>
              <a:rPr sz="2800" dirty="0">
                <a:solidFill>
                  <a:srgbClr val="FF0000"/>
                </a:solidFill>
                <a:latin typeface="Perpetua"/>
                <a:cs typeface="Perpetua"/>
              </a:rPr>
              <a:t>logic</a:t>
            </a:r>
            <a:r>
              <a:rPr sz="2800" spc="5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and</a:t>
            </a:r>
            <a:r>
              <a:rPr sz="2800" spc="7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constraint-based</a:t>
            </a:r>
            <a:r>
              <a:rPr sz="2800" dirty="0">
                <a:latin typeface="Perpetua"/>
                <a:cs typeface="Perpetua"/>
              </a:rPr>
              <a:t>	</a:t>
            </a:r>
            <a:r>
              <a:rPr sz="2800" spc="-10" dirty="0">
                <a:latin typeface="Perpetua"/>
                <a:cs typeface="Perpetua"/>
              </a:rPr>
              <a:t>(Prolog,</a:t>
            </a:r>
            <a:r>
              <a:rPr sz="2800" spc="-1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Flora2,</a:t>
            </a:r>
            <a:r>
              <a:rPr sz="2800" spc="-10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clingo,</a:t>
            </a:r>
            <a:r>
              <a:rPr sz="2800" spc="-12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Zinc)</a:t>
            </a:r>
            <a:endParaRPr sz="2800" dirty="0">
              <a:latin typeface="Perpetua"/>
              <a:cs typeface="Perpetua"/>
            </a:endParaRPr>
          </a:p>
          <a:p>
            <a:pPr marL="285115" marR="605155" indent="-280670">
              <a:lnSpc>
                <a:spcPts val="4079"/>
              </a:lnSpc>
              <a:spcBef>
                <a:spcPts val="60"/>
              </a:spcBef>
              <a:buClr>
                <a:srgbClr val="D24717"/>
              </a:buClr>
              <a:buSzPct val="73529"/>
              <a:buFont typeface="Segoe UI Symbol"/>
              <a:buChar char="⚫"/>
              <a:tabLst>
                <a:tab pos="285115" algn="l"/>
              </a:tabLst>
            </a:pPr>
            <a:r>
              <a:rPr sz="3400" dirty="0">
                <a:solidFill>
                  <a:srgbClr val="FF0000"/>
                </a:solidFill>
                <a:latin typeface="Perpetua"/>
                <a:cs typeface="Perpetua"/>
              </a:rPr>
              <a:t>Many</a:t>
            </a:r>
            <a:r>
              <a:rPr sz="3400" spc="-50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400" dirty="0">
                <a:solidFill>
                  <a:srgbClr val="FF0000"/>
                </a:solidFill>
                <a:latin typeface="Perpetua"/>
                <a:cs typeface="Perpetua"/>
              </a:rPr>
              <a:t>more</a:t>
            </a:r>
            <a:r>
              <a:rPr sz="3400" spc="-2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400" dirty="0">
                <a:solidFill>
                  <a:srgbClr val="FF0000"/>
                </a:solidFill>
                <a:latin typeface="Perpetua"/>
                <a:cs typeface="Perpetua"/>
              </a:rPr>
              <a:t>classes:</a:t>
            </a:r>
            <a:r>
              <a:rPr sz="3400" spc="-175" dirty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markup</a:t>
            </a:r>
            <a:r>
              <a:rPr sz="3400" spc="-25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languages,</a:t>
            </a:r>
            <a:r>
              <a:rPr sz="3400" spc="-175" dirty="0">
                <a:latin typeface="Perpetua"/>
                <a:cs typeface="Perpetua"/>
              </a:rPr>
              <a:t> </a:t>
            </a:r>
            <a:r>
              <a:rPr sz="3400" spc="-20" dirty="0">
                <a:latin typeface="Perpetua"/>
                <a:cs typeface="Perpetua"/>
              </a:rPr>
              <a:t>assembly </a:t>
            </a:r>
            <a:r>
              <a:rPr sz="3400" dirty="0">
                <a:latin typeface="Perpetua"/>
                <a:cs typeface="Perpetua"/>
              </a:rPr>
              <a:t>languages,</a:t>
            </a:r>
            <a:r>
              <a:rPr sz="3400" spc="-170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query</a:t>
            </a:r>
            <a:r>
              <a:rPr sz="3400" spc="-5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languages,</a:t>
            </a:r>
            <a:r>
              <a:rPr sz="3400" spc="-165" dirty="0">
                <a:latin typeface="Perpetua"/>
                <a:cs typeface="Perpetua"/>
              </a:rPr>
              <a:t> </a:t>
            </a:r>
            <a:r>
              <a:rPr sz="3400" spc="-20" dirty="0">
                <a:latin typeface="Perpetua"/>
                <a:cs typeface="Perpetua"/>
              </a:rPr>
              <a:t>etc.</a:t>
            </a:r>
            <a:endParaRPr sz="3400" dirty="0">
              <a:latin typeface="Perpetua"/>
              <a:cs typeface="Perpetu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31902" y="6329518"/>
            <a:ext cx="2978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40640">
              <a:lnSpc>
                <a:spcPts val="166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60"/>
                </a:lnSpc>
              </a:pPr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0" y="1498555"/>
            <a:ext cx="846836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2415">
              <a:spcBef>
                <a:spcPts val="10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5115" algn="l"/>
              </a:tabLst>
            </a:pPr>
            <a:r>
              <a:rPr sz="2200" b="1" dirty="0">
                <a:latin typeface="Perpetua"/>
                <a:cs typeface="Perpetua"/>
              </a:rPr>
              <a:t>GCD</a:t>
            </a:r>
            <a:r>
              <a:rPr sz="2200" b="1" spc="-10" dirty="0">
                <a:latin typeface="Perpetua"/>
                <a:cs typeface="Perpetua"/>
              </a:rPr>
              <a:t> </a:t>
            </a:r>
            <a:r>
              <a:rPr sz="2200" b="1" dirty="0">
                <a:latin typeface="Perpetua"/>
                <a:cs typeface="Perpetua"/>
              </a:rPr>
              <a:t>Program</a:t>
            </a:r>
            <a:r>
              <a:rPr sz="2200" b="1" spc="-20" dirty="0">
                <a:latin typeface="Perpetua"/>
                <a:cs typeface="Perpetua"/>
              </a:rPr>
              <a:t> </a:t>
            </a:r>
            <a:r>
              <a:rPr sz="2200" b="1" dirty="0">
                <a:latin typeface="Perpetua"/>
                <a:cs typeface="Perpetua"/>
              </a:rPr>
              <a:t>in</a:t>
            </a:r>
            <a:r>
              <a:rPr sz="2200" b="1" spc="-10" dirty="0">
                <a:latin typeface="Perpetua"/>
                <a:cs typeface="Perpetua"/>
              </a:rPr>
              <a:t> </a:t>
            </a:r>
            <a:r>
              <a:rPr sz="2200" b="1" dirty="0">
                <a:latin typeface="Perpetua"/>
                <a:cs typeface="Perpetua"/>
              </a:rPr>
              <a:t>different</a:t>
            </a:r>
            <a:r>
              <a:rPr sz="2200" b="1" spc="-5" dirty="0">
                <a:latin typeface="Perpetua"/>
                <a:cs typeface="Perpetua"/>
              </a:rPr>
              <a:t> </a:t>
            </a:r>
            <a:r>
              <a:rPr sz="2200" b="1" dirty="0">
                <a:latin typeface="Perpetua"/>
                <a:cs typeface="Perpetua"/>
              </a:rPr>
              <a:t>languages,</a:t>
            </a:r>
            <a:r>
              <a:rPr sz="2200" b="1" spc="-95" dirty="0">
                <a:latin typeface="Perpetua"/>
                <a:cs typeface="Perpetua"/>
              </a:rPr>
              <a:t> </a:t>
            </a:r>
            <a:r>
              <a:rPr sz="2200" b="1" dirty="0">
                <a:latin typeface="Perpetua"/>
                <a:cs typeface="Perpetua"/>
              </a:rPr>
              <a:t>like</a:t>
            </a:r>
            <a:r>
              <a:rPr sz="2200" b="1" spc="-5" dirty="0">
                <a:latin typeface="Perpetua"/>
                <a:cs typeface="Perpetua"/>
              </a:rPr>
              <a:t> </a:t>
            </a:r>
            <a:r>
              <a:rPr sz="2200" b="1" dirty="0">
                <a:latin typeface="Perpetua"/>
                <a:cs typeface="Perpetua"/>
              </a:rPr>
              <a:t>C,</a:t>
            </a:r>
            <a:r>
              <a:rPr sz="2200" b="1" spc="-110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python,</a:t>
            </a:r>
            <a:r>
              <a:rPr sz="2200" b="1" spc="-100" dirty="0">
                <a:latin typeface="Perpetua"/>
                <a:cs typeface="Perpetua"/>
              </a:rPr>
              <a:t> </a:t>
            </a:r>
            <a:r>
              <a:rPr sz="2200" b="1" dirty="0">
                <a:latin typeface="Perpetua"/>
                <a:cs typeface="Perpetua"/>
              </a:rPr>
              <a:t>SML</a:t>
            </a:r>
            <a:r>
              <a:rPr sz="2200" b="1" spc="-5" dirty="0">
                <a:latin typeface="Perpetua"/>
                <a:cs typeface="Perpetua"/>
              </a:rPr>
              <a:t> </a:t>
            </a:r>
            <a:r>
              <a:rPr sz="2200" b="1" dirty="0">
                <a:latin typeface="Perpetua"/>
                <a:cs typeface="Perpetua"/>
              </a:rPr>
              <a:t>and</a:t>
            </a:r>
            <a:r>
              <a:rPr sz="2200" b="1" spc="-5" dirty="0">
                <a:latin typeface="Perpetua"/>
                <a:cs typeface="Perpetua"/>
              </a:rPr>
              <a:t> </a:t>
            </a:r>
            <a:r>
              <a:rPr sz="2200" b="1" spc="-10" dirty="0">
                <a:latin typeface="Perpetua"/>
                <a:cs typeface="Perpetua"/>
              </a:rPr>
              <a:t>Prolog:</a:t>
            </a:r>
            <a:endParaRPr sz="220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9218" y="1846077"/>
            <a:ext cx="2752725" cy="38557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0665" indent="-227965">
              <a:spcBef>
                <a:spcPts val="495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240665" algn="l"/>
              </a:tabLst>
            </a:pPr>
            <a:r>
              <a:rPr sz="1600" b="1" dirty="0">
                <a:latin typeface="Perpetua"/>
                <a:cs typeface="Perpetua"/>
              </a:rPr>
              <a:t>In </a:t>
            </a:r>
            <a:r>
              <a:rPr sz="1600" b="1" spc="-25" dirty="0">
                <a:latin typeface="Perpetua"/>
                <a:cs typeface="Perpetua"/>
              </a:rPr>
              <a:t>C:</a:t>
            </a:r>
            <a:endParaRPr sz="1600" dirty="0">
              <a:latin typeface="Perpetua"/>
              <a:cs typeface="Perpetua"/>
            </a:endParaRPr>
          </a:p>
          <a:p>
            <a:pPr marL="12700">
              <a:spcBef>
                <a:spcPts val="395"/>
              </a:spcBef>
            </a:pPr>
            <a:r>
              <a:rPr sz="1600" dirty="0">
                <a:latin typeface="Perpetua"/>
                <a:cs typeface="Perpetua"/>
              </a:rPr>
              <a:t>int</a:t>
            </a:r>
            <a:r>
              <a:rPr sz="1600" spc="-10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main()</a:t>
            </a:r>
            <a:r>
              <a:rPr sz="1600" spc="-10" dirty="0">
                <a:latin typeface="Perpetua"/>
                <a:cs typeface="Perpetua"/>
              </a:rPr>
              <a:t> </a:t>
            </a:r>
            <a:r>
              <a:rPr sz="1600" spc="-50" dirty="0">
                <a:latin typeface="Perpetua"/>
                <a:cs typeface="Perpetua"/>
              </a:rPr>
              <a:t>{</a:t>
            </a:r>
            <a:endParaRPr sz="1600" dirty="0">
              <a:latin typeface="Perpetua"/>
              <a:cs typeface="Perpetua"/>
            </a:endParaRPr>
          </a:p>
          <a:p>
            <a:pPr marL="607695" marR="85725">
              <a:lnSpc>
                <a:spcPct val="120900"/>
              </a:lnSpc>
            </a:pPr>
            <a:r>
              <a:rPr sz="1600" dirty="0">
                <a:latin typeface="Perpetua"/>
                <a:cs typeface="Perpetua"/>
              </a:rPr>
              <a:t>int</a:t>
            </a:r>
            <a:r>
              <a:rPr sz="1600" spc="5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i</a:t>
            </a:r>
            <a:r>
              <a:rPr sz="1600" spc="10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=</a:t>
            </a:r>
            <a:r>
              <a:rPr sz="1600" spc="5" dirty="0">
                <a:latin typeface="Perpetua"/>
                <a:cs typeface="Perpetua"/>
              </a:rPr>
              <a:t> </a:t>
            </a:r>
            <a:r>
              <a:rPr sz="1600" spc="-10" dirty="0">
                <a:latin typeface="Perpetua"/>
                <a:cs typeface="Perpetua"/>
              </a:rPr>
              <a:t>getint(),</a:t>
            </a:r>
            <a:r>
              <a:rPr sz="1600" spc="-75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j</a:t>
            </a:r>
            <a:r>
              <a:rPr sz="1600" spc="10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=</a:t>
            </a:r>
            <a:r>
              <a:rPr sz="1600" spc="5" dirty="0">
                <a:latin typeface="Perpetua"/>
                <a:cs typeface="Perpetua"/>
              </a:rPr>
              <a:t> </a:t>
            </a:r>
            <a:r>
              <a:rPr sz="1600" spc="-10" dirty="0">
                <a:latin typeface="Perpetua"/>
                <a:cs typeface="Perpetua"/>
              </a:rPr>
              <a:t>getint(); </a:t>
            </a:r>
            <a:r>
              <a:rPr sz="1600" dirty="0">
                <a:latin typeface="Perpetua"/>
                <a:cs typeface="Perpetua"/>
              </a:rPr>
              <a:t>while</a:t>
            </a:r>
            <a:r>
              <a:rPr sz="1600" spc="-5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(i</a:t>
            </a:r>
            <a:r>
              <a:rPr sz="1600" spc="-10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!=</a:t>
            </a:r>
            <a:r>
              <a:rPr sz="1600" spc="-15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j) </a:t>
            </a:r>
            <a:r>
              <a:rPr sz="1600" spc="-50" dirty="0">
                <a:latin typeface="Perpetua"/>
                <a:cs typeface="Perpetua"/>
              </a:rPr>
              <a:t>{</a:t>
            </a:r>
            <a:endParaRPr sz="1600" dirty="0">
              <a:latin typeface="Perpetua"/>
              <a:cs typeface="Perpetua"/>
            </a:endParaRPr>
          </a:p>
          <a:p>
            <a:pPr marL="1522095" marR="5080">
              <a:lnSpc>
                <a:spcPts val="2320"/>
              </a:lnSpc>
              <a:spcBef>
                <a:spcPts val="140"/>
              </a:spcBef>
            </a:pPr>
            <a:r>
              <a:rPr sz="1600" dirty="0">
                <a:latin typeface="Perpetua"/>
                <a:cs typeface="Perpetua"/>
              </a:rPr>
              <a:t>if</a:t>
            </a:r>
            <a:r>
              <a:rPr sz="1600" spc="-5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(i</a:t>
            </a:r>
            <a:r>
              <a:rPr sz="1600" spc="-10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&gt;</a:t>
            </a:r>
            <a:r>
              <a:rPr sz="1600" spc="-10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j)</a:t>
            </a:r>
            <a:r>
              <a:rPr sz="1600" spc="-5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i</a:t>
            </a:r>
            <a:r>
              <a:rPr sz="1600" spc="-5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=</a:t>
            </a:r>
            <a:r>
              <a:rPr sz="1600" spc="-5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i</a:t>
            </a:r>
            <a:r>
              <a:rPr sz="1600" spc="-5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-</a:t>
            </a:r>
            <a:r>
              <a:rPr sz="1600" spc="-5" dirty="0">
                <a:latin typeface="Perpetua"/>
                <a:cs typeface="Perpetua"/>
              </a:rPr>
              <a:t> </a:t>
            </a:r>
            <a:r>
              <a:rPr sz="1600" spc="-25" dirty="0">
                <a:latin typeface="Perpetua"/>
                <a:cs typeface="Perpetua"/>
              </a:rPr>
              <a:t>j; </a:t>
            </a:r>
            <a:r>
              <a:rPr sz="1600" dirty="0">
                <a:latin typeface="Perpetua"/>
                <a:cs typeface="Perpetua"/>
              </a:rPr>
              <a:t>else j =</a:t>
            </a:r>
            <a:r>
              <a:rPr sz="1600" spc="-5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j</a:t>
            </a:r>
            <a:r>
              <a:rPr sz="1600" spc="-5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- </a:t>
            </a:r>
            <a:r>
              <a:rPr sz="1600" spc="-25" dirty="0">
                <a:latin typeface="Perpetua"/>
                <a:cs typeface="Perpetua"/>
              </a:rPr>
              <a:t>i;</a:t>
            </a:r>
            <a:endParaRPr sz="1600" dirty="0">
              <a:latin typeface="Perpetua"/>
              <a:cs typeface="Perpetua"/>
            </a:endParaRPr>
          </a:p>
          <a:p>
            <a:pPr marL="607695">
              <a:spcBef>
                <a:spcPts val="260"/>
              </a:spcBef>
            </a:pPr>
            <a:r>
              <a:rPr sz="1600" dirty="0">
                <a:latin typeface="Perpetua"/>
                <a:cs typeface="Perpetua"/>
              </a:rPr>
              <a:t>}</a:t>
            </a:r>
          </a:p>
          <a:p>
            <a:pPr marL="607695">
              <a:spcBef>
                <a:spcPts val="395"/>
              </a:spcBef>
            </a:pPr>
            <a:r>
              <a:rPr sz="1600" spc="-10" dirty="0">
                <a:latin typeface="Perpetua"/>
                <a:cs typeface="Perpetua"/>
              </a:rPr>
              <a:t>putint(i);</a:t>
            </a:r>
            <a:endParaRPr sz="1600" dirty="0">
              <a:latin typeface="Perpetua"/>
              <a:cs typeface="Perpetua"/>
            </a:endParaRPr>
          </a:p>
          <a:p>
            <a:pPr marL="12700">
              <a:spcBef>
                <a:spcPts val="405"/>
              </a:spcBef>
            </a:pPr>
            <a:r>
              <a:rPr sz="1600" dirty="0">
                <a:latin typeface="Perpetua"/>
                <a:cs typeface="Perpetua"/>
              </a:rPr>
              <a:t>}</a:t>
            </a:r>
          </a:p>
          <a:p>
            <a:pPr marL="240665" indent="-227965">
              <a:spcBef>
                <a:spcPts val="405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240665" algn="l"/>
              </a:tabLst>
            </a:pPr>
            <a:r>
              <a:rPr sz="1600" b="1" dirty="0">
                <a:latin typeface="Perpetua"/>
                <a:cs typeface="Perpetua"/>
              </a:rPr>
              <a:t>In </a:t>
            </a:r>
            <a:r>
              <a:rPr sz="1600" b="1" spc="-20" dirty="0">
                <a:latin typeface="Perpetua"/>
                <a:cs typeface="Perpetua"/>
              </a:rPr>
              <a:t>SML:</a:t>
            </a:r>
            <a:endParaRPr sz="1600" dirty="0">
              <a:latin typeface="Perpetua"/>
              <a:cs typeface="Perpetua"/>
            </a:endParaRPr>
          </a:p>
          <a:p>
            <a:pPr marL="12700">
              <a:spcBef>
                <a:spcPts val="395"/>
              </a:spcBef>
            </a:pPr>
            <a:r>
              <a:rPr sz="1600" dirty="0">
                <a:latin typeface="Perpetua"/>
                <a:cs typeface="Perpetua"/>
              </a:rPr>
              <a:t>fun</a:t>
            </a:r>
            <a:r>
              <a:rPr sz="1600" spc="5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gcd(m,n):int</a:t>
            </a:r>
            <a:r>
              <a:rPr sz="1600" spc="-20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=</a:t>
            </a:r>
            <a:r>
              <a:rPr sz="1600" spc="-15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if</a:t>
            </a:r>
            <a:r>
              <a:rPr sz="1600" spc="-5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m=n</a:t>
            </a:r>
            <a:r>
              <a:rPr sz="1600" spc="-15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then </a:t>
            </a:r>
            <a:r>
              <a:rPr sz="1600" spc="-50" dirty="0">
                <a:latin typeface="Perpetua"/>
                <a:cs typeface="Perpetua"/>
              </a:rPr>
              <a:t>n</a:t>
            </a:r>
            <a:endParaRPr sz="1600" dirty="0">
              <a:latin typeface="Perpetua"/>
              <a:cs typeface="Perpetua"/>
            </a:endParaRPr>
          </a:p>
          <a:p>
            <a:pPr marL="12700">
              <a:spcBef>
                <a:spcPts val="400"/>
              </a:spcBef>
            </a:pPr>
            <a:r>
              <a:rPr sz="1600" dirty="0">
                <a:latin typeface="Perpetua"/>
                <a:cs typeface="Perpetua"/>
              </a:rPr>
              <a:t>=</a:t>
            </a:r>
            <a:r>
              <a:rPr sz="1600" spc="10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else</a:t>
            </a:r>
            <a:r>
              <a:rPr sz="1600" spc="10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if m&gt;n</a:t>
            </a:r>
            <a:r>
              <a:rPr sz="1600" spc="10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then</a:t>
            </a:r>
            <a:r>
              <a:rPr sz="1600" spc="15" dirty="0">
                <a:latin typeface="Perpetua"/>
                <a:cs typeface="Perpetua"/>
              </a:rPr>
              <a:t> </a:t>
            </a:r>
            <a:r>
              <a:rPr sz="1600" spc="-10" dirty="0">
                <a:latin typeface="Perpetua"/>
                <a:cs typeface="Perpetua"/>
              </a:rPr>
              <a:t>gcd(m-</a:t>
            </a:r>
            <a:r>
              <a:rPr sz="1600" spc="-20" dirty="0">
                <a:latin typeface="Perpetua"/>
                <a:cs typeface="Perpetua"/>
              </a:rPr>
              <a:t>n,n)</a:t>
            </a:r>
            <a:endParaRPr sz="1600" dirty="0">
              <a:latin typeface="Perpetua"/>
              <a:cs typeface="Perpetua"/>
            </a:endParaRPr>
          </a:p>
          <a:p>
            <a:pPr marL="12700">
              <a:spcBef>
                <a:spcPts val="405"/>
              </a:spcBef>
            </a:pPr>
            <a:r>
              <a:rPr sz="1600" dirty="0">
                <a:latin typeface="Perpetua"/>
                <a:cs typeface="Perpetua"/>
              </a:rPr>
              <a:t>=</a:t>
            </a:r>
            <a:r>
              <a:rPr sz="1600" spc="35" dirty="0">
                <a:latin typeface="Perpetua"/>
                <a:cs typeface="Perpetua"/>
              </a:rPr>
              <a:t> </a:t>
            </a:r>
            <a:r>
              <a:rPr sz="1600" dirty="0">
                <a:latin typeface="Perpetua"/>
                <a:cs typeface="Perpetua"/>
              </a:rPr>
              <a:t>else</a:t>
            </a:r>
            <a:r>
              <a:rPr sz="1600" spc="40" dirty="0">
                <a:latin typeface="Perpetua"/>
                <a:cs typeface="Perpetua"/>
              </a:rPr>
              <a:t> </a:t>
            </a:r>
            <a:r>
              <a:rPr sz="1600" spc="-10" dirty="0">
                <a:latin typeface="Perpetua"/>
                <a:cs typeface="Perpetua"/>
              </a:rPr>
              <a:t>gcd(m,n-</a:t>
            </a:r>
            <a:r>
              <a:rPr sz="1600" spc="-25" dirty="0">
                <a:latin typeface="Perpetua"/>
                <a:cs typeface="Perpetua"/>
              </a:rPr>
              <a:t>m);</a:t>
            </a:r>
            <a:endParaRPr sz="16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7395" y="1938738"/>
            <a:ext cx="1807845" cy="1945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115">
              <a:spcBef>
                <a:spcPts val="95"/>
              </a:spcBef>
              <a:buFont typeface="Arial"/>
              <a:buChar char="•"/>
              <a:tabLst>
                <a:tab pos="297815" algn="l"/>
              </a:tabLst>
            </a:pP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Python:</a:t>
            </a:r>
            <a:endParaRPr sz="1400">
              <a:latin typeface="Times New Roman"/>
              <a:cs typeface="Times New Roman"/>
            </a:endParaRPr>
          </a:p>
          <a:p>
            <a:pPr marL="189865" marR="833119" indent="-177800"/>
            <a:r>
              <a:rPr sz="1400" dirty="0">
                <a:latin typeface="Times New Roman"/>
                <a:cs typeface="Times New Roman"/>
              </a:rPr>
              <a:t>def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gcd(a,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b):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==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b:</a:t>
            </a:r>
            <a:endParaRPr sz="1400">
              <a:latin typeface="Times New Roman"/>
              <a:cs typeface="Times New Roman"/>
            </a:endParaRPr>
          </a:p>
          <a:p>
            <a:pPr marL="189865" marR="884555" indent="177800"/>
            <a:r>
              <a:rPr sz="1400" dirty="0">
                <a:latin typeface="Times New Roman"/>
                <a:cs typeface="Times New Roman"/>
              </a:rPr>
              <a:t>return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else:</a:t>
            </a:r>
            <a:endParaRPr sz="1400">
              <a:latin typeface="Times New Roman"/>
              <a:cs typeface="Times New Roman"/>
            </a:endParaRPr>
          </a:p>
          <a:p>
            <a:pPr marL="368300"/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&gt;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b:</a:t>
            </a:r>
            <a:endParaRPr sz="1400">
              <a:latin typeface="Times New Roman"/>
              <a:cs typeface="Times New Roman"/>
            </a:endParaRPr>
          </a:p>
          <a:p>
            <a:pPr marL="368300" marR="5080" indent="177165"/>
            <a:r>
              <a:rPr sz="1400" dirty="0">
                <a:latin typeface="Times New Roman"/>
                <a:cs typeface="Times New Roman"/>
              </a:rPr>
              <a:t>return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gcd(a-</a:t>
            </a:r>
            <a:r>
              <a:rPr sz="1400" dirty="0">
                <a:latin typeface="Times New Roman"/>
                <a:cs typeface="Times New Roman"/>
              </a:rPr>
              <a:t>b,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b) </a:t>
            </a:r>
            <a:r>
              <a:rPr sz="1400" spc="-10" dirty="0">
                <a:latin typeface="Times New Roman"/>
                <a:cs typeface="Times New Roman"/>
              </a:rPr>
              <a:t>else:</a:t>
            </a:r>
            <a:endParaRPr sz="1400">
              <a:latin typeface="Times New Roman"/>
              <a:cs typeface="Times New Roman"/>
            </a:endParaRPr>
          </a:p>
          <a:p>
            <a:pPr marL="546100"/>
            <a:r>
              <a:rPr sz="1400" dirty="0">
                <a:latin typeface="Times New Roman"/>
                <a:cs typeface="Times New Roman"/>
              </a:rPr>
              <a:t>return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gcd(a,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b-</a:t>
            </a:r>
            <a:r>
              <a:rPr sz="1400" spc="-25" dirty="0">
                <a:latin typeface="Times New Roman"/>
                <a:cs typeface="Times New Roman"/>
              </a:rPr>
              <a:t>a)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7394" y="4498804"/>
            <a:ext cx="34925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1400" b="1" dirty="0">
                <a:latin typeface="Times New Roman"/>
                <a:cs typeface="Times New Roman"/>
              </a:rPr>
              <a:t>In </a:t>
            </a:r>
            <a:r>
              <a:rPr sz="1400" b="1" spc="-10" dirty="0">
                <a:latin typeface="Times New Roman"/>
                <a:cs typeface="Times New Roman"/>
              </a:rPr>
              <a:t>Prolog:</a:t>
            </a:r>
            <a:endParaRPr sz="1400">
              <a:latin typeface="Times New Roman"/>
              <a:cs typeface="Times New Roman"/>
            </a:endParaRPr>
          </a:p>
          <a:p>
            <a:pPr marL="331470"/>
            <a:r>
              <a:rPr sz="1400" spc="-10" dirty="0">
                <a:latin typeface="Times New Roman"/>
                <a:cs typeface="Times New Roman"/>
              </a:rPr>
              <a:t>gcd(A,A,A).</a:t>
            </a:r>
            <a:endParaRPr sz="1400">
              <a:latin typeface="Times New Roman"/>
              <a:cs typeface="Times New Roman"/>
            </a:endParaRPr>
          </a:p>
          <a:p>
            <a:pPr marL="331470"/>
            <a:r>
              <a:rPr sz="1400" dirty="0">
                <a:latin typeface="Times New Roman"/>
                <a:cs typeface="Times New Roman"/>
              </a:rPr>
              <a:t>gcd(A,B,G)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:-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&gt;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A-</a:t>
            </a:r>
            <a:r>
              <a:rPr sz="1400" dirty="0">
                <a:latin typeface="Times New Roman"/>
                <a:cs typeface="Times New Roman"/>
              </a:rPr>
              <a:t>B,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gcd(C,B,G).</a:t>
            </a:r>
            <a:endParaRPr sz="1400">
              <a:latin typeface="Times New Roman"/>
              <a:cs typeface="Times New Roman"/>
            </a:endParaRPr>
          </a:p>
          <a:p>
            <a:pPr marL="331470"/>
            <a:r>
              <a:rPr sz="1400" dirty="0">
                <a:latin typeface="Times New Roman"/>
                <a:cs typeface="Times New Roman"/>
              </a:rPr>
              <a:t>gcd(A,B,G)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:-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&lt;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0" dirty="0">
                <a:latin typeface="Times New Roman"/>
                <a:cs typeface="Times New Roman"/>
              </a:rPr>
              <a:t> B-</a:t>
            </a:r>
            <a:r>
              <a:rPr sz="1400" dirty="0">
                <a:latin typeface="Times New Roman"/>
                <a:cs typeface="Times New Roman"/>
              </a:rPr>
              <a:t>A,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gcd(C,A,G).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59940" y="10673"/>
            <a:ext cx="6721475" cy="10318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45" dirty="0"/>
              <a:t>Classification</a:t>
            </a:r>
            <a:r>
              <a:rPr sz="6600" spc="-265" dirty="0"/>
              <a:t> </a:t>
            </a:r>
            <a:r>
              <a:rPr sz="6600" dirty="0"/>
              <a:t>of</a:t>
            </a:r>
            <a:r>
              <a:rPr sz="6600" spc="-235" dirty="0"/>
              <a:t> </a:t>
            </a:r>
            <a:r>
              <a:rPr sz="6600" spc="-25" dirty="0"/>
              <a:t>PL</a:t>
            </a:r>
            <a:endParaRPr sz="6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31902" y="6329518"/>
            <a:ext cx="2978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40640">
              <a:lnSpc>
                <a:spcPts val="166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60"/>
                </a:lnSpc>
              </a:pPr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3740" y="141190"/>
            <a:ext cx="854964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6765" algn="l"/>
              </a:tabLst>
            </a:pPr>
            <a:r>
              <a:rPr spc="-70" dirty="0"/>
              <a:t>Compilation</a:t>
            </a:r>
            <a:r>
              <a:rPr spc="-254" dirty="0"/>
              <a:t> </a:t>
            </a:r>
            <a:r>
              <a:rPr spc="-25" dirty="0"/>
              <a:t>vs.</a:t>
            </a:r>
            <a:r>
              <a:rPr lang="en-US" spc="-25" dirty="0"/>
              <a:t> </a:t>
            </a:r>
            <a:r>
              <a:rPr spc="-55" dirty="0"/>
              <a:t>Interpretation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2341" y="838422"/>
            <a:ext cx="8227059" cy="371982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5115" indent="-280035">
              <a:spcBef>
                <a:spcPts val="505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5115" algn="l"/>
              </a:tabLst>
            </a:pPr>
            <a:r>
              <a:rPr sz="3200" dirty="0">
                <a:latin typeface="Perpetua"/>
                <a:cs typeface="Perpetua"/>
              </a:rPr>
              <a:t>Compilation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vs.</a:t>
            </a:r>
            <a:r>
              <a:rPr sz="3200" spc="-16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interpretation</a:t>
            </a:r>
            <a:endParaRPr sz="3200" dirty="0">
              <a:latin typeface="Perpetua"/>
              <a:cs typeface="Perpetua"/>
            </a:endParaRPr>
          </a:p>
          <a:p>
            <a:pPr marL="559435" lvl="1" indent="-301625">
              <a:spcBef>
                <a:spcPts val="405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59435" algn="l"/>
              </a:tabLst>
            </a:pPr>
            <a:r>
              <a:rPr sz="3200" dirty="0">
                <a:latin typeface="Perpetua"/>
                <a:cs typeface="Perpetua"/>
              </a:rPr>
              <a:t>not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opposites</a:t>
            </a:r>
            <a:endParaRPr sz="3200" dirty="0">
              <a:latin typeface="Perpetua"/>
              <a:cs typeface="Perpetua"/>
            </a:endParaRPr>
          </a:p>
          <a:p>
            <a:pPr marL="559435" lvl="1" indent="-301625">
              <a:spcBef>
                <a:spcPts val="395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59435" algn="l"/>
              </a:tabLst>
            </a:pPr>
            <a:r>
              <a:rPr sz="3200" dirty="0">
                <a:latin typeface="Perpetua"/>
                <a:cs typeface="Perpetua"/>
              </a:rPr>
              <a:t>not</a:t>
            </a:r>
            <a:r>
              <a:rPr sz="3200" spc="-2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</a:t>
            </a:r>
            <a:r>
              <a:rPr sz="3200" spc="-15" dirty="0">
                <a:latin typeface="Perpetua"/>
                <a:cs typeface="Perpetua"/>
              </a:rPr>
              <a:t> </a:t>
            </a:r>
            <a:r>
              <a:rPr sz="3200" spc="-20" dirty="0">
                <a:latin typeface="Perpetua"/>
                <a:cs typeface="Perpetua"/>
              </a:rPr>
              <a:t>clear-</a:t>
            </a:r>
            <a:r>
              <a:rPr sz="3200" dirty="0">
                <a:latin typeface="Perpetua"/>
                <a:cs typeface="Perpetua"/>
              </a:rPr>
              <a:t>cut</a:t>
            </a:r>
            <a:r>
              <a:rPr sz="3200" spc="1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distinction</a:t>
            </a:r>
            <a:endParaRPr sz="3200" dirty="0">
              <a:latin typeface="Perpetua"/>
              <a:cs typeface="Perpetua"/>
            </a:endParaRPr>
          </a:p>
          <a:p>
            <a:pPr marL="285115" indent="-280670">
              <a:spcBef>
                <a:spcPts val="600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5115" algn="l"/>
              </a:tabLst>
            </a:pPr>
            <a:r>
              <a:rPr sz="3200" dirty="0">
                <a:latin typeface="Perpetua"/>
                <a:cs typeface="Perpetua"/>
              </a:rPr>
              <a:t>Pure</a:t>
            </a:r>
            <a:r>
              <a:rPr sz="3200" spc="-90" dirty="0">
                <a:latin typeface="Perpetua"/>
                <a:cs typeface="Perpetua"/>
              </a:rPr>
              <a:t> </a:t>
            </a:r>
            <a:r>
              <a:rPr sz="3200" b="1" i="1" spc="-10" dirty="0">
                <a:latin typeface="Perpetua"/>
                <a:cs typeface="Perpetua"/>
              </a:rPr>
              <a:t>Compilation</a:t>
            </a:r>
            <a:r>
              <a:rPr sz="3200" spc="-10" dirty="0">
                <a:latin typeface="Perpetua"/>
                <a:cs typeface="Perpetua"/>
              </a:rPr>
              <a:t>:</a:t>
            </a:r>
            <a:endParaRPr sz="3200" dirty="0">
              <a:latin typeface="Perpetua"/>
              <a:cs typeface="Perpetua"/>
            </a:endParaRPr>
          </a:p>
          <a:p>
            <a:pPr marL="560070" marR="5080" lvl="1" indent="-302260">
              <a:spcBef>
                <a:spcPts val="400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60070" algn="l"/>
              </a:tabLst>
            </a:pP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11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compiler</a:t>
            </a:r>
            <a:r>
              <a:rPr sz="3200" spc="-9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translates</a:t>
            </a:r>
            <a:r>
              <a:rPr sz="3200" spc="-9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11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high-</a:t>
            </a:r>
            <a:r>
              <a:rPr sz="3200" dirty="0">
                <a:latin typeface="Perpetua"/>
                <a:cs typeface="Perpetua"/>
              </a:rPr>
              <a:t>level</a:t>
            </a:r>
            <a:r>
              <a:rPr sz="3200" spc="-8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source </a:t>
            </a:r>
            <a:r>
              <a:rPr sz="3200" dirty="0">
                <a:latin typeface="Perpetua"/>
                <a:cs typeface="Perpetua"/>
              </a:rPr>
              <a:t>program</a:t>
            </a:r>
            <a:r>
              <a:rPr sz="3200" spc="-1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into</a:t>
            </a:r>
            <a:r>
              <a:rPr sz="3200" spc="-1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an</a:t>
            </a:r>
            <a:r>
              <a:rPr sz="3200" spc="-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equivalent</a:t>
            </a:r>
            <a:r>
              <a:rPr sz="3200" spc="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target</a:t>
            </a:r>
            <a:r>
              <a:rPr sz="3200" spc="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program </a:t>
            </a:r>
            <a:r>
              <a:rPr sz="3200" dirty="0">
                <a:latin typeface="Perpetua"/>
                <a:cs typeface="Perpetua"/>
              </a:rPr>
              <a:t>(typically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in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machine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language),</a:t>
            </a:r>
            <a:r>
              <a:rPr sz="3200" spc="-1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and</a:t>
            </a:r>
            <a:r>
              <a:rPr sz="3200" spc="-6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then</a:t>
            </a:r>
            <a:r>
              <a:rPr sz="3200" spc="-6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goes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away:</a:t>
            </a:r>
            <a:endParaRPr sz="3200" dirty="0">
              <a:latin typeface="Perpetua"/>
              <a:cs typeface="Perpetu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6578" y="4654550"/>
            <a:ext cx="3958844" cy="18351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31902" y="6329518"/>
            <a:ext cx="2978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40640">
              <a:lnSpc>
                <a:spcPts val="166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60"/>
                </a:lnSpc>
              </a:pPr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12340" y="908050"/>
            <a:ext cx="8342630" cy="17735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5115" indent="-280670">
              <a:spcBef>
                <a:spcPts val="500"/>
              </a:spcBef>
              <a:buClr>
                <a:srgbClr val="D24717"/>
              </a:buClr>
              <a:buSzPct val="69444"/>
              <a:buFont typeface="Segoe UI Symbol"/>
              <a:buChar char="⚫"/>
              <a:tabLst>
                <a:tab pos="285115" algn="l"/>
              </a:tabLst>
            </a:pPr>
            <a:r>
              <a:rPr sz="3600" dirty="0">
                <a:latin typeface="Perpetua"/>
                <a:cs typeface="Perpetua"/>
              </a:rPr>
              <a:t>Pure</a:t>
            </a:r>
            <a:r>
              <a:rPr sz="3600" spc="-40" dirty="0">
                <a:latin typeface="Perpetua"/>
                <a:cs typeface="Perpetua"/>
              </a:rPr>
              <a:t> </a:t>
            </a:r>
            <a:r>
              <a:rPr sz="3600" b="1" i="1" spc="-10" dirty="0">
                <a:latin typeface="Perpetua"/>
                <a:cs typeface="Perpetua"/>
              </a:rPr>
              <a:t>Interpretation</a:t>
            </a:r>
            <a:r>
              <a:rPr sz="3600" i="1" spc="-10" dirty="0">
                <a:latin typeface="Perpetua"/>
                <a:cs typeface="Perpetua"/>
              </a:rPr>
              <a:t>:</a:t>
            </a:r>
            <a:endParaRPr sz="3600" dirty="0">
              <a:latin typeface="Perpetua"/>
              <a:cs typeface="Perpetua"/>
            </a:endParaRPr>
          </a:p>
          <a:p>
            <a:pPr marL="560070" marR="5080" lvl="1" indent="-339725">
              <a:spcBef>
                <a:spcPts val="405"/>
              </a:spcBef>
              <a:buClr>
                <a:srgbClr val="9B2C1F"/>
              </a:buClr>
              <a:buSzPct val="84722"/>
              <a:buFont typeface="Segoe UI Symbol"/>
              <a:buChar char="⚫"/>
              <a:tabLst>
                <a:tab pos="560070" algn="l"/>
              </a:tabLst>
            </a:pPr>
            <a:r>
              <a:rPr sz="3600" dirty="0">
                <a:latin typeface="Perpetua"/>
                <a:cs typeface="Perpetua"/>
              </a:rPr>
              <a:t>The</a:t>
            </a:r>
            <a:r>
              <a:rPr sz="3600" spc="-60" dirty="0">
                <a:latin typeface="Perpetua"/>
                <a:cs typeface="Perpetua"/>
              </a:rPr>
              <a:t> </a:t>
            </a:r>
            <a:r>
              <a:rPr sz="3600" b="1" i="1" dirty="0">
                <a:latin typeface="Perpetua"/>
                <a:cs typeface="Perpetua"/>
              </a:rPr>
              <a:t>interpreter</a:t>
            </a:r>
            <a:r>
              <a:rPr sz="3600" b="1" i="1" spc="-3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stays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around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for</a:t>
            </a:r>
            <a:r>
              <a:rPr sz="3600" spc="-5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the</a:t>
            </a:r>
            <a:r>
              <a:rPr sz="3600" spc="-3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execution </a:t>
            </a:r>
            <a:r>
              <a:rPr sz="3600" dirty="0">
                <a:latin typeface="Perpetua"/>
                <a:cs typeface="Perpetua"/>
              </a:rPr>
              <a:t>of the </a:t>
            </a:r>
            <a:r>
              <a:rPr sz="3600" spc="-10" dirty="0">
                <a:latin typeface="Perpetua"/>
                <a:cs typeface="Perpetua"/>
              </a:rPr>
              <a:t>program</a:t>
            </a:r>
            <a:endParaRPr sz="3600" dirty="0">
              <a:latin typeface="Perpetua"/>
              <a:cs typeface="Perpet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5938" y="4329683"/>
            <a:ext cx="68529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38125">
              <a:spcBef>
                <a:spcPts val="95"/>
              </a:spcBef>
              <a:buClr>
                <a:srgbClr val="E6B0AB"/>
              </a:buClr>
              <a:buSzPct val="65625"/>
              <a:buFont typeface="Segoe UI Symbol"/>
              <a:buChar char="⚫"/>
              <a:tabLst>
                <a:tab pos="241300" algn="l"/>
              </a:tabLst>
            </a:pP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6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interpreter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is</a:t>
            </a:r>
            <a:r>
              <a:rPr sz="3200" spc="-7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locus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of</a:t>
            </a:r>
            <a:r>
              <a:rPr sz="3200" spc="-6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control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during execution</a:t>
            </a:r>
            <a:endParaRPr sz="3200">
              <a:latin typeface="Perpetua"/>
              <a:cs typeface="Perpetu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66" y="3000829"/>
            <a:ext cx="8761976" cy="117565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83740" y="141190"/>
            <a:ext cx="854964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6765" algn="l"/>
              </a:tabLst>
            </a:pPr>
            <a:r>
              <a:rPr spc="-70" dirty="0"/>
              <a:t>Compilation</a:t>
            </a:r>
            <a:r>
              <a:rPr spc="-254" dirty="0"/>
              <a:t> </a:t>
            </a:r>
            <a:r>
              <a:rPr spc="-25" dirty="0"/>
              <a:t>vs.</a:t>
            </a:r>
            <a:r>
              <a:rPr lang="en-US" spc="-25" dirty="0"/>
              <a:t> </a:t>
            </a:r>
            <a:r>
              <a:rPr spc="-55" dirty="0"/>
              <a:t>Interpretation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31902" y="6329518"/>
            <a:ext cx="2978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40640">
              <a:lnSpc>
                <a:spcPts val="166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60"/>
                </a:lnSpc>
              </a:pPr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7139" y="1143966"/>
            <a:ext cx="7271384" cy="42741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85115" indent="-280670">
              <a:spcBef>
                <a:spcPts val="495"/>
              </a:spcBef>
              <a:buClr>
                <a:srgbClr val="D24717"/>
              </a:buClr>
              <a:buSzPct val="54545"/>
              <a:buFont typeface="Segoe UI Symbol"/>
              <a:buChar char="⚫"/>
              <a:tabLst>
                <a:tab pos="285115" algn="l"/>
              </a:tabLst>
            </a:pPr>
            <a:r>
              <a:rPr sz="4400" spc="-10" dirty="0">
                <a:latin typeface="Perpetua"/>
                <a:cs typeface="Perpetua"/>
              </a:rPr>
              <a:t>Compilation</a:t>
            </a:r>
            <a:endParaRPr sz="4400">
              <a:latin typeface="Perpetua"/>
              <a:cs typeface="Perpetua"/>
            </a:endParaRPr>
          </a:p>
          <a:p>
            <a:pPr marL="720725" lvl="1" indent="-408940">
              <a:spcBef>
                <a:spcPts val="395"/>
              </a:spcBef>
              <a:buClr>
                <a:srgbClr val="9B2C1F"/>
              </a:buClr>
              <a:buSzPct val="84090"/>
              <a:buFont typeface="Segoe UI Symbol"/>
              <a:buChar char="⚫"/>
              <a:tabLst>
                <a:tab pos="720725" algn="l"/>
              </a:tabLst>
            </a:pPr>
            <a:r>
              <a:rPr sz="4400" dirty="0">
                <a:latin typeface="Perpetua"/>
                <a:cs typeface="Perpetua"/>
              </a:rPr>
              <a:t>Better</a:t>
            </a:r>
            <a:r>
              <a:rPr sz="4400" spc="-130" dirty="0">
                <a:latin typeface="Perpetua"/>
                <a:cs typeface="Perpetua"/>
              </a:rPr>
              <a:t> </a:t>
            </a:r>
            <a:r>
              <a:rPr sz="4400" spc="-10" dirty="0">
                <a:latin typeface="Perpetua"/>
                <a:cs typeface="Perpetua"/>
              </a:rPr>
              <a:t>performance!</a:t>
            </a:r>
            <a:endParaRPr sz="4400">
              <a:latin typeface="Perpetua"/>
              <a:cs typeface="Perpetua"/>
            </a:endParaRPr>
          </a:p>
          <a:p>
            <a:pPr marL="285115" indent="-280035">
              <a:spcBef>
                <a:spcPts val="600"/>
              </a:spcBef>
              <a:buClr>
                <a:srgbClr val="D24717"/>
              </a:buClr>
              <a:buSzPct val="54545"/>
              <a:buFont typeface="Segoe UI Symbol"/>
              <a:buChar char="⚫"/>
              <a:tabLst>
                <a:tab pos="285115" algn="l"/>
              </a:tabLst>
            </a:pPr>
            <a:r>
              <a:rPr sz="4400" spc="-10" dirty="0">
                <a:latin typeface="Perpetua"/>
                <a:cs typeface="Perpetua"/>
              </a:rPr>
              <a:t>Interpretation:</a:t>
            </a:r>
            <a:endParaRPr sz="4400">
              <a:latin typeface="Perpetua"/>
              <a:cs typeface="Perpetua"/>
            </a:endParaRPr>
          </a:p>
          <a:p>
            <a:pPr marL="560070" marR="936625" lvl="1" indent="-374650">
              <a:spcBef>
                <a:spcPts val="405"/>
              </a:spcBef>
              <a:buClr>
                <a:srgbClr val="9B2C1F"/>
              </a:buClr>
              <a:buSzPct val="84090"/>
              <a:buFont typeface="Segoe UI Symbol"/>
              <a:buChar char="⚫"/>
              <a:tabLst>
                <a:tab pos="560070" algn="l"/>
                <a:tab pos="594360" algn="l"/>
              </a:tabLst>
            </a:pPr>
            <a:r>
              <a:rPr sz="4400" dirty="0">
                <a:latin typeface="Perpetua"/>
                <a:cs typeface="Perpetua"/>
              </a:rPr>
              <a:t>	Greater</a:t>
            </a:r>
            <a:r>
              <a:rPr sz="4400" spc="-150" dirty="0">
                <a:latin typeface="Perpetua"/>
                <a:cs typeface="Perpetua"/>
              </a:rPr>
              <a:t> </a:t>
            </a:r>
            <a:r>
              <a:rPr sz="4400" spc="-10" dirty="0">
                <a:latin typeface="Perpetua"/>
                <a:cs typeface="Perpetua"/>
              </a:rPr>
              <a:t>flexibility:</a:t>
            </a:r>
            <a:r>
              <a:rPr sz="4400" spc="-240" dirty="0">
                <a:latin typeface="Perpetua"/>
                <a:cs typeface="Perpetua"/>
              </a:rPr>
              <a:t> </a:t>
            </a:r>
            <a:r>
              <a:rPr sz="4400" spc="-30" dirty="0">
                <a:latin typeface="Perpetua"/>
                <a:cs typeface="Perpetua"/>
              </a:rPr>
              <a:t>real-</a:t>
            </a:r>
            <a:r>
              <a:rPr sz="4400" spc="-20" dirty="0">
                <a:latin typeface="Perpetua"/>
                <a:cs typeface="Perpetua"/>
              </a:rPr>
              <a:t>time </a:t>
            </a:r>
            <a:r>
              <a:rPr sz="4400" spc="-10" dirty="0">
                <a:latin typeface="Perpetua"/>
                <a:cs typeface="Perpetua"/>
              </a:rPr>
              <a:t>development</a:t>
            </a:r>
            <a:endParaRPr sz="4400">
              <a:latin typeface="Perpetua"/>
              <a:cs typeface="Perpetua"/>
            </a:endParaRPr>
          </a:p>
          <a:p>
            <a:pPr marL="845819" lvl="2" indent="-366395">
              <a:spcBef>
                <a:spcPts val="455"/>
              </a:spcBef>
              <a:buClr>
                <a:srgbClr val="E6B0AB"/>
              </a:buClr>
              <a:buSzPct val="82500"/>
              <a:buFont typeface="Segoe UI Symbol"/>
              <a:buChar char="⚫"/>
              <a:tabLst>
                <a:tab pos="845819" algn="l"/>
              </a:tabLst>
            </a:pPr>
            <a:r>
              <a:rPr sz="4000" dirty="0">
                <a:latin typeface="Perpetua"/>
                <a:cs typeface="Perpetua"/>
              </a:rPr>
              <a:t>Better</a:t>
            </a:r>
            <a:r>
              <a:rPr sz="4000" spc="-25" dirty="0">
                <a:latin typeface="Perpetua"/>
                <a:cs typeface="Perpetua"/>
              </a:rPr>
              <a:t> </a:t>
            </a:r>
            <a:r>
              <a:rPr sz="4000" dirty="0">
                <a:latin typeface="Perpetua"/>
                <a:cs typeface="Perpetua"/>
              </a:rPr>
              <a:t>diagnostics</a:t>
            </a:r>
            <a:r>
              <a:rPr sz="4000" spc="-25" dirty="0">
                <a:latin typeface="Perpetua"/>
                <a:cs typeface="Perpetua"/>
              </a:rPr>
              <a:t> </a:t>
            </a:r>
            <a:r>
              <a:rPr sz="4000" dirty="0">
                <a:latin typeface="Perpetua"/>
                <a:cs typeface="Perpetua"/>
              </a:rPr>
              <a:t>(error</a:t>
            </a:r>
            <a:r>
              <a:rPr sz="4000" spc="-5" dirty="0">
                <a:latin typeface="Perpetua"/>
                <a:cs typeface="Perpetua"/>
              </a:rPr>
              <a:t> </a:t>
            </a:r>
            <a:r>
              <a:rPr sz="4000" spc="-10" dirty="0">
                <a:latin typeface="Perpetua"/>
                <a:cs typeface="Perpetua"/>
              </a:rPr>
              <a:t>messages)</a:t>
            </a:r>
            <a:endParaRPr sz="4000">
              <a:latin typeface="Perpetua"/>
              <a:cs typeface="Perpet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3740" y="141190"/>
            <a:ext cx="854964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6765" algn="l"/>
              </a:tabLst>
            </a:pPr>
            <a:r>
              <a:rPr spc="-70" dirty="0"/>
              <a:t>Compilation</a:t>
            </a:r>
            <a:r>
              <a:rPr spc="-254" dirty="0"/>
              <a:t> </a:t>
            </a:r>
            <a:r>
              <a:rPr spc="-25" dirty="0"/>
              <a:t>vs.</a:t>
            </a:r>
            <a:r>
              <a:rPr lang="en-US" spc="-25" dirty="0"/>
              <a:t> </a:t>
            </a:r>
            <a:r>
              <a:rPr spc="-55" dirty="0"/>
              <a:t>Interpretation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31902" y="6329518"/>
            <a:ext cx="2978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40640">
              <a:lnSpc>
                <a:spcPts val="166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60"/>
                </a:lnSpc>
              </a:pPr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83741" y="875284"/>
            <a:ext cx="8002905" cy="2487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81305">
              <a:spcBef>
                <a:spcPts val="100"/>
              </a:spcBef>
              <a:buClr>
                <a:srgbClr val="D24717"/>
              </a:buClr>
              <a:buSzPct val="62500"/>
              <a:buFont typeface="Segoe UI Symbol"/>
              <a:buChar char="⚫"/>
              <a:tabLst>
                <a:tab pos="285115" algn="l"/>
              </a:tabLst>
            </a:pPr>
            <a:r>
              <a:rPr sz="4000" dirty="0">
                <a:latin typeface="Perpetua"/>
                <a:cs typeface="Perpetua"/>
              </a:rPr>
              <a:t>Most</a:t>
            </a:r>
            <a:r>
              <a:rPr sz="4000" spc="30" dirty="0">
                <a:latin typeface="Perpetua"/>
                <a:cs typeface="Perpetua"/>
              </a:rPr>
              <a:t> </a:t>
            </a:r>
            <a:r>
              <a:rPr sz="4000" dirty="0">
                <a:latin typeface="Perpetua"/>
                <a:cs typeface="Perpetua"/>
              </a:rPr>
              <a:t>modern</a:t>
            </a:r>
            <a:r>
              <a:rPr sz="4000" spc="30" dirty="0">
                <a:latin typeface="Perpetua"/>
                <a:cs typeface="Perpetua"/>
              </a:rPr>
              <a:t> </a:t>
            </a:r>
            <a:r>
              <a:rPr sz="4000" dirty="0">
                <a:latin typeface="Perpetua"/>
                <a:cs typeface="Perpetua"/>
              </a:rPr>
              <a:t>language</a:t>
            </a:r>
            <a:r>
              <a:rPr sz="4000" spc="35" dirty="0">
                <a:latin typeface="Perpetua"/>
                <a:cs typeface="Perpetua"/>
              </a:rPr>
              <a:t> </a:t>
            </a:r>
            <a:r>
              <a:rPr sz="4000" spc="-10" dirty="0">
                <a:latin typeface="Perpetua"/>
                <a:cs typeface="Perpetua"/>
              </a:rPr>
              <a:t>implementations </a:t>
            </a:r>
            <a:r>
              <a:rPr sz="4000" dirty="0">
                <a:latin typeface="Perpetua"/>
                <a:cs typeface="Perpetua"/>
              </a:rPr>
              <a:t>include</a:t>
            </a:r>
            <a:r>
              <a:rPr sz="4000" spc="-25" dirty="0">
                <a:latin typeface="Perpetua"/>
                <a:cs typeface="Perpetua"/>
              </a:rPr>
              <a:t> </a:t>
            </a:r>
            <a:r>
              <a:rPr sz="4000" dirty="0">
                <a:latin typeface="Perpetua"/>
                <a:cs typeface="Perpetua"/>
              </a:rPr>
              <a:t>a</a:t>
            </a:r>
            <a:r>
              <a:rPr sz="4000" spc="-25" dirty="0">
                <a:latin typeface="Perpetua"/>
                <a:cs typeface="Perpetua"/>
              </a:rPr>
              <a:t> </a:t>
            </a:r>
            <a:r>
              <a:rPr sz="4000" dirty="0">
                <a:latin typeface="Perpetua"/>
                <a:cs typeface="Perpetua"/>
              </a:rPr>
              <a:t>mixture</a:t>
            </a:r>
            <a:r>
              <a:rPr sz="4000" spc="-25" dirty="0">
                <a:latin typeface="Perpetua"/>
                <a:cs typeface="Perpetua"/>
              </a:rPr>
              <a:t> </a:t>
            </a:r>
            <a:r>
              <a:rPr sz="4000" dirty="0">
                <a:latin typeface="Perpetua"/>
                <a:cs typeface="Perpetua"/>
              </a:rPr>
              <a:t>of</a:t>
            </a:r>
            <a:r>
              <a:rPr sz="4000" spc="-20" dirty="0">
                <a:latin typeface="Perpetua"/>
                <a:cs typeface="Perpetua"/>
              </a:rPr>
              <a:t> </a:t>
            </a:r>
            <a:r>
              <a:rPr sz="4000" dirty="0">
                <a:latin typeface="Perpetua"/>
                <a:cs typeface="Perpetua"/>
              </a:rPr>
              <a:t>both</a:t>
            </a:r>
            <a:r>
              <a:rPr sz="4000" spc="-35" dirty="0">
                <a:latin typeface="Perpetua"/>
                <a:cs typeface="Perpetua"/>
              </a:rPr>
              <a:t> </a:t>
            </a:r>
            <a:r>
              <a:rPr sz="4000" dirty="0">
                <a:latin typeface="Perpetua"/>
                <a:cs typeface="Perpetua"/>
              </a:rPr>
              <a:t>compilation</a:t>
            </a:r>
            <a:r>
              <a:rPr sz="4000" spc="-20" dirty="0">
                <a:latin typeface="Perpetua"/>
                <a:cs typeface="Perpetua"/>
              </a:rPr>
              <a:t> </a:t>
            </a:r>
            <a:r>
              <a:rPr sz="4000" spc="-25" dirty="0">
                <a:latin typeface="Perpetua"/>
                <a:cs typeface="Perpetua"/>
              </a:rPr>
              <a:t>and </a:t>
            </a:r>
            <a:r>
              <a:rPr sz="4000" spc="-10" dirty="0">
                <a:latin typeface="Perpetua"/>
                <a:cs typeface="Perpetua"/>
              </a:rPr>
              <a:t>interpretation</a:t>
            </a:r>
            <a:endParaRPr sz="4000" dirty="0">
              <a:latin typeface="Perpetua"/>
              <a:cs typeface="Perpetua"/>
            </a:endParaRPr>
          </a:p>
          <a:p>
            <a:pPr marL="559435" lvl="1" indent="-344170">
              <a:spcBef>
                <a:spcPts val="430"/>
              </a:spcBef>
              <a:buClr>
                <a:srgbClr val="9B2C1F"/>
              </a:buClr>
              <a:buSzPct val="81578"/>
              <a:buFont typeface="Segoe UI Symbol"/>
              <a:buChar char="⚫"/>
              <a:tabLst>
                <a:tab pos="559435" algn="l"/>
              </a:tabLst>
            </a:pPr>
            <a:r>
              <a:rPr sz="3800" spc="-10" dirty="0">
                <a:latin typeface="Perpetua"/>
                <a:cs typeface="Perpetua"/>
              </a:rPr>
              <a:t>Compilation</a:t>
            </a:r>
            <a:r>
              <a:rPr sz="3800" spc="-130" dirty="0">
                <a:latin typeface="Perpetua"/>
                <a:cs typeface="Perpetua"/>
              </a:rPr>
              <a:t> </a:t>
            </a:r>
            <a:r>
              <a:rPr sz="3800" spc="-30" dirty="0">
                <a:latin typeface="Perpetua"/>
                <a:cs typeface="Perpetua"/>
              </a:rPr>
              <a:t>followed</a:t>
            </a:r>
            <a:r>
              <a:rPr sz="3800" spc="-135" dirty="0">
                <a:latin typeface="Perpetua"/>
                <a:cs typeface="Perpetua"/>
              </a:rPr>
              <a:t> </a:t>
            </a:r>
            <a:r>
              <a:rPr sz="3800" dirty="0">
                <a:latin typeface="Perpetua"/>
                <a:cs typeface="Perpetua"/>
              </a:rPr>
              <a:t>by</a:t>
            </a:r>
            <a:r>
              <a:rPr sz="3800" spc="-135" dirty="0">
                <a:latin typeface="Perpetua"/>
                <a:cs typeface="Perpetua"/>
              </a:rPr>
              <a:t> </a:t>
            </a:r>
            <a:r>
              <a:rPr sz="3800" spc="-10" dirty="0">
                <a:latin typeface="Perpetua"/>
                <a:cs typeface="Perpetua"/>
              </a:rPr>
              <a:t>interpretation:</a:t>
            </a:r>
            <a:endParaRPr sz="3800" dirty="0">
              <a:latin typeface="Perpetua"/>
              <a:cs typeface="Perpetu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9668" y="3416300"/>
            <a:ext cx="8358632" cy="2997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3740" y="141190"/>
            <a:ext cx="854964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6765" algn="l"/>
              </a:tabLst>
            </a:pPr>
            <a:r>
              <a:rPr spc="-70" dirty="0"/>
              <a:t>Compilation</a:t>
            </a:r>
            <a:r>
              <a:rPr spc="-254" dirty="0"/>
              <a:t> </a:t>
            </a:r>
            <a:r>
              <a:rPr spc="-25" dirty="0"/>
              <a:t>vs.</a:t>
            </a:r>
            <a:r>
              <a:rPr lang="en-US" spc="-25" dirty="0"/>
              <a:t> </a:t>
            </a:r>
            <a:r>
              <a:rPr spc="-55" dirty="0"/>
              <a:t>Interpretation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31902" y="6329518"/>
            <a:ext cx="2978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40640">
              <a:lnSpc>
                <a:spcPts val="166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60"/>
                </a:lnSpc>
              </a:pPr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429765F-03D8-8FDA-202D-AC815DBAE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" r="40253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89FBD-10EA-6D4D-5F54-EFE0862E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spc="-254" dirty="0"/>
              <a:t>Objectives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D3FD-813C-E5D0-607D-AD3F97D81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 marL="12700">
              <a:spcBef>
                <a:spcPts val="700"/>
              </a:spcBef>
            </a:pPr>
            <a:r>
              <a:rPr lang="en-US" sz="2000" dirty="0">
                <a:cs typeface="Times New Roman"/>
              </a:rPr>
              <a:t>History of Programming Languages</a:t>
            </a:r>
          </a:p>
          <a:p>
            <a:pPr marL="12700">
              <a:spcBef>
                <a:spcPts val="600"/>
              </a:spcBef>
            </a:pPr>
            <a:r>
              <a:rPr lang="en-US" sz="2000" dirty="0">
                <a:cs typeface="Times New Roman"/>
              </a:rPr>
              <a:t>Why study programming languages?</a:t>
            </a:r>
          </a:p>
          <a:p>
            <a:pPr marL="12700">
              <a:spcBef>
                <a:spcPts val="600"/>
              </a:spcBef>
            </a:pPr>
            <a:r>
              <a:rPr lang="en-US" sz="2000" dirty="0">
                <a:cs typeface="Times New Roman"/>
              </a:rPr>
              <a:t>Classifications of Programming Languages</a:t>
            </a:r>
          </a:p>
          <a:p>
            <a:pPr marL="12700">
              <a:spcBef>
                <a:spcPts val="600"/>
              </a:spcBef>
            </a:pPr>
            <a:r>
              <a:rPr lang="en-US" sz="2000" dirty="0">
                <a:cs typeface="Times New Roman"/>
              </a:rPr>
              <a:t>Compilation vs. Interpretation</a:t>
            </a:r>
          </a:p>
          <a:p>
            <a:pPr marL="12700">
              <a:spcBef>
                <a:spcPts val="600"/>
              </a:spcBef>
            </a:pPr>
            <a:r>
              <a:rPr lang="en-US" sz="2000" dirty="0">
                <a:cs typeface="Times New Roman"/>
              </a:rPr>
              <a:t>Implementation strategies</a:t>
            </a:r>
          </a:p>
          <a:p>
            <a:pPr marL="12700">
              <a:spcBef>
                <a:spcPts val="600"/>
              </a:spcBef>
            </a:pPr>
            <a:r>
              <a:rPr lang="en-US" sz="2000" dirty="0">
                <a:cs typeface="Times New Roman"/>
              </a:rPr>
              <a:t>Programming Environment Tools</a:t>
            </a:r>
          </a:p>
          <a:p>
            <a:pPr marL="12700">
              <a:spcBef>
                <a:spcPts val="600"/>
              </a:spcBef>
            </a:pPr>
            <a:r>
              <a:rPr lang="en-US" sz="2000" dirty="0">
                <a:cs typeface="Times New Roman"/>
              </a:rPr>
              <a:t>An Overview of Compilation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1657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78886" y="1136170"/>
            <a:ext cx="7654290" cy="5306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80035">
              <a:spcBef>
                <a:spcPts val="100"/>
              </a:spcBef>
              <a:buClr>
                <a:srgbClr val="D24717"/>
              </a:buClr>
              <a:buSzPct val="78125"/>
              <a:buFont typeface="Segoe UI Symbol"/>
              <a:buChar char="⚫"/>
              <a:tabLst>
                <a:tab pos="285115" algn="l"/>
              </a:tabLst>
            </a:pPr>
            <a:r>
              <a:rPr sz="3200" dirty="0">
                <a:latin typeface="Perpetua"/>
                <a:cs typeface="Perpetua"/>
              </a:rPr>
              <a:t>The </a:t>
            </a:r>
            <a:r>
              <a:rPr sz="3200" b="1" i="1" spc="-10" dirty="0">
                <a:latin typeface="Perpetua"/>
                <a:cs typeface="Perpetua"/>
              </a:rPr>
              <a:t>Preprocessor</a:t>
            </a:r>
            <a:r>
              <a:rPr sz="3200" spc="-10" dirty="0">
                <a:latin typeface="Perpetua"/>
                <a:cs typeface="Perpetua"/>
              </a:rPr>
              <a:t>:</a:t>
            </a:r>
            <a:endParaRPr sz="3200" dirty="0">
              <a:latin typeface="Perpetua"/>
              <a:cs typeface="Perpetua"/>
            </a:endParaRPr>
          </a:p>
          <a:p>
            <a:pPr marL="559435" lvl="1" indent="-264160">
              <a:spcBef>
                <a:spcPts val="60"/>
              </a:spcBef>
              <a:buClr>
                <a:srgbClr val="9B2C1F"/>
              </a:buClr>
              <a:buSzPct val="83928"/>
              <a:buFont typeface="Segoe UI Symbol"/>
              <a:buChar char="⚫"/>
              <a:tabLst>
                <a:tab pos="559435" algn="l"/>
              </a:tabLst>
            </a:pPr>
            <a:r>
              <a:rPr sz="2800" spc="-10" dirty="0">
                <a:latin typeface="Perpetua"/>
                <a:cs typeface="Perpetua"/>
              </a:rPr>
              <a:t>Removes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comments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and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white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space</a:t>
            </a:r>
            <a:endParaRPr sz="2800" dirty="0">
              <a:latin typeface="Perpetua"/>
              <a:cs typeface="Perpetua"/>
            </a:endParaRPr>
          </a:p>
          <a:p>
            <a:pPr marL="559435" lvl="1" indent="-264160">
              <a:buClr>
                <a:srgbClr val="9B2C1F"/>
              </a:buClr>
              <a:buSzPct val="83928"/>
              <a:buFont typeface="Segoe UI Symbol"/>
              <a:buChar char="⚫"/>
              <a:tabLst>
                <a:tab pos="559435" algn="l"/>
              </a:tabLst>
            </a:pPr>
            <a:r>
              <a:rPr sz="2800" dirty="0">
                <a:latin typeface="Perpetua"/>
                <a:cs typeface="Perpetua"/>
              </a:rPr>
              <a:t>Expands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abbreviations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in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style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of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macro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assembler</a:t>
            </a:r>
            <a:endParaRPr sz="2800" dirty="0">
              <a:latin typeface="Perpetua"/>
              <a:cs typeface="Perpetua"/>
            </a:endParaRPr>
          </a:p>
          <a:p>
            <a:pPr marL="331470" marR="666115" lvl="1" indent="-36195">
              <a:buClr>
                <a:srgbClr val="9B2C1F"/>
              </a:buClr>
              <a:buSzPct val="83928"/>
              <a:buFont typeface="Segoe UI Symbol"/>
              <a:buChar char="⚫"/>
              <a:tabLst>
                <a:tab pos="559435" algn="l"/>
              </a:tabLst>
            </a:pPr>
            <a:r>
              <a:rPr sz="2800" dirty="0">
                <a:latin typeface="Perpetua"/>
                <a:cs typeface="Perpetua"/>
              </a:rPr>
              <a:t>	Conditional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compilation:</a:t>
            </a:r>
            <a:r>
              <a:rPr sz="2800" spc="-13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if-</a:t>
            </a:r>
            <a:r>
              <a:rPr sz="2400" dirty="0">
                <a:latin typeface="Perpetua"/>
                <a:cs typeface="Perpetua"/>
              </a:rPr>
              <a:t>else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directives</a:t>
            </a:r>
            <a:r>
              <a:rPr sz="2400" spc="-1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#if,</a:t>
            </a:r>
            <a:r>
              <a:rPr sz="2400" spc="-105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#ifdef, </a:t>
            </a:r>
            <a:r>
              <a:rPr sz="2400" dirty="0">
                <a:latin typeface="Perpetua"/>
                <a:cs typeface="Perpetua"/>
              </a:rPr>
              <a:t>#ifndef,</a:t>
            </a:r>
            <a:r>
              <a:rPr sz="2400" spc="-11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#else,</a:t>
            </a:r>
            <a:r>
              <a:rPr sz="2400" spc="-10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#elif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and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#endif</a:t>
            </a:r>
            <a:r>
              <a:rPr sz="2400" spc="8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–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example:</a:t>
            </a:r>
            <a:endParaRPr sz="2800" dirty="0">
              <a:latin typeface="Perpetua"/>
              <a:cs typeface="Perpetua"/>
            </a:endParaRPr>
          </a:p>
          <a:p>
            <a:pPr marL="605790">
              <a:spcBef>
                <a:spcPts val="185"/>
              </a:spcBef>
              <a:tabLst>
                <a:tab pos="2786380" algn="l"/>
              </a:tabLst>
            </a:pPr>
            <a:r>
              <a:rPr b="1" dirty="0">
                <a:latin typeface="Courier New"/>
                <a:cs typeface="Courier New"/>
              </a:rPr>
              <a:t>#ifdef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u="sng" spc="-1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b="1" spc="-20" dirty="0">
                <a:latin typeface="Courier New"/>
                <a:cs typeface="Courier New"/>
              </a:rPr>
              <a:t>unix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	</a:t>
            </a:r>
            <a:endParaRPr dirty="0">
              <a:latin typeface="Courier New"/>
              <a:cs typeface="Courier New"/>
            </a:endParaRPr>
          </a:p>
          <a:p>
            <a:pPr marL="605790" marR="4169410"/>
            <a:r>
              <a:rPr b="1" dirty="0">
                <a:latin typeface="Courier New"/>
                <a:cs typeface="Courier New"/>
              </a:rPr>
              <a:t>#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include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&lt;unistd.h&gt; </a:t>
            </a:r>
            <a:r>
              <a:rPr b="1" dirty="0">
                <a:latin typeface="Courier New"/>
                <a:cs typeface="Courier New"/>
              </a:rPr>
              <a:t>#elif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defined</a:t>
            </a:r>
            <a:r>
              <a:rPr b="1" spc="-6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_WIN32 </a:t>
            </a:r>
            <a:r>
              <a:rPr b="1" dirty="0">
                <a:latin typeface="Courier New"/>
                <a:cs typeface="Courier New"/>
              </a:rPr>
              <a:t>#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include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&lt;windows.h&gt; #endif</a:t>
            </a:r>
            <a:endParaRPr dirty="0">
              <a:latin typeface="Courier New"/>
              <a:cs typeface="Courier New"/>
            </a:endParaRPr>
          </a:p>
          <a:p>
            <a:pPr marL="559435" lvl="1" indent="-264160">
              <a:lnSpc>
                <a:spcPts val="3180"/>
              </a:lnSpc>
              <a:buClr>
                <a:srgbClr val="E6B0AB"/>
              </a:buClr>
              <a:buSzPct val="83928"/>
              <a:buFont typeface="Segoe UI Symbol"/>
              <a:buChar char="⚫"/>
              <a:tabLst>
                <a:tab pos="559435" algn="l"/>
              </a:tabLst>
            </a:pPr>
            <a:r>
              <a:rPr sz="2800" dirty="0">
                <a:latin typeface="Perpetua"/>
                <a:cs typeface="Perpetua"/>
              </a:rPr>
              <a:t>Groups</a:t>
            </a:r>
            <a:r>
              <a:rPr sz="2800" spc="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characters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into</a:t>
            </a:r>
            <a:r>
              <a:rPr sz="2800" spc="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tokens </a:t>
            </a:r>
            <a:r>
              <a:rPr sz="2800" spc="-25" dirty="0">
                <a:latin typeface="Perpetua"/>
                <a:cs typeface="Perpetua"/>
              </a:rPr>
              <a:t>(keywords,</a:t>
            </a:r>
            <a:r>
              <a:rPr sz="2800" spc="-13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identifiers,</a:t>
            </a:r>
            <a:endParaRPr sz="2800" dirty="0">
              <a:latin typeface="Perpetua"/>
              <a:cs typeface="Perpetua"/>
            </a:endParaRPr>
          </a:p>
          <a:p>
            <a:pPr marL="560070"/>
            <a:r>
              <a:rPr sz="2800" dirty="0">
                <a:latin typeface="Perpetua"/>
                <a:cs typeface="Perpetua"/>
              </a:rPr>
              <a:t>numbers,</a:t>
            </a:r>
            <a:r>
              <a:rPr sz="2800" spc="-10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symbols)</a:t>
            </a:r>
            <a:endParaRPr sz="2800" dirty="0">
              <a:latin typeface="Perpetua"/>
              <a:cs typeface="Perpetua"/>
            </a:endParaRPr>
          </a:p>
          <a:p>
            <a:pPr marL="560070" marR="778510" lvl="1" indent="-264795">
              <a:buClr>
                <a:srgbClr val="9B2C1F"/>
              </a:buClr>
              <a:buSzPct val="83928"/>
              <a:buFont typeface="Segoe UI Symbol"/>
              <a:buChar char="⚫"/>
              <a:tabLst>
                <a:tab pos="560070" algn="l"/>
              </a:tabLst>
            </a:pPr>
            <a:r>
              <a:rPr sz="2800" dirty="0">
                <a:latin typeface="Perpetua"/>
                <a:cs typeface="Perpetua"/>
              </a:rPr>
              <a:t>Identifies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higher-</a:t>
            </a:r>
            <a:r>
              <a:rPr sz="2800" dirty="0">
                <a:latin typeface="Perpetua"/>
                <a:cs typeface="Perpetua"/>
              </a:rPr>
              <a:t>level</a:t>
            </a:r>
            <a:r>
              <a:rPr sz="2800" spc="-4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syntactic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structures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(loops, subroutines)</a:t>
            </a:r>
            <a:endParaRPr sz="28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3740" y="141190"/>
            <a:ext cx="760222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5990" algn="l"/>
              </a:tabLst>
            </a:pPr>
            <a:r>
              <a:rPr spc="-10" dirty="0"/>
              <a:t>Implementation</a:t>
            </a:r>
            <a:r>
              <a:rPr lang="en-US" spc="-10" dirty="0"/>
              <a:t> </a:t>
            </a:r>
            <a:r>
              <a:rPr spc="-50" dirty="0"/>
              <a:t>strategies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31902" y="6329518"/>
            <a:ext cx="2978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60"/>
                </a:lnSpc>
              </a:pPr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98579" y="1455440"/>
            <a:ext cx="4431665" cy="250634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05435" indent="-301625">
              <a:spcBef>
                <a:spcPts val="610"/>
              </a:spcBef>
              <a:buClr>
                <a:srgbClr val="9B2C1F"/>
              </a:buClr>
              <a:buSzPct val="67500"/>
              <a:buFont typeface="Segoe UI Symbol"/>
              <a:buChar char="⚫"/>
              <a:tabLst>
                <a:tab pos="305435" algn="l"/>
              </a:tabLst>
            </a:pPr>
            <a:r>
              <a:rPr sz="4000" dirty="0">
                <a:latin typeface="Perpetua"/>
                <a:cs typeface="Perpetua"/>
              </a:rPr>
              <a:t>The</a:t>
            </a:r>
            <a:r>
              <a:rPr sz="4000" spc="-10" dirty="0">
                <a:latin typeface="Perpetua"/>
                <a:cs typeface="Perpetua"/>
              </a:rPr>
              <a:t> </a:t>
            </a:r>
            <a:r>
              <a:rPr sz="4000" dirty="0">
                <a:latin typeface="Perpetua"/>
                <a:cs typeface="Perpetua"/>
              </a:rPr>
              <a:t>C</a:t>
            </a:r>
            <a:r>
              <a:rPr sz="4000" spc="-5" dirty="0">
                <a:latin typeface="Perpetua"/>
                <a:cs typeface="Perpetua"/>
              </a:rPr>
              <a:t> </a:t>
            </a:r>
            <a:r>
              <a:rPr sz="4000" spc="-10" dirty="0">
                <a:latin typeface="Perpetua"/>
                <a:cs typeface="Perpetua"/>
              </a:rPr>
              <a:t>Preprocessor:</a:t>
            </a:r>
            <a:endParaRPr sz="4000" dirty="0">
              <a:latin typeface="Perpetua"/>
              <a:cs typeface="Perpetua"/>
            </a:endParaRPr>
          </a:p>
          <a:p>
            <a:pPr marL="514350" lvl="1" indent="-339090">
              <a:spcBef>
                <a:spcPts val="459"/>
              </a:spcBef>
              <a:buClr>
                <a:srgbClr val="E6B0AB"/>
              </a:buClr>
              <a:buSzPct val="84722"/>
              <a:buFont typeface="Segoe UI Symbol"/>
              <a:buChar char="⚫"/>
              <a:tabLst>
                <a:tab pos="514350" algn="l"/>
              </a:tabLst>
            </a:pPr>
            <a:r>
              <a:rPr sz="3600" spc="-10" dirty="0">
                <a:latin typeface="Perpetua"/>
                <a:cs typeface="Perpetua"/>
              </a:rPr>
              <a:t>removes</a:t>
            </a:r>
            <a:r>
              <a:rPr sz="3600" spc="-15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comments</a:t>
            </a:r>
            <a:endParaRPr sz="3600" dirty="0">
              <a:latin typeface="Perpetua"/>
              <a:cs typeface="Perpetua"/>
            </a:endParaRPr>
          </a:p>
          <a:p>
            <a:pPr marL="514350" lvl="1" indent="-339090">
              <a:spcBef>
                <a:spcPts val="395"/>
              </a:spcBef>
              <a:buClr>
                <a:srgbClr val="E6B0AB"/>
              </a:buClr>
              <a:buSzPct val="84722"/>
              <a:buFont typeface="Segoe UI Symbol"/>
              <a:buChar char="⚫"/>
              <a:tabLst>
                <a:tab pos="514350" algn="l"/>
              </a:tabLst>
            </a:pPr>
            <a:r>
              <a:rPr sz="3600" dirty="0">
                <a:latin typeface="Perpetua"/>
                <a:cs typeface="Perpetua"/>
              </a:rPr>
              <a:t>expands</a:t>
            </a:r>
            <a:r>
              <a:rPr sz="3600" spc="-1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macros</a:t>
            </a:r>
            <a:endParaRPr sz="3600" dirty="0">
              <a:latin typeface="Perpetua"/>
              <a:cs typeface="Perpetua"/>
            </a:endParaRPr>
          </a:p>
          <a:p>
            <a:pPr marL="514350" lvl="1" indent="-339090">
              <a:spcBef>
                <a:spcPts val="405"/>
              </a:spcBef>
              <a:buClr>
                <a:srgbClr val="E6B0AB"/>
              </a:buClr>
              <a:buSzPct val="84722"/>
              <a:buFont typeface="Segoe UI Symbol"/>
              <a:buChar char="⚫"/>
              <a:tabLst>
                <a:tab pos="514350" algn="l"/>
              </a:tabLst>
            </a:pPr>
            <a:r>
              <a:rPr sz="3600" dirty="0">
                <a:latin typeface="Perpetua"/>
                <a:cs typeface="Perpetua"/>
              </a:rPr>
              <a:t>conditional</a:t>
            </a:r>
            <a:r>
              <a:rPr sz="3600" spc="-5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compilation</a:t>
            </a:r>
            <a:endParaRPr sz="3600" dirty="0">
              <a:latin typeface="Perpetua"/>
              <a:cs typeface="Perpetu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3900" y="1667510"/>
            <a:ext cx="3334765" cy="426821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3740" y="141190"/>
            <a:ext cx="382651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Preprocessor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31902" y="6329518"/>
            <a:ext cx="2978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60"/>
                </a:lnSpc>
              </a:pPr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83740" y="982151"/>
            <a:ext cx="7862570" cy="260731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85115" indent="-280035">
              <a:spcBef>
                <a:spcPts val="560"/>
              </a:spcBef>
              <a:buClr>
                <a:srgbClr val="D24717"/>
              </a:buClr>
              <a:buSzPct val="73529"/>
              <a:buFont typeface="Segoe UI Symbol"/>
              <a:buChar char="⚫"/>
              <a:tabLst>
                <a:tab pos="285115" algn="l"/>
              </a:tabLst>
            </a:pPr>
            <a:r>
              <a:rPr sz="3400" dirty="0">
                <a:latin typeface="Perpetua"/>
                <a:cs typeface="Perpetua"/>
              </a:rPr>
              <a:t>Library</a:t>
            </a:r>
            <a:r>
              <a:rPr sz="3400" spc="-5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of</a:t>
            </a:r>
            <a:r>
              <a:rPr sz="3400" spc="5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Routines</a:t>
            </a:r>
            <a:r>
              <a:rPr sz="3400" spc="-5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and</a:t>
            </a:r>
            <a:r>
              <a:rPr sz="3400" spc="5" dirty="0">
                <a:latin typeface="Perpetua"/>
                <a:cs typeface="Perpetua"/>
              </a:rPr>
              <a:t> </a:t>
            </a:r>
            <a:r>
              <a:rPr sz="3400" b="1" i="1" spc="-10" dirty="0">
                <a:latin typeface="Perpetua"/>
                <a:cs typeface="Perpetua"/>
              </a:rPr>
              <a:t>Linking</a:t>
            </a:r>
            <a:endParaRPr sz="3400" dirty="0">
              <a:latin typeface="Perpetua"/>
              <a:cs typeface="Perpetua"/>
            </a:endParaRPr>
          </a:p>
          <a:p>
            <a:pPr marL="560070" marR="5080" lvl="1" indent="-302260">
              <a:spcBef>
                <a:spcPts val="425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60070" algn="l"/>
              </a:tabLst>
            </a:pP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6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compiler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uses</a:t>
            </a:r>
            <a:r>
              <a:rPr sz="3200" spc="-6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b="1" i="1" dirty="0">
                <a:latin typeface="Perpetua"/>
                <a:cs typeface="Perpetua"/>
              </a:rPr>
              <a:t>linker</a:t>
            </a:r>
            <a:r>
              <a:rPr sz="3200" b="1" i="1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program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to</a:t>
            </a:r>
            <a:r>
              <a:rPr sz="3200" spc="-7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merge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spc="-25" dirty="0">
                <a:latin typeface="Perpetua"/>
                <a:cs typeface="Perpetua"/>
              </a:rPr>
              <a:t>the </a:t>
            </a:r>
            <a:r>
              <a:rPr sz="3200" dirty="0">
                <a:latin typeface="Perpetua"/>
                <a:cs typeface="Perpetua"/>
              </a:rPr>
              <a:t>appropriate</a:t>
            </a:r>
            <a:r>
              <a:rPr sz="3200" spc="-10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library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of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subroutines</a:t>
            </a:r>
            <a:r>
              <a:rPr sz="3200" spc="-70" dirty="0">
                <a:latin typeface="Perpetua"/>
                <a:cs typeface="Perpetua"/>
              </a:rPr>
              <a:t> </a:t>
            </a:r>
            <a:r>
              <a:rPr sz="3200" spc="-75" dirty="0">
                <a:latin typeface="Perpetua"/>
                <a:cs typeface="Perpetua"/>
              </a:rPr>
              <a:t>(e.g.,</a:t>
            </a:r>
            <a:r>
              <a:rPr sz="3200" spc="-110" dirty="0">
                <a:latin typeface="Perpetua"/>
                <a:cs typeface="Perpetua"/>
              </a:rPr>
              <a:t> </a:t>
            </a:r>
            <a:r>
              <a:rPr sz="3200" spc="-20" dirty="0">
                <a:latin typeface="Perpetua"/>
                <a:cs typeface="Perpetua"/>
              </a:rPr>
              <a:t>math </a:t>
            </a:r>
            <a:r>
              <a:rPr sz="3200" dirty="0">
                <a:latin typeface="Perpetua"/>
                <a:cs typeface="Perpetua"/>
              </a:rPr>
              <a:t>functions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such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as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sin,</a:t>
            </a:r>
            <a:r>
              <a:rPr sz="3200" spc="-16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cos,</a:t>
            </a:r>
            <a:r>
              <a:rPr sz="3200" spc="-150" dirty="0">
                <a:latin typeface="Perpetua"/>
                <a:cs typeface="Perpetua"/>
              </a:rPr>
              <a:t> </a:t>
            </a:r>
            <a:r>
              <a:rPr sz="3200" spc="-20" dirty="0">
                <a:latin typeface="Perpetua"/>
                <a:cs typeface="Perpetua"/>
              </a:rPr>
              <a:t>log,</a:t>
            </a:r>
            <a:r>
              <a:rPr sz="3200" spc="-16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etc.)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into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spc="-20" dirty="0">
                <a:latin typeface="Perpetua"/>
                <a:cs typeface="Perpetua"/>
              </a:rPr>
              <a:t>final </a:t>
            </a:r>
            <a:r>
              <a:rPr sz="3200" spc="-10" dirty="0">
                <a:latin typeface="Perpetua"/>
                <a:cs typeface="Perpetua"/>
              </a:rPr>
              <a:t>program:</a:t>
            </a:r>
            <a:endParaRPr sz="3200" dirty="0">
              <a:latin typeface="Perpetua"/>
              <a:cs typeface="Perpetu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553" y="3751643"/>
            <a:ext cx="3596894" cy="2844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3740" y="141190"/>
            <a:ext cx="760222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5990" algn="l"/>
              </a:tabLst>
            </a:pPr>
            <a:r>
              <a:rPr spc="-10" dirty="0"/>
              <a:t>Implementation</a:t>
            </a:r>
            <a:r>
              <a:rPr lang="en-US" spc="-10" dirty="0"/>
              <a:t> </a:t>
            </a:r>
            <a:r>
              <a:rPr spc="-50" dirty="0"/>
              <a:t>strategies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31902" y="6329518"/>
            <a:ext cx="2978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60"/>
                </a:lnSpc>
              </a:pPr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0" y="893064"/>
            <a:ext cx="8183880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778510" indent="-280670">
              <a:spcBef>
                <a:spcPts val="100"/>
              </a:spcBef>
              <a:buClr>
                <a:srgbClr val="D24717"/>
              </a:buClr>
              <a:buSzPct val="83333"/>
              <a:buFont typeface="Segoe UI Symbol"/>
              <a:buChar char="⚫"/>
              <a:tabLst>
                <a:tab pos="285115" algn="l"/>
              </a:tabLst>
            </a:pPr>
            <a:r>
              <a:rPr sz="3000" spc="-35" dirty="0">
                <a:latin typeface="Perpetua"/>
                <a:cs typeface="Perpetua"/>
              </a:rPr>
              <a:t>Post-</a:t>
            </a:r>
            <a:r>
              <a:rPr sz="3000" spc="-10" dirty="0">
                <a:latin typeface="Perpetua"/>
                <a:cs typeface="Perpetua"/>
              </a:rPr>
              <a:t>compilation</a:t>
            </a:r>
            <a:r>
              <a:rPr sz="3000" spc="-200" dirty="0">
                <a:latin typeface="Perpetua"/>
                <a:cs typeface="Perpetua"/>
              </a:rPr>
              <a:t> </a:t>
            </a:r>
            <a:r>
              <a:rPr sz="3000" spc="-20" dirty="0">
                <a:latin typeface="Perpetua"/>
                <a:cs typeface="Perpetua"/>
              </a:rPr>
              <a:t>Assembly:</a:t>
            </a:r>
            <a:r>
              <a:rPr sz="3000" spc="-10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the</a:t>
            </a:r>
            <a:r>
              <a:rPr sz="3000" spc="3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compiler's</a:t>
            </a:r>
            <a:r>
              <a:rPr sz="3000" spc="1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output</a:t>
            </a:r>
            <a:r>
              <a:rPr sz="3000" spc="35" dirty="0">
                <a:latin typeface="Perpetua"/>
                <a:cs typeface="Perpetua"/>
              </a:rPr>
              <a:t> </a:t>
            </a:r>
            <a:r>
              <a:rPr sz="3000" spc="-25" dirty="0">
                <a:latin typeface="Perpetua"/>
                <a:cs typeface="Perpetua"/>
              </a:rPr>
              <a:t>is </a:t>
            </a:r>
            <a:r>
              <a:rPr sz="3000" dirty="0">
                <a:latin typeface="Perpetua"/>
                <a:cs typeface="Perpetua"/>
              </a:rPr>
              <a:t>assembly</a:t>
            </a:r>
            <a:r>
              <a:rPr sz="3000" spc="-3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instead</a:t>
            </a:r>
            <a:r>
              <a:rPr sz="3000" spc="-20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of</a:t>
            </a:r>
            <a:r>
              <a:rPr sz="3000" spc="-15" dirty="0">
                <a:latin typeface="Perpetua"/>
                <a:cs typeface="Perpetua"/>
              </a:rPr>
              <a:t> </a:t>
            </a:r>
            <a:r>
              <a:rPr sz="3000" dirty="0">
                <a:latin typeface="Perpetua"/>
                <a:cs typeface="Perpetua"/>
              </a:rPr>
              <a:t>machine</a:t>
            </a:r>
            <a:r>
              <a:rPr sz="3000" spc="-15" dirty="0">
                <a:latin typeface="Perpetua"/>
                <a:cs typeface="Perpetua"/>
              </a:rPr>
              <a:t> </a:t>
            </a:r>
            <a:r>
              <a:rPr sz="3000" spc="-20" dirty="0">
                <a:latin typeface="Perpetua"/>
                <a:cs typeface="Perpetua"/>
              </a:rPr>
              <a:t>code</a:t>
            </a:r>
            <a:endParaRPr sz="3000" dirty="0">
              <a:latin typeface="Perpetua"/>
              <a:cs typeface="Perpetua"/>
            </a:endParaRPr>
          </a:p>
          <a:p>
            <a:pPr marL="559435" lvl="1" indent="-232410">
              <a:spcBef>
                <a:spcPts val="49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59435" algn="l"/>
              </a:tabLst>
            </a:pPr>
            <a:r>
              <a:rPr sz="2400" dirty="0">
                <a:latin typeface="Perpetua"/>
                <a:cs typeface="Perpetua"/>
              </a:rPr>
              <a:t>Facilitates</a:t>
            </a:r>
            <a:r>
              <a:rPr sz="2400" spc="-4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debugging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(assembly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language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easier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for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people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to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read)</a:t>
            </a:r>
            <a:endParaRPr sz="2400" dirty="0">
              <a:latin typeface="Perpetua"/>
              <a:cs typeface="Perpetua"/>
            </a:endParaRPr>
          </a:p>
          <a:p>
            <a:pPr marL="560070" marR="5080" lvl="1" indent="-233045">
              <a:spcBef>
                <a:spcPts val="40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070" algn="l"/>
              </a:tabLst>
            </a:pPr>
            <a:r>
              <a:rPr sz="2400" dirty="0">
                <a:latin typeface="Perpetua"/>
                <a:cs typeface="Perpetua"/>
              </a:rPr>
              <a:t>Isolates</a:t>
            </a:r>
            <a:r>
              <a:rPr sz="2400" spc="-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 compiler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from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changes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in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the</a:t>
            </a:r>
            <a:r>
              <a:rPr sz="2400" spc="-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format</a:t>
            </a:r>
            <a:r>
              <a:rPr sz="2400" spc="-1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of machine </a:t>
            </a:r>
            <a:r>
              <a:rPr sz="2400" spc="-10" dirty="0">
                <a:latin typeface="Perpetua"/>
                <a:cs typeface="Perpetua"/>
              </a:rPr>
              <a:t>language </a:t>
            </a:r>
            <a:r>
              <a:rPr sz="2400" dirty="0">
                <a:latin typeface="Perpetua"/>
                <a:cs typeface="Perpetua"/>
              </a:rPr>
              <a:t>files</a:t>
            </a:r>
            <a:r>
              <a:rPr sz="2400" spc="-4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(only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assembler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must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be</a:t>
            </a:r>
            <a:r>
              <a:rPr sz="2400" spc="-2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changed,</a:t>
            </a:r>
            <a:r>
              <a:rPr sz="2400" spc="-12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is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shared</a:t>
            </a:r>
            <a:r>
              <a:rPr sz="2400" spc="-35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by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dirty="0">
                <a:latin typeface="Perpetua"/>
                <a:cs typeface="Perpetua"/>
              </a:rPr>
              <a:t>many</a:t>
            </a:r>
            <a:r>
              <a:rPr sz="2400" spc="-30" dirty="0">
                <a:latin typeface="Perpetua"/>
                <a:cs typeface="Perpetua"/>
              </a:rPr>
              <a:t> </a:t>
            </a:r>
            <a:r>
              <a:rPr sz="2400" spc="-10" dirty="0">
                <a:latin typeface="Perpetua"/>
                <a:cs typeface="Perpetua"/>
              </a:rPr>
              <a:t>compilers)</a:t>
            </a:r>
            <a:endParaRPr sz="2400" dirty="0">
              <a:latin typeface="Perpetua"/>
              <a:cs typeface="Perpetu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1699" y="3416300"/>
            <a:ext cx="2340355" cy="291185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3740" y="141190"/>
            <a:ext cx="760222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5990" algn="l"/>
              </a:tabLst>
            </a:pPr>
            <a:r>
              <a:rPr spc="-10" dirty="0"/>
              <a:t>Implementation</a:t>
            </a:r>
            <a:r>
              <a:rPr lang="en-US" spc="-10" dirty="0"/>
              <a:t> </a:t>
            </a:r>
            <a:r>
              <a:rPr lang="en-US" spc="-50" dirty="0"/>
              <a:t>S</a:t>
            </a:r>
            <a:r>
              <a:rPr spc="-50" dirty="0"/>
              <a:t>trategies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31902" y="6329518"/>
            <a:ext cx="2978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60"/>
                </a:lnSpc>
              </a:pPr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1" y="904874"/>
            <a:ext cx="5276215" cy="309499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85115" indent="-280035">
              <a:spcBef>
                <a:spcPts val="560"/>
              </a:spcBef>
              <a:buClr>
                <a:srgbClr val="D24717"/>
              </a:buClr>
              <a:buSzPct val="73529"/>
              <a:buFont typeface="Segoe UI Symbol"/>
              <a:buChar char="⚫"/>
              <a:tabLst>
                <a:tab pos="285115" algn="l"/>
              </a:tabLst>
            </a:pPr>
            <a:r>
              <a:rPr sz="3400" b="1" i="1" spc="-10" dirty="0">
                <a:latin typeface="Perpetua"/>
                <a:cs typeface="Perpetua"/>
              </a:rPr>
              <a:t>Source-to-Source</a:t>
            </a:r>
            <a:r>
              <a:rPr sz="3400" b="1" i="1" spc="-405" dirty="0">
                <a:latin typeface="Perpetua"/>
                <a:cs typeface="Perpetua"/>
              </a:rPr>
              <a:t> </a:t>
            </a:r>
            <a:r>
              <a:rPr sz="3400" b="1" i="1" spc="-10" dirty="0">
                <a:latin typeface="Perpetua"/>
                <a:cs typeface="Perpetua"/>
              </a:rPr>
              <a:t>Translation</a:t>
            </a:r>
            <a:endParaRPr sz="3400">
              <a:latin typeface="Perpetua"/>
              <a:cs typeface="Perpetua"/>
            </a:endParaRPr>
          </a:p>
          <a:p>
            <a:pPr marL="560070" marR="5080" lvl="1" indent="-302260">
              <a:spcBef>
                <a:spcPts val="425"/>
              </a:spcBef>
              <a:buClr>
                <a:srgbClr val="9B2C1F"/>
              </a:buClr>
              <a:buSzPct val="84375"/>
              <a:buFont typeface="Segoe UI Symbol"/>
              <a:buChar char="⚫"/>
              <a:tabLst>
                <a:tab pos="560070" algn="l"/>
              </a:tabLst>
            </a:pPr>
            <a:r>
              <a:rPr sz="3200" dirty="0">
                <a:latin typeface="Perpetua"/>
                <a:cs typeface="Perpetua"/>
              </a:rPr>
              <a:t>C++</a:t>
            </a:r>
            <a:r>
              <a:rPr sz="3200" spc="-6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implementations</a:t>
            </a:r>
            <a:r>
              <a:rPr sz="3200" spc="-6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based</a:t>
            </a:r>
            <a:r>
              <a:rPr sz="3200" spc="-70" dirty="0">
                <a:latin typeface="Perpetua"/>
                <a:cs typeface="Perpetua"/>
              </a:rPr>
              <a:t> </a:t>
            </a:r>
            <a:r>
              <a:rPr sz="3200" spc="-25" dirty="0">
                <a:latin typeface="Perpetua"/>
                <a:cs typeface="Perpetua"/>
              </a:rPr>
              <a:t>on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70" dirty="0">
                <a:latin typeface="Perpetua"/>
                <a:cs typeface="Perpetua"/>
              </a:rPr>
              <a:t> </a:t>
            </a:r>
            <a:r>
              <a:rPr sz="3200" spc="-35" dirty="0">
                <a:latin typeface="Perpetua"/>
                <a:cs typeface="Perpetua"/>
              </a:rPr>
              <a:t>early</a:t>
            </a:r>
            <a:r>
              <a:rPr sz="3200" spc="-215" dirty="0">
                <a:latin typeface="Perpetua"/>
                <a:cs typeface="Perpetua"/>
              </a:rPr>
              <a:t> </a:t>
            </a:r>
            <a:r>
              <a:rPr sz="3200" spc="-55" dirty="0">
                <a:latin typeface="Perpetua"/>
                <a:cs typeface="Perpetua"/>
              </a:rPr>
              <a:t>AT&amp;T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compiler </a:t>
            </a:r>
            <a:r>
              <a:rPr sz="3200" dirty="0">
                <a:latin typeface="Perpetua"/>
                <a:cs typeface="Perpetua"/>
              </a:rPr>
              <a:t>generated</a:t>
            </a:r>
            <a:r>
              <a:rPr sz="3200" spc="-9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an</a:t>
            </a:r>
            <a:r>
              <a:rPr sz="3200" spc="-9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intermediate </a:t>
            </a:r>
            <a:r>
              <a:rPr sz="3200" dirty="0">
                <a:latin typeface="Perpetua"/>
                <a:cs typeface="Perpetua"/>
              </a:rPr>
              <a:t>program</a:t>
            </a:r>
            <a:r>
              <a:rPr sz="3200" spc="-7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in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spc="-65" dirty="0">
                <a:latin typeface="Perpetua"/>
                <a:cs typeface="Perpetua"/>
              </a:rPr>
              <a:t>C,</a:t>
            </a:r>
            <a:r>
              <a:rPr sz="3200" spc="-12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instead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of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spc="-25" dirty="0">
                <a:latin typeface="Perpetua"/>
                <a:cs typeface="Perpetua"/>
              </a:rPr>
              <a:t>an </a:t>
            </a:r>
            <a:r>
              <a:rPr sz="3200" dirty="0">
                <a:latin typeface="Perpetua"/>
                <a:cs typeface="Perpetua"/>
              </a:rPr>
              <a:t>assembly</a:t>
            </a:r>
            <a:r>
              <a:rPr sz="3200" spc="-10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language</a:t>
            </a:r>
            <a:endParaRPr sz="3200">
              <a:latin typeface="Perpetua"/>
              <a:cs typeface="Perpetu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7300" y="1058673"/>
            <a:ext cx="2616200" cy="502716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3740" y="141190"/>
            <a:ext cx="760222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5990" algn="l"/>
              </a:tabLst>
            </a:pPr>
            <a:r>
              <a:rPr spc="-10" dirty="0"/>
              <a:t>Implementation</a:t>
            </a:r>
            <a:r>
              <a:rPr lang="en-US" spc="-10" dirty="0"/>
              <a:t> S</a:t>
            </a:r>
            <a:r>
              <a:rPr spc="-50" dirty="0"/>
              <a:t>trategies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31902" y="6329518"/>
            <a:ext cx="2978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60"/>
                </a:lnSpc>
              </a:pPr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8939" y="886713"/>
            <a:ext cx="8714740" cy="508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80670">
              <a:spcBef>
                <a:spcPts val="100"/>
              </a:spcBef>
              <a:buClr>
                <a:srgbClr val="D24717"/>
              </a:buClr>
              <a:buSzPct val="73529"/>
              <a:buFont typeface="Segoe UI Symbol"/>
              <a:buChar char="⚫"/>
              <a:tabLst>
                <a:tab pos="285115" algn="l"/>
              </a:tabLst>
            </a:pPr>
            <a:r>
              <a:rPr sz="3400" b="1" i="1" spc="-10" dirty="0">
                <a:latin typeface="Perpetua"/>
                <a:cs typeface="Perpetua"/>
              </a:rPr>
              <a:t>Bootstrapping</a:t>
            </a:r>
            <a:r>
              <a:rPr sz="3400" spc="-10" dirty="0">
                <a:latin typeface="Perpetua"/>
                <a:cs typeface="Perpetua"/>
              </a:rPr>
              <a:t>:</a:t>
            </a:r>
            <a:r>
              <a:rPr sz="3400" spc="-175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many</a:t>
            </a:r>
            <a:r>
              <a:rPr sz="3400" spc="-20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compilers</a:t>
            </a:r>
            <a:r>
              <a:rPr sz="3400" spc="-5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are</a:t>
            </a:r>
            <a:r>
              <a:rPr sz="3400" spc="-5" dirty="0">
                <a:latin typeface="Perpetua"/>
                <a:cs typeface="Perpetua"/>
              </a:rPr>
              <a:t> </a:t>
            </a:r>
            <a:r>
              <a:rPr sz="3400" spc="-10" dirty="0">
                <a:latin typeface="Perpetua"/>
                <a:cs typeface="Perpetua"/>
              </a:rPr>
              <a:t>self-</a:t>
            </a:r>
            <a:r>
              <a:rPr sz="3400" dirty="0">
                <a:latin typeface="Perpetua"/>
                <a:cs typeface="Perpetua"/>
              </a:rPr>
              <a:t>hosting:</a:t>
            </a:r>
            <a:r>
              <a:rPr sz="3400" spc="-165" dirty="0">
                <a:latin typeface="Perpetua"/>
                <a:cs typeface="Perpetua"/>
              </a:rPr>
              <a:t> </a:t>
            </a:r>
            <a:r>
              <a:rPr sz="3400" spc="-20" dirty="0">
                <a:latin typeface="Perpetua"/>
                <a:cs typeface="Perpetua"/>
              </a:rPr>
              <a:t>they </a:t>
            </a:r>
            <a:r>
              <a:rPr sz="3400" dirty="0">
                <a:latin typeface="Perpetua"/>
                <a:cs typeface="Perpetua"/>
              </a:rPr>
              <a:t>are</a:t>
            </a:r>
            <a:r>
              <a:rPr sz="3400" spc="-20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written</a:t>
            </a:r>
            <a:r>
              <a:rPr sz="3400" spc="-35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in</a:t>
            </a:r>
            <a:r>
              <a:rPr sz="3400" spc="-10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the</a:t>
            </a:r>
            <a:r>
              <a:rPr sz="3400" spc="-25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language</a:t>
            </a:r>
            <a:r>
              <a:rPr sz="3400" spc="-40" dirty="0">
                <a:latin typeface="Perpetua"/>
                <a:cs typeface="Perpetua"/>
              </a:rPr>
              <a:t> </a:t>
            </a:r>
            <a:r>
              <a:rPr sz="3400" dirty="0">
                <a:latin typeface="Perpetua"/>
                <a:cs typeface="Perpetua"/>
              </a:rPr>
              <a:t>they</a:t>
            </a:r>
            <a:r>
              <a:rPr sz="3400" spc="-25" dirty="0">
                <a:latin typeface="Perpetua"/>
                <a:cs typeface="Perpetua"/>
              </a:rPr>
              <a:t> </a:t>
            </a:r>
            <a:r>
              <a:rPr sz="3400" spc="-10" dirty="0">
                <a:latin typeface="Perpetua"/>
                <a:cs typeface="Perpetua"/>
              </a:rPr>
              <a:t>compile</a:t>
            </a:r>
            <a:endParaRPr sz="3400" dirty="0">
              <a:latin typeface="Perpetua"/>
              <a:cs typeface="Perpetua"/>
            </a:endParaRPr>
          </a:p>
          <a:p>
            <a:pPr marL="560070" marR="339090" lvl="1" indent="-339725">
              <a:lnSpc>
                <a:spcPts val="4320"/>
              </a:lnSpc>
              <a:spcBef>
                <a:spcPts val="110"/>
              </a:spcBef>
              <a:buClr>
                <a:srgbClr val="9B2C1F"/>
              </a:buClr>
              <a:buSzPct val="84722"/>
              <a:buFont typeface="Segoe UI Symbol"/>
              <a:buChar char="⚫"/>
              <a:tabLst>
                <a:tab pos="560070" algn="l"/>
              </a:tabLst>
            </a:pPr>
            <a:r>
              <a:rPr sz="3600" dirty="0">
                <a:latin typeface="Perpetua"/>
                <a:cs typeface="Perpetua"/>
              </a:rPr>
              <a:t>How</a:t>
            </a:r>
            <a:r>
              <a:rPr sz="3600" spc="-3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does</a:t>
            </a:r>
            <a:r>
              <a:rPr sz="3600" spc="-2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one</a:t>
            </a:r>
            <a:r>
              <a:rPr sz="3600" spc="-1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compile</a:t>
            </a:r>
            <a:r>
              <a:rPr sz="3600" spc="-15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the</a:t>
            </a:r>
            <a:r>
              <a:rPr sz="3600" spc="-2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compiler</a:t>
            </a:r>
            <a:r>
              <a:rPr sz="3600" spc="-2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in</a:t>
            </a:r>
            <a:r>
              <a:rPr sz="3600" spc="-20" dirty="0">
                <a:latin typeface="Perpetua"/>
                <a:cs typeface="Perpetua"/>
              </a:rPr>
              <a:t> </a:t>
            </a:r>
            <a:r>
              <a:rPr sz="3600" dirty="0">
                <a:latin typeface="Perpetua"/>
                <a:cs typeface="Perpetua"/>
              </a:rPr>
              <a:t>the</a:t>
            </a:r>
            <a:r>
              <a:rPr sz="3600" spc="-15" dirty="0">
                <a:latin typeface="Perpetua"/>
                <a:cs typeface="Perpetua"/>
              </a:rPr>
              <a:t> </a:t>
            </a:r>
            <a:r>
              <a:rPr sz="3600" spc="-10" dirty="0">
                <a:latin typeface="Perpetua"/>
                <a:cs typeface="Perpetua"/>
              </a:rPr>
              <a:t>first place?</a:t>
            </a:r>
            <a:endParaRPr sz="3600" dirty="0">
              <a:latin typeface="Perpetua"/>
              <a:cs typeface="Perpetua"/>
            </a:endParaRPr>
          </a:p>
          <a:p>
            <a:pPr marL="834390" marR="226060" lvl="2" indent="-302260">
              <a:lnSpc>
                <a:spcPts val="3840"/>
              </a:lnSpc>
              <a:spcBef>
                <a:spcPts val="45"/>
              </a:spcBef>
              <a:buClr>
                <a:srgbClr val="E6B0AB"/>
              </a:buClr>
              <a:buSzPct val="84375"/>
              <a:buFont typeface="Segoe UI Symbol"/>
              <a:buChar char="⚫"/>
              <a:tabLst>
                <a:tab pos="834390" algn="l"/>
              </a:tabLst>
            </a:pPr>
            <a:r>
              <a:rPr sz="3200" dirty="0">
                <a:latin typeface="Perpetua"/>
                <a:cs typeface="Perpetua"/>
              </a:rPr>
              <a:t>One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starts</a:t>
            </a:r>
            <a:r>
              <a:rPr sz="3200" spc="-3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with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minimal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subset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of</a:t>
            </a:r>
            <a:r>
              <a:rPr sz="3200" spc="-3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language implementation—</a:t>
            </a:r>
            <a:r>
              <a:rPr sz="3200" dirty="0">
                <a:latin typeface="Perpetua"/>
                <a:cs typeface="Perpetua"/>
              </a:rPr>
              <a:t>often</a:t>
            </a:r>
            <a:r>
              <a:rPr sz="3200" spc="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an</a:t>
            </a:r>
            <a:r>
              <a:rPr sz="3200" spc="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interpreter</a:t>
            </a:r>
            <a:r>
              <a:rPr sz="3200" spc="6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(which</a:t>
            </a:r>
            <a:r>
              <a:rPr sz="3200" spc="3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could</a:t>
            </a:r>
            <a:endParaRPr sz="3200" dirty="0">
              <a:latin typeface="Perpetua"/>
              <a:cs typeface="Perpetua"/>
            </a:endParaRPr>
          </a:p>
          <a:p>
            <a:pPr marL="834390" marR="273050">
              <a:lnSpc>
                <a:spcPts val="3840"/>
              </a:lnSpc>
            </a:pPr>
            <a:r>
              <a:rPr sz="3200" dirty="0">
                <a:latin typeface="Perpetua"/>
                <a:cs typeface="Perpetua"/>
              </a:rPr>
              <a:t>be</a:t>
            </a:r>
            <a:r>
              <a:rPr sz="3200" spc="-5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written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in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assembly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language)</a:t>
            </a:r>
            <a:r>
              <a:rPr sz="3200" spc="-2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to</a:t>
            </a:r>
            <a:r>
              <a:rPr sz="3200" spc="-6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compile</a:t>
            </a:r>
            <a:r>
              <a:rPr sz="3200" spc="-4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</a:t>
            </a:r>
            <a:r>
              <a:rPr sz="3200" spc="-45" dirty="0">
                <a:latin typeface="Perpetua"/>
                <a:cs typeface="Perpetua"/>
              </a:rPr>
              <a:t> </a:t>
            </a:r>
            <a:r>
              <a:rPr sz="3200" spc="-20" dirty="0">
                <a:latin typeface="Perpetua"/>
                <a:cs typeface="Perpetua"/>
              </a:rPr>
              <a:t>core </a:t>
            </a:r>
            <a:r>
              <a:rPr sz="3200" dirty="0">
                <a:latin typeface="Perpetua"/>
                <a:cs typeface="Perpetua"/>
              </a:rPr>
              <a:t>language</a:t>
            </a:r>
            <a:r>
              <a:rPr sz="3200" spc="-8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(parsing,</a:t>
            </a:r>
            <a:r>
              <a:rPr sz="3200" spc="-17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semantic</a:t>
            </a:r>
            <a:r>
              <a:rPr sz="3200" spc="-7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analysis</a:t>
            </a:r>
            <a:r>
              <a:rPr sz="3200" spc="-6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and</a:t>
            </a:r>
            <a:r>
              <a:rPr sz="3200" spc="-9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execution).</a:t>
            </a:r>
            <a:endParaRPr sz="3200" dirty="0">
              <a:latin typeface="Perpetua"/>
              <a:cs typeface="Perpetua"/>
            </a:endParaRPr>
          </a:p>
          <a:p>
            <a:pPr marL="834390" marR="446405" lvl="2" indent="-302260">
              <a:lnSpc>
                <a:spcPts val="3840"/>
              </a:lnSpc>
              <a:buClr>
                <a:srgbClr val="E6B0AB"/>
              </a:buClr>
              <a:buSzPct val="84375"/>
              <a:buFont typeface="Segoe UI Symbol"/>
              <a:buChar char="⚫"/>
              <a:tabLst>
                <a:tab pos="834390" algn="l"/>
              </a:tabLst>
            </a:pPr>
            <a:r>
              <a:rPr sz="3200" dirty="0">
                <a:latin typeface="Perpetua"/>
                <a:cs typeface="Perpetua"/>
              </a:rPr>
              <a:t>Then</a:t>
            </a:r>
            <a:r>
              <a:rPr sz="3200" spc="-9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successively</a:t>
            </a:r>
            <a:r>
              <a:rPr sz="3200" spc="-5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use</a:t>
            </a:r>
            <a:r>
              <a:rPr sz="3200" spc="-8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this</a:t>
            </a:r>
            <a:r>
              <a:rPr sz="3200" spc="-7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small</a:t>
            </a:r>
            <a:r>
              <a:rPr sz="3200" spc="-60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implementation</a:t>
            </a:r>
            <a:r>
              <a:rPr sz="3200" spc="-60" dirty="0">
                <a:latin typeface="Perpetua"/>
                <a:cs typeface="Perpetua"/>
              </a:rPr>
              <a:t> </a:t>
            </a:r>
            <a:r>
              <a:rPr sz="3200" spc="-25" dirty="0">
                <a:latin typeface="Perpetua"/>
                <a:cs typeface="Perpetua"/>
              </a:rPr>
              <a:t>to </a:t>
            </a:r>
            <a:r>
              <a:rPr sz="3200" dirty="0">
                <a:latin typeface="Perpetua"/>
                <a:cs typeface="Perpetua"/>
              </a:rPr>
              <a:t>compile</a:t>
            </a:r>
            <a:r>
              <a:rPr sz="3200" spc="-6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expanded</a:t>
            </a:r>
            <a:r>
              <a:rPr sz="3200" spc="-7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versions</a:t>
            </a:r>
            <a:r>
              <a:rPr sz="3200" spc="-60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of</a:t>
            </a:r>
            <a:r>
              <a:rPr sz="3200" spc="-75" dirty="0">
                <a:latin typeface="Perpetua"/>
                <a:cs typeface="Perpetua"/>
              </a:rPr>
              <a:t> </a:t>
            </a:r>
            <a:r>
              <a:rPr sz="3200" dirty="0">
                <a:latin typeface="Perpetua"/>
                <a:cs typeface="Perpetua"/>
              </a:rPr>
              <a:t>the</a:t>
            </a:r>
            <a:r>
              <a:rPr sz="3200" spc="-75" dirty="0">
                <a:latin typeface="Perpetua"/>
                <a:cs typeface="Perpetua"/>
              </a:rPr>
              <a:t> </a:t>
            </a:r>
            <a:r>
              <a:rPr sz="3200" spc="-10" dirty="0">
                <a:latin typeface="Perpetua"/>
                <a:cs typeface="Perpetua"/>
              </a:rPr>
              <a:t>compiler.</a:t>
            </a:r>
            <a:endParaRPr sz="32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3740" y="141190"/>
            <a:ext cx="760222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5990" algn="l"/>
              </a:tabLst>
            </a:pPr>
            <a:r>
              <a:rPr spc="-10" dirty="0"/>
              <a:t>Implementation</a:t>
            </a:r>
            <a:r>
              <a:rPr lang="en-US" spc="-10" dirty="0"/>
              <a:t> </a:t>
            </a:r>
            <a:r>
              <a:rPr lang="en-US" spc="-50" dirty="0"/>
              <a:t>S</a:t>
            </a:r>
            <a:r>
              <a:rPr spc="-50" dirty="0"/>
              <a:t>trategies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31902" y="6329518"/>
            <a:ext cx="2978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60"/>
                </a:lnSpc>
              </a:pPr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FB8-9F64-7BF9-7CBD-09502970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pc="-10" dirty="0"/>
              <a:t>Implementation </a:t>
            </a:r>
            <a:r>
              <a:rPr lang="en-US" spc="-50" dirty="0"/>
              <a:t>Strategies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20726C-20D2-8089-AE0E-3103AE5E8B8A}"/>
              </a:ext>
            </a:extLst>
          </p:cNvPr>
          <p:cNvSpPr/>
          <p:nvPr/>
        </p:nvSpPr>
        <p:spPr>
          <a:xfrm>
            <a:off x="7016750" y="2305843"/>
            <a:ext cx="2882900" cy="1709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Nunito" pitchFamily="2" charset="77"/>
              </a:rPr>
              <a:t>Minimal version of the compiler written in assembly language or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24FC4D-3326-78C4-B09B-933ABF804993}"/>
              </a:ext>
            </a:extLst>
          </p:cNvPr>
          <p:cNvSpPr/>
          <p:nvPr/>
        </p:nvSpPr>
        <p:spPr>
          <a:xfrm>
            <a:off x="1066800" y="2214563"/>
            <a:ext cx="3175000" cy="1892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Nunito" pitchFamily="2" charset="77"/>
              </a:rPr>
              <a:t>Main Code written in different language like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U-Turn Arrow 5">
            <a:extLst>
              <a:ext uri="{FF2B5EF4-FFF2-40B4-BE49-F238E27FC236}">
                <a16:creationId xmlns:a16="http://schemas.microsoft.com/office/drawing/2014/main" id="{30FF6BC7-14AF-F59E-EB82-81764AF4E712}"/>
              </a:ext>
            </a:extLst>
          </p:cNvPr>
          <p:cNvSpPr/>
          <p:nvPr/>
        </p:nvSpPr>
        <p:spPr>
          <a:xfrm flipV="1">
            <a:off x="7540342" y="4015579"/>
            <a:ext cx="1955800" cy="1218409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3CB6E-9FB5-EFE9-B18E-CB76854E0198}"/>
              </a:ext>
            </a:extLst>
          </p:cNvPr>
          <p:cNvSpPr txBox="1"/>
          <p:nvPr/>
        </p:nvSpPr>
        <p:spPr>
          <a:xfrm>
            <a:off x="7624026" y="5380835"/>
            <a:ext cx="18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itself </a:t>
            </a:r>
          </a:p>
          <a:p>
            <a:r>
              <a:rPr lang="en-US" dirty="0"/>
              <a:t>Becomes stronger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8500329-1FF2-F747-345C-9AC10E156833}"/>
              </a:ext>
            </a:extLst>
          </p:cNvPr>
          <p:cNvSpPr/>
          <p:nvPr/>
        </p:nvSpPr>
        <p:spPr>
          <a:xfrm>
            <a:off x="1265807" y="2305843"/>
            <a:ext cx="2825750" cy="1658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Nunito" pitchFamily="2" charset="77"/>
              </a:rPr>
              <a:t>Main Code written in different language like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72E9CAD-4958-F50B-8250-F6F0274A358A}"/>
              </a:ext>
            </a:extLst>
          </p:cNvPr>
          <p:cNvSpPr/>
          <p:nvPr/>
        </p:nvSpPr>
        <p:spPr>
          <a:xfrm>
            <a:off x="4241800" y="3160713"/>
            <a:ext cx="2628900" cy="3571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260EF-1809-61ED-66EA-C62CCA0E9767}"/>
              </a:ext>
            </a:extLst>
          </p:cNvPr>
          <p:cNvSpPr txBox="1"/>
          <p:nvPr/>
        </p:nvSpPr>
        <p:spPr>
          <a:xfrm>
            <a:off x="4620193" y="3485932"/>
            <a:ext cx="165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few portion of code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9030D8F-F7C6-3D40-936A-1E07268D71D5}"/>
              </a:ext>
            </a:extLst>
          </p:cNvPr>
          <p:cNvSpPr/>
          <p:nvPr/>
        </p:nvSpPr>
        <p:spPr>
          <a:xfrm>
            <a:off x="6870700" y="2214563"/>
            <a:ext cx="3174999" cy="20534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Nunito" pitchFamily="2" charset="77"/>
              </a:rPr>
              <a:t>Minimal version of the compiler written in assembly language or 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09E49B-9CC2-A6CA-A62A-7A1DFC9FB46B}"/>
              </a:ext>
            </a:extLst>
          </p:cNvPr>
          <p:cNvSpPr/>
          <p:nvPr/>
        </p:nvSpPr>
        <p:spPr>
          <a:xfrm>
            <a:off x="6802437" y="2016523"/>
            <a:ext cx="3515293" cy="23879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Nunito" pitchFamily="2" charset="77"/>
              </a:rPr>
              <a:t>Minimal version of the compiler written in assembly language or 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69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/>
      <p:bldP spid="7" grpId="1"/>
      <p:bldP spid="8" grpId="0" animBg="1"/>
      <p:bldP spid="9" grpId="0" animBg="1"/>
      <p:bldP spid="9" grpId="1" animBg="1"/>
      <p:bldP spid="10" grpId="0"/>
      <p:bldP spid="10" grpId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46930" y="1142780"/>
            <a:ext cx="8231505" cy="3460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36854">
              <a:spcBef>
                <a:spcPts val="105"/>
              </a:spcBef>
              <a:buClr>
                <a:srgbClr val="9B2C1F"/>
              </a:buClr>
              <a:buSzPct val="75000"/>
              <a:buFont typeface="Segoe UI Symbol"/>
              <a:buChar char="⚫"/>
              <a:tabLst>
                <a:tab pos="240665" algn="l"/>
              </a:tabLst>
            </a:pPr>
            <a:r>
              <a:rPr sz="2800" dirty="0">
                <a:latin typeface="Perpetua"/>
                <a:cs typeface="Perpetua"/>
              </a:rPr>
              <a:t>Bootstrapping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is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related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to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b="1" i="1" spc="-10" dirty="0">
                <a:latin typeface="Perpetua"/>
                <a:cs typeface="Perpetua"/>
              </a:rPr>
              <a:t>self-hosting</a:t>
            </a:r>
            <a:r>
              <a:rPr sz="2800" spc="-10" dirty="0">
                <a:latin typeface="Perpetua"/>
                <a:cs typeface="Perpetua"/>
              </a:rPr>
              <a:t>:</a:t>
            </a:r>
            <a:endParaRPr sz="2800" dirty="0">
              <a:latin typeface="Perpetua"/>
              <a:cs typeface="Perpetua"/>
            </a:endParaRPr>
          </a:p>
          <a:p>
            <a:pPr marL="790575" marR="5080" lvl="1" indent="-248920">
              <a:buClr>
                <a:srgbClr val="A18E6A"/>
              </a:buClr>
              <a:buSzPct val="78571"/>
              <a:buFont typeface="Segoe UI Symbol"/>
              <a:buChar char="⚫"/>
              <a:tabLst>
                <a:tab pos="790575" algn="l"/>
              </a:tabLst>
            </a:pPr>
            <a:r>
              <a:rPr sz="2800" spc="-25" dirty="0">
                <a:latin typeface="Perpetua"/>
                <a:cs typeface="Perpetua"/>
              </a:rPr>
              <a:t>Ken</a:t>
            </a:r>
            <a:r>
              <a:rPr sz="2800" spc="-3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Thompson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started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development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on Unix in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1968 </a:t>
            </a:r>
            <a:r>
              <a:rPr sz="2800" spc="-25" dirty="0">
                <a:latin typeface="Perpetua"/>
                <a:cs typeface="Perpetua"/>
              </a:rPr>
              <a:t>by </a:t>
            </a:r>
            <a:r>
              <a:rPr sz="2800" dirty="0">
                <a:latin typeface="Perpetua"/>
                <a:cs typeface="Perpetua"/>
              </a:rPr>
              <a:t>writing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initial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Unix</a:t>
            </a:r>
            <a:r>
              <a:rPr sz="2800" spc="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kernel,</a:t>
            </a:r>
            <a:r>
              <a:rPr sz="2800" spc="-114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command</a:t>
            </a:r>
            <a:r>
              <a:rPr sz="2800" spc="15" dirty="0">
                <a:latin typeface="Perpetua"/>
                <a:cs typeface="Perpetua"/>
              </a:rPr>
              <a:t> </a:t>
            </a:r>
            <a:r>
              <a:rPr sz="2800" spc="-25" dirty="0">
                <a:latin typeface="Perpetua"/>
                <a:cs typeface="Perpetua"/>
              </a:rPr>
              <a:t>interpreter,</a:t>
            </a:r>
            <a:r>
              <a:rPr sz="2800" spc="-105" dirty="0">
                <a:latin typeface="Perpetua"/>
                <a:cs typeface="Perpetua"/>
              </a:rPr>
              <a:t> </a:t>
            </a:r>
            <a:r>
              <a:rPr sz="2800" spc="-25" dirty="0">
                <a:latin typeface="Perpetua"/>
                <a:cs typeface="Perpetua"/>
              </a:rPr>
              <a:t>an </a:t>
            </a:r>
            <a:r>
              <a:rPr sz="2800" spc="-50" dirty="0">
                <a:latin typeface="Perpetua"/>
                <a:cs typeface="Perpetua"/>
              </a:rPr>
              <a:t>editor,</a:t>
            </a:r>
            <a:r>
              <a:rPr sz="2800" spc="-1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an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spc="-35" dirty="0">
                <a:latin typeface="Perpetua"/>
                <a:cs typeface="Perpetua"/>
              </a:rPr>
              <a:t>assembler,</a:t>
            </a:r>
            <a:r>
              <a:rPr sz="2800" spc="-1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and</a:t>
            </a:r>
            <a:r>
              <a:rPr sz="2800" spc="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</a:t>
            </a:r>
            <a:r>
              <a:rPr sz="2800" spc="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few</a:t>
            </a:r>
            <a:r>
              <a:rPr sz="2800" spc="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utilities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on</a:t>
            </a:r>
            <a:r>
              <a:rPr sz="2800" spc="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GE-</a:t>
            </a:r>
            <a:r>
              <a:rPr sz="2800" spc="-20" dirty="0">
                <a:latin typeface="Perpetua"/>
                <a:cs typeface="Perpetua"/>
              </a:rPr>
              <a:t>635.</a:t>
            </a:r>
            <a:endParaRPr sz="2800" dirty="0">
              <a:latin typeface="Perpetua"/>
              <a:cs typeface="Perpetua"/>
            </a:endParaRPr>
          </a:p>
          <a:p>
            <a:pPr marL="1063625" marR="336550" lvl="2" indent="-227965">
              <a:buClr>
                <a:srgbClr val="A18E6A"/>
              </a:buClr>
              <a:buChar char="o"/>
              <a:tabLst>
                <a:tab pos="1064895" algn="l"/>
              </a:tabLst>
            </a:pPr>
            <a:r>
              <a:rPr sz="2800" dirty="0">
                <a:latin typeface="Perpetua"/>
                <a:cs typeface="Perpetua"/>
              </a:rPr>
              <a:t>Then</a:t>
            </a:r>
            <a:r>
              <a:rPr sz="2800" spc="-1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Unix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operating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system</a:t>
            </a:r>
            <a:r>
              <a:rPr sz="2800" spc="-3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became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self-hosting: 	</a:t>
            </a:r>
            <a:r>
              <a:rPr sz="2800" dirty="0">
                <a:latin typeface="Perpetua"/>
                <a:cs typeface="Perpetua"/>
              </a:rPr>
              <a:t>programs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could</a:t>
            </a:r>
            <a:r>
              <a:rPr sz="2800" spc="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be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written</a:t>
            </a:r>
            <a:r>
              <a:rPr sz="2800" spc="-1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and</a:t>
            </a:r>
            <a:r>
              <a:rPr sz="2800" spc="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tested</a:t>
            </a:r>
            <a:r>
              <a:rPr sz="2800" spc="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on</a:t>
            </a:r>
            <a:r>
              <a:rPr sz="2800" spc="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Unix</a:t>
            </a:r>
            <a:r>
              <a:rPr sz="2800" spc="10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itself.</a:t>
            </a:r>
            <a:endParaRPr sz="2800" dirty="0">
              <a:latin typeface="Perpetua"/>
              <a:cs typeface="Perpetua"/>
            </a:endParaRPr>
          </a:p>
          <a:p>
            <a:pPr marL="790575" marR="24765" lvl="1" indent="-248920">
              <a:buClr>
                <a:srgbClr val="A18E6A"/>
              </a:buClr>
              <a:buSzPct val="78571"/>
              <a:buFont typeface="Segoe UI Symbol"/>
              <a:buChar char="⚫"/>
              <a:tabLst>
                <a:tab pos="790575" algn="l"/>
              </a:tabLst>
            </a:pPr>
            <a:r>
              <a:rPr sz="2800" dirty="0">
                <a:latin typeface="Perpetua"/>
                <a:cs typeface="Perpetua"/>
              </a:rPr>
              <a:t>Development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of</a:t>
            </a:r>
            <a:r>
              <a:rPr sz="2800" spc="-4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the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Linux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kernel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was</a:t>
            </a:r>
            <a:r>
              <a:rPr sz="2800" spc="-2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initially</a:t>
            </a:r>
            <a:r>
              <a:rPr sz="2800" spc="-50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hosted</a:t>
            </a:r>
            <a:r>
              <a:rPr sz="2800" spc="-35" dirty="0">
                <a:latin typeface="Perpetua"/>
                <a:cs typeface="Perpetua"/>
              </a:rPr>
              <a:t> </a:t>
            </a:r>
            <a:r>
              <a:rPr sz="2800" dirty="0">
                <a:latin typeface="Perpetua"/>
                <a:cs typeface="Perpetua"/>
              </a:rPr>
              <a:t>on</a:t>
            </a:r>
            <a:r>
              <a:rPr sz="2800" spc="-20" dirty="0">
                <a:latin typeface="Perpetua"/>
                <a:cs typeface="Perpetua"/>
              </a:rPr>
              <a:t> </a:t>
            </a:r>
            <a:r>
              <a:rPr sz="2800" spc="-50" dirty="0">
                <a:latin typeface="Perpetua"/>
                <a:cs typeface="Perpetua"/>
              </a:rPr>
              <a:t>a </a:t>
            </a:r>
            <a:r>
              <a:rPr sz="2800" dirty="0">
                <a:latin typeface="Perpetua"/>
                <a:cs typeface="Perpetua"/>
              </a:rPr>
              <a:t>Minix</a:t>
            </a:r>
            <a:r>
              <a:rPr sz="2800" spc="-5" dirty="0">
                <a:latin typeface="Perpetua"/>
                <a:cs typeface="Perpetua"/>
              </a:rPr>
              <a:t> </a:t>
            </a:r>
            <a:r>
              <a:rPr sz="2800" spc="-10" dirty="0">
                <a:latin typeface="Perpetua"/>
                <a:cs typeface="Perpetua"/>
              </a:rPr>
              <a:t>system.</a:t>
            </a:r>
            <a:endParaRPr sz="2800" dirty="0">
              <a:latin typeface="Perpetua"/>
              <a:cs typeface="Perpet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3740" y="141190"/>
            <a:ext cx="760222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5990" algn="l"/>
              </a:tabLst>
            </a:pPr>
            <a:r>
              <a:rPr spc="-10" dirty="0"/>
              <a:t>Implementation</a:t>
            </a:r>
            <a:r>
              <a:rPr lang="en-US" spc="-10" dirty="0"/>
              <a:t> </a:t>
            </a:r>
            <a:r>
              <a:rPr lang="en-US" spc="-50" dirty="0"/>
              <a:t>S</a:t>
            </a:r>
            <a:r>
              <a:rPr spc="-50" dirty="0"/>
              <a:t>trategies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31902" y="6329518"/>
            <a:ext cx="2978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60"/>
                </a:lnSpc>
              </a:pPr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809" y="487844"/>
            <a:ext cx="11599314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5990" algn="l"/>
              </a:tabLst>
            </a:pPr>
            <a:r>
              <a:rPr lang="en-US" spc="-10" dirty="0"/>
              <a:t>Bootstrapping </a:t>
            </a:r>
            <a:r>
              <a:rPr lang="en-US" spc="-10" dirty="0">
                <a:solidFill>
                  <a:srgbClr val="00B050"/>
                </a:solidFill>
              </a:rPr>
              <a:t>Advantage</a:t>
            </a:r>
            <a:r>
              <a:rPr lang="en-US" spc="-10" dirty="0"/>
              <a:t> and </a:t>
            </a:r>
            <a:r>
              <a:rPr lang="en-US" spc="-10" dirty="0" err="1">
                <a:solidFill>
                  <a:srgbClr val="FF0000"/>
                </a:solidFill>
              </a:rPr>
              <a:t>Disatvantage</a:t>
            </a:r>
            <a:endParaRPr spc="-50" dirty="0">
              <a:solidFill>
                <a:srgbClr val="FF0000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31902" y="6329518"/>
            <a:ext cx="297815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38100">
              <a:lnSpc>
                <a:spcPts val="1660"/>
              </a:lnSpc>
            </a:pPr>
            <a:fld id="{81D60167-4931-47E6-BA6A-407CBD079E47}" type="slidenum">
              <a:rPr lang="en-US" spc="-25" smtClean="0"/>
              <a:pPr marL="38100">
                <a:lnSpc>
                  <a:spcPts val="1660"/>
                </a:lnSpc>
              </a:pPr>
              <a:t>28</a:t>
            </a:fld>
            <a:endParaRPr spc="-2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F87EB-EDBF-A0A1-9059-AE8CE71C6985}"/>
              </a:ext>
            </a:extLst>
          </p:cNvPr>
          <p:cNvSpPr txBox="1"/>
          <p:nvPr/>
        </p:nvSpPr>
        <p:spPr>
          <a:xfrm>
            <a:off x="709127" y="1653093"/>
            <a:ext cx="112709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00B050"/>
                </a:solidFill>
                <a:effectLst/>
                <a:latin typeface="Nunito" pitchFamily="2" charset="77"/>
              </a:rPr>
              <a:t>Bootstrapping ensures that the compiler is compatible with the language it is designed to compile, as it is written in the same language.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00B050"/>
                </a:solidFill>
                <a:effectLst/>
                <a:latin typeface="Nunito" pitchFamily="2" charset="77"/>
              </a:rPr>
              <a:t>It allows for greater control over the optimization and code generation process.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00B050"/>
                </a:solidFill>
                <a:effectLst/>
                <a:latin typeface="Nunito" pitchFamily="2" charset="77"/>
              </a:rPr>
              <a:t>It provides a high level of confidence in the correctness of the compiler because it is self-hosted.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08F36-6C9A-6204-13CC-6780B21AE7F7}"/>
              </a:ext>
            </a:extLst>
          </p:cNvPr>
          <p:cNvSpPr txBox="1"/>
          <p:nvPr/>
        </p:nvSpPr>
        <p:spPr>
          <a:xfrm>
            <a:off x="529717" y="3878557"/>
            <a:ext cx="117281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Nunito" pitchFamily="2" charset="77"/>
              </a:rPr>
              <a:t>It can be a time-consuming process, especially for complex languages or compilers.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Nunito" pitchFamily="2" charset="77"/>
              </a:rPr>
              <a:t>Debugging a bootstrapped compiler can be challenging since any errors or bugs in the compiler will affect the subsequent versions of the compiler.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Nunito" pitchFamily="2" charset="77"/>
              </a:rPr>
              <a:t>Bootstrapping requires that a minimal version of the compiler be written in a different language, which can introduce compatibility issues between the two languages.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74C6-BD97-6F2F-57AD-E13C8AEF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68"/>
            <a:ext cx="10515600" cy="1325563"/>
          </a:xfrm>
        </p:spPr>
        <p:txBody>
          <a:bodyPr/>
          <a:lstStyle/>
          <a:p>
            <a:r>
              <a:rPr lang="en-US" dirty="0"/>
              <a:t>Some Important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2D3F-CC88-2C9B-22C0-CE50FE11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380930"/>
            <a:ext cx="11513976" cy="5206481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Söhne"/>
              </a:rPr>
              <a:t>1.</a:t>
            </a:r>
            <a:r>
              <a:rPr lang="en-US" b="1" i="0" dirty="0">
                <a:solidFill>
                  <a:srgbClr val="000000"/>
                </a:solidFill>
                <a:effectLst/>
                <a:latin typeface="Söhne"/>
              </a:rPr>
              <a:t> Fortran (1957): The First High-Level Language</a:t>
            </a: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Developed by IBM, Fortran (short for "Formula Translation") was designed for scientific and engineering calculations.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It introduced the concept of a compiler, which translated high-level code into machine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Fortran made programming more accessible and efficient for scientists and engineers.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Söhne"/>
              </a:rPr>
              <a:t>2</a:t>
            </a:r>
            <a:r>
              <a:rPr lang="en-US" b="1" i="0" dirty="0">
                <a:solidFill>
                  <a:srgbClr val="000000"/>
                </a:solidFill>
                <a:effectLst/>
                <a:latin typeface="Söhne"/>
              </a:rPr>
              <a:t>. COBOL (1959): Business-Oriented Programming</a:t>
            </a: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COBOL (Common Business-Oriented Language) was developed for business data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It focused on readability and was designed to be easily understood by non-programmers.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COBOL played a significant role in the automation of business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0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2740" y="71628"/>
            <a:ext cx="901128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65" dirty="0"/>
              <a:t>History </a:t>
            </a:r>
            <a:r>
              <a:rPr sz="4800" spc="-210" dirty="0"/>
              <a:t>of </a:t>
            </a:r>
            <a:r>
              <a:rPr sz="4800" spc="-120" dirty="0"/>
              <a:t>Programming</a:t>
            </a:r>
            <a:r>
              <a:rPr sz="4800" spc="-350" dirty="0"/>
              <a:t> </a:t>
            </a:r>
            <a:r>
              <a:rPr sz="4800" spc="-5" dirty="0"/>
              <a:t>Languages</a:t>
            </a:r>
            <a:endParaRPr sz="4800" dirty="0"/>
          </a:p>
        </p:txBody>
      </p:sp>
      <p:sp>
        <p:nvSpPr>
          <p:cNvPr id="7" name="object 7"/>
          <p:cNvSpPr/>
          <p:nvPr/>
        </p:nvSpPr>
        <p:spPr>
          <a:xfrm>
            <a:off x="2138939" y="4951089"/>
            <a:ext cx="7542648" cy="70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57425" y="6329518"/>
            <a:ext cx="279400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ts val="1660"/>
                </a:lnSpc>
              </a:pPr>
              <a:t>3</a:t>
            </a:fld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44CBBDA8-38B5-390A-0FF8-ECC94BF9C1E4}"/>
              </a:ext>
            </a:extLst>
          </p:cNvPr>
          <p:cNvGraphicFramePr/>
          <p:nvPr/>
        </p:nvGraphicFramePr>
        <p:xfrm>
          <a:off x="1448276" y="1556693"/>
          <a:ext cx="9610249" cy="228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74C6-BD97-6F2F-57AD-E13C8AEF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2D3F-CC88-2C9B-22C0-CE50FE11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84" y="1530220"/>
            <a:ext cx="11262049" cy="5208329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Söhne"/>
              </a:rPr>
              <a:t>3</a:t>
            </a:r>
            <a:r>
              <a:rPr lang="en-US" b="1" i="0" dirty="0">
                <a:solidFill>
                  <a:srgbClr val="000000"/>
                </a:solidFill>
                <a:effectLst/>
                <a:latin typeface="Söhne"/>
              </a:rPr>
              <a:t>. LISP (1958): Symbolic Computing</a:t>
            </a: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LISP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öhne"/>
              </a:rPr>
              <a:t>LISt</a:t>
            </a: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 Processing) was developed for artificial intelligence research.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It introduced symbolic expressions, allowing programs to manipulate data and code as lists.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LISP's influence can be seen in modern programming paradigms like functional programming.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Söhne"/>
              </a:rPr>
              <a:t>4</a:t>
            </a:r>
            <a:r>
              <a:rPr lang="en-US" b="1" i="0" dirty="0">
                <a:solidFill>
                  <a:srgbClr val="000000"/>
                </a:solidFill>
                <a:effectLst/>
                <a:latin typeface="Söhne"/>
              </a:rPr>
              <a:t>. ALGOL (1958): The Birth of Structured Programming</a:t>
            </a: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ALGOL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öhne"/>
              </a:rPr>
              <a:t>ALGOrithmic</a:t>
            </a: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 Language) aimed to define a universal standard for programming languages.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It introduced block structures, nested scopes, and other concepts that formed the basis of structured programming.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ALGOL's influence can be seen in languages like Pascal and C.</a:t>
            </a:r>
            <a:br>
              <a:rPr lang="en-US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46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74C6-BD97-6F2F-57AD-E13C8AEF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2D3F-CC88-2C9B-22C0-CE50FE11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86322" cy="4836432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Söhne"/>
              </a:rPr>
              <a:t>5</a:t>
            </a:r>
            <a:r>
              <a:rPr lang="en-US" b="1" i="0" dirty="0">
                <a:solidFill>
                  <a:srgbClr val="000000"/>
                </a:solidFill>
                <a:effectLst/>
                <a:latin typeface="Söhne"/>
              </a:rPr>
              <a:t>. C (1972): A Foundation for Modern Programming</a:t>
            </a: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Developed by Dennis Ritchie at Bell Labs, C became a powerful and versatile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It was instrumental in the development of the Unix operating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C's influence can be seen in many modern programming languages, and it's still widely used today.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Söhne"/>
              </a:rPr>
              <a:t>6</a:t>
            </a:r>
            <a:r>
              <a:rPr lang="en-US" b="1" i="0" dirty="0">
                <a:solidFill>
                  <a:srgbClr val="000000"/>
                </a:solidFill>
                <a:effectLst/>
                <a:latin typeface="Söhne"/>
              </a:rPr>
              <a:t>. Smalltalk (1972): Object-Oriented Programming Emerges</a:t>
            </a: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Smalltalk introduced the concept of object-oriented programming (OOP).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It emphasized the use of objects, encapsulation, and inheritance for more modular and maintainable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OOP became a fundamental paradigm in languages like Java, C++, and Python.</a:t>
            </a:r>
            <a:br>
              <a:rPr lang="en-US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1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74C6-BD97-6F2F-57AD-E13C8AEF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Some Important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2D3F-CC88-2C9B-22C0-CE50FE11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119674"/>
            <a:ext cx="11308702" cy="60835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öhne"/>
              </a:rPr>
              <a:t>7. </a:t>
            </a:r>
            <a:r>
              <a:rPr lang="en-US" b="1" dirty="0">
                <a:solidFill>
                  <a:srgbClr val="000000"/>
                </a:solidFill>
                <a:latin typeface="Söhne"/>
              </a:rPr>
              <a:t>PASCAL</a:t>
            </a:r>
            <a:r>
              <a:rPr lang="en-US" b="1" i="0" dirty="0">
                <a:solidFill>
                  <a:srgbClr val="000000"/>
                </a:solidFill>
                <a:effectLst/>
                <a:latin typeface="Söhne"/>
              </a:rPr>
              <a:t> (1970): Symbolic Computing</a:t>
            </a: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PASCAL was developed by </a:t>
            </a:r>
            <a:r>
              <a:rPr lang="en-US" dirty="0"/>
              <a:t>Niklaus Wirth </a:t>
            </a:r>
          </a:p>
          <a:p>
            <a:pPr>
              <a:buChar char="-"/>
            </a:pPr>
            <a:r>
              <a:rPr lang="en-US" dirty="0"/>
              <a:t>It was created to build upon ALGOL</a:t>
            </a:r>
          </a:p>
          <a:p>
            <a:pPr>
              <a:buChar char="-"/>
            </a:pPr>
            <a:r>
              <a:rPr lang="en-US" dirty="0"/>
              <a:t>Pascal was created in order to make learning programming easier, and make it easier to teach programming in a structured fashion which emphasizes improving the clarity and quality of a programming language</a:t>
            </a:r>
          </a:p>
          <a:p>
            <a:pPr>
              <a:buChar char="-"/>
            </a:pPr>
            <a:r>
              <a:rPr lang="en-US" dirty="0"/>
              <a:t>It was also created to be efficient in creating large programs</a:t>
            </a:r>
          </a:p>
          <a:p>
            <a:pPr>
              <a:buChar char="-"/>
            </a:pPr>
            <a:r>
              <a:rPr lang="en-US" dirty="0"/>
              <a:t>Overtime it became a very popular language to teach due to its design of being easy to learn, efficient and reliable.</a:t>
            </a: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öhne"/>
              </a:rPr>
              <a:t>8. ADA (1980): The Birth of Structured Programming</a:t>
            </a: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r>
              <a:rPr lang="en-US" dirty="0"/>
              <a:t>Originally designed for embedded and real time systems</a:t>
            </a:r>
          </a:p>
          <a:p>
            <a:r>
              <a:rPr lang="en-US" dirty="0"/>
              <a:t>Wide range of target processors are supported</a:t>
            </a:r>
          </a:p>
          <a:p>
            <a:r>
              <a:rPr lang="en-US" dirty="0"/>
              <a:t>Rich and mature development environments and toolsets</a:t>
            </a:r>
          </a:p>
          <a:p>
            <a:r>
              <a:rPr lang="en-US" dirty="0"/>
              <a:t>Used for large software systems </a:t>
            </a:r>
          </a:p>
          <a:p>
            <a:r>
              <a:rPr lang="en-US" dirty="0"/>
              <a:t>Ease of learning</a:t>
            </a:r>
          </a:p>
          <a:p>
            <a:r>
              <a:rPr lang="en-US" dirty="0"/>
              <a:t>Smooth integration into existing projects and ease of interoperating with C and C++</a:t>
            </a:r>
            <a:br>
              <a:rPr lang="en-US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72439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74C6-BD97-6F2F-57AD-E13C8AEF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F2D3F-CC88-2C9B-22C0-CE50FE11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1759" cy="466725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Söhne"/>
              </a:rPr>
              <a:t>9</a:t>
            </a:r>
            <a:r>
              <a:rPr lang="en-US" b="1" i="0" dirty="0">
                <a:solidFill>
                  <a:srgbClr val="000000"/>
                </a:solidFill>
                <a:effectLst/>
                <a:latin typeface="Söhne"/>
              </a:rPr>
              <a:t>. C++ (1983): Object-Oriented Evolution</a:t>
            </a: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C++ extended C with object-oriented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It introduced classes, templates, and other enhancements, making it a versatile language for both system and application programming.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dirty="0">
                <a:solidFill>
                  <a:srgbClr val="000000"/>
                </a:solidFill>
                <a:latin typeface="Söhne"/>
              </a:rPr>
              <a:t>10</a:t>
            </a:r>
            <a:r>
              <a:rPr lang="en-US" b="1" i="0" dirty="0">
                <a:solidFill>
                  <a:srgbClr val="000000"/>
                </a:solidFill>
                <a:effectLst/>
                <a:latin typeface="Söhne"/>
              </a:rPr>
              <a:t>. Python (1991): Readability and Versatility</a:t>
            </a: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Python was designed for readability and ease of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Its clean syntax and dynamic typing made it popular for scripting, web development, data analysis,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Python's popularity continues to grow rapidly.</a:t>
            </a:r>
            <a:br>
              <a:rPr lang="en-US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US" b="0" i="0" dirty="0">
              <a:solidFill>
                <a:srgbClr val="000000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1550" y="1032096"/>
            <a:ext cx="10844213" cy="3626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468630" indent="-4572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dirty="0">
                <a:cs typeface="Times New Roman"/>
              </a:rPr>
              <a:t>Assembly languages were invented to allow machine-  level/processor operations to be expressed with </a:t>
            </a:r>
            <a:r>
              <a:rPr sz="2800" b="1" i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cs typeface="Times New Roman"/>
              </a:rPr>
              <a:t>mnemonic</a:t>
            </a:r>
            <a:r>
              <a:rPr sz="2800" b="1" dirty="0">
                <a:cs typeface="Times New Roman"/>
              </a:rPr>
              <a:t> </a:t>
            </a:r>
            <a:r>
              <a:rPr sz="2800" dirty="0">
                <a:cs typeface="Times New Roman"/>
              </a:rPr>
              <a:t>abbreviations</a:t>
            </a:r>
            <a:endParaRPr lang="en-US" sz="2800" dirty="0">
              <a:cs typeface="Times New Roman"/>
            </a:endParaRPr>
          </a:p>
          <a:p>
            <a:pPr marL="469265" marR="468630" indent="-4572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dirty="0">
                <a:cs typeface="Times New Roman"/>
              </a:rPr>
              <a:t>For example, to add two numbers, you might write an  instruction in assembly code like this:</a:t>
            </a:r>
          </a:p>
          <a:p>
            <a:pPr marL="927100" algn="just">
              <a:spcBef>
                <a:spcPts val="600"/>
              </a:spcBef>
            </a:pPr>
            <a:r>
              <a:rPr lang="en-US" sz="2800" dirty="0">
                <a:cs typeface="Times New Roman"/>
              </a:rPr>
              <a:t>                               </a:t>
            </a:r>
            <a:r>
              <a:rPr sz="2800" dirty="0">
                <a:highlight>
                  <a:srgbClr val="FFFF00"/>
                </a:highlight>
                <a:cs typeface="Times New Roman"/>
              </a:rPr>
              <a:t>ADD</a:t>
            </a:r>
            <a:r>
              <a:rPr lang="en-US" sz="280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800" dirty="0">
                <a:highlight>
                  <a:srgbClr val="FFFF00"/>
                </a:highlight>
                <a:cs typeface="Times New Roman"/>
              </a:rPr>
              <a:t>F3 R1, R2, R3</a:t>
            </a:r>
            <a:endParaRPr lang="en-US" sz="2800" dirty="0">
              <a:highlight>
                <a:srgbClr val="FFFF00"/>
              </a:highlight>
              <a:cs typeface="Times New Roman"/>
            </a:endParaRPr>
          </a:p>
          <a:p>
            <a:pPr marL="457200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800" dirty="0">
                <a:cs typeface="Times New Roman"/>
              </a:rPr>
              <a:t>A program called </a:t>
            </a:r>
            <a:r>
              <a:rPr sz="2800" b="1" i="1" dirty="0">
                <a:cs typeface="Times New Roman"/>
              </a:rPr>
              <a:t>assembler </a:t>
            </a:r>
            <a:r>
              <a:rPr sz="2800" dirty="0">
                <a:cs typeface="Times New Roman"/>
              </a:rPr>
              <a:t>is used to convert  assembly language programs into machine code</a:t>
            </a:r>
          </a:p>
        </p:txBody>
      </p:sp>
      <p:sp>
        <p:nvSpPr>
          <p:cNvPr id="6" name="object 6"/>
          <p:cNvSpPr/>
          <p:nvPr/>
        </p:nvSpPr>
        <p:spPr>
          <a:xfrm>
            <a:off x="2495383" y="4976668"/>
            <a:ext cx="2073910" cy="1557020"/>
          </a:xfrm>
          <a:custGeom>
            <a:avLst/>
            <a:gdLst/>
            <a:ahLst/>
            <a:cxnLst/>
            <a:rect l="l" t="t" r="r" b="b"/>
            <a:pathLst>
              <a:path w="2073910" h="1557020">
                <a:moveTo>
                  <a:pt x="1036797" y="0"/>
                </a:moveTo>
                <a:lnTo>
                  <a:pt x="930712" y="2656"/>
                </a:lnTo>
                <a:lnTo>
                  <a:pt x="827317" y="5290"/>
                </a:lnTo>
                <a:lnTo>
                  <a:pt x="729233" y="10580"/>
                </a:lnTo>
                <a:lnTo>
                  <a:pt x="633817" y="18526"/>
                </a:lnTo>
                <a:lnTo>
                  <a:pt x="543712" y="29128"/>
                </a:lnTo>
                <a:lnTo>
                  <a:pt x="456297" y="42364"/>
                </a:lnTo>
                <a:lnTo>
                  <a:pt x="376353" y="55600"/>
                </a:lnTo>
                <a:lnTo>
                  <a:pt x="304918" y="71471"/>
                </a:lnTo>
                <a:lnTo>
                  <a:pt x="236149" y="87363"/>
                </a:lnTo>
                <a:lnTo>
                  <a:pt x="177520" y="108545"/>
                </a:lnTo>
                <a:lnTo>
                  <a:pt x="124731" y="127071"/>
                </a:lnTo>
                <a:lnTo>
                  <a:pt x="82103" y="148254"/>
                </a:lnTo>
                <a:lnTo>
                  <a:pt x="47983" y="172092"/>
                </a:lnTo>
                <a:lnTo>
                  <a:pt x="5333" y="219220"/>
                </a:lnTo>
                <a:lnTo>
                  <a:pt x="0" y="243036"/>
                </a:lnTo>
                <a:lnTo>
                  <a:pt x="0" y="1313675"/>
                </a:lnTo>
                <a:lnTo>
                  <a:pt x="21335" y="1363964"/>
                </a:lnTo>
                <a:lnTo>
                  <a:pt x="82103" y="1408436"/>
                </a:lnTo>
                <a:lnTo>
                  <a:pt x="124731" y="1429618"/>
                </a:lnTo>
                <a:lnTo>
                  <a:pt x="177520" y="1450801"/>
                </a:lnTo>
                <a:lnTo>
                  <a:pt x="236149" y="1469349"/>
                </a:lnTo>
                <a:lnTo>
                  <a:pt x="304918" y="1485219"/>
                </a:lnTo>
                <a:lnTo>
                  <a:pt x="376353" y="1501111"/>
                </a:lnTo>
                <a:lnTo>
                  <a:pt x="456297" y="1514348"/>
                </a:lnTo>
                <a:lnTo>
                  <a:pt x="543712" y="1527584"/>
                </a:lnTo>
                <a:lnTo>
                  <a:pt x="633817" y="1538164"/>
                </a:lnTo>
                <a:lnTo>
                  <a:pt x="729233" y="1546110"/>
                </a:lnTo>
                <a:lnTo>
                  <a:pt x="827317" y="1551400"/>
                </a:lnTo>
                <a:lnTo>
                  <a:pt x="930712" y="1556712"/>
                </a:lnTo>
                <a:lnTo>
                  <a:pt x="1036797" y="1556712"/>
                </a:lnTo>
                <a:lnTo>
                  <a:pt x="1142881" y="1556712"/>
                </a:lnTo>
                <a:lnTo>
                  <a:pt x="1246298" y="1551400"/>
                </a:lnTo>
                <a:lnTo>
                  <a:pt x="1344382" y="1546110"/>
                </a:lnTo>
                <a:lnTo>
                  <a:pt x="1439798" y="1538164"/>
                </a:lnTo>
                <a:lnTo>
                  <a:pt x="1529881" y="1527584"/>
                </a:lnTo>
                <a:lnTo>
                  <a:pt x="1617296" y="1514348"/>
                </a:lnTo>
                <a:lnTo>
                  <a:pt x="1696645" y="1501111"/>
                </a:lnTo>
                <a:lnTo>
                  <a:pt x="1771364" y="1485219"/>
                </a:lnTo>
                <a:lnTo>
                  <a:pt x="1837488" y="1469349"/>
                </a:lnTo>
                <a:lnTo>
                  <a:pt x="1895457" y="1450801"/>
                </a:lnTo>
                <a:lnTo>
                  <a:pt x="1948796" y="1429618"/>
                </a:lnTo>
                <a:lnTo>
                  <a:pt x="1990895" y="1408436"/>
                </a:lnTo>
                <a:lnTo>
                  <a:pt x="2025720" y="1384620"/>
                </a:lnTo>
                <a:lnTo>
                  <a:pt x="2068260" y="1337492"/>
                </a:lnTo>
                <a:lnTo>
                  <a:pt x="2073550" y="1326912"/>
                </a:lnTo>
                <a:lnTo>
                  <a:pt x="2073550" y="1313675"/>
                </a:lnTo>
                <a:lnTo>
                  <a:pt x="2073550" y="243036"/>
                </a:lnTo>
                <a:lnTo>
                  <a:pt x="2073550" y="229800"/>
                </a:lnTo>
                <a:lnTo>
                  <a:pt x="2068260" y="219220"/>
                </a:lnTo>
                <a:lnTo>
                  <a:pt x="2025720" y="172092"/>
                </a:lnTo>
                <a:lnTo>
                  <a:pt x="1990895" y="148254"/>
                </a:lnTo>
                <a:lnTo>
                  <a:pt x="1948796" y="127071"/>
                </a:lnTo>
                <a:lnTo>
                  <a:pt x="1895457" y="108545"/>
                </a:lnTo>
                <a:lnTo>
                  <a:pt x="1837488" y="87363"/>
                </a:lnTo>
                <a:lnTo>
                  <a:pt x="1771364" y="71471"/>
                </a:lnTo>
                <a:lnTo>
                  <a:pt x="1696645" y="55600"/>
                </a:lnTo>
                <a:lnTo>
                  <a:pt x="1617296" y="42364"/>
                </a:lnTo>
                <a:lnTo>
                  <a:pt x="1529881" y="29128"/>
                </a:lnTo>
                <a:lnTo>
                  <a:pt x="1439798" y="18526"/>
                </a:lnTo>
                <a:lnTo>
                  <a:pt x="1344382" y="10580"/>
                </a:lnTo>
                <a:lnTo>
                  <a:pt x="1246298" y="5290"/>
                </a:lnTo>
                <a:lnTo>
                  <a:pt x="1142881" y="2656"/>
                </a:lnTo>
                <a:lnTo>
                  <a:pt x="1036797" y="0"/>
                </a:lnTo>
                <a:close/>
              </a:path>
              <a:path w="2073910" h="1557020">
                <a:moveTo>
                  <a:pt x="0" y="243036"/>
                </a:moveTo>
                <a:lnTo>
                  <a:pt x="2666" y="256272"/>
                </a:lnTo>
                <a:lnTo>
                  <a:pt x="5333" y="269509"/>
                </a:lnTo>
                <a:lnTo>
                  <a:pt x="21335" y="293347"/>
                </a:lnTo>
                <a:lnTo>
                  <a:pt x="82103" y="341002"/>
                </a:lnTo>
                <a:lnTo>
                  <a:pt x="124731" y="362162"/>
                </a:lnTo>
                <a:lnTo>
                  <a:pt x="177520" y="380710"/>
                </a:lnTo>
                <a:lnTo>
                  <a:pt x="236149" y="399237"/>
                </a:lnTo>
                <a:lnTo>
                  <a:pt x="304918" y="417763"/>
                </a:lnTo>
                <a:lnTo>
                  <a:pt x="376353" y="433655"/>
                </a:lnTo>
                <a:lnTo>
                  <a:pt x="456297" y="446891"/>
                </a:lnTo>
                <a:lnTo>
                  <a:pt x="543712" y="460127"/>
                </a:lnTo>
                <a:lnTo>
                  <a:pt x="633817" y="470708"/>
                </a:lnTo>
                <a:lnTo>
                  <a:pt x="729233" y="478127"/>
                </a:lnTo>
                <a:lnTo>
                  <a:pt x="827317" y="483417"/>
                </a:lnTo>
                <a:lnTo>
                  <a:pt x="930712" y="488729"/>
                </a:lnTo>
                <a:lnTo>
                  <a:pt x="1036797" y="488729"/>
                </a:lnTo>
                <a:lnTo>
                  <a:pt x="1142881" y="488729"/>
                </a:lnTo>
                <a:lnTo>
                  <a:pt x="1246298" y="483417"/>
                </a:lnTo>
                <a:lnTo>
                  <a:pt x="1344382" y="478127"/>
                </a:lnTo>
                <a:lnTo>
                  <a:pt x="1439798" y="470708"/>
                </a:lnTo>
                <a:lnTo>
                  <a:pt x="1529881" y="460127"/>
                </a:lnTo>
                <a:lnTo>
                  <a:pt x="1617296" y="446891"/>
                </a:lnTo>
                <a:lnTo>
                  <a:pt x="1696645" y="433655"/>
                </a:lnTo>
                <a:lnTo>
                  <a:pt x="1771364" y="417763"/>
                </a:lnTo>
                <a:lnTo>
                  <a:pt x="1837488" y="399237"/>
                </a:lnTo>
                <a:lnTo>
                  <a:pt x="1895457" y="380710"/>
                </a:lnTo>
                <a:lnTo>
                  <a:pt x="1948796" y="362162"/>
                </a:lnTo>
                <a:lnTo>
                  <a:pt x="1990895" y="341002"/>
                </a:lnTo>
                <a:lnTo>
                  <a:pt x="2025720" y="317163"/>
                </a:lnTo>
                <a:lnTo>
                  <a:pt x="2068260" y="269509"/>
                </a:lnTo>
                <a:lnTo>
                  <a:pt x="2073550" y="256272"/>
                </a:lnTo>
                <a:lnTo>
                  <a:pt x="2073550" y="243036"/>
                </a:lnTo>
              </a:path>
            </a:pathLst>
          </a:custGeom>
          <a:ln w="15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33251" y="5627022"/>
            <a:ext cx="1285240" cy="59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530">
              <a:spcBef>
                <a:spcPts val="105"/>
              </a:spcBef>
            </a:pPr>
            <a:r>
              <a:rPr sz="1200" spc="10" dirty="0">
                <a:latin typeface="Palladio Uralic"/>
                <a:cs typeface="Palladio Uralic"/>
              </a:rPr>
              <a:t>…</a:t>
            </a:r>
            <a:endParaRPr sz="1200">
              <a:latin typeface="Palladio Uralic"/>
              <a:cs typeface="Palladio Uralic"/>
            </a:endParaRPr>
          </a:p>
          <a:p>
            <a:pPr marL="12700">
              <a:spcBef>
                <a:spcPts val="60"/>
              </a:spcBef>
            </a:pPr>
            <a:r>
              <a:rPr sz="1200" spc="5" dirty="0">
                <a:latin typeface="Palladio Uralic"/>
                <a:cs typeface="Palladio Uralic"/>
              </a:rPr>
              <a:t>ADDF3 R1, R2,</a:t>
            </a:r>
            <a:r>
              <a:rPr sz="1200" spc="-35" dirty="0">
                <a:latin typeface="Palladio Uralic"/>
                <a:cs typeface="Palladio Uralic"/>
              </a:rPr>
              <a:t> </a:t>
            </a:r>
            <a:r>
              <a:rPr sz="1200" spc="5" dirty="0">
                <a:latin typeface="Palladio Uralic"/>
                <a:cs typeface="Palladio Uralic"/>
              </a:rPr>
              <a:t>R3</a:t>
            </a:r>
            <a:endParaRPr sz="1200">
              <a:latin typeface="Palladio Uralic"/>
              <a:cs typeface="Palladio Uralic"/>
            </a:endParaRPr>
          </a:p>
          <a:p>
            <a:pPr marL="52705">
              <a:spcBef>
                <a:spcPts val="60"/>
              </a:spcBef>
            </a:pPr>
            <a:r>
              <a:rPr sz="1200" spc="10" dirty="0">
                <a:latin typeface="Times New Roman"/>
                <a:cs typeface="Times New Roman"/>
              </a:rPr>
              <a:t>…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21615" y="5069321"/>
            <a:ext cx="1416050" cy="285750"/>
          </a:xfrm>
          <a:custGeom>
            <a:avLst/>
            <a:gdLst/>
            <a:ahLst/>
            <a:cxnLst/>
            <a:rect l="l" t="t" r="r" b="b"/>
            <a:pathLst>
              <a:path w="1416050" h="285750">
                <a:moveTo>
                  <a:pt x="1415795" y="0"/>
                </a:moveTo>
                <a:lnTo>
                  <a:pt x="0" y="0"/>
                </a:lnTo>
                <a:lnTo>
                  <a:pt x="0" y="285401"/>
                </a:lnTo>
                <a:lnTo>
                  <a:pt x="1415795" y="285401"/>
                </a:lnTo>
                <a:lnTo>
                  <a:pt x="1415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21615" y="5069321"/>
            <a:ext cx="1416050" cy="198772"/>
          </a:xfrm>
          <a:prstGeom prst="rect">
            <a:avLst/>
          </a:prstGeom>
          <a:ln w="15928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23495">
              <a:spcBef>
                <a:spcPts val="110"/>
              </a:spcBef>
            </a:pPr>
            <a:r>
              <a:rPr sz="1200" spc="5" dirty="0">
                <a:latin typeface="Times New Roman"/>
                <a:cs typeface="Times New Roman"/>
              </a:rPr>
              <a:t>Assembly Source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44810" y="5769326"/>
            <a:ext cx="970915" cy="172085"/>
            <a:chOff x="3020809" y="5769325"/>
            <a:chExt cx="970915" cy="172085"/>
          </a:xfrm>
        </p:grpSpPr>
        <p:sp>
          <p:nvSpPr>
            <p:cNvPr id="11" name="object 11"/>
            <p:cNvSpPr/>
            <p:nvPr/>
          </p:nvSpPr>
          <p:spPr>
            <a:xfrm>
              <a:off x="3029064" y="5854033"/>
              <a:ext cx="848360" cy="0"/>
            </a:xfrm>
            <a:custGeom>
              <a:avLst/>
              <a:gdLst/>
              <a:ahLst/>
              <a:cxnLst/>
              <a:rect l="l" t="t" r="r" b="b"/>
              <a:pathLst>
                <a:path w="848360">
                  <a:moveTo>
                    <a:pt x="0" y="0"/>
                  </a:moveTo>
                  <a:lnTo>
                    <a:pt x="847925" y="0"/>
                  </a:lnTo>
                </a:path>
              </a:pathLst>
            </a:custGeom>
            <a:ln w="15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6376" y="5769325"/>
              <a:ext cx="175260" cy="172085"/>
            </a:xfrm>
            <a:custGeom>
              <a:avLst/>
              <a:gdLst/>
              <a:ahLst/>
              <a:cxnLst/>
              <a:rect l="l" t="t" r="r" b="b"/>
              <a:pathLst>
                <a:path w="175260" h="172085">
                  <a:moveTo>
                    <a:pt x="0" y="0"/>
                  </a:moveTo>
                  <a:lnTo>
                    <a:pt x="55323" y="87363"/>
                  </a:lnTo>
                  <a:lnTo>
                    <a:pt x="0" y="172070"/>
                  </a:lnTo>
                  <a:lnTo>
                    <a:pt x="174786" y="87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28389" y="5640102"/>
            <a:ext cx="1185545" cy="289182"/>
          </a:xfrm>
          <a:prstGeom prst="rect">
            <a:avLst/>
          </a:prstGeom>
          <a:ln w="15932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219710">
              <a:spcBef>
                <a:spcPts val="575"/>
              </a:spcBef>
            </a:pPr>
            <a:r>
              <a:rPr sz="1400" spc="-10" dirty="0">
                <a:latin typeface="Times New Roman"/>
                <a:cs typeface="Times New Roman"/>
              </a:rPr>
              <a:t>Assembler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26450" y="5061067"/>
            <a:ext cx="3047365" cy="1573530"/>
            <a:chOff x="5202449" y="5061067"/>
            <a:chExt cx="3047365" cy="1573530"/>
          </a:xfrm>
        </p:grpSpPr>
        <p:sp>
          <p:nvSpPr>
            <p:cNvPr id="15" name="object 15"/>
            <p:cNvSpPr/>
            <p:nvPr/>
          </p:nvSpPr>
          <p:spPr>
            <a:xfrm>
              <a:off x="5210704" y="5869925"/>
              <a:ext cx="846455" cy="0"/>
            </a:xfrm>
            <a:custGeom>
              <a:avLst/>
              <a:gdLst/>
              <a:ahLst/>
              <a:cxnLst/>
              <a:rect l="l" t="t" r="r" b="b"/>
              <a:pathLst>
                <a:path w="846454">
                  <a:moveTo>
                    <a:pt x="0" y="0"/>
                  </a:moveTo>
                  <a:lnTo>
                    <a:pt x="845942" y="0"/>
                  </a:lnTo>
                </a:path>
              </a:pathLst>
            </a:custGeom>
            <a:ln w="15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5372" y="5785196"/>
              <a:ext cx="175895" cy="172720"/>
            </a:xfrm>
            <a:custGeom>
              <a:avLst/>
              <a:gdLst/>
              <a:ahLst/>
              <a:cxnLst/>
              <a:rect l="l" t="t" r="r" b="b"/>
              <a:pathLst>
                <a:path w="175895" h="172720">
                  <a:moveTo>
                    <a:pt x="0" y="0"/>
                  </a:moveTo>
                  <a:lnTo>
                    <a:pt x="55984" y="87363"/>
                  </a:lnTo>
                  <a:lnTo>
                    <a:pt x="0" y="172092"/>
                  </a:lnTo>
                  <a:lnTo>
                    <a:pt x="175448" y="873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68175" y="5069322"/>
              <a:ext cx="2073275" cy="1557020"/>
            </a:xfrm>
            <a:custGeom>
              <a:avLst/>
              <a:gdLst/>
              <a:ahLst/>
              <a:cxnLst/>
              <a:rect l="l" t="t" r="r" b="b"/>
              <a:pathLst>
                <a:path w="2073275" h="1557020">
                  <a:moveTo>
                    <a:pt x="1036157" y="0"/>
                  </a:moveTo>
                  <a:lnTo>
                    <a:pt x="930139" y="2656"/>
                  </a:lnTo>
                  <a:lnTo>
                    <a:pt x="826766" y="5312"/>
                  </a:lnTo>
                  <a:lnTo>
                    <a:pt x="728682" y="10602"/>
                  </a:lnTo>
                  <a:lnTo>
                    <a:pt x="633244" y="18548"/>
                  </a:lnTo>
                  <a:lnTo>
                    <a:pt x="543095" y="29128"/>
                  </a:lnTo>
                  <a:lnTo>
                    <a:pt x="455812" y="42364"/>
                  </a:lnTo>
                  <a:lnTo>
                    <a:pt x="376243" y="55600"/>
                  </a:lnTo>
                  <a:lnTo>
                    <a:pt x="304830" y="71493"/>
                  </a:lnTo>
                  <a:lnTo>
                    <a:pt x="235620" y="86836"/>
                  </a:lnTo>
                  <a:lnTo>
                    <a:pt x="177431" y="108018"/>
                  </a:lnTo>
                  <a:lnTo>
                    <a:pt x="124092" y="126567"/>
                  </a:lnTo>
                  <a:lnTo>
                    <a:pt x="81993" y="147727"/>
                  </a:lnTo>
                  <a:lnTo>
                    <a:pt x="47388" y="171565"/>
                  </a:lnTo>
                  <a:lnTo>
                    <a:pt x="5289" y="219220"/>
                  </a:lnTo>
                  <a:lnTo>
                    <a:pt x="0" y="243036"/>
                  </a:lnTo>
                  <a:lnTo>
                    <a:pt x="0" y="1313149"/>
                  </a:lnTo>
                  <a:lnTo>
                    <a:pt x="20718" y="1363437"/>
                  </a:lnTo>
                  <a:lnTo>
                    <a:pt x="81993" y="1408458"/>
                  </a:lnTo>
                  <a:lnTo>
                    <a:pt x="124092" y="1429640"/>
                  </a:lnTo>
                  <a:lnTo>
                    <a:pt x="177431" y="1450823"/>
                  </a:lnTo>
                  <a:lnTo>
                    <a:pt x="235620" y="1469349"/>
                  </a:lnTo>
                  <a:lnTo>
                    <a:pt x="304830" y="1485241"/>
                  </a:lnTo>
                  <a:lnTo>
                    <a:pt x="376243" y="1501111"/>
                  </a:lnTo>
                  <a:lnTo>
                    <a:pt x="455812" y="1514348"/>
                  </a:lnTo>
                  <a:lnTo>
                    <a:pt x="543095" y="1527584"/>
                  </a:lnTo>
                  <a:lnTo>
                    <a:pt x="633244" y="1538186"/>
                  </a:lnTo>
                  <a:lnTo>
                    <a:pt x="728682" y="1546132"/>
                  </a:lnTo>
                  <a:lnTo>
                    <a:pt x="826766" y="1551422"/>
                  </a:lnTo>
                  <a:lnTo>
                    <a:pt x="930139" y="1556712"/>
                  </a:lnTo>
                  <a:lnTo>
                    <a:pt x="1036157" y="1556712"/>
                  </a:lnTo>
                  <a:lnTo>
                    <a:pt x="1142396" y="1556712"/>
                  </a:lnTo>
                  <a:lnTo>
                    <a:pt x="1245769" y="1551422"/>
                  </a:lnTo>
                  <a:lnTo>
                    <a:pt x="1343853" y="1546132"/>
                  </a:lnTo>
                  <a:lnTo>
                    <a:pt x="1439291" y="1538186"/>
                  </a:lnTo>
                  <a:lnTo>
                    <a:pt x="1529881" y="1527584"/>
                  </a:lnTo>
                  <a:lnTo>
                    <a:pt x="1617164" y="1514348"/>
                  </a:lnTo>
                  <a:lnTo>
                    <a:pt x="1696733" y="1501111"/>
                  </a:lnTo>
                  <a:lnTo>
                    <a:pt x="1770791" y="1485241"/>
                  </a:lnTo>
                  <a:lnTo>
                    <a:pt x="1837356" y="1469349"/>
                  </a:lnTo>
                  <a:lnTo>
                    <a:pt x="1895545" y="1450823"/>
                  </a:lnTo>
                  <a:lnTo>
                    <a:pt x="1948223" y="1429640"/>
                  </a:lnTo>
                  <a:lnTo>
                    <a:pt x="1990983" y="1408458"/>
                  </a:lnTo>
                  <a:lnTo>
                    <a:pt x="2025588" y="1384620"/>
                  </a:lnTo>
                  <a:lnTo>
                    <a:pt x="2067687" y="1336965"/>
                  </a:lnTo>
                  <a:lnTo>
                    <a:pt x="2072977" y="1326385"/>
                  </a:lnTo>
                  <a:lnTo>
                    <a:pt x="2072977" y="1313149"/>
                  </a:lnTo>
                  <a:lnTo>
                    <a:pt x="2072977" y="243036"/>
                  </a:lnTo>
                  <a:lnTo>
                    <a:pt x="2072977" y="229800"/>
                  </a:lnTo>
                  <a:lnTo>
                    <a:pt x="2067687" y="219220"/>
                  </a:lnTo>
                  <a:lnTo>
                    <a:pt x="2025588" y="171565"/>
                  </a:lnTo>
                  <a:lnTo>
                    <a:pt x="1990983" y="147727"/>
                  </a:lnTo>
                  <a:lnTo>
                    <a:pt x="1948223" y="126567"/>
                  </a:lnTo>
                  <a:lnTo>
                    <a:pt x="1895545" y="108018"/>
                  </a:lnTo>
                  <a:lnTo>
                    <a:pt x="1837356" y="86836"/>
                  </a:lnTo>
                  <a:lnTo>
                    <a:pt x="1770791" y="71493"/>
                  </a:lnTo>
                  <a:lnTo>
                    <a:pt x="1696733" y="55600"/>
                  </a:lnTo>
                  <a:lnTo>
                    <a:pt x="1617164" y="42364"/>
                  </a:lnTo>
                  <a:lnTo>
                    <a:pt x="1529881" y="29128"/>
                  </a:lnTo>
                  <a:lnTo>
                    <a:pt x="1439291" y="18548"/>
                  </a:lnTo>
                  <a:lnTo>
                    <a:pt x="1343853" y="10602"/>
                  </a:lnTo>
                  <a:lnTo>
                    <a:pt x="1245769" y="5312"/>
                  </a:lnTo>
                  <a:lnTo>
                    <a:pt x="1142396" y="2656"/>
                  </a:lnTo>
                  <a:lnTo>
                    <a:pt x="1036157" y="0"/>
                  </a:lnTo>
                  <a:close/>
                </a:path>
                <a:path w="2073275" h="1557020">
                  <a:moveTo>
                    <a:pt x="0" y="243036"/>
                  </a:moveTo>
                  <a:lnTo>
                    <a:pt x="20718" y="293347"/>
                  </a:lnTo>
                  <a:lnTo>
                    <a:pt x="81993" y="341002"/>
                  </a:lnTo>
                  <a:lnTo>
                    <a:pt x="124092" y="362184"/>
                  </a:lnTo>
                  <a:lnTo>
                    <a:pt x="177431" y="380183"/>
                  </a:lnTo>
                  <a:lnTo>
                    <a:pt x="235620" y="398710"/>
                  </a:lnTo>
                  <a:lnTo>
                    <a:pt x="304830" y="417236"/>
                  </a:lnTo>
                  <a:lnTo>
                    <a:pt x="376243" y="433128"/>
                  </a:lnTo>
                  <a:lnTo>
                    <a:pt x="455812" y="446364"/>
                  </a:lnTo>
                  <a:lnTo>
                    <a:pt x="543095" y="459601"/>
                  </a:lnTo>
                  <a:lnTo>
                    <a:pt x="633244" y="470203"/>
                  </a:lnTo>
                  <a:lnTo>
                    <a:pt x="728682" y="478149"/>
                  </a:lnTo>
                  <a:lnTo>
                    <a:pt x="826766" y="483439"/>
                  </a:lnTo>
                  <a:lnTo>
                    <a:pt x="930139" y="488729"/>
                  </a:lnTo>
                  <a:lnTo>
                    <a:pt x="1036157" y="488729"/>
                  </a:lnTo>
                  <a:lnTo>
                    <a:pt x="1142396" y="488729"/>
                  </a:lnTo>
                  <a:lnTo>
                    <a:pt x="1245769" y="483439"/>
                  </a:lnTo>
                  <a:lnTo>
                    <a:pt x="1343853" y="478149"/>
                  </a:lnTo>
                  <a:lnTo>
                    <a:pt x="1439291" y="470203"/>
                  </a:lnTo>
                  <a:lnTo>
                    <a:pt x="1529881" y="459601"/>
                  </a:lnTo>
                  <a:lnTo>
                    <a:pt x="1617164" y="446364"/>
                  </a:lnTo>
                  <a:lnTo>
                    <a:pt x="1696733" y="433128"/>
                  </a:lnTo>
                  <a:lnTo>
                    <a:pt x="1770791" y="417236"/>
                  </a:lnTo>
                  <a:lnTo>
                    <a:pt x="1837356" y="398710"/>
                  </a:lnTo>
                  <a:lnTo>
                    <a:pt x="1895545" y="380183"/>
                  </a:lnTo>
                  <a:lnTo>
                    <a:pt x="1948223" y="362184"/>
                  </a:lnTo>
                  <a:lnTo>
                    <a:pt x="1990983" y="341002"/>
                  </a:lnTo>
                  <a:lnTo>
                    <a:pt x="2025588" y="317163"/>
                  </a:lnTo>
                  <a:lnTo>
                    <a:pt x="2067687" y="269509"/>
                  </a:lnTo>
                  <a:lnTo>
                    <a:pt x="2072977" y="256272"/>
                  </a:lnTo>
                  <a:lnTo>
                    <a:pt x="2072977" y="243036"/>
                  </a:lnTo>
                </a:path>
              </a:pathLst>
            </a:custGeom>
            <a:ln w="159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27369" y="5719677"/>
            <a:ext cx="1259840" cy="57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200" spc="10" dirty="0">
                <a:latin typeface="Palladio Uralic"/>
                <a:cs typeface="Palladio Uralic"/>
              </a:rPr>
              <a:t>…</a:t>
            </a:r>
            <a:endParaRPr sz="1200">
              <a:latin typeface="Palladio Uralic"/>
              <a:cs typeface="Palladio Uralic"/>
            </a:endParaRPr>
          </a:p>
          <a:p>
            <a:pPr marL="15240">
              <a:lnSpc>
                <a:spcPts val="1430"/>
              </a:lnSpc>
              <a:spcBef>
                <a:spcPts val="15"/>
              </a:spcBef>
            </a:pPr>
            <a:r>
              <a:rPr sz="1200" spc="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5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20" dirty="0">
                <a:latin typeface="Times New Roman"/>
                <a:cs typeface="Times New Roman"/>
              </a:rPr>
              <a:t>0</a:t>
            </a:r>
            <a:r>
              <a:rPr sz="1200" spc="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5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55244">
              <a:lnSpc>
                <a:spcPts val="1430"/>
              </a:lnSpc>
            </a:pPr>
            <a:r>
              <a:rPr sz="1200" spc="10" dirty="0">
                <a:latin typeface="Times New Roman"/>
                <a:cs typeface="Times New Roman"/>
              </a:rPr>
              <a:t>…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17944" y="5161449"/>
            <a:ext cx="1416050" cy="286385"/>
          </a:xfrm>
          <a:custGeom>
            <a:avLst/>
            <a:gdLst/>
            <a:ahLst/>
            <a:cxnLst/>
            <a:rect l="l" t="t" r="r" b="b"/>
            <a:pathLst>
              <a:path w="1416050" h="286385">
                <a:moveTo>
                  <a:pt x="1415795" y="0"/>
                </a:moveTo>
                <a:lnTo>
                  <a:pt x="0" y="0"/>
                </a:lnTo>
                <a:lnTo>
                  <a:pt x="0" y="285928"/>
                </a:lnTo>
                <a:lnTo>
                  <a:pt x="1415795" y="285928"/>
                </a:lnTo>
                <a:lnTo>
                  <a:pt x="14157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17944" y="5161448"/>
            <a:ext cx="1416050" cy="196208"/>
          </a:xfrm>
          <a:prstGeom prst="rect">
            <a:avLst/>
          </a:prstGeom>
          <a:ln w="15928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118745">
              <a:spcBef>
                <a:spcPts val="90"/>
              </a:spcBef>
            </a:pPr>
            <a:r>
              <a:rPr sz="1200" dirty="0">
                <a:latin typeface="Times New Roman"/>
                <a:cs typeface="Times New Roman"/>
              </a:rPr>
              <a:t>Machine </a:t>
            </a:r>
            <a:r>
              <a:rPr sz="1200" spc="5" dirty="0">
                <a:latin typeface="Times New Roman"/>
                <a:cs typeface="Times New Roman"/>
              </a:rPr>
              <a:t>Code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File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57425" y="6329518"/>
            <a:ext cx="279400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ts val="1660"/>
                </a:lnSpc>
              </a:pPr>
              <a:t>4</a:t>
            </a:fld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602740" y="71628"/>
            <a:ext cx="901128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65" dirty="0"/>
              <a:t>History </a:t>
            </a:r>
            <a:r>
              <a:rPr sz="4800" spc="-210" dirty="0"/>
              <a:t>of </a:t>
            </a:r>
            <a:r>
              <a:rPr sz="4800" spc="-120" dirty="0"/>
              <a:t>Programming</a:t>
            </a:r>
            <a:r>
              <a:rPr sz="4800" spc="-350" dirty="0"/>
              <a:t> </a:t>
            </a:r>
            <a:r>
              <a:rPr sz="4800" spc="-5" dirty="0"/>
              <a:t>Languages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060" y="1949709"/>
            <a:ext cx="2062976" cy="210570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lang="en-US" sz="3400" dirty="0">
                <a:solidFill>
                  <a:srgbClr val="000000"/>
                </a:solidFill>
                <a:latin typeface="Times New Roman"/>
                <a:cs typeface="Times New Roman"/>
              </a:rPr>
              <a:t>    </a:t>
            </a:r>
            <a:r>
              <a:rPr sz="3400" dirty="0">
                <a:solidFill>
                  <a:srgbClr val="000000"/>
                </a:solidFill>
                <a:latin typeface="Times New Roman"/>
                <a:cs typeface="Times New Roman"/>
              </a:rPr>
              <a:t>GCD program in x86  assembly:</a:t>
            </a:r>
            <a:endParaRPr sz="34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49293" y="274391"/>
            <a:ext cx="3267075" cy="6181725"/>
            <a:chOff x="5786374" y="490537"/>
            <a:chExt cx="3267075" cy="6181725"/>
          </a:xfrm>
        </p:grpSpPr>
        <p:sp>
          <p:nvSpPr>
            <p:cNvPr id="6" name="object 6"/>
            <p:cNvSpPr/>
            <p:nvPr/>
          </p:nvSpPr>
          <p:spPr>
            <a:xfrm>
              <a:off x="5810250" y="533400"/>
              <a:ext cx="3114675" cy="6096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86374" y="490537"/>
              <a:ext cx="3267075" cy="6181725"/>
            </a:xfrm>
            <a:custGeom>
              <a:avLst/>
              <a:gdLst/>
              <a:ahLst/>
              <a:cxnLst/>
              <a:rect l="l" t="t" r="r" b="b"/>
              <a:pathLst>
                <a:path w="3267075" h="6181725">
                  <a:moveTo>
                    <a:pt x="0" y="6181725"/>
                  </a:moveTo>
                  <a:lnTo>
                    <a:pt x="3267075" y="6181725"/>
                  </a:lnTo>
                  <a:lnTo>
                    <a:pt x="3267075" y="0"/>
                  </a:lnTo>
                  <a:lnTo>
                    <a:pt x="0" y="0"/>
                  </a:lnTo>
                  <a:lnTo>
                    <a:pt x="0" y="6181725"/>
                  </a:lnTo>
                  <a:close/>
                </a:path>
              </a:pathLst>
            </a:custGeom>
            <a:ln w="9525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57425" y="6329518"/>
            <a:ext cx="279400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ts val="1660"/>
                </a:lnSpc>
              </a:pPr>
              <a:t>5</a:t>
            </a:fld>
            <a:endParaRPr sz="14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BD307-CE92-8AF6-206A-382CB99F0C60}"/>
              </a:ext>
            </a:extLst>
          </p:cNvPr>
          <p:cNvSpPr txBox="1"/>
          <p:nvPr/>
        </p:nvSpPr>
        <p:spPr>
          <a:xfrm>
            <a:off x="5858454" y="207854"/>
            <a:ext cx="60997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32629"/>
                </a:solidFill>
                <a:effectLst/>
                <a:latin typeface="-apple-system"/>
              </a:rPr>
              <a:t>pushing whatever is in </a:t>
            </a:r>
            <a:r>
              <a:rPr lang="en-US" sz="1600" b="0" i="0" u="sng" dirty="0">
                <a:effectLst/>
                <a:latin typeface="-apple-system"/>
                <a:hlinkClick r:id="rId3"/>
              </a:rPr>
              <a:t>register</a:t>
            </a:r>
            <a:r>
              <a:rPr lang="en-US" sz="1600" b="0" i="0" dirty="0">
                <a:solidFill>
                  <a:srgbClr val="232629"/>
                </a:solidFill>
                <a:effectLst/>
                <a:latin typeface="-apple-system"/>
              </a:rPr>
              <a:t> </a:t>
            </a:r>
            <a:r>
              <a:rPr lang="en-US" sz="1600" dirty="0" err="1"/>
              <a:t>ebp</a:t>
            </a:r>
            <a:r>
              <a:rPr lang="en-US" sz="1600" b="0" i="0" dirty="0">
                <a:solidFill>
                  <a:srgbClr val="232629"/>
                </a:solidFill>
                <a:effectLst/>
                <a:latin typeface="-apple-system"/>
              </a:rPr>
              <a:t> onto the stack.</a:t>
            </a:r>
            <a:endParaRPr lang="en-US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C99D55-26F3-8609-2666-6657695E6FFF}"/>
              </a:ext>
            </a:extLst>
          </p:cNvPr>
          <p:cNvCxnSpPr>
            <a:cxnSpLocks/>
          </p:cNvCxnSpPr>
          <p:nvPr/>
        </p:nvCxnSpPr>
        <p:spPr>
          <a:xfrm flipV="1">
            <a:off x="4438185" y="385716"/>
            <a:ext cx="1388328" cy="24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D0D820-19E8-8B39-CB88-F693B8912A44}"/>
              </a:ext>
            </a:extLst>
          </p:cNvPr>
          <p:cNvSpPr txBox="1"/>
          <p:nvPr/>
        </p:nvSpPr>
        <p:spPr>
          <a:xfrm>
            <a:off x="5728836" y="512953"/>
            <a:ext cx="6567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moves the current stack position into EBP</a:t>
            </a:r>
            <a:r>
              <a:rPr lang="en-US" sz="1600" b="0" i="0" dirty="0">
                <a:solidFill>
                  <a:srgbClr val="4D5156"/>
                </a:solidFill>
                <a:effectLst/>
                <a:latin typeface="Google Sans"/>
              </a:rPr>
              <a:t> which is the base of the stack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53CFDE-6AB9-7C9A-D8FE-B649BFE58EC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41901" y="682230"/>
            <a:ext cx="786935" cy="12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D81183-7141-C8DE-D168-70B74E06BFDC}"/>
              </a:ext>
            </a:extLst>
          </p:cNvPr>
          <p:cNvCxnSpPr>
            <a:cxnSpLocks/>
          </p:cNvCxnSpPr>
          <p:nvPr/>
        </p:nvCxnSpPr>
        <p:spPr>
          <a:xfrm>
            <a:off x="4723367" y="1270718"/>
            <a:ext cx="11031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D99F54-2A5B-6BE8-B874-6A85E475B887}"/>
              </a:ext>
            </a:extLst>
          </p:cNvPr>
          <p:cNvSpPr txBox="1"/>
          <p:nvPr/>
        </p:nvSpPr>
        <p:spPr>
          <a:xfrm>
            <a:off x="5798751" y="1100329"/>
            <a:ext cx="6567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Subtract value in </a:t>
            </a:r>
            <a:r>
              <a:rPr lang="en-US" sz="1600" b="0" i="0" dirty="0" err="1">
                <a:solidFill>
                  <a:srgbClr val="040C28"/>
                </a:solidFill>
                <a:effectLst/>
                <a:latin typeface="Google Sans"/>
              </a:rPr>
              <a:t>esp</a:t>
            </a:r>
            <a:r>
              <a:rPr lang="en-US" sz="1600" b="0" i="0" dirty="0">
                <a:solidFill>
                  <a:srgbClr val="040C28"/>
                </a:solidFill>
                <a:effectLst/>
                <a:latin typeface="Google Sans"/>
              </a:rPr>
              <a:t> from hexadecimal 4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F76E6E-465D-07C0-87B2-9587D1812429}"/>
              </a:ext>
            </a:extLst>
          </p:cNvPr>
          <p:cNvSpPr txBox="1"/>
          <p:nvPr/>
        </p:nvSpPr>
        <p:spPr>
          <a:xfrm>
            <a:off x="5798750" y="1373272"/>
            <a:ext cx="6567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0C28"/>
                </a:solidFill>
                <a:latin typeface="Google Sans"/>
              </a:rPr>
              <a:t>Bitwise and between hex -16 and value in </a:t>
            </a:r>
            <a:r>
              <a:rPr lang="en-US" sz="1600" dirty="0" err="1">
                <a:solidFill>
                  <a:srgbClr val="040C28"/>
                </a:solidFill>
                <a:latin typeface="Google Sans"/>
              </a:rPr>
              <a:t>esp</a:t>
            </a:r>
            <a:endParaRPr lang="en-US" sz="16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8D073F-E6AB-6D37-8CA8-840D69ED530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964795" y="1542549"/>
            <a:ext cx="8339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F159E0-31BE-46D1-A68D-D0D204002008}"/>
              </a:ext>
            </a:extLst>
          </p:cNvPr>
          <p:cNvSpPr txBox="1"/>
          <p:nvPr/>
        </p:nvSpPr>
        <p:spPr>
          <a:xfrm>
            <a:off x="5798749" y="1639830"/>
            <a:ext cx="6567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0C28"/>
                </a:solidFill>
                <a:latin typeface="Google Sans"/>
              </a:rPr>
              <a:t>Input from user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C14686-282C-CFAF-14E3-DAFBFE7AE210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547817" y="1809107"/>
            <a:ext cx="1250932" cy="11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5482" y="1219904"/>
            <a:ext cx="10181063" cy="45525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38125" indent="-457200">
              <a:spcBef>
                <a:spcPts val="100"/>
              </a:spcBef>
              <a:buClr>
                <a:srgbClr val="D24717"/>
              </a:buClr>
              <a:buSzPct val="84375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800" dirty="0">
                <a:latin typeface="Times New Roman"/>
                <a:cs typeface="Times New Roman"/>
              </a:rPr>
              <a:t>Assemblers were eventually augmented with elaborate  “</a:t>
            </a:r>
            <a:r>
              <a:rPr sz="2800" b="1" i="1" dirty="0">
                <a:latin typeface="Times New Roman"/>
                <a:cs typeface="Times New Roman"/>
              </a:rPr>
              <a:t>macro expansion</a:t>
            </a:r>
            <a:r>
              <a:rPr sz="2800" dirty="0">
                <a:latin typeface="Times New Roman"/>
                <a:cs typeface="Times New Roman"/>
              </a:rPr>
              <a:t>” facilities to permit programmers to  define </a:t>
            </a:r>
            <a:r>
              <a:rPr sz="28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parameterized</a:t>
            </a:r>
            <a:r>
              <a:rPr sz="2800" dirty="0">
                <a:latin typeface="Times New Roman"/>
                <a:cs typeface="Times New Roman"/>
              </a:rPr>
              <a:t> abbreviations for common  sequences of instructions</a:t>
            </a:r>
          </a:p>
          <a:p>
            <a:pPr marL="469265" marR="836294" indent="-457200">
              <a:spcBef>
                <a:spcPts val="600"/>
              </a:spcBef>
              <a:buClr>
                <a:srgbClr val="D24717"/>
              </a:buClr>
              <a:buSzPct val="84375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800" dirty="0">
                <a:latin typeface="Times New Roman"/>
                <a:cs typeface="Times New Roman"/>
              </a:rPr>
              <a:t>Problem: each different kind of computer had to be  programmed in its own assembly language</a:t>
            </a:r>
            <a:endParaRPr lang="en-US" sz="2800" dirty="0">
              <a:latin typeface="Times New Roman"/>
              <a:cs typeface="Times New Roman"/>
            </a:endParaRPr>
          </a:p>
          <a:p>
            <a:pPr marL="469265" marR="836294" indent="-457200">
              <a:spcBef>
                <a:spcPts val="600"/>
              </a:spcBef>
              <a:buClr>
                <a:srgbClr val="D24717"/>
              </a:buClr>
              <a:buSzPct val="84375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800" dirty="0">
                <a:latin typeface="Times New Roman"/>
                <a:cs typeface="Times New Roman"/>
              </a:rPr>
              <a:t>People began to wish for </a:t>
            </a:r>
            <a:r>
              <a:rPr sz="2800" b="1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machine-independent  languages</a:t>
            </a:r>
            <a:endParaRPr lang="en-US" sz="2800" dirty="0">
              <a:latin typeface="Times New Roman"/>
              <a:cs typeface="Times New Roman"/>
            </a:endParaRPr>
          </a:p>
          <a:p>
            <a:pPr marL="469265" marR="5080" indent="-457200" algn="just">
              <a:spcBef>
                <a:spcPts val="575"/>
              </a:spcBef>
              <a:buClr>
                <a:srgbClr val="D24717"/>
              </a:buClr>
              <a:buSzPct val="84375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These wishes led in the mid-1950s to the development of  standard </a:t>
            </a:r>
            <a:r>
              <a:rPr lang="en-US" sz="2800" b="1" i="1" dirty="0">
                <a:latin typeface="Times New Roman"/>
                <a:cs typeface="Times New Roman"/>
              </a:rPr>
              <a:t>higher-level languages </a:t>
            </a:r>
            <a:r>
              <a:rPr lang="en-US" sz="2800" dirty="0">
                <a:latin typeface="Times New Roman"/>
                <a:cs typeface="Times New Roman"/>
              </a:rPr>
              <a:t>compiled for different  architectures by </a:t>
            </a:r>
            <a:r>
              <a:rPr lang="en-US" sz="2800" b="1" i="1" dirty="0">
                <a:latin typeface="Times New Roman"/>
                <a:cs typeface="Times New Roman"/>
              </a:rPr>
              <a:t>compilers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2740" y="71628"/>
            <a:ext cx="901128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65" dirty="0"/>
              <a:t>History </a:t>
            </a:r>
            <a:r>
              <a:rPr sz="4800" spc="-210" dirty="0"/>
              <a:t>of </a:t>
            </a:r>
            <a:r>
              <a:rPr sz="4800" spc="-120" dirty="0"/>
              <a:t>Programming</a:t>
            </a:r>
            <a:r>
              <a:rPr sz="4800" spc="-350" dirty="0"/>
              <a:t> </a:t>
            </a:r>
            <a:r>
              <a:rPr sz="4800" spc="-5" dirty="0"/>
              <a:t>Languages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757425" y="6329518"/>
            <a:ext cx="279400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ts val="1660"/>
                </a:lnSpc>
              </a:pPr>
              <a:t>6</a:t>
            </a:fld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3200" spc="-165"/>
              <a:t>History </a:t>
            </a:r>
            <a:r>
              <a:rPr lang="en-US" sz="3200" spc="-210"/>
              <a:t>of </a:t>
            </a:r>
            <a:r>
              <a:rPr lang="en-US" sz="3200" spc="-120"/>
              <a:t>Programming</a:t>
            </a:r>
            <a:r>
              <a:rPr lang="en-US" sz="3200" spc="-350"/>
              <a:t> </a:t>
            </a:r>
            <a:r>
              <a:rPr lang="en-US" sz="3200" spc="-5"/>
              <a:t>Languages</a:t>
            </a:r>
            <a:endParaRPr lang="en-US" sz="3200"/>
          </a:p>
        </p:txBody>
      </p:sp>
      <p:sp>
        <p:nvSpPr>
          <p:cNvPr id="3" name="object 3"/>
          <p:cNvSpPr txBox="1"/>
          <p:nvPr/>
        </p:nvSpPr>
        <p:spPr>
          <a:xfrm>
            <a:off x="876692" y="2533476"/>
            <a:ext cx="4355265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Thousands of high-level programming  languages, and new ones continue to emerge</a:t>
            </a:r>
            <a:r>
              <a:rPr lang="en-US" sz="2000" spc="-695" dirty="0"/>
              <a:t> </a:t>
            </a:r>
          </a:p>
          <a:p>
            <a:pPr marL="127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Why are there so many?</a:t>
            </a:r>
          </a:p>
          <a:p>
            <a:pPr marL="331470" indent="-228600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Evolution</a:t>
            </a:r>
          </a:p>
          <a:p>
            <a:pPr marL="331470" indent="-228600">
              <a:lnSpc>
                <a:spcPct val="9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Different Purposes</a:t>
            </a:r>
          </a:p>
          <a:p>
            <a:pPr marL="331470" indent="-228600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Personal Preference</a:t>
            </a:r>
          </a:p>
        </p:txBody>
      </p:sp>
      <p:pic>
        <p:nvPicPr>
          <p:cNvPr id="9" name="Picture 8" descr="Front steps and columns of a majestic city building">
            <a:extLst>
              <a:ext uri="{FF2B5EF4-FFF2-40B4-BE49-F238E27FC236}">
                <a16:creationId xmlns:a16="http://schemas.microsoft.com/office/drawing/2014/main" id="{D6C9298D-6247-A8E6-0FE1-7223BA2391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9" r="21507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6096000" y="6172201"/>
            <a:ext cx="6095999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L="38100" algn="ctr">
              <a:lnSpc>
                <a:spcPts val="1660"/>
              </a:lnSpc>
              <a:spcAft>
                <a:spcPts val="600"/>
              </a:spcAft>
            </a:pPr>
            <a:fld id="{81D60167-4931-47E6-BA6A-407CBD079E47}" type="slidenum">
              <a:rPr lang="en-US" sz="1300" spc="85" dirty="0">
                <a:solidFill>
                  <a:srgbClr val="FFFFFF"/>
                </a:solidFill>
              </a:rPr>
              <a:pPr marL="38100" algn="ctr">
                <a:lnSpc>
                  <a:spcPts val="1660"/>
                </a:lnSpc>
                <a:spcAft>
                  <a:spcPts val="600"/>
                </a:spcAft>
              </a:pPr>
              <a:t>7</a:t>
            </a:fld>
            <a:endParaRPr lang="en-US"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3971" y="1511046"/>
            <a:ext cx="10229152" cy="4381328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spcBef>
                <a:spcPts val="405"/>
              </a:spcBef>
            </a:pPr>
            <a:r>
              <a:rPr sz="3050" dirty="0">
                <a:solidFill>
                  <a:srgbClr val="D24717"/>
                </a:solidFill>
                <a:latin typeface="Arial"/>
                <a:cs typeface="Arial"/>
              </a:rPr>
              <a:t> </a:t>
            </a:r>
            <a:r>
              <a:rPr sz="3600" dirty="0">
                <a:latin typeface="Times New Roman"/>
                <a:cs typeface="Times New Roman"/>
              </a:rPr>
              <a:t>Why do we have programming languages?</a:t>
            </a:r>
          </a:p>
          <a:p>
            <a:pPr marL="331470">
              <a:spcBef>
                <a:spcPts val="345"/>
              </a:spcBef>
            </a:pPr>
            <a:r>
              <a:rPr sz="4000" dirty="0">
                <a:latin typeface="Times New Roman"/>
                <a:cs typeface="Times New Roman"/>
              </a:rPr>
              <a:t>What is a language for?</a:t>
            </a:r>
          </a:p>
          <a:p>
            <a:pPr marL="788670" indent="-457200"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32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ay of thinking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-- way of expressing algorithms</a:t>
            </a:r>
          </a:p>
          <a:p>
            <a:pPr marL="788670" marR="5080" indent="-457200"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32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ay of specifying</a:t>
            </a:r>
            <a:r>
              <a:rPr sz="3200" b="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what you want (see declarative  languages; e.g., constraint solving languages, where  one declares constraints while the system find models  that satisfy all constraints)</a:t>
            </a:r>
          </a:p>
          <a:p>
            <a:pPr marL="788670" indent="-457200"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2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ccess special features of the hardware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31341" y="217932"/>
            <a:ext cx="853757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10"/>
              <a:t>Why </a:t>
            </a:r>
            <a:r>
              <a:rPr lang="en-US" spc="-120"/>
              <a:t>study programming</a:t>
            </a:r>
            <a:r>
              <a:rPr lang="en-US" spc="-345"/>
              <a:t> </a:t>
            </a:r>
            <a:r>
              <a:rPr lang="en-US" spc="35"/>
              <a:t>languages?</a:t>
            </a:r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1757425" y="6329518"/>
            <a:ext cx="279400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</a:pPr>
            <a:fld id="{81D60167-4931-47E6-BA6A-407CBD079E47}" type="slidenum">
              <a:rPr lang="en-US" sz="1400" spc="85" smtClean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ts val="1660"/>
                </a:lnSpc>
              </a:pPr>
              <a:t>8</a:t>
            </a:fld>
            <a:endParaRPr lang="en-US"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C509D2-0C1A-47B8-89C1-D3AB17D45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00264" y="556994"/>
            <a:ext cx="4753535" cy="167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700" kern="1200" spc="-2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</a:t>
            </a:r>
            <a:r>
              <a:rPr lang="en-US" sz="3700" kern="1200" spc="-1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study programming</a:t>
            </a:r>
            <a:r>
              <a:rPr lang="en-US" sz="3700" kern="1200" spc="-3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spc="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languages?</a:t>
            </a: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CPU with binary numbers and blueprint">
            <a:extLst>
              <a:ext uri="{FF2B5EF4-FFF2-40B4-BE49-F238E27FC236}">
                <a16:creationId xmlns:a16="http://schemas.microsoft.com/office/drawing/2014/main" id="{23C06EF2-B5A0-FA4C-E353-54B3CDFAE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34" r="21735" b="1"/>
          <a:stretch/>
        </p:blipFill>
        <p:spPr>
          <a:xfrm>
            <a:off x="-4642" y="10"/>
            <a:ext cx="3006061" cy="333963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00265" y="2413645"/>
            <a:ext cx="4753534" cy="369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115" indent="-228600">
              <a:lnSpc>
                <a:spcPct val="90000"/>
              </a:lnSpc>
              <a:spcBef>
                <a:spcPts val="500"/>
              </a:spcBef>
              <a:buClr>
                <a:srgbClr val="D24717"/>
              </a:buClr>
              <a:buSzPct val="8500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lang="en-US" sz="1700"/>
              <a:t>What makes a language successful?</a:t>
            </a:r>
          </a:p>
          <a:p>
            <a:pPr marL="560070" lvl="1" indent="-228600">
              <a:lnSpc>
                <a:spcPct val="90000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Arial" panose="020B0604020202020204" pitchFamily="34" charset="0"/>
              <a:buChar char="•"/>
              <a:tabLst>
                <a:tab pos="560705" algn="l"/>
              </a:tabLst>
            </a:pPr>
            <a:r>
              <a:rPr lang="en-US" sz="1700"/>
              <a:t>easy to learn (BASIC, Pascal, LOGO, Scratch, python)</a:t>
            </a:r>
          </a:p>
          <a:p>
            <a:pPr marL="560070" marR="373380" lvl="1" indent="-228600">
              <a:lnSpc>
                <a:spcPct val="90000"/>
              </a:lnSpc>
              <a:spcBef>
                <a:spcPts val="400"/>
              </a:spcBef>
              <a:buClr>
                <a:srgbClr val="9B2C1F"/>
              </a:buClr>
              <a:buSzPct val="85000"/>
              <a:buFont typeface="Arial" panose="020B0604020202020204" pitchFamily="34" charset="0"/>
              <a:buChar char="•"/>
              <a:tabLst>
                <a:tab pos="560705" algn="l"/>
              </a:tabLst>
            </a:pPr>
            <a:r>
              <a:rPr lang="en-US" sz="1700"/>
              <a:t>easy to express things, i.e., easy to use once fluent (C,  Java, Common Lisp, Perl, APL, Algol-68)</a:t>
            </a:r>
          </a:p>
          <a:p>
            <a:pPr marL="560070" lvl="1" indent="-228600">
              <a:lnSpc>
                <a:spcPct val="90000"/>
              </a:lnSpc>
              <a:spcBef>
                <a:spcPts val="395"/>
              </a:spcBef>
              <a:buClr>
                <a:srgbClr val="9B2C1F"/>
              </a:buClr>
              <a:buSzPct val="85000"/>
              <a:buFont typeface="Arial" panose="020B0604020202020204" pitchFamily="34" charset="0"/>
              <a:buChar char="•"/>
              <a:tabLst>
                <a:tab pos="560705" algn="l"/>
              </a:tabLst>
            </a:pPr>
            <a:r>
              <a:rPr lang="en-US" sz="1700"/>
              <a:t>easy to deploy (Javascript, BASIC, Forth)</a:t>
            </a:r>
          </a:p>
          <a:p>
            <a:pPr marL="560070" marR="349885" lvl="1" indent="-228600">
              <a:lnSpc>
                <a:spcPct val="90000"/>
              </a:lnSpc>
              <a:spcBef>
                <a:spcPts val="405"/>
              </a:spcBef>
              <a:buClr>
                <a:srgbClr val="9B2C1F"/>
              </a:buClr>
              <a:buSzPct val="85000"/>
              <a:buFont typeface="Arial" panose="020B0604020202020204" pitchFamily="34" charset="0"/>
              <a:buChar char="•"/>
              <a:tabLst>
                <a:tab pos="560705" algn="l"/>
              </a:tabLst>
            </a:pPr>
            <a:r>
              <a:rPr lang="en-US" sz="1700"/>
              <a:t>possible to compile to very good (fast/small) code (C,  Fortran)</a:t>
            </a:r>
          </a:p>
          <a:p>
            <a:pPr marL="560070" marR="385445" lvl="1" indent="-228600">
              <a:lnSpc>
                <a:spcPct val="90000"/>
              </a:lnSpc>
              <a:spcBef>
                <a:spcPts val="400"/>
              </a:spcBef>
              <a:buClr>
                <a:srgbClr val="9B2C1F"/>
              </a:buClr>
              <a:buSzPct val="85000"/>
              <a:buFont typeface="Arial" panose="020B0604020202020204" pitchFamily="34" charset="0"/>
              <a:buChar char="•"/>
              <a:tabLst>
                <a:tab pos="560705" algn="l"/>
              </a:tabLst>
            </a:pPr>
            <a:r>
              <a:rPr lang="en-US" sz="1700"/>
              <a:t>backing of a powerful sponsor that makes them "</a:t>
            </a:r>
            <a:r>
              <a:rPr lang="en-US" sz="1700" b="1" i="1"/>
              <a:t>free</a:t>
            </a:r>
            <a:r>
              <a:rPr lang="en-US" sz="1700"/>
              <a:t>"  (Java, Visual Basic, COBOL, PL/1, Ada)</a:t>
            </a:r>
          </a:p>
          <a:p>
            <a:pPr marL="560070" marR="5080" lvl="1" indent="-228600">
              <a:lnSpc>
                <a:spcPct val="90000"/>
              </a:lnSpc>
              <a:spcBef>
                <a:spcPts val="400"/>
              </a:spcBef>
              <a:buClr>
                <a:srgbClr val="9B2C1F"/>
              </a:buClr>
              <a:buSzPct val="85000"/>
              <a:buFont typeface="Arial" panose="020B0604020202020204" pitchFamily="34" charset="0"/>
              <a:buChar char="•"/>
              <a:tabLst>
                <a:tab pos="560705" algn="l"/>
              </a:tabLst>
            </a:pPr>
            <a:r>
              <a:rPr lang="en-US" sz="1700" b="1" u="heavy">
                <a:uFill>
                  <a:solidFill>
                    <a:srgbClr val="000000"/>
                  </a:solidFill>
                </a:uFill>
              </a:rPr>
              <a:t>real</a:t>
            </a:r>
            <a:r>
              <a:rPr lang="en-US" sz="1700" b="1"/>
              <a:t> </a:t>
            </a:r>
            <a:r>
              <a:rPr lang="en-US" sz="1700"/>
              <a:t>wide dissemination at minimal cost (python, Pascal,  Turing, Erlang)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7425" y="6329518"/>
            <a:ext cx="279400" cy="204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0"/>
              </a:lnSpc>
              <a:spcAft>
                <a:spcPts val="600"/>
              </a:spcAft>
            </a:pPr>
            <a:fld id="{81D60167-4931-47E6-BA6A-407CBD079E47}" type="slidenum">
              <a:rPr sz="1400" spc="85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ts val="1660"/>
                </a:lnSpc>
                <a:spcAft>
                  <a:spcPts val="600"/>
                </a:spcAft>
              </a:pPr>
              <a:t>9</a:t>
            </a:fld>
            <a:endParaRPr lang="en-US"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8630</TotalTime>
  <Words>2535</Words>
  <Application>Microsoft Macintosh PowerPoint</Application>
  <PresentationFormat>Widescreen</PresentationFormat>
  <Paragraphs>285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-apple-system</vt:lpstr>
      <vt:lpstr>Arial</vt:lpstr>
      <vt:lpstr>Calibri</vt:lpstr>
      <vt:lpstr>Calibri Light</vt:lpstr>
      <vt:lpstr>Courier New</vt:lpstr>
      <vt:lpstr>Franklin Gothic Medium</vt:lpstr>
      <vt:lpstr>Google Sans</vt:lpstr>
      <vt:lpstr>Nunito</vt:lpstr>
      <vt:lpstr>Palladio Uralic</vt:lpstr>
      <vt:lpstr>Perpetua</vt:lpstr>
      <vt:lpstr>Segoe UI Symbol</vt:lpstr>
      <vt:lpstr>Söhne</vt:lpstr>
      <vt:lpstr>Times New Roman</vt:lpstr>
      <vt:lpstr>Trebuchet MS</vt:lpstr>
      <vt:lpstr>Office Theme</vt:lpstr>
      <vt:lpstr>History and Types of Programming Language</vt:lpstr>
      <vt:lpstr>Objectives</vt:lpstr>
      <vt:lpstr>History of Programming Languages</vt:lpstr>
      <vt:lpstr>History of Programming Languages</vt:lpstr>
      <vt:lpstr>    GCD program in x86  assembly:</vt:lpstr>
      <vt:lpstr>History of Programming Languages</vt:lpstr>
      <vt:lpstr>History of Programming Languages</vt:lpstr>
      <vt:lpstr>Why study programming languages?</vt:lpstr>
      <vt:lpstr>Why study programming languages?</vt:lpstr>
      <vt:lpstr>Why study programming languages?</vt:lpstr>
      <vt:lpstr>Why study programming languages?</vt:lpstr>
      <vt:lpstr>Why study programming languages?</vt:lpstr>
      <vt:lpstr>Why study programming languages?</vt:lpstr>
      <vt:lpstr>Classifications of Programming Languages</vt:lpstr>
      <vt:lpstr>Classification of PL</vt:lpstr>
      <vt:lpstr>Compilation vs. Interpretation</vt:lpstr>
      <vt:lpstr>Compilation vs. Interpretation</vt:lpstr>
      <vt:lpstr>Compilation vs. Interpretation</vt:lpstr>
      <vt:lpstr>Compilation vs. Interpretation</vt:lpstr>
      <vt:lpstr>Implementation strategies</vt:lpstr>
      <vt:lpstr>Preprocessor</vt:lpstr>
      <vt:lpstr>Implementation strategies</vt:lpstr>
      <vt:lpstr>Implementation Strategies</vt:lpstr>
      <vt:lpstr>Implementation Strategies</vt:lpstr>
      <vt:lpstr>Implementation Strategies</vt:lpstr>
      <vt:lpstr>Implementation Strategies</vt:lpstr>
      <vt:lpstr>Implementation Strategies</vt:lpstr>
      <vt:lpstr>Bootstrapping Advantage and Disatvantage</vt:lpstr>
      <vt:lpstr>Some Important Programming languages</vt:lpstr>
      <vt:lpstr>Some Important Programming languages</vt:lpstr>
      <vt:lpstr>Some Important Programming languages</vt:lpstr>
      <vt:lpstr>Some Important Programming languages</vt:lpstr>
      <vt:lpstr>Some Important Programming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and Types of Programming Language</dc:title>
  <dc:creator>Chowdhury, Sabrina Tarin</dc:creator>
  <cp:lastModifiedBy>Chowdhury, Sabrina Tarin</cp:lastModifiedBy>
  <cp:revision>25</cp:revision>
  <dcterms:created xsi:type="dcterms:W3CDTF">2023-08-09T05:00:27Z</dcterms:created>
  <dcterms:modified xsi:type="dcterms:W3CDTF">2023-08-18T04:26:49Z</dcterms:modified>
</cp:coreProperties>
</file>