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9" r:id="rId7"/>
    <p:sldId id="261" r:id="rId8"/>
    <p:sldId id="265" r:id="rId9"/>
    <p:sldId id="263" r:id="rId10"/>
    <p:sldId id="266" r:id="rId11"/>
    <p:sldId id="262" r:id="rId12"/>
    <p:sldId id="264" r:id="rId13"/>
    <p:sldId id="280"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1" d="100"/>
          <a:sy n="91" d="100"/>
        </p:scale>
        <p:origin x="208"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509E-08F0-42DD-E43F-48F59B1DE5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E5F675-0E56-9616-C8EC-4E7EA3100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7D2FDE-B824-3585-B091-873AF55B4A7E}"/>
              </a:ext>
            </a:extLst>
          </p:cNvPr>
          <p:cNvSpPr>
            <a:spLocks noGrp="1"/>
          </p:cNvSpPr>
          <p:nvPr>
            <p:ph type="dt" sz="half" idx="10"/>
          </p:nvPr>
        </p:nvSpPr>
        <p:spPr/>
        <p:txBody>
          <a:bodyPr/>
          <a:lstStyle/>
          <a:p>
            <a:fld id="{CAE5CA14-4A04-4E4F-B3E2-9C30CADF4F40}" type="datetimeFigureOut">
              <a:rPr lang="en-US" smtClean="0"/>
              <a:t>10/10/23</a:t>
            </a:fld>
            <a:endParaRPr lang="en-US"/>
          </a:p>
        </p:txBody>
      </p:sp>
      <p:sp>
        <p:nvSpPr>
          <p:cNvPr id="5" name="Footer Placeholder 4">
            <a:extLst>
              <a:ext uri="{FF2B5EF4-FFF2-40B4-BE49-F238E27FC236}">
                <a16:creationId xmlns:a16="http://schemas.microsoft.com/office/drawing/2014/main" id="{2BE430B2-F783-04F9-245A-7C9938B46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1020F-9825-32F8-BD42-B8C914BC9A05}"/>
              </a:ext>
            </a:extLst>
          </p:cNvPr>
          <p:cNvSpPr>
            <a:spLocks noGrp="1"/>
          </p:cNvSpPr>
          <p:nvPr>
            <p:ph type="sldNum" sz="quarter" idx="12"/>
          </p:nvPr>
        </p:nvSpPr>
        <p:spPr/>
        <p:txBody>
          <a:bodyPr/>
          <a:lstStyle/>
          <a:p>
            <a:fld id="{31194E28-77B1-4715-AB9F-31C852C950D0}" type="slidenum">
              <a:rPr lang="en-US" smtClean="0"/>
              <a:t>‹#›</a:t>
            </a:fld>
            <a:endParaRPr lang="en-US"/>
          </a:p>
        </p:txBody>
      </p:sp>
    </p:spTree>
    <p:extLst>
      <p:ext uri="{BB962C8B-B14F-4D97-AF65-F5344CB8AC3E}">
        <p14:creationId xmlns:p14="http://schemas.microsoft.com/office/powerpoint/2010/main" val="409585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663A-BE0B-696F-F2F5-7D51E25C50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CD5B9F-79A9-6568-BCBB-D226B4FFE1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DC8E1-DED1-822F-7C62-81BCBD02510E}"/>
              </a:ext>
            </a:extLst>
          </p:cNvPr>
          <p:cNvSpPr>
            <a:spLocks noGrp="1"/>
          </p:cNvSpPr>
          <p:nvPr>
            <p:ph type="dt" sz="half" idx="10"/>
          </p:nvPr>
        </p:nvSpPr>
        <p:spPr/>
        <p:txBody>
          <a:bodyPr/>
          <a:lstStyle/>
          <a:p>
            <a:fld id="{CAE5CA14-4A04-4E4F-B3E2-9C30CADF4F40}" type="datetimeFigureOut">
              <a:rPr lang="en-US" smtClean="0"/>
              <a:t>10/10/23</a:t>
            </a:fld>
            <a:endParaRPr lang="en-US"/>
          </a:p>
        </p:txBody>
      </p:sp>
      <p:sp>
        <p:nvSpPr>
          <p:cNvPr id="5" name="Footer Placeholder 4">
            <a:extLst>
              <a:ext uri="{FF2B5EF4-FFF2-40B4-BE49-F238E27FC236}">
                <a16:creationId xmlns:a16="http://schemas.microsoft.com/office/drawing/2014/main" id="{00D08766-B69B-0689-D61A-30FFE2081F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67AC5-F228-48D9-6F9E-AA1F581620CD}"/>
              </a:ext>
            </a:extLst>
          </p:cNvPr>
          <p:cNvSpPr>
            <a:spLocks noGrp="1"/>
          </p:cNvSpPr>
          <p:nvPr>
            <p:ph type="sldNum" sz="quarter" idx="12"/>
          </p:nvPr>
        </p:nvSpPr>
        <p:spPr/>
        <p:txBody>
          <a:bodyPr/>
          <a:lstStyle/>
          <a:p>
            <a:fld id="{31194E28-77B1-4715-AB9F-31C852C950D0}" type="slidenum">
              <a:rPr lang="en-US" smtClean="0"/>
              <a:t>‹#›</a:t>
            </a:fld>
            <a:endParaRPr lang="en-US"/>
          </a:p>
        </p:txBody>
      </p:sp>
    </p:spTree>
    <p:extLst>
      <p:ext uri="{BB962C8B-B14F-4D97-AF65-F5344CB8AC3E}">
        <p14:creationId xmlns:p14="http://schemas.microsoft.com/office/powerpoint/2010/main" val="282625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7498D4-F4FB-E8B1-1A6F-0CC13E2FEC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E5C169-C6F8-0C1C-35ED-F8EFD0301D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172A9-0F28-0863-5EBB-EE6F501E5F32}"/>
              </a:ext>
            </a:extLst>
          </p:cNvPr>
          <p:cNvSpPr>
            <a:spLocks noGrp="1"/>
          </p:cNvSpPr>
          <p:nvPr>
            <p:ph type="dt" sz="half" idx="10"/>
          </p:nvPr>
        </p:nvSpPr>
        <p:spPr/>
        <p:txBody>
          <a:bodyPr/>
          <a:lstStyle/>
          <a:p>
            <a:fld id="{CAE5CA14-4A04-4E4F-B3E2-9C30CADF4F40}" type="datetimeFigureOut">
              <a:rPr lang="en-US" smtClean="0"/>
              <a:t>10/10/23</a:t>
            </a:fld>
            <a:endParaRPr lang="en-US"/>
          </a:p>
        </p:txBody>
      </p:sp>
      <p:sp>
        <p:nvSpPr>
          <p:cNvPr id="5" name="Footer Placeholder 4">
            <a:extLst>
              <a:ext uri="{FF2B5EF4-FFF2-40B4-BE49-F238E27FC236}">
                <a16:creationId xmlns:a16="http://schemas.microsoft.com/office/drawing/2014/main" id="{6863F972-F010-462B-A5C4-A04A4CFE0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6774E-EDA5-B28E-ACC3-7121CC06B5DA}"/>
              </a:ext>
            </a:extLst>
          </p:cNvPr>
          <p:cNvSpPr>
            <a:spLocks noGrp="1"/>
          </p:cNvSpPr>
          <p:nvPr>
            <p:ph type="sldNum" sz="quarter" idx="12"/>
          </p:nvPr>
        </p:nvSpPr>
        <p:spPr/>
        <p:txBody>
          <a:bodyPr/>
          <a:lstStyle/>
          <a:p>
            <a:fld id="{31194E28-77B1-4715-AB9F-31C852C950D0}" type="slidenum">
              <a:rPr lang="en-US" smtClean="0"/>
              <a:t>‹#›</a:t>
            </a:fld>
            <a:endParaRPr lang="en-US"/>
          </a:p>
        </p:txBody>
      </p:sp>
    </p:spTree>
    <p:extLst>
      <p:ext uri="{BB962C8B-B14F-4D97-AF65-F5344CB8AC3E}">
        <p14:creationId xmlns:p14="http://schemas.microsoft.com/office/powerpoint/2010/main" val="35617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C527-2946-64F3-57F8-E1FE04DFB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E4BF2E-3A1A-9D65-EB25-1C4079A08D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AA0D2-6E76-E950-DEA7-2F601D717DF4}"/>
              </a:ext>
            </a:extLst>
          </p:cNvPr>
          <p:cNvSpPr>
            <a:spLocks noGrp="1"/>
          </p:cNvSpPr>
          <p:nvPr>
            <p:ph type="dt" sz="half" idx="10"/>
          </p:nvPr>
        </p:nvSpPr>
        <p:spPr/>
        <p:txBody>
          <a:bodyPr/>
          <a:lstStyle/>
          <a:p>
            <a:fld id="{CAE5CA14-4A04-4E4F-B3E2-9C30CADF4F40}" type="datetimeFigureOut">
              <a:rPr lang="en-US" smtClean="0"/>
              <a:t>10/10/23</a:t>
            </a:fld>
            <a:endParaRPr lang="en-US"/>
          </a:p>
        </p:txBody>
      </p:sp>
      <p:sp>
        <p:nvSpPr>
          <p:cNvPr id="5" name="Footer Placeholder 4">
            <a:extLst>
              <a:ext uri="{FF2B5EF4-FFF2-40B4-BE49-F238E27FC236}">
                <a16:creationId xmlns:a16="http://schemas.microsoft.com/office/drawing/2014/main" id="{62EE56D3-C7DF-052F-83BD-921676089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F0082-B2A6-89B5-342F-80919A642837}"/>
              </a:ext>
            </a:extLst>
          </p:cNvPr>
          <p:cNvSpPr>
            <a:spLocks noGrp="1"/>
          </p:cNvSpPr>
          <p:nvPr>
            <p:ph type="sldNum" sz="quarter" idx="12"/>
          </p:nvPr>
        </p:nvSpPr>
        <p:spPr/>
        <p:txBody>
          <a:bodyPr/>
          <a:lstStyle/>
          <a:p>
            <a:fld id="{31194E28-77B1-4715-AB9F-31C852C950D0}" type="slidenum">
              <a:rPr lang="en-US" smtClean="0"/>
              <a:t>‹#›</a:t>
            </a:fld>
            <a:endParaRPr lang="en-US"/>
          </a:p>
        </p:txBody>
      </p:sp>
    </p:spTree>
    <p:extLst>
      <p:ext uri="{BB962C8B-B14F-4D97-AF65-F5344CB8AC3E}">
        <p14:creationId xmlns:p14="http://schemas.microsoft.com/office/powerpoint/2010/main" val="82949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D73F-2BDC-58BD-811A-BC4BD4BA2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8F3C30-62F4-225F-5F95-5059746953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90E0E3-7489-AB7C-72AA-9EDE2F915B91}"/>
              </a:ext>
            </a:extLst>
          </p:cNvPr>
          <p:cNvSpPr>
            <a:spLocks noGrp="1"/>
          </p:cNvSpPr>
          <p:nvPr>
            <p:ph type="dt" sz="half" idx="10"/>
          </p:nvPr>
        </p:nvSpPr>
        <p:spPr/>
        <p:txBody>
          <a:bodyPr/>
          <a:lstStyle/>
          <a:p>
            <a:fld id="{CAE5CA14-4A04-4E4F-B3E2-9C30CADF4F40}" type="datetimeFigureOut">
              <a:rPr lang="en-US" smtClean="0"/>
              <a:t>10/10/23</a:t>
            </a:fld>
            <a:endParaRPr lang="en-US"/>
          </a:p>
        </p:txBody>
      </p:sp>
      <p:sp>
        <p:nvSpPr>
          <p:cNvPr id="5" name="Footer Placeholder 4">
            <a:extLst>
              <a:ext uri="{FF2B5EF4-FFF2-40B4-BE49-F238E27FC236}">
                <a16:creationId xmlns:a16="http://schemas.microsoft.com/office/drawing/2014/main" id="{826F2A99-1863-C4FB-8B32-8352F5D2C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D2B07-B268-705A-C8D8-73DEDB99291C}"/>
              </a:ext>
            </a:extLst>
          </p:cNvPr>
          <p:cNvSpPr>
            <a:spLocks noGrp="1"/>
          </p:cNvSpPr>
          <p:nvPr>
            <p:ph type="sldNum" sz="quarter" idx="12"/>
          </p:nvPr>
        </p:nvSpPr>
        <p:spPr/>
        <p:txBody>
          <a:bodyPr/>
          <a:lstStyle/>
          <a:p>
            <a:fld id="{31194E28-77B1-4715-AB9F-31C852C950D0}" type="slidenum">
              <a:rPr lang="en-US" smtClean="0"/>
              <a:t>‹#›</a:t>
            </a:fld>
            <a:endParaRPr lang="en-US"/>
          </a:p>
        </p:txBody>
      </p:sp>
    </p:spTree>
    <p:extLst>
      <p:ext uri="{BB962C8B-B14F-4D97-AF65-F5344CB8AC3E}">
        <p14:creationId xmlns:p14="http://schemas.microsoft.com/office/powerpoint/2010/main" val="107710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EAE6-7D0D-A2D1-9EEC-0AA96F4096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FD397-707C-8119-4B90-8D475101E0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0A8FB8-E044-D917-B572-2E23AD795A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919DFD-A68F-8792-03D8-052E8C0D48AA}"/>
              </a:ext>
            </a:extLst>
          </p:cNvPr>
          <p:cNvSpPr>
            <a:spLocks noGrp="1"/>
          </p:cNvSpPr>
          <p:nvPr>
            <p:ph type="dt" sz="half" idx="10"/>
          </p:nvPr>
        </p:nvSpPr>
        <p:spPr/>
        <p:txBody>
          <a:bodyPr/>
          <a:lstStyle/>
          <a:p>
            <a:fld id="{CAE5CA14-4A04-4E4F-B3E2-9C30CADF4F40}" type="datetimeFigureOut">
              <a:rPr lang="en-US" smtClean="0"/>
              <a:t>10/10/23</a:t>
            </a:fld>
            <a:endParaRPr lang="en-US"/>
          </a:p>
        </p:txBody>
      </p:sp>
      <p:sp>
        <p:nvSpPr>
          <p:cNvPr id="6" name="Footer Placeholder 5">
            <a:extLst>
              <a:ext uri="{FF2B5EF4-FFF2-40B4-BE49-F238E27FC236}">
                <a16:creationId xmlns:a16="http://schemas.microsoft.com/office/drawing/2014/main" id="{B580B1B9-BF09-E9B2-52C7-25D41233F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BDC87-D1A0-445B-F0BD-1AD8BE340D2C}"/>
              </a:ext>
            </a:extLst>
          </p:cNvPr>
          <p:cNvSpPr>
            <a:spLocks noGrp="1"/>
          </p:cNvSpPr>
          <p:nvPr>
            <p:ph type="sldNum" sz="quarter" idx="12"/>
          </p:nvPr>
        </p:nvSpPr>
        <p:spPr/>
        <p:txBody>
          <a:bodyPr/>
          <a:lstStyle/>
          <a:p>
            <a:fld id="{31194E28-77B1-4715-AB9F-31C852C950D0}" type="slidenum">
              <a:rPr lang="en-US" smtClean="0"/>
              <a:t>‹#›</a:t>
            </a:fld>
            <a:endParaRPr lang="en-US"/>
          </a:p>
        </p:txBody>
      </p:sp>
    </p:spTree>
    <p:extLst>
      <p:ext uri="{BB962C8B-B14F-4D97-AF65-F5344CB8AC3E}">
        <p14:creationId xmlns:p14="http://schemas.microsoft.com/office/powerpoint/2010/main" val="985661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DBA8-3042-F371-04FF-C3E35EA060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B7CAB2-99A3-587E-4CF9-1DAB2663BD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EE3682-207F-BB63-63DF-D77C5ADD26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18EC69-636F-F800-110E-B910CB194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6711AC-2515-010E-8C95-C3FF25A451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DEA93A-96DD-6724-E26F-D1F4AFEAC149}"/>
              </a:ext>
            </a:extLst>
          </p:cNvPr>
          <p:cNvSpPr>
            <a:spLocks noGrp="1"/>
          </p:cNvSpPr>
          <p:nvPr>
            <p:ph type="dt" sz="half" idx="10"/>
          </p:nvPr>
        </p:nvSpPr>
        <p:spPr/>
        <p:txBody>
          <a:bodyPr/>
          <a:lstStyle/>
          <a:p>
            <a:fld id="{CAE5CA14-4A04-4E4F-B3E2-9C30CADF4F40}" type="datetimeFigureOut">
              <a:rPr lang="en-US" smtClean="0"/>
              <a:t>10/10/23</a:t>
            </a:fld>
            <a:endParaRPr lang="en-US"/>
          </a:p>
        </p:txBody>
      </p:sp>
      <p:sp>
        <p:nvSpPr>
          <p:cNvPr id="8" name="Footer Placeholder 7">
            <a:extLst>
              <a:ext uri="{FF2B5EF4-FFF2-40B4-BE49-F238E27FC236}">
                <a16:creationId xmlns:a16="http://schemas.microsoft.com/office/drawing/2014/main" id="{CFD0ABBE-F261-8C6E-9595-12F67CD0C0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BDE405-3CB6-B42E-79C8-1CC30ACB4DF6}"/>
              </a:ext>
            </a:extLst>
          </p:cNvPr>
          <p:cNvSpPr>
            <a:spLocks noGrp="1"/>
          </p:cNvSpPr>
          <p:nvPr>
            <p:ph type="sldNum" sz="quarter" idx="12"/>
          </p:nvPr>
        </p:nvSpPr>
        <p:spPr/>
        <p:txBody>
          <a:bodyPr/>
          <a:lstStyle/>
          <a:p>
            <a:fld id="{31194E28-77B1-4715-AB9F-31C852C950D0}" type="slidenum">
              <a:rPr lang="en-US" smtClean="0"/>
              <a:t>‹#›</a:t>
            </a:fld>
            <a:endParaRPr lang="en-US"/>
          </a:p>
        </p:txBody>
      </p:sp>
    </p:spTree>
    <p:extLst>
      <p:ext uri="{BB962C8B-B14F-4D97-AF65-F5344CB8AC3E}">
        <p14:creationId xmlns:p14="http://schemas.microsoft.com/office/powerpoint/2010/main" val="69739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F7E1-82CC-1C47-9C4C-44A62B31FC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0CF81C-56A3-BC8C-0C6D-1D70E2A5F8B5}"/>
              </a:ext>
            </a:extLst>
          </p:cNvPr>
          <p:cNvSpPr>
            <a:spLocks noGrp="1"/>
          </p:cNvSpPr>
          <p:nvPr>
            <p:ph type="dt" sz="half" idx="10"/>
          </p:nvPr>
        </p:nvSpPr>
        <p:spPr/>
        <p:txBody>
          <a:bodyPr/>
          <a:lstStyle/>
          <a:p>
            <a:fld id="{CAE5CA14-4A04-4E4F-B3E2-9C30CADF4F40}" type="datetimeFigureOut">
              <a:rPr lang="en-US" smtClean="0"/>
              <a:t>10/10/23</a:t>
            </a:fld>
            <a:endParaRPr lang="en-US"/>
          </a:p>
        </p:txBody>
      </p:sp>
      <p:sp>
        <p:nvSpPr>
          <p:cNvPr id="4" name="Footer Placeholder 3">
            <a:extLst>
              <a:ext uri="{FF2B5EF4-FFF2-40B4-BE49-F238E27FC236}">
                <a16:creationId xmlns:a16="http://schemas.microsoft.com/office/drawing/2014/main" id="{366EEADB-5132-1826-566A-DFF35D1AD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B06B14-F4CA-5E2C-7AB1-565E5B924D8D}"/>
              </a:ext>
            </a:extLst>
          </p:cNvPr>
          <p:cNvSpPr>
            <a:spLocks noGrp="1"/>
          </p:cNvSpPr>
          <p:nvPr>
            <p:ph type="sldNum" sz="quarter" idx="12"/>
          </p:nvPr>
        </p:nvSpPr>
        <p:spPr/>
        <p:txBody>
          <a:bodyPr/>
          <a:lstStyle/>
          <a:p>
            <a:fld id="{31194E28-77B1-4715-AB9F-31C852C950D0}" type="slidenum">
              <a:rPr lang="en-US" smtClean="0"/>
              <a:t>‹#›</a:t>
            </a:fld>
            <a:endParaRPr lang="en-US"/>
          </a:p>
        </p:txBody>
      </p:sp>
    </p:spTree>
    <p:extLst>
      <p:ext uri="{BB962C8B-B14F-4D97-AF65-F5344CB8AC3E}">
        <p14:creationId xmlns:p14="http://schemas.microsoft.com/office/powerpoint/2010/main" val="231686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A5F596-C7DD-972A-0E34-96976323CB64}"/>
              </a:ext>
            </a:extLst>
          </p:cNvPr>
          <p:cNvSpPr>
            <a:spLocks noGrp="1"/>
          </p:cNvSpPr>
          <p:nvPr>
            <p:ph type="dt" sz="half" idx="10"/>
          </p:nvPr>
        </p:nvSpPr>
        <p:spPr/>
        <p:txBody>
          <a:bodyPr/>
          <a:lstStyle/>
          <a:p>
            <a:fld id="{CAE5CA14-4A04-4E4F-B3E2-9C30CADF4F40}" type="datetimeFigureOut">
              <a:rPr lang="en-US" smtClean="0"/>
              <a:t>10/10/23</a:t>
            </a:fld>
            <a:endParaRPr lang="en-US"/>
          </a:p>
        </p:txBody>
      </p:sp>
      <p:sp>
        <p:nvSpPr>
          <p:cNvPr id="3" name="Footer Placeholder 2">
            <a:extLst>
              <a:ext uri="{FF2B5EF4-FFF2-40B4-BE49-F238E27FC236}">
                <a16:creationId xmlns:a16="http://schemas.microsoft.com/office/drawing/2014/main" id="{27278750-A00E-B95A-18FA-55E6B66FAF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0C5AD9-7C5A-3F8B-BFCA-14ABFED67FC7}"/>
              </a:ext>
            </a:extLst>
          </p:cNvPr>
          <p:cNvSpPr>
            <a:spLocks noGrp="1"/>
          </p:cNvSpPr>
          <p:nvPr>
            <p:ph type="sldNum" sz="quarter" idx="12"/>
          </p:nvPr>
        </p:nvSpPr>
        <p:spPr/>
        <p:txBody>
          <a:bodyPr/>
          <a:lstStyle/>
          <a:p>
            <a:fld id="{31194E28-77B1-4715-AB9F-31C852C950D0}" type="slidenum">
              <a:rPr lang="en-US" smtClean="0"/>
              <a:t>‹#›</a:t>
            </a:fld>
            <a:endParaRPr lang="en-US"/>
          </a:p>
        </p:txBody>
      </p:sp>
    </p:spTree>
    <p:extLst>
      <p:ext uri="{BB962C8B-B14F-4D97-AF65-F5344CB8AC3E}">
        <p14:creationId xmlns:p14="http://schemas.microsoft.com/office/powerpoint/2010/main" val="2296151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7363-49A7-721E-9E59-BB4118453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5D4926-7626-E35D-691C-A48E00626C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36D252-B9CE-3E28-8670-20E638309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0D833-F480-7BEF-1F0F-3B90437EDDC4}"/>
              </a:ext>
            </a:extLst>
          </p:cNvPr>
          <p:cNvSpPr>
            <a:spLocks noGrp="1"/>
          </p:cNvSpPr>
          <p:nvPr>
            <p:ph type="dt" sz="half" idx="10"/>
          </p:nvPr>
        </p:nvSpPr>
        <p:spPr/>
        <p:txBody>
          <a:bodyPr/>
          <a:lstStyle/>
          <a:p>
            <a:fld id="{CAE5CA14-4A04-4E4F-B3E2-9C30CADF4F40}" type="datetimeFigureOut">
              <a:rPr lang="en-US" smtClean="0"/>
              <a:t>10/10/23</a:t>
            </a:fld>
            <a:endParaRPr lang="en-US"/>
          </a:p>
        </p:txBody>
      </p:sp>
      <p:sp>
        <p:nvSpPr>
          <p:cNvPr id="6" name="Footer Placeholder 5">
            <a:extLst>
              <a:ext uri="{FF2B5EF4-FFF2-40B4-BE49-F238E27FC236}">
                <a16:creationId xmlns:a16="http://schemas.microsoft.com/office/drawing/2014/main" id="{2462B214-90EC-AFE1-E642-F62DB0AD1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073E13-FF5A-147F-8B8F-1D8486F3323A}"/>
              </a:ext>
            </a:extLst>
          </p:cNvPr>
          <p:cNvSpPr>
            <a:spLocks noGrp="1"/>
          </p:cNvSpPr>
          <p:nvPr>
            <p:ph type="sldNum" sz="quarter" idx="12"/>
          </p:nvPr>
        </p:nvSpPr>
        <p:spPr/>
        <p:txBody>
          <a:bodyPr/>
          <a:lstStyle/>
          <a:p>
            <a:fld id="{31194E28-77B1-4715-AB9F-31C852C950D0}" type="slidenum">
              <a:rPr lang="en-US" smtClean="0"/>
              <a:t>‹#›</a:t>
            </a:fld>
            <a:endParaRPr lang="en-US"/>
          </a:p>
        </p:txBody>
      </p:sp>
    </p:spTree>
    <p:extLst>
      <p:ext uri="{BB962C8B-B14F-4D97-AF65-F5344CB8AC3E}">
        <p14:creationId xmlns:p14="http://schemas.microsoft.com/office/powerpoint/2010/main" val="1862301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CF66-5D21-9354-DC5F-02BDA3119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ECAB5F-D312-BAFC-D4EC-FA1985D790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263966-996D-9C1D-9090-107D836C4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7AC345-A492-714C-84CA-9AC4A91257B7}"/>
              </a:ext>
            </a:extLst>
          </p:cNvPr>
          <p:cNvSpPr>
            <a:spLocks noGrp="1"/>
          </p:cNvSpPr>
          <p:nvPr>
            <p:ph type="dt" sz="half" idx="10"/>
          </p:nvPr>
        </p:nvSpPr>
        <p:spPr/>
        <p:txBody>
          <a:bodyPr/>
          <a:lstStyle/>
          <a:p>
            <a:fld id="{CAE5CA14-4A04-4E4F-B3E2-9C30CADF4F40}" type="datetimeFigureOut">
              <a:rPr lang="en-US" smtClean="0"/>
              <a:t>10/10/23</a:t>
            </a:fld>
            <a:endParaRPr lang="en-US"/>
          </a:p>
        </p:txBody>
      </p:sp>
      <p:sp>
        <p:nvSpPr>
          <p:cNvPr id="6" name="Footer Placeholder 5">
            <a:extLst>
              <a:ext uri="{FF2B5EF4-FFF2-40B4-BE49-F238E27FC236}">
                <a16:creationId xmlns:a16="http://schemas.microsoft.com/office/drawing/2014/main" id="{CCB7C710-EA8D-4975-7266-EEAD5E0A7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9AC0B6-7A17-79CF-D534-CDD39722108D}"/>
              </a:ext>
            </a:extLst>
          </p:cNvPr>
          <p:cNvSpPr>
            <a:spLocks noGrp="1"/>
          </p:cNvSpPr>
          <p:nvPr>
            <p:ph type="sldNum" sz="quarter" idx="12"/>
          </p:nvPr>
        </p:nvSpPr>
        <p:spPr/>
        <p:txBody>
          <a:bodyPr/>
          <a:lstStyle/>
          <a:p>
            <a:fld id="{31194E28-77B1-4715-AB9F-31C852C950D0}" type="slidenum">
              <a:rPr lang="en-US" smtClean="0"/>
              <a:t>‹#›</a:t>
            </a:fld>
            <a:endParaRPr lang="en-US"/>
          </a:p>
        </p:txBody>
      </p:sp>
    </p:spTree>
    <p:extLst>
      <p:ext uri="{BB962C8B-B14F-4D97-AF65-F5344CB8AC3E}">
        <p14:creationId xmlns:p14="http://schemas.microsoft.com/office/powerpoint/2010/main" val="2136912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3E1E11-88DE-64BA-ADDA-71BF75158F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87FDE4-1CCB-446D-CED3-125277650F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A2BAB-A749-ECB7-11C1-67026C1A9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5CA14-4A04-4E4F-B3E2-9C30CADF4F40}" type="datetimeFigureOut">
              <a:rPr lang="en-US" smtClean="0"/>
              <a:t>10/10/23</a:t>
            </a:fld>
            <a:endParaRPr lang="en-US"/>
          </a:p>
        </p:txBody>
      </p:sp>
      <p:sp>
        <p:nvSpPr>
          <p:cNvPr id="5" name="Footer Placeholder 4">
            <a:extLst>
              <a:ext uri="{FF2B5EF4-FFF2-40B4-BE49-F238E27FC236}">
                <a16:creationId xmlns:a16="http://schemas.microsoft.com/office/drawing/2014/main" id="{BB7EF6B2-7C0F-DB3A-2755-0A0F76EA6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14EBF7-B516-5715-3EF1-F2CDCCBE2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94E28-77B1-4715-AB9F-31C852C950D0}" type="slidenum">
              <a:rPr lang="en-US" smtClean="0"/>
              <a:t>‹#›</a:t>
            </a:fld>
            <a:endParaRPr lang="en-US"/>
          </a:p>
        </p:txBody>
      </p:sp>
    </p:spTree>
    <p:extLst>
      <p:ext uri="{BB962C8B-B14F-4D97-AF65-F5344CB8AC3E}">
        <p14:creationId xmlns:p14="http://schemas.microsoft.com/office/powerpoint/2010/main" val="3985460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F89A9A-C581-1F47-B183-28534D83FD1C}"/>
              </a:ext>
            </a:extLst>
          </p:cNvPr>
          <p:cNvSpPr>
            <a:spLocks noGrp="1"/>
          </p:cNvSpPr>
          <p:nvPr>
            <p:ph type="ctrTitle"/>
          </p:nvPr>
        </p:nvSpPr>
        <p:spPr>
          <a:xfrm>
            <a:off x="1524003" y="1999615"/>
            <a:ext cx="9144000" cy="2764028"/>
          </a:xfrm>
        </p:spPr>
        <p:txBody>
          <a:bodyPr anchor="ctr">
            <a:normAutofit/>
          </a:bodyPr>
          <a:lstStyle/>
          <a:p>
            <a:r>
              <a:rPr lang="en-US" sz="7200" dirty="0"/>
              <a:t>Composite Data Types</a:t>
            </a:r>
          </a:p>
        </p:txBody>
      </p:sp>
      <p:sp>
        <p:nvSpPr>
          <p:cNvPr id="3" name="Subtitle 2">
            <a:extLst>
              <a:ext uri="{FF2B5EF4-FFF2-40B4-BE49-F238E27FC236}">
                <a16:creationId xmlns:a16="http://schemas.microsoft.com/office/drawing/2014/main" id="{A6A96AB5-6D97-23A9-CA7F-53372A03E9B5}"/>
              </a:ext>
            </a:extLst>
          </p:cNvPr>
          <p:cNvSpPr>
            <a:spLocks noGrp="1"/>
          </p:cNvSpPr>
          <p:nvPr>
            <p:ph type="subTitle" idx="1"/>
          </p:nvPr>
        </p:nvSpPr>
        <p:spPr>
          <a:xfrm>
            <a:off x="1966912" y="5645150"/>
            <a:ext cx="8258176" cy="631825"/>
          </a:xfrm>
        </p:spPr>
        <p:txBody>
          <a:bodyPr anchor="ctr">
            <a:normAutofit/>
          </a:bodyPr>
          <a:lstStyle/>
          <a:p>
            <a:r>
              <a:rPr lang="en-US" sz="2800" dirty="0"/>
              <a:t>Sabrina Tarin Chowdhury</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14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B90E-4B94-F7B7-2FA5-91B0221F9158}"/>
              </a:ext>
            </a:extLst>
          </p:cNvPr>
          <p:cNvSpPr>
            <a:spLocks noGrp="1"/>
          </p:cNvSpPr>
          <p:nvPr>
            <p:ph type="title"/>
          </p:nvPr>
        </p:nvSpPr>
        <p:spPr>
          <a:xfrm>
            <a:off x="258337" y="-296861"/>
            <a:ext cx="10515600" cy="1325563"/>
          </a:xfrm>
        </p:spPr>
        <p:txBody>
          <a:bodyPr/>
          <a:lstStyle/>
          <a:p>
            <a:r>
              <a:rPr lang="en-US" dirty="0"/>
              <a:t>Memory Layout</a:t>
            </a:r>
          </a:p>
        </p:txBody>
      </p:sp>
      <p:pic>
        <p:nvPicPr>
          <p:cNvPr id="7" name="Picture 6">
            <a:extLst>
              <a:ext uri="{FF2B5EF4-FFF2-40B4-BE49-F238E27FC236}">
                <a16:creationId xmlns:a16="http://schemas.microsoft.com/office/drawing/2014/main" id="{0A265787-C6F9-4C09-4352-6743D6144C6C}"/>
              </a:ext>
            </a:extLst>
          </p:cNvPr>
          <p:cNvPicPr>
            <a:picLocks noChangeAspect="1"/>
          </p:cNvPicPr>
          <p:nvPr/>
        </p:nvPicPr>
        <p:blipFill>
          <a:blip r:embed="rId2"/>
          <a:stretch>
            <a:fillRect/>
          </a:stretch>
        </p:blipFill>
        <p:spPr>
          <a:xfrm>
            <a:off x="561214" y="880698"/>
            <a:ext cx="5327374" cy="2213022"/>
          </a:xfrm>
          <a:prstGeom prst="rect">
            <a:avLst/>
          </a:prstGeom>
        </p:spPr>
      </p:pic>
      <p:pic>
        <p:nvPicPr>
          <p:cNvPr id="9" name="Picture 8">
            <a:extLst>
              <a:ext uri="{FF2B5EF4-FFF2-40B4-BE49-F238E27FC236}">
                <a16:creationId xmlns:a16="http://schemas.microsoft.com/office/drawing/2014/main" id="{12740919-8682-DC0D-9AA0-D0CD374757B8}"/>
              </a:ext>
            </a:extLst>
          </p:cNvPr>
          <p:cNvPicPr>
            <a:picLocks noChangeAspect="1"/>
          </p:cNvPicPr>
          <p:nvPr/>
        </p:nvPicPr>
        <p:blipFill>
          <a:blip r:embed="rId3"/>
          <a:stretch>
            <a:fillRect/>
          </a:stretch>
        </p:blipFill>
        <p:spPr>
          <a:xfrm>
            <a:off x="561214" y="3917767"/>
            <a:ext cx="5742197" cy="2315914"/>
          </a:xfrm>
          <a:prstGeom prst="rect">
            <a:avLst/>
          </a:prstGeom>
        </p:spPr>
      </p:pic>
      <p:sp>
        <p:nvSpPr>
          <p:cNvPr id="4" name="TextBox 3">
            <a:extLst>
              <a:ext uri="{FF2B5EF4-FFF2-40B4-BE49-F238E27FC236}">
                <a16:creationId xmlns:a16="http://schemas.microsoft.com/office/drawing/2014/main" id="{992AFDDD-9486-B8EC-F738-A8E0863450AB}"/>
              </a:ext>
            </a:extLst>
          </p:cNvPr>
          <p:cNvSpPr txBox="1"/>
          <p:nvPr/>
        </p:nvSpPr>
        <p:spPr>
          <a:xfrm>
            <a:off x="6546575" y="1890237"/>
            <a:ext cx="6096000" cy="1107996"/>
          </a:xfrm>
          <a:prstGeom prst="rect">
            <a:avLst/>
          </a:prstGeom>
          <a:noFill/>
        </p:spPr>
        <p:txBody>
          <a:bodyPr wrap="square">
            <a:spAutoFit/>
          </a:bodyPr>
          <a:lstStyle/>
          <a:p>
            <a:r>
              <a:rPr lang="en-US" sz="2400" b="0" i="0" dirty="0">
                <a:solidFill>
                  <a:srgbClr val="000000"/>
                </a:solidFill>
                <a:effectLst/>
                <a:latin typeface="GillSans"/>
              </a:rPr>
              <a:t>Likely memory layout for packed </a:t>
            </a:r>
            <a:r>
              <a:rPr lang="en-US" sz="2400" b="0" i="0" dirty="0">
                <a:solidFill>
                  <a:srgbClr val="000000"/>
                </a:solidFill>
                <a:effectLst/>
                <a:latin typeface="CMTT8"/>
              </a:rPr>
              <a:t>element </a:t>
            </a:r>
            <a:r>
              <a:rPr lang="en-US" sz="2400" b="0" i="0" dirty="0">
                <a:solidFill>
                  <a:srgbClr val="000000"/>
                </a:solidFill>
                <a:effectLst/>
                <a:latin typeface="GillSans"/>
              </a:rPr>
              <a:t>records</a:t>
            </a:r>
            <a:r>
              <a:rPr lang="en-US" sz="2400" dirty="0"/>
              <a:t> </a:t>
            </a:r>
            <a:br>
              <a:rPr lang="en-US" dirty="0"/>
            </a:br>
            <a:endParaRPr lang="en-US" dirty="0"/>
          </a:p>
        </p:txBody>
      </p:sp>
      <p:sp>
        <p:nvSpPr>
          <p:cNvPr id="8" name="TextBox 7">
            <a:extLst>
              <a:ext uri="{FF2B5EF4-FFF2-40B4-BE49-F238E27FC236}">
                <a16:creationId xmlns:a16="http://schemas.microsoft.com/office/drawing/2014/main" id="{011C5D12-8490-7C5A-9F95-4094D64AA642}"/>
              </a:ext>
            </a:extLst>
          </p:cNvPr>
          <p:cNvSpPr txBox="1"/>
          <p:nvPr/>
        </p:nvSpPr>
        <p:spPr>
          <a:xfrm>
            <a:off x="6303411" y="3093720"/>
            <a:ext cx="5711687" cy="4154984"/>
          </a:xfrm>
          <a:prstGeom prst="rect">
            <a:avLst/>
          </a:prstGeom>
          <a:noFill/>
        </p:spPr>
        <p:txBody>
          <a:bodyPr wrap="square">
            <a:spAutoFit/>
          </a:bodyPr>
          <a:lstStyle/>
          <a:p>
            <a:r>
              <a:rPr lang="en-US" sz="2400" b="0" i="0" dirty="0">
                <a:solidFill>
                  <a:srgbClr val="000000"/>
                </a:solidFill>
                <a:effectLst/>
                <a:latin typeface="Minion-Regular"/>
              </a:rPr>
              <a:t>Packing m</a:t>
            </a:r>
            <a:r>
              <a:rPr lang="en-US" sz="2400" b="0" i="0" dirty="0">
                <a:solidFill>
                  <a:srgbClr val="000000"/>
                </a:solidFill>
                <a:effectLst/>
                <a:latin typeface="GillSans"/>
              </a:rPr>
              <a:t>inimizing holes by sorting fields</a:t>
            </a:r>
          </a:p>
          <a:p>
            <a:r>
              <a:rPr lang="en-US" sz="2400" b="0" i="0" dirty="0">
                <a:solidFill>
                  <a:srgbClr val="000000"/>
                </a:solidFill>
                <a:effectLst/>
                <a:latin typeface="Minion-Regular"/>
              </a:rPr>
              <a:t>eliminates holes, but at potentially </a:t>
            </a:r>
            <a:r>
              <a:rPr lang="en-US" sz="2400" b="1" i="0" dirty="0">
                <a:solidFill>
                  <a:srgbClr val="C00000"/>
                </a:solidFill>
                <a:effectLst/>
                <a:latin typeface="Minion-Regular"/>
              </a:rPr>
              <a:t>heavy cost in access time</a:t>
            </a:r>
            <a:r>
              <a:rPr lang="en-US" sz="2400" b="0" i="0" dirty="0">
                <a:solidFill>
                  <a:srgbClr val="000000"/>
                </a:solidFill>
                <a:effectLst/>
                <a:latin typeface="Minion-Regular"/>
              </a:rPr>
              <a:t>. A compromise, adopted by some compilers, is to sort a record’s fields according to the size of their alignment constraints. All byte-aligned fields might come first, followed by any half-word aligned fields, word-aligned fields, and (if the hardware requires) double-word–aligned fields.</a:t>
            </a:r>
            <a:r>
              <a:rPr lang="en-US" sz="2400" dirty="0"/>
              <a:t> </a:t>
            </a:r>
            <a:br>
              <a:rPr lang="en-US" sz="2400" dirty="0"/>
            </a:br>
            <a:endParaRPr lang="en-US" sz="2400" dirty="0"/>
          </a:p>
        </p:txBody>
      </p:sp>
      <p:cxnSp>
        <p:nvCxnSpPr>
          <p:cNvPr id="12" name="Straight Connector 11">
            <a:extLst>
              <a:ext uri="{FF2B5EF4-FFF2-40B4-BE49-F238E27FC236}">
                <a16:creationId xmlns:a16="http://schemas.microsoft.com/office/drawing/2014/main" id="{869AB71B-3F40-438B-7089-E33CA057C585}"/>
              </a:ext>
            </a:extLst>
          </p:cNvPr>
          <p:cNvCxnSpPr/>
          <p:nvPr/>
        </p:nvCxnSpPr>
        <p:spPr>
          <a:xfrm>
            <a:off x="0" y="3053478"/>
            <a:ext cx="12192000"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22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F44AA-27F3-D7B0-2FB0-A4C33A44884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Variants (Unions)</a:t>
            </a:r>
          </a:p>
        </p:txBody>
      </p:sp>
      <p:sp>
        <p:nvSpPr>
          <p:cNvPr id="7" name="TextBox 6">
            <a:extLst>
              <a:ext uri="{FF2B5EF4-FFF2-40B4-BE49-F238E27FC236}">
                <a16:creationId xmlns:a16="http://schemas.microsoft.com/office/drawing/2014/main" id="{B85FE659-E7E4-47BA-AE56-3CB784A536BC}"/>
              </a:ext>
            </a:extLst>
          </p:cNvPr>
          <p:cNvSpPr txBox="1"/>
          <p:nvPr/>
        </p:nvSpPr>
        <p:spPr>
          <a:xfrm>
            <a:off x="4421786" y="210026"/>
            <a:ext cx="7664196" cy="7017306"/>
          </a:xfrm>
          <a:prstGeom prst="rect">
            <a:avLst/>
          </a:prstGeom>
          <a:noFill/>
        </p:spPr>
        <p:txBody>
          <a:bodyPr wrap="square">
            <a:spAutoFit/>
          </a:bodyPr>
          <a:lstStyle/>
          <a:p>
            <a:pPr marL="285750" indent="-285750" algn="l" fontAlgn="base">
              <a:buFont typeface="Arial" panose="020B0604020202020204" pitchFamily="34" charset="0"/>
              <a:buChar char="•"/>
            </a:pPr>
            <a:r>
              <a:rPr lang="en-US" sz="2400" b="0" i="0" dirty="0">
                <a:solidFill>
                  <a:srgbClr val="273239"/>
                </a:solidFill>
                <a:effectLst/>
                <a:latin typeface="Nunito" pitchFamily="2" charset="0"/>
              </a:rPr>
              <a:t>A variant or union is a type of structure that can be used where the amount of memory used is a key factor. </a:t>
            </a:r>
          </a:p>
          <a:p>
            <a:pPr marL="285750" indent="-285750" algn="l" fontAlgn="base">
              <a:buFont typeface="Arial" panose="020B0604020202020204" pitchFamily="34" charset="0"/>
              <a:buChar char="•"/>
            </a:pPr>
            <a:endParaRPr lang="en-US" sz="2400" dirty="0">
              <a:solidFill>
                <a:srgbClr val="273239"/>
              </a:solidFill>
              <a:latin typeface="Nunito" pitchFamily="2" charset="0"/>
            </a:endParaRPr>
          </a:p>
          <a:p>
            <a:pPr marL="285750" indent="-285750" algn="l" fontAlgn="base">
              <a:buFont typeface="Arial" panose="020B0604020202020204" pitchFamily="34" charset="0"/>
              <a:buChar char="•"/>
            </a:pPr>
            <a:r>
              <a:rPr lang="en-US" sz="2400" dirty="0">
                <a:solidFill>
                  <a:srgbClr val="161616"/>
                </a:solidFill>
                <a:latin typeface="IBM Plex Sans" panose="020F0502020204030204" pitchFamily="34" charset="0"/>
              </a:rPr>
              <a:t>A</a:t>
            </a:r>
            <a:r>
              <a:rPr lang="en-US" sz="2400" b="0" i="0" dirty="0">
                <a:solidFill>
                  <a:srgbClr val="161616"/>
                </a:solidFill>
                <a:effectLst/>
                <a:latin typeface="IBM Plex Sans" panose="020F0502020204030204" pitchFamily="34" charset="0"/>
              </a:rPr>
              <a:t>ll of its members start at the same location in memory.</a:t>
            </a:r>
            <a:endParaRPr lang="en-US" sz="2400" b="0" i="0" dirty="0">
              <a:solidFill>
                <a:srgbClr val="273239"/>
              </a:solidFill>
              <a:effectLst/>
              <a:latin typeface="Nunito" pitchFamily="2" charset="0"/>
            </a:endParaRPr>
          </a:p>
          <a:p>
            <a:pPr algn="l" fontAlgn="base"/>
            <a:endParaRPr lang="en-US" sz="2400" b="0" i="0" dirty="0">
              <a:solidFill>
                <a:srgbClr val="273239"/>
              </a:solidFill>
              <a:effectLst/>
              <a:latin typeface="Nunito" pitchFamily="2" charset="0"/>
            </a:endParaRPr>
          </a:p>
          <a:p>
            <a:pPr marL="285750" indent="-285750" algn="l" fontAlgn="base">
              <a:buFont typeface="Arial" panose="020B0604020202020204" pitchFamily="34" charset="0"/>
              <a:buChar char="•"/>
            </a:pPr>
            <a:r>
              <a:rPr lang="en-US" sz="2400" b="0" i="0" dirty="0">
                <a:solidFill>
                  <a:srgbClr val="273239"/>
                </a:solidFill>
                <a:effectLst/>
                <a:latin typeface="Nunito" pitchFamily="2" charset="0"/>
              </a:rPr>
              <a:t>Similarly to the structure, the union can contain different types of data types.</a:t>
            </a:r>
          </a:p>
          <a:p>
            <a:pPr algn="l" fontAlgn="base"/>
            <a:endParaRPr lang="en-US" sz="2400" b="0" i="0" dirty="0">
              <a:solidFill>
                <a:srgbClr val="273239"/>
              </a:solidFill>
              <a:effectLst/>
              <a:latin typeface="Nunito" pitchFamily="2" charset="0"/>
            </a:endParaRPr>
          </a:p>
          <a:p>
            <a:pPr marL="285750" indent="-285750" algn="l" fontAlgn="base">
              <a:buFont typeface="Arial" panose="020B0604020202020204" pitchFamily="34" charset="0"/>
              <a:buChar char="•"/>
            </a:pPr>
            <a:r>
              <a:rPr lang="en-US" sz="2400" b="0" i="0" dirty="0">
                <a:solidFill>
                  <a:srgbClr val="273239"/>
                </a:solidFill>
                <a:effectLst/>
                <a:latin typeface="Nunito" pitchFamily="2" charset="0"/>
              </a:rPr>
              <a:t>This is most useful when the type of data being passed through </a:t>
            </a:r>
            <a:r>
              <a:rPr lang="en-US" sz="2400" b="0" i="0" dirty="0">
                <a:effectLst/>
                <a:latin typeface="Nunito" pitchFamily="2" charset="0"/>
              </a:rPr>
              <a:t>functions</a:t>
            </a:r>
            <a:r>
              <a:rPr lang="en-US" sz="2400" b="0" i="0" dirty="0">
                <a:solidFill>
                  <a:srgbClr val="273239"/>
                </a:solidFill>
                <a:effectLst/>
                <a:latin typeface="Nunito" pitchFamily="2" charset="0"/>
              </a:rPr>
              <a:t> is unknown, using a union which contains all possible data types can remedy this problem.</a:t>
            </a:r>
          </a:p>
          <a:p>
            <a:pPr algn="l" fontAlgn="base"/>
            <a:endParaRPr lang="en-US" sz="2400" b="0" i="0" dirty="0">
              <a:solidFill>
                <a:srgbClr val="273239"/>
              </a:solidFill>
              <a:effectLst/>
              <a:latin typeface="Nunito" pitchFamily="2" charset="0"/>
            </a:endParaRPr>
          </a:p>
          <a:p>
            <a:pPr marL="285750" indent="-285750" fontAlgn="base">
              <a:buFont typeface="Arial" panose="020B0604020202020204" pitchFamily="34" charset="0"/>
              <a:buChar char="•"/>
            </a:pPr>
            <a:r>
              <a:rPr lang="en-US" sz="2400" b="0" i="0" dirty="0">
                <a:solidFill>
                  <a:srgbClr val="273239"/>
                </a:solidFill>
                <a:effectLst/>
                <a:latin typeface="Nunito" pitchFamily="2" charset="0"/>
              </a:rPr>
              <a:t>When the available memory is limited, it can be used to achieve memory efficiency.</a:t>
            </a:r>
          </a:p>
          <a:p>
            <a:pPr algn="l" fontAlgn="base"/>
            <a:endParaRPr lang="en-US" sz="2400" b="0" i="0" dirty="0">
              <a:solidFill>
                <a:srgbClr val="273239"/>
              </a:solidFill>
              <a:effectLst/>
              <a:latin typeface="Nunito" pitchFamily="2" charset="0"/>
            </a:endParaRPr>
          </a:p>
          <a:p>
            <a:pPr algn="l" fontAlgn="base"/>
            <a:endParaRPr lang="en-US" b="0" i="0" dirty="0">
              <a:solidFill>
                <a:srgbClr val="273239"/>
              </a:solidFill>
              <a:effectLst/>
              <a:latin typeface="Nunito" pitchFamily="2" charset="0"/>
            </a:endParaRPr>
          </a:p>
        </p:txBody>
      </p:sp>
    </p:spTree>
    <p:extLst>
      <p:ext uri="{BB962C8B-B14F-4D97-AF65-F5344CB8AC3E}">
        <p14:creationId xmlns:p14="http://schemas.microsoft.com/office/powerpoint/2010/main" val="1543944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6158-C042-45CD-0405-EE799CD05210}"/>
              </a:ext>
            </a:extLst>
          </p:cNvPr>
          <p:cNvSpPr>
            <a:spLocks noGrp="1"/>
          </p:cNvSpPr>
          <p:nvPr>
            <p:ph type="title"/>
          </p:nvPr>
        </p:nvSpPr>
        <p:spPr>
          <a:xfrm>
            <a:off x="436756" y="0"/>
            <a:ext cx="10515600" cy="1325563"/>
          </a:xfrm>
        </p:spPr>
        <p:txBody>
          <a:bodyPr/>
          <a:lstStyle/>
          <a:p>
            <a:r>
              <a:rPr lang="en-US" dirty="0"/>
              <a:t>Variants/Unions</a:t>
            </a:r>
          </a:p>
        </p:txBody>
      </p:sp>
      <p:pic>
        <p:nvPicPr>
          <p:cNvPr id="5" name="Picture 4">
            <a:extLst>
              <a:ext uri="{FF2B5EF4-FFF2-40B4-BE49-F238E27FC236}">
                <a16:creationId xmlns:a16="http://schemas.microsoft.com/office/drawing/2014/main" id="{10EF67F6-5F99-A002-26DC-6F7583A11191}"/>
              </a:ext>
            </a:extLst>
          </p:cNvPr>
          <p:cNvPicPr>
            <a:picLocks noChangeAspect="1"/>
          </p:cNvPicPr>
          <p:nvPr/>
        </p:nvPicPr>
        <p:blipFill>
          <a:blip r:embed="rId2"/>
          <a:stretch>
            <a:fillRect/>
          </a:stretch>
        </p:blipFill>
        <p:spPr>
          <a:xfrm>
            <a:off x="1631383" y="1049338"/>
            <a:ext cx="5074337" cy="5532437"/>
          </a:xfrm>
          <a:prstGeom prst="rect">
            <a:avLst/>
          </a:prstGeom>
        </p:spPr>
      </p:pic>
      <p:pic>
        <p:nvPicPr>
          <p:cNvPr id="7" name="Picture 6">
            <a:extLst>
              <a:ext uri="{FF2B5EF4-FFF2-40B4-BE49-F238E27FC236}">
                <a16:creationId xmlns:a16="http://schemas.microsoft.com/office/drawing/2014/main" id="{5419E4A2-0A95-C5D7-E7B8-411556985CB0}"/>
              </a:ext>
            </a:extLst>
          </p:cNvPr>
          <p:cNvPicPr>
            <a:picLocks noChangeAspect="1"/>
          </p:cNvPicPr>
          <p:nvPr/>
        </p:nvPicPr>
        <p:blipFill>
          <a:blip r:embed="rId3"/>
          <a:stretch>
            <a:fillRect/>
          </a:stretch>
        </p:blipFill>
        <p:spPr>
          <a:xfrm>
            <a:off x="6984961" y="2248675"/>
            <a:ext cx="4524375" cy="1781175"/>
          </a:xfrm>
          <a:prstGeom prst="rect">
            <a:avLst/>
          </a:prstGeom>
        </p:spPr>
      </p:pic>
    </p:spTree>
    <p:extLst>
      <p:ext uri="{BB962C8B-B14F-4D97-AF65-F5344CB8AC3E}">
        <p14:creationId xmlns:p14="http://schemas.microsoft.com/office/powerpoint/2010/main" val="337528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C9EC-F5E4-AFE4-116F-E6C1C54B3D8E}"/>
              </a:ext>
            </a:extLst>
          </p:cNvPr>
          <p:cNvSpPr>
            <a:spLocks noGrp="1"/>
          </p:cNvSpPr>
          <p:nvPr>
            <p:ph type="title"/>
          </p:nvPr>
        </p:nvSpPr>
        <p:spPr>
          <a:xfrm>
            <a:off x="838200" y="-253853"/>
            <a:ext cx="10515600" cy="1325563"/>
          </a:xfrm>
        </p:spPr>
        <p:txBody>
          <a:bodyPr/>
          <a:lstStyle/>
          <a:p>
            <a:r>
              <a:rPr lang="en-US" dirty="0"/>
              <a:t>Record/Structure</a:t>
            </a:r>
          </a:p>
        </p:txBody>
      </p:sp>
      <p:pic>
        <p:nvPicPr>
          <p:cNvPr id="5" name="Picture 4">
            <a:extLst>
              <a:ext uri="{FF2B5EF4-FFF2-40B4-BE49-F238E27FC236}">
                <a16:creationId xmlns:a16="http://schemas.microsoft.com/office/drawing/2014/main" id="{B43952A5-2789-4C7B-9A15-C02078CC0A46}"/>
              </a:ext>
            </a:extLst>
          </p:cNvPr>
          <p:cNvPicPr>
            <a:picLocks noChangeAspect="1"/>
          </p:cNvPicPr>
          <p:nvPr/>
        </p:nvPicPr>
        <p:blipFill>
          <a:blip r:embed="rId2"/>
          <a:stretch>
            <a:fillRect/>
          </a:stretch>
        </p:blipFill>
        <p:spPr>
          <a:xfrm>
            <a:off x="7330050" y="3249539"/>
            <a:ext cx="4699000" cy="977900"/>
          </a:xfrm>
          <a:prstGeom prst="rect">
            <a:avLst/>
          </a:prstGeom>
        </p:spPr>
      </p:pic>
      <p:pic>
        <p:nvPicPr>
          <p:cNvPr id="3" name="Picture 2">
            <a:extLst>
              <a:ext uri="{FF2B5EF4-FFF2-40B4-BE49-F238E27FC236}">
                <a16:creationId xmlns:a16="http://schemas.microsoft.com/office/drawing/2014/main" id="{9B0217E8-77EA-1F2D-C616-E62B8806BE7C}"/>
              </a:ext>
            </a:extLst>
          </p:cNvPr>
          <p:cNvPicPr>
            <a:picLocks noChangeAspect="1"/>
          </p:cNvPicPr>
          <p:nvPr/>
        </p:nvPicPr>
        <p:blipFill>
          <a:blip r:embed="rId3"/>
          <a:stretch>
            <a:fillRect/>
          </a:stretch>
        </p:blipFill>
        <p:spPr>
          <a:xfrm>
            <a:off x="733456" y="753989"/>
            <a:ext cx="6438900" cy="5969000"/>
          </a:xfrm>
          <a:prstGeom prst="rect">
            <a:avLst/>
          </a:prstGeom>
        </p:spPr>
      </p:pic>
    </p:spTree>
    <p:extLst>
      <p:ext uri="{BB962C8B-B14F-4D97-AF65-F5344CB8AC3E}">
        <p14:creationId xmlns:p14="http://schemas.microsoft.com/office/powerpoint/2010/main" val="2856402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B543-9E92-0FB1-3C3E-98A71ABD0FD9}"/>
              </a:ext>
            </a:extLst>
          </p:cNvPr>
          <p:cNvSpPr>
            <a:spLocks noGrp="1"/>
          </p:cNvSpPr>
          <p:nvPr>
            <p:ph type="title"/>
          </p:nvPr>
        </p:nvSpPr>
        <p:spPr/>
        <p:txBody>
          <a:bodyPr/>
          <a:lstStyle/>
          <a:p>
            <a:r>
              <a:rPr lang="en-US" dirty="0"/>
              <a:t>Array</a:t>
            </a:r>
          </a:p>
        </p:txBody>
      </p:sp>
      <p:pic>
        <p:nvPicPr>
          <p:cNvPr id="5" name="Picture 4">
            <a:extLst>
              <a:ext uri="{FF2B5EF4-FFF2-40B4-BE49-F238E27FC236}">
                <a16:creationId xmlns:a16="http://schemas.microsoft.com/office/drawing/2014/main" id="{F72E363A-BD14-15C8-8738-D288188A86EC}"/>
              </a:ext>
            </a:extLst>
          </p:cNvPr>
          <p:cNvPicPr>
            <a:picLocks noChangeAspect="1"/>
          </p:cNvPicPr>
          <p:nvPr/>
        </p:nvPicPr>
        <p:blipFill>
          <a:blip r:embed="rId2"/>
          <a:stretch>
            <a:fillRect/>
          </a:stretch>
        </p:blipFill>
        <p:spPr>
          <a:xfrm>
            <a:off x="370982" y="3057025"/>
            <a:ext cx="6347792" cy="2315501"/>
          </a:xfrm>
          <a:prstGeom prst="rect">
            <a:avLst/>
          </a:prstGeom>
        </p:spPr>
      </p:pic>
      <p:sp>
        <p:nvSpPr>
          <p:cNvPr id="8" name="TextBox 7">
            <a:extLst>
              <a:ext uri="{FF2B5EF4-FFF2-40B4-BE49-F238E27FC236}">
                <a16:creationId xmlns:a16="http://schemas.microsoft.com/office/drawing/2014/main" id="{BEE3D387-1021-C40C-E3E1-A70E982BF021}"/>
              </a:ext>
            </a:extLst>
          </p:cNvPr>
          <p:cNvSpPr txBox="1"/>
          <p:nvPr/>
        </p:nvSpPr>
        <p:spPr>
          <a:xfrm>
            <a:off x="7566891" y="1679711"/>
            <a:ext cx="3388748" cy="461665"/>
          </a:xfrm>
          <a:prstGeom prst="rect">
            <a:avLst/>
          </a:prstGeom>
          <a:noFill/>
        </p:spPr>
        <p:txBody>
          <a:bodyPr wrap="none" rtlCol="0">
            <a:spAutoFit/>
          </a:bodyPr>
          <a:lstStyle/>
          <a:p>
            <a:r>
              <a:rPr lang="en-US" sz="2400" dirty="0"/>
              <a:t>Slice And Array Operation</a:t>
            </a:r>
          </a:p>
        </p:txBody>
      </p:sp>
      <p:graphicFrame>
        <p:nvGraphicFramePr>
          <p:cNvPr id="9" name="Table 8">
            <a:extLst>
              <a:ext uri="{FF2B5EF4-FFF2-40B4-BE49-F238E27FC236}">
                <a16:creationId xmlns:a16="http://schemas.microsoft.com/office/drawing/2014/main" id="{C1614EA8-CC83-DF99-A8A5-39E189D2A3B5}"/>
              </a:ext>
            </a:extLst>
          </p:cNvPr>
          <p:cNvGraphicFramePr>
            <a:graphicFrameLocks noGrp="1"/>
          </p:cNvGraphicFramePr>
          <p:nvPr>
            <p:extLst>
              <p:ext uri="{D42A27DB-BD31-4B8C-83A1-F6EECF244321}">
                <p14:modId xmlns:p14="http://schemas.microsoft.com/office/powerpoint/2010/main" val="3984372113"/>
              </p:ext>
            </p:extLst>
          </p:nvPr>
        </p:nvGraphicFramePr>
        <p:xfrm>
          <a:off x="7341705" y="2432234"/>
          <a:ext cx="6347792" cy="1920240"/>
        </p:xfrm>
        <a:graphic>
          <a:graphicData uri="http://schemas.openxmlformats.org/drawingml/2006/table">
            <a:tbl>
              <a:tblPr/>
              <a:tblGrid>
                <a:gridCol w="4756520">
                  <a:extLst>
                    <a:ext uri="{9D8B030D-6E8A-4147-A177-3AD203B41FA5}">
                      <a16:colId xmlns:a16="http://schemas.microsoft.com/office/drawing/2014/main" val="890840157"/>
                    </a:ext>
                  </a:extLst>
                </a:gridCol>
                <a:gridCol w="1591272">
                  <a:extLst>
                    <a:ext uri="{9D8B030D-6E8A-4147-A177-3AD203B41FA5}">
                      <a16:colId xmlns:a16="http://schemas.microsoft.com/office/drawing/2014/main" val="496494428"/>
                    </a:ext>
                  </a:extLst>
                </a:gridCol>
              </a:tblGrid>
              <a:tr h="1463197">
                <a:tc>
                  <a:txBody>
                    <a:bodyPr/>
                    <a:lstStyle/>
                    <a:p>
                      <a:r>
                        <a:rPr lang="en-US" sz="2400" b="0" i="0" dirty="0">
                          <a:solidFill>
                            <a:srgbClr val="FF0000"/>
                          </a:solidFill>
                          <a:effectLst/>
                          <a:latin typeface="Minion-Regular"/>
                        </a:rPr>
                        <a:t>Fortran 90 </a:t>
                      </a:r>
                      <a:r>
                        <a:rPr lang="en-US" sz="2400" b="0" i="0" dirty="0">
                          <a:solidFill>
                            <a:srgbClr val="000000"/>
                          </a:solidFill>
                          <a:effectLst/>
                          <a:latin typeface="Minion-Regular"/>
                        </a:rPr>
                        <a:t>and Single Assignment C provide extensive facilities for slicing, as do many scripting languages, including Perl, Python, Ruby, and R </a:t>
                      </a:r>
                      <a:endParaRPr lang="en-US" sz="2400" dirty="0">
                        <a:effectLst/>
                      </a:endParaRPr>
                    </a:p>
                  </a:txBody>
                  <a:tcPr anchor="ctr">
                    <a:lnL>
                      <a:noFill/>
                    </a:lnL>
                    <a:lnR>
                      <a:noFill/>
                    </a:lnR>
                    <a:lnT>
                      <a:noFill/>
                    </a:lnT>
                    <a:lnB>
                      <a:noFill/>
                    </a:lnB>
                  </a:tcPr>
                </a:tc>
                <a:tc>
                  <a:txBody>
                    <a:bodyPr/>
                    <a:lstStyle/>
                    <a:p>
                      <a:endParaRPr lang="en-US" dirty="0">
                        <a:effectLst/>
                      </a:endParaRPr>
                    </a:p>
                  </a:txBody>
                  <a:tcPr anchor="ctr">
                    <a:lnL>
                      <a:noFill/>
                    </a:lnL>
                    <a:lnR>
                      <a:noFill/>
                    </a:lnR>
                    <a:lnT>
                      <a:noFill/>
                    </a:lnT>
                    <a:lnB>
                      <a:noFill/>
                    </a:lnB>
                  </a:tcPr>
                </a:tc>
                <a:extLst>
                  <a:ext uri="{0D108BD9-81ED-4DB2-BD59-A6C34878D82A}">
                    <a16:rowId xmlns:a16="http://schemas.microsoft.com/office/drawing/2014/main" val="558644228"/>
                  </a:ext>
                </a:extLst>
              </a:tr>
            </a:tbl>
          </a:graphicData>
        </a:graphic>
      </p:graphicFrame>
      <p:sp>
        <p:nvSpPr>
          <p:cNvPr id="10" name="Rectangle 2">
            <a:extLst>
              <a:ext uri="{FF2B5EF4-FFF2-40B4-BE49-F238E27FC236}">
                <a16:creationId xmlns:a16="http://schemas.microsoft.com/office/drawing/2014/main" id="{843C0E6D-0855-61F0-B53F-6E47D2E3FFD7}"/>
              </a:ext>
            </a:extLst>
          </p:cNvPr>
          <p:cNvSpPr>
            <a:spLocks noChangeArrowheads="1"/>
          </p:cNvSpPr>
          <p:nvPr/>
        </p:nvSpPr>
        <p:spPr bwMode="auto">
          <a:xfrm>
            <a:off x="4812471" y="5094021"/>
            <a:ext cx="140519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568E737E-73A2-AA77-90A4-BBCADA068FF2}"/>
              </a:ext>
            </a:extLst>
          </p:cNvPr>
          <p:cNvPicPr>
            <a:picLocks noChangeAspect="1"/>
          </p:cNvPicPr>
          <p:nvPr/>
        </p:nvPicPr>
        <p:blipFill rotWithShape="1">
          <a:blip r:embed="rId3"/>
          <a:srcRect r="9523"/>
          <a:stretch/>
        </p:blipFill>
        <p:spPr>
          <a:xfrm>
            <a:off x="7382781" y="4387850"/>
            <a:ext cx="4438237" cy="2105025"/>
          </a:xfrm>
          <a:prstGeom prst="rect">
            <a:avLst/>
          </a:prstGeom>
        </p:spPr>
      </p:pic>
    </p:spTree>
    <p:extLst>
      <p:ext uri="{BB962C8B-B14F-4D97-AF65-F5344CB8AC3E}">
        <p14:creationId xmlns:p14="http://schemas.microsoft.com/office/powerpoint/2010/main" val="3166458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CAD56-D43B-1BA5-695F-BFA9860F2DDA}"/>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b="1" i="0" kern="1200">
                <a:solidFill>
                  <a:schemeClr val="tx1"/>
                </a:solidFill>
                <a:effectLst/>
                <a:latin typeface="+mj-lt"/>
                <a:ea typeface="+mj-ea"/>
                <a:cs typeface="+mj-cs"/>
              </a:rPr>
              <a:t>Dimensions, Bounds, and Allocation</a:t>
            </a:r>
            <a:r>
              <a:rPr lang="en-US" sz="4800" kern="1200">
                <a:solidFill>
                  <a:schemeClr val="tx1"/>
                </a:solidFill>
                <a:latin typeface="+mj-lt"/>
                <a:ea typeface="+mj-ea"/>
                <a:cs typeface="+mj-cs"/>
              </a:rPr>
              <a:t> </a:t>
            </a:r>
            <a:br>
              <a:rPr lang="en-US" sz="4800" kern="1200">
                <a:solidFill>
                  <a:schemeClr val="tx1"/>
                </a:solidFill>
                <a:latin typeface="+mj-lt"/>
                <a:ea typeface="+mj-ea"/>
                <a:cs typeface="+mj-cs"/>
              </a:rPr>
            </a:br>
            <a:endParaRPr lang="en-US" sz="4800" kern="120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4BF15981-3327-97F9-C2CA-EAFDBDFA1624}"/>
              </a:ext>
            </a:extLst>
          </p:cNvPr>
          <p:cNvPicPr>
            <a:picLocks noChangeAspect="1"/>
          </p:cNvPicPr>
          <p:nvPr/>
        </p:nvPicPr>
        <p:blipFill>
          <a:blip r:embed="rId2"/>
          <a:stretch>
            <a:fillRect/>
          </a:stretch>
        </p:blipFill>
        <p:spPr>
          <a:xfrm>
            <a:off x="1070517" y="1181802"/>
            <a:ext cx="8893785" cy="5113927"/>
          </a:xfrm>
          <a:prstGeom prst="rect">
            <a:avLst/>
          </a:prstGeom>
        </p:spPr>
      </p:pic>
    </p:spTree>
    <p:extLst>
      <p:ext uri="{BB962C8B-B14F-4D97-AF65-F5344CB8AC3E}">
        <p14:creationId xmlns:p14="http://schemas.microsoft.com/office/powerpoint/2010/main" val="2386952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C183C1-3FD5-C835-4345-94431C7CFEB0}"/>
              </a:ext>
            </a:extLst>
          </p:cNvPr>
          <p:cNvPicPr>
            <a:picLocks noChangeAspect="1"/>
          </p:cNvPicPr>
          <p:nvPr/>
        </p:nvPicPr>
        <p:blipFill>
          <a:blip r:embed="rId2"/>
          <a:stretch>
            <a:fillRect/>
          </a:stretch>
        </p:blipFill>
        <p:spPr>
          <a:xfrm>
            <a:off x="838200" y="1501775"/>
            <a:ext cx="6562725" cy="4991100"/>
          </a:xfrm>
          <a:prstGeom prst="rect">
            <a:avLst/>
          </a:prstGeom>
        </p:spPr>
      </p:pic>
      <p:sp>
        <p:nvSpPr>
          <p:cNvPr id="2" name="Title 1">
            <a:extLst>
              <a:ext uri="{FF2B5EF4-FFF2-40B4-BE49-F238E27FC236}">
                <a16:creationId xmlns:a16="http://schemas.microsoft.com/office/drawing/2014/main" id="{7604D816-70FE-EF22-ED38-6EB7B32A3732}"/>
              </a:ext>
            </a:extLst>
          </p:cNvPr>
          <p:cNvSpPr>
            <a:spLocks noGrp="1"/>
          </p:cNvSpPr>
          <p:nvPr>
            <p:ph type="title"/>
          </p:nvPr>
        </p:nvSpPr>
        <p:spPr/>
        <p:txBody>
          <a:bodyPr/>
          <a:lstStyle/>
          <a:p>
            <a:r>
              <a:rPr lang="en-US" dirty="0"/>
              <a:t>Allocation of arrays</a:t>
            </a:r>
          </a:p>
        </p:txBody>
      </p:sp>
      <p:sp>
        <p:nvSpPr>
          <p:cNvPr id="3" name="Content Placeholder 2">
            <a:extLst>
              <a:ext uri="{FF2B5EF4-FFF2-40B4-BE49-F238E27FC236}">
                <a16:creationId xmlns:a16="http://schemas.microsoft.com/office/drawing/2014/main" id="{435A02AB-C1BA-DD7B-56D8-07162A4EF4B8}"/>
              </a:ext>
            </a:extLst>
          </p:cNvPr>
          <p:cNvSpPr>
            <a:spLocks noGrp="1"/>
          </p:cNvSpPr>
          <p:nvPr>
            <p:ph idx="1"/>
          </p:nvPr>
        </p:nvSpPr>
        <p:spPr>
          <a:xfrm>
            <a:off x="0" y="1690688"/>
            <a:ext cx="3959087" cy="4351338"/>
          </a:xfrm>
        </p:spPr>
        <p:txBody>
          <a:bodyPr/>
          <a:lstStyle/>
          <a:p>
            <a:r>
              <a:rPr lang="en-US" dirty="0"/>
              <a:t>Dope Vector : dope vector will contain the lower bound of each dimension and the size of each dimension</a:t>
            </a:r>
          </a:p>
        </p:txBody>
      </p:sp>
      <p:sp>
        <p:nvSpPr>
          <p:cNvPr id="7" name="TextBox 6">
            <a:extLst>
              <a:ext uri="{FF2B5EF4-FFF2-40B4-BE49-F238E27FC236}">
                <a16:creationId xmlns:a16="http://schemas.microsoft.com/office/drawing/2014/main" id="{390A2FFC-F680-7613-6925-4FE0E3D9BBFD}"/>
              </a:ext>
            </a:extLst>
          </p:cNvPr>
          <p:cNvSpPr txBox="1"/>
          <p:nvPr/>
        </p:nvSpPr>
        <p:spPr>
          <a:xfrm>
            <a:off x="7400925" y="0"/>
            <a:ext cx="4791075" cy="6832640"/>
          </a:xfrm>
          <a:prstGeom prst="rect">
            <a:avLst/>
          </a:prstGeom>
          <a:noFill/>
        </p:spPr>
        <p:txBody>
          <a:bodyPr wrap="square">
            <a:spAutoFit/>
          </a:bodyPr>
          <a:lstStyle/>
          <a:p>
            <a:r>
              <a:rPr lang="en-US" sz="2800" b="0" i="0" dirty="0">
                <a:solidFill>
                  <a:srgbClr val="000000"/>
                </a:solidFill>
                <a:effectLst/>
                <a:latin typeface="CMTT8"/>
              </a:rPr>
              <a:t>M </a:t>
            </a:r>
            <a:r>
              <a:rPr lang="en-US" sz="2800" b="0" i="0" dirty="0">
                <a:solidFill>
                  <a:srgbClr val="000000"/>
                </a:solidFill>
                <a:effectLst/>
                <a:latin typeface="GillSans-Light"/>
              </a:rPr>
              <a:t>is a square two dimensional array whose bounds are determined by a parameter passed to </a:t>
            </a:r>
            <a:r>
              <a:rPr lang="en-US" sz="2800" b="0" i="0" dirty="0">
                <a:solidFill>
                  <a:srgbClr val="000000"/>
                </a:solidFill>
                <a:effectLst/>
                <a:latin typeface="CMTT8"/>
              </a:rPr>
              <a:t>foo </a:t>
            </a:r>
            <a:r>
              <a:rPr lang="en-US" sz="2800" b="0" i="0" dirty="0">
                <a:solidFill>
                  <a:srgbClr val="000000"/>
                </a:solidFill>
                <a:effectLst/>
                <a:latin typeface="GillSans-Light"/>
              </a:rPr>
              <a:t>at run time. The compiler arranges for a pointer to </a:t>
            </a:r>
            <a:r>
              <a:rPr lang="en-US" sz="2800" b="0" i="0" dirty="0">
                <a:solidFill>
                  <a:srgbClr val="000000"/>
                </a:solidFill>
                <a:effectLst/>
                <a:latin typeface="CMTT8"/>
              </a:rPr>
              <a:t>M </a:t>
            </a:r>
            <a:r>
              <a:rPr lang="en-US" sz="2800" b="0" i="0" dirty="0">
                <a:solidFill>
                  <a:srgbClr val="000000"/>
                </a:solidFill>
                <a:effectLst/>
                <a:latin typeface="GillSans-Light"/>
              </a:rPr>
              <a:t>and a dope vector to reside at static offsets from the frame pointer. </a:t>
            </a:r>
            <a:r>
              <a:rPr lang="en-US" sz="2800" b="0" i="0" dirty="0">
                <a:solidFill>
                  <a:srgbClr val="000000"/>
                </a:solidFill>
                <a:effectLst/>
                <a:latin typeface="CMTT8"/>
              </a:rPr>
              <a:t>M </a:t>
            </a:r>
            <a:r>
              <a:rPr lang="en-US" sz="2800" b="0" i="0" dirty="0">
                <a:solidFill>
                  <a:srgbClr val="000000"/>
                </a:solidFill>
                <a:effectLst/>
                <a:latin typeface="GillSans-Light"/>
              </a:rPr>
              <a:t>cannot be placed among the other local variables because it would prevent those higher in the frame from having static offsets. Additional variable-size arrays or records are easily accommodated.</a:t>
            </a:r>
            <a:r>
              <a:rPr lang="en-US" sz="2800" dirty="0"/>
              <a:t> </a:t>
            </a:r>
            <a:br>
              <a:rPr lang="en-US" dirty="0"/>
            </a:br>
            <a:endParaRPr lang="en-US" dirty="0"/>
          </a:p>
        </p:txBody>
      </p:sp>
    </p:spTree>
    <p:extLst>
      <p:ext uri="{BB962C8B-B14F-4D97-AF65-F5344CB8AC3E}">
        <p14:creationId xmlns:p14="http://schemas.microsoft.com/office/powerpoint/2010/main" val="1916440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7C38-F847-855A-FD5C-B546D9F634F0}"/>
              </a:ext>
            </a:extLst>
          </p:cNvPr>
          <p:cNvSpPr>
            <a:spLocks noGrp="1"/>
          </p:cNvSpPr>
          <p:nvPr>
            <p:ph type="title"/>
          </p:nvPr>
        </p:nvSpPr>
        <p:spPr/>
        <p:txBody>
          <a:bodyPr/>
          <a:lstStyle/>
          <a:p>
            <a:r>
              <a:rPr lang="en-US" dirty="0"/>
              <a:t>Row Major Vs Column Major</a:t>
            </a:r>
          </a:p>
        </p:txBody>
      </p:sp>
      <p:sp>
        <p:nvSpPr>
          <p:cNvPr id="3" name="Content Placeholder 2">
            <a:extLst>
              <a:ext uri="{FF2B5EF4-FFF2-40B4-BE49-F238E27FC236}">
                <a16:creationId xmlns:a16="http://schemas.microsoft.com/office/drawing/2014/main" id="{B782DB6A-6767-01F4-EEF7-E85DD1E71E20}"/>
              </a:ext>
            </a:extLst>
          </p:cNvPr>
          <p:cNvSpPr>
            <a:spLocks noGrp="1"/>
          </p:cNvSpPr>
          <p:nvPr>
            <p:ph idx="1"/>
          </p:nvPr>
        </p:nvSpPr>
        <p:spPr/>
        <p:txBody>
          <a:bodyPr/>
          <a:lstStyle/>
          <a:p>
            <a:r>
              <a:rPr lang="en-US" dirty="0"/>
              <a:t> In row-major order, the elements of a row are contiguous in memory; in column-major order, the elements of a column are contiguous. </a:t>
            </a:r>
          </a:p>
        </p:txBody>
      </p:sp>
      <p:pic>
        <p:nvPicPr>
          <p:cNvPr id="5" name="Picture 4">
            <a:extLst>
              <a:ext uri="{FF2B5EF4-FFF2-40B4-BE49-F238E27FC236}">
                <a16:creationId xmlns:a16="http://schemas.microsoft.com/office/drawing/2014/main" id="{5118B064-4DE6-968E-C6C6-F6DC39B8E60D}"/>
              </a:ext>
            </a:extLst>
          </p:cNvPr>
          <p:cNvPicPr>
            <a:picLocks noChangeAspect="1"/>
          </p:cNvPicPr>
          <p:nvPr/>
        </p:nvPicPr>
        <p:blipFill>
          <a:blip r:embed="rId2"/>
          <a:stretch>
            <a:fillRect/>
          </a:stretch>
        </p:blipFill>
        <p:spPr>
          <a:xfrm>
            <a:off x="1036367" y="2928938"/>
            <a:ext cx="5915508" cy="3563937"/>
          </a:xfrm>
          <a:prstGeom prst="rect">
            <a:avLst/>
          </a:prstGeom>
        </p:spPr>
      </p:pic>
      <p:pic>
        <p:nvPicPr>
          <p:cNvPr id="7" name="Picture 6">
            <a:extLst>
              <a:ext uri="{FF2B5EF4-FFF2-40B4-BE49-F238E27FC236}">
                <a16:creationId xmlns:a16="http://schemas.microsoft.com/office/drawing/2014/main" id="{A9AE2978-4652-C2D4-4E11-F8A87356F76F}"/>
              </a:ext>
            </a:extLst>
          </p:cNvPr>
          <p:cNvPicPr>
            <a:picLocks noChangeAspect="1"/>
          </p:cNvPicPr>
          <p:nvPr/>
        </p:nvPicPr>
        <p:blipFill>
          <a:blip r:embed="rId3"/>
          <a:stretch>
            <a:fillRect/>
          </a:stretch>
        </p:blipFill>
        <p:spPr>
          <a:xfrm>
            <a:off x="6951875" y="4001294"/>
            <a:ext cx="4772025" cy="1295400"/>
          </a:xfrm>
          <a:prstGeom prst="rect">
            <a:avLst/>
          </a:prstGeom>
        </p:spPr>
      </p:pic>
    </p:spTree>
    <p:extLst>
      <p:ext uri="{BB962C8B-B14F-4D97-AF65-F5344CB8AC3E}">
        <p14:creationId xmlns:p14="http://schemas.microsoft.com/office/powerpoint/2010/main" val="2542632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ADFA-C553-8E49-3280-EDA09CE23682}"/>
              </a:ext>
            </a:extLst>
          </p:cNvPr>
          <p:cNvSpPr>
            <a:spLocks noGrp="1"/>
          </p:cNvSpPr>
          <p:nvPr>
            <p:ph type="title"/>
          </p:nvPr>
        </p:nvSpPr>
        <p:spPr/>
        <p:txBody>
          <a:bodyPr/>
          <a:lstStyle/>
          <a:p>
            <a:r>
              <a:rPr lang="en-US" dirty="0"/>
              <a:t>Memory Layout Strategy</a:t>
            </a:r>
          </a:p>
        </p:txBody>
      </p:sp>
      <p:pic>
        <p:nvPicPr>
          <p:cNvPr id="5" name="Picture 4">
            <a:extLst>
              <a:ext uri="{FF2B5EF4-FFF2-40B4-BE49-F238E27FC236}">
                <a16:creationId xmlns:a16="http://schemas.microsoft.com/office/drawing/2014/main" id="{8C748995-18A9-D7D0-27B7-41DC2D009E5A}"/>
              </a:ext>
            </a:extLst>
          </p:cNvPr>
          <p:cNvPicPr>
            <a:picLocks noChangeAspect="1"/>
          </p:cNvPicPr>
          <p:nvPr/>
        </p:nvPicPr>
        <p:blipFill>
          <a:blip r:embed="rId2"/>
          <a:stretch>
            <a:fillRect/>
          </a:stretch>
        </p:blipFill>
        <p:spPr>
          <a:xfrm>
            <a:off x="1643270" y="2092792"/>
            <a:ext cx="7605298" cy="4266387"/>
          </a:xfrm>
          <a:prstGeom prst="rect">
            <a:avLst/>
          </a:prstGeom>
        </p:spPr>
      </p:pic>
      <p:sp>
        <p:nvSpPr>
          <p:cNvPr id="3" name="Rectangle 2">
            <a:extLst>
              <a:ext uri="{FF2B5EF4-FFF2-40B4-BE49-F238E27FC236}">
                <a16:creationId xmlns:a16="http://schemas.microsoft.com/office/drawing/2014/main" id="{43AE278E-2305-9B59-7101-54C5FA6408A1}"/>
              </a:ext>
            </a:extLst>
          </p:cNvPr>
          <p:cNvSpPr/>
          <p:nvPr/>
        </p:nvSpPr>
        <p:spPr>
          <a:xfrm>
            <a:off x="6556917" y="2092791"/>
            <a:ext cx="1940312" cy="60580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9823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68CF-A244-82E4-84EE-E0CC34E73D7F}"/>
              </a:ext>
            </a:extLst>
          </p:cNvPr>
          <p:cNvSpPr>
            <a:spLocks noGrp="1"/>
          </p:cNvSpPr>
          <p:nvPr>
            <p:ph type="title"/>
          </p:nvPr>
        </p:nvSpPr>
        <p:spPr>
          <a:xfrm>
            <a:off x="543339" y="391630"/>
            <a:ext cx="10810461" cy="1325563"/>
          </a:xfrm>
        </p:spPr>
        <p:txBody>
          <a:bodyPr/>
          <a:lstStyle/>
          <a:p>
            <a:r>
              <a:rPr lang="en-US" dirty="0"/>
              <a:t>Contiguous array allocation vs row pointers in C</a:t>
            </a:r>
          </a:p>
        </p:txBody>
      </p:sp>
      <p:pic>
        <p:nvPicPr>
          <p:cNvPr id="5" name="Picture 4">
            <a:extLst>
              <a:ext uri="{FF2B5EF4-FFF2-40B4-BE49-F238E27FC236}">
                <a16:creationId xmlns:a16="http://schemas.microsoft.com/office/drawing/2014/main" id="{614CE2C5-1638-A314-C947-92BE03C48E9A}"/>
              </a:ext>
            </a:extLst>
          </p:cNvPr>
          <p:cNvPicPr>
            <a:picLocks noChangeAspect="1"/>
          </p:cNvPicPr>
          <p:nvPr/>
        </p:nvPicPr>
        <p:blipFill>
          <a:blip r:embed="rId2"/>
          <a:stretch>
            <a:fillRect/>
          </a:stretch>
        </p:blipFill>
        <p:spPr>
          <a:xfrm>
            <a:off x="76200" y="1717193"/>
            <a:ext cx="7943850" cy="3771900"/>
          </a:xfrm>
          <a:prstGeom prst="rect">
            <a:avLst/>
          </a:prstGeom>
        </p:spPr>
      </p:pic>
      <p:sp>
        <p:nvSpPr>
          <p:cNvPr id="7" name="TextBox 6">
            <a:extLst>
              <a:ext uri="{FF2B5EF4-FFF2-40B4-BE49-F238E27FC236}">
                <a16:creationId xmlns:a16="http://schemas.microsoft.com/office/drawing/2014/main" id="{1DBA0FD0-C6D6-8511-2BBF-EBC5F4B2E91D}"/>
              </a:ext>
            </a:extLst>
          </p:cNvPr>
          <p:cNvSpPr txBox="1"/>
          <p:nvPr/>
        </p:nvSpPr>
        <p:spPr>
          <a:xfrm>
            <a:off x="8229601" y="1942055"/>
            <a:ext cx="3486150" cy="4524315"/>
          </a:xfrm>
          <a:prstGeom prst="rect">
            <a:avLst/>
          </a:prstGeom>
          <a:noFill/>
        </p:spPr>
        <p:txBody>
          <a:bodyPr wrap="square">
            <a:spAutoFit/>
          </a:bodyPr>
          <a:lstStyle/>
          <a:p>
            <a:r>
              <a:rPr lang="en-US" sz="1800" b="0" i="0" dirty="0">
                <a:solidFill>
                  <a:srgbClr val="000000"/>
                </a:solidFill>
                <a:effectLst/>
                <a:latin typeface="GillSans-Light"/>
              </a:rPr>
              <a:t>The declaration on the left is a true two-dimensional array. The slashed boxes are </a:t>
            </a:r>
            <a:r>
              <a:rPr lang="en-US" sz="1800" b="0" i="0" dirty="0">
                <a:solidFill>
                  <a:srgbClr val="000000"/>
                </a:solidFill>
                <a:effectLst/>
                <a:latin typeface="CMTT8"/>
              </a:rPr>
              <a:t>NULL </a:t>
            </a:r>
            <a:r>
              <a:rPr lang="en-US" sz="1800" b="0" i="0" dirty="0">
                <a:solidFill>
                  <a:srgbClr val="000000"/>
                </a:solidFill>
                <a:effectLst/>
                <a:latin typeface="GillSans-Light"/>
              </a:rPr>
              <a:t>bytes; the shaded areas are holes. The declaration on the right is a ragged array of pointers to arrays of characters. In both cases, we have omitted bounds in the declaration that can be deduced from the size of the initializer (aggregate). Both data structures permit individual characters to be accessed using double subscripts, but the memory layout (and corresponding address arithmetic) is quite different</a:t>
            </a:r>
            <a:r>
              <a:rPr lang="en-US" dirty="0"/>
              <a:t> </a:t>
            </a:r>
            <a:br>
              <a:rPr lang="en-US" dirty="0"/>
            </a:br>
            <a:endParaRPr lang="en-US" dirty="0"/>
          </a:p>
        </p:txBody>
      </p:sp>
      <p:sp>
        <p:nvSpPr>
          <p:cNvPr id="3" name="TextBox 2">
            <a:extLst>
              <a:ext uri="{FF2B5EF4-FFF2-40B4-BE49-F238E27FC236}">
                <a16:creationId xmlns:a16="http://schemas.microsoft.com/office/drawing/2014/main" id="{D7713660-9D4C-AC42-F7EB-AF1A9CC56BDC}"/>
              </a:ext>
            </a:extLst>
          </p:cNvPr>
          <p:cNvSpPr txBox="1"/>
          <p:nvPr/>
        </p:nvSpPr>
        <p:spPr>
          <a:xfrm>
            <a:off x="669073" y="5572931"/>
            <a:ext cx="1243738" cy="369332"/>
          </a:xfrm>
          <a:prstGeom prst="rect">
            <a:avLst/>
          </a:prstGeom>
          <a:noFill/>
        </p:spPr>
        <p:txBody>
          <a:bodyPr wrap="none" rtlCol="0">
            <a:spAutoFit/>
          </a:bodyPr>
          <a:lstStyle/>
          <a:p>
            <a:r>
              <a:rPr lang="en-US" dirty="0"/>
              <a:t>Contiguous</a:t>
            </a:r>
          </a:p>
        </p:txBody>
      </p:sp>
      <p:sp>
        <p:nvSpPr>
          <p:cNvPr id="4" name="TextBox 3">
            <a:extLst>
              <a:ext uri="{FF2B5EF4-FFF2-40B4-BE49-F238E27FC236}">
                <a16:creationId xmlns:a16="http://schemas.microsoft.com/office/drawing/2014/main" id="{323CB5EA-FDDE-D1D4-DFA8-4761603F2C6A}"/>
              </a:ext>
            </a:extLst>
          </p:cNvPr>
          <p:cNvSpPr txBox="1"/>
          <p:nvPr/>
        </p:nvSpPr>
        <p:spPr>
          <a:xfrm>
            <a:off x="5092390" y="5757597"/>
            <a:ext cx="1322350" cy="369332"/>
          </a:xfrm>
          <a:prstGeom prst="rect">
            <a:avLst/>
          </a:prstGeom>
          <a:noFill/>
        </p:spPr>
        <p:txBody>
          <a:bodyPr wrap="none" rtlCol="0">
            <a:spAutoFit/>
          </a:bodyPr>
          <a:lstStyle/>
          <a:p>
            <a:r>
              <a:rPr lang="en-US" dirty="0"/>
              <a:t>Row Pointer</a:t>
            </a:r>
          </a:p>
        </p:txBody>
      </p:sp>
    </p:spTree>
    <p:extLst>
      <p:ext uri="{BB962C8B-B14F-4D97-AF65-F5344CB8AC3E}">
        <p14:creationId xmlns:p14="http://schemas.microsoft.com/office/powerpoint/2010/main" val="2769902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F85C12-8282-79DF-CF90-25E724D49AB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Composite Data Types </a:t>
            </a:r>
          </a:p>
        </p:txBody>
      </p:sp>
      <p:pic>
        <p:nvPicPr>
          <p:cNvPr id="5" name="Picture 4" descr="A white background with black text&#10;&#10;Description automatically generated">
            <a:extLst>
              <a:ext uri="{FF2B5EF4-FFF2-40B4-BE49-F238E27FC236}">
                <a16:creationId xmlns:a16="http://schemas.microsoft.com/office/drawing/2014/main" id="{95065236-A033-5C79-320E-68059F15CB9B}"/>
              </a:ext>
            </a:extLst>
          </p:cNvPr>
          <p:cNvPicPr>
            <a:picLocks noChangeAspect="1"/>
          </p:cNvPicPr>
          <p:nvPr/>
        </p:nvPicPr>
        <p:blipFill>
          <a:blip r:embed="rId2"/>
          <a:stretch>
            <a:fillRect/>
          </a:stretch>
        </p:blipFill>
        <p:spPr>
          <a:xfrm>
            <a:off x="5613199" y="643466"/>
            <a:ext cx="5108934" cy="5568739"/>
          </a:xfrm>
          <a:prstGeom prst="rect">
            <a:avLst/>
          </a:prstGeom>
        </p:spPr>
      </p:pic>
    </p:spTree>
    <p:extLst>
      <p:ext uri="{BB962C8B-B14F-4D97-AF65-F5344CB8AC3E}">
        <p14:creationId xmlns:p14="http://schemas.microsoft.com/office/powerpoint/2010/main" val="6910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D5686-20F9-89FE-ED64-95AE9B59DB9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String</a:t>
            </a:r>
          </a:p>
        </p:txBody>
      </p:sp>
      <p:pic>
        <p:nvPicPr>
          <p:cNvPr id="5" name="Picture 4" descr="A black text on a white background&#10;&#10;Description automatically generated">
            <a:extLst>
              <a:ext uri="{FF2B5EF4-FFF2-40B4-BE49-F238E27FC236}">
                <a16:creationId xmlns:a16="http://schemas.microsoft.com/office/drawing/2014/main" id="{226FB6B0-087F-3010-D83F-233348040942}"/>
              </a:ext>
            </a:extLst>
          </p:cNvPr>
          <p:cNvPicPr>
            <a:picLocks noChangeAspect="1"/>
          </p:cNvPicPr>
          <p:nvPr/>
        </p:nvPicPr>
        <p:blipFill>
          <a:blip r:embed="rId2"/>
          <a:stretch>
            <a:fillRect/>
          </a:stretch>
        </p:blipFill>
        <p:spPr>
          <a:xfrm>
            <a:off x="4777316" y="1834371"/>
            <a:ext cx="6780700" cy="3186928"/>
          </a:xfrm>
          <a:prstGeom prst="rect">
            <a:avLst/>
          </a:prstGeom>
        </p:spPr>
      </p:pic>
    </p:spTree>
    <p:extLst>
      <p:ext uri="{BB962C8B-B14F-4D97-AF65-F5344CB8AC3E}">
        <p14:creationId xmlns:p14="http://schemas.microsoft.com/office/powerpoint/2010/main" val="2084886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25B6-3D74-B3EA-762E-02078780F04D}"/>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71718DE7-2CE0-75F8-0408-D8A9A4F0DAA6}"/>
              </a:ext>
            </a:extLst>
          </p:cNvPr>
          <p:cNvSpPr>
            <a:spLocks noGrp="1"/>
          </p:cNvSpPr>
          <p:nvPr>
            <p:ph idx="1"/>
          </p:nvPr>
        </p:nvSpPr>
        <p:spPr/>
        <p:txBody>
          <a:bodyPr/>
          <a:lstStyle/>
          <a:p>
            <a:r>
              <a:rPr lang="en-US" dirty="0"/>
              <a:t>A programming language set is an unordered collection of an arbitrary number of distinct values of a common type. </a:t>
            </a:r>
          </a:p>
          <a:p>
            <a:r>
              <a:rPr lang="en-US" dirty="0"/>
              <a:t>Sets were introduced by Pascal, and are found in many more recent languages as well. The type from which elements of a set are drawn is known as the base or universe type. </a:t>
            </a:r>
          </a:p>
        </p:txBody>
      </p:sp>
      <p:sp>
        <p:nvSpPr>
          <p:cNvPr id="5" name="Rectangle 1">
            <a:extLst>
              <a:ext uri="{FF2B5EF4-FFF2-40B4-BE49-F238E27FC236}">
                <a16:creationId xmlns:a16="http://schemas.microsoft.com/office/drawing/2014/main" id="{E50DA570-2D84-CF69-0677-6921ACB5FD79}"/>
              </a:ext>
            </a:extLst>
          </p:cNvPr>
          <p:cNvSpPr>
            <a:spLocks noChangeArrowheads="1"/>
          </p:cNvSpPr>
          <p:nvPr/>
        </p:nvSpPr>
        <p:spPr bwMode="auto">
          <a:xfrm>
            <a:off x="4349750" y="38719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7F1ADB7C-0E0B-3015-320B-353FB155E4E7}"/>
              </a:ext>
            </a:extLst>
          </p:cNvPr>
          <p:cNvPicPr>
            <a:picLocks noChangeAspect="1"/>
          </p:cNvPicPr>
          <p:nvPr/>
        </p:nvPicPr>
        <p:blipFill>
          <a:blip r:embed="rId2"/>
          <a:stretch>
            <a:fillRect/>
          </a:stretch>
        </p:blipFill>
        <p:spPr>
          <a:xfrm>
            <a:off x="1741625" y="4274725"/>
            <a:ext cx="9341974" cy="2172874"/>
          </a:xfrm>
          <a:prstGeom prst="rect">
            <a:avLst/>
          </a:prstGeom>
        </p:spPr>
      </p:pic>
    </p:spTree>
    <p:extLst>
      <p:ext uri="{BB962C8B-B14F-4D97-AF65-F5344CB8AC3E}">
        <p14:creationId xmlns:p14="http://schemas.microsoft.com/office/powerpoint/2010/main" val="3384319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0483-10B2-B1C0-5CEA-AD374D345CC8}"/>
              </a:ext>
            </a:extLst>
          </p:cNvPr>
          <p:cNvSpPr>
            <a:spLocks noGrp="1"/>
          </p:cNvSpPr>
          <p:nvPr>
            <p:ph type="title"/>
          </p:nvPr>
        </p:nvSpPr>
        <p:spPr/>
        <p:txBody>
          <a:bodyPr/>
          <a:lstStyle/>
          <a:p>
            <a:r>
              <a:rPr lang="en-US" dirty="0"/>
              <a:t>Pointers and Array</a:t>
            </a:r>
          </a:p>
        </p:txBody>
      </p:sp>
      <p:pic>
        <p:nvPicPr>
          <p:cNvPr id="5" name="Picture 4">
            <a:extLst>
              <a:ext uri="{FF2B5EF4-FFF2-40B4-BE49-F238E27FC236}">
                <a16:creationId xmlns:a16="http://schemas.microsoft.com/office/drawing/2014/main" id="{FAB8270A-B473-5D3C-6EBD-2C2141526CD8}"/>
              </a:ext>
            </a:extLst>
          </p:cNvPr>
          <p:cNvPicPr>
            <a:picLocks noChangeAspect="1"/>
          </p:cNvPicPr>
          <p:nvPr/>
        </p:nvPicPr>
        <p:blipFill>
          <a:blip r:embed="rId2"/>
          <a:stretch>
            <a:fillRect/>
          </a:stretch>
        </p:blipFill>
        <p:spPr>
          <a:xfrm>
            <a:off x="2326957" y="1690688"/>
            <a:ext cx="8315325" cy="4476750"/>
          </a:xfrm>
          <a:prstGeom prst="rect">
            <a:avLst/>
          </a:prstGeom>
        </p:spPr>
      </p:pic>
    </p:spTree>
    <p:extLst>
      <p:ext uri="{BB962C8B-B14F-4D97-AF65-F5344CB8AC3E}">
        <p14:creationId xmlns:p14="http://schemas.microsoft.com/office/powerpoint/2010/main" val="1372836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CC406-D9F2-DB52-E0BE-0126ED6D987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Pointers and Array</a:t>
            </a:r>
          </a:p>
        </p:txBody>
      </p:sp>
      <p:pic>
        <p:nvPicPr>
          <p:cNvPr id="5" name="Picture 4" descr="A black and white text&#10;&#10;Description automatically generated">
            <a:extLst>
              <a:ext uri="{FF2B5EF4-FFF2-40B4-BE49-F238E27FC236}">
                <a16:creationId xmlns:a16="http://schemas.microsoft.com/office/drawing/2014/main" id="{BF72C63B-6F2F-A70F-DAA6-164F5A56D048}"/>
              </a:ext>
            </a:extLst>
          </p:cNvPr>
          <p:cNvPicPr>
            <a:picLocks noChangeAspect="1"/>
          </p:cNvPicPr>
          <p:nvPr/>
        </p:nvPicPr>
        <p:blipFill>
          <a:blip r:embed="rId2"/>
          <a:stretch>
            <a:fillRect/>
          </a:stretch>
        </p:blipFill>
        <p:spPr>
          <a:xfrm>
            <a:off x="1130802" y="1675227"/>
            <a:ext cx="9930395" cy="4394199"/>
          </a:xfrm>
          <a:prstGeom prst="rect">
            <a:avLst/>
          </a:prstGeom>
        </p:spPr>
      </p:pic>
    </p:spTree>
    <p:extLst>
      <p:ext uri="{BB962C8B-B14F-4D97-AF65-F5344CB8AC3E}">
        <p14:creationId xmlns:p14="http://schemas.microsoft.com/office/powerpoint/2010/main" val="1816755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12352C-FA83-E11D-7644-2195EFDA79F9}"/>
              </a:ext>
            </a:extLst>
          </p:cNvPr>
          <p:cNvSpPr>
            <a:spLocks noGrp="1"/>
          </p:cNvSpPr>
          <p:nvPr>
            <p:ph type="title"/>
          </p:nvPr>
        </p:nvSpPr>
        <p:spPr>
          <a:xfrm>
            <a:off x="1137034" y="609597"/>
            <a:ext cx="9392421" cy="1330841"/>
          </a:xfrm>
        </p:spPr>
        <p:txBody>
          <a:bodyPr>
            <a:normAutofit/>
          </a:bodyPr>
          <a:lstStyle/>
          <a:p>
            <a:r>
              <a:rPr lang="en-US" dirty="0"/>
              <a:t>Lists</a:t>
            </a:r>
          </a:p>
        </p:txBody>
      </p:sp>
      <p:sp>
        <p:nvSpPr>
          <p:cNvPr id="3" name="Content Placeholder 2">
            <a:extLst>
              <a:ext uri="{FF2B5EF4-FFF2-40B4-BE49-F238E27FC236}">
                <a16:creationId xmlns:a16="http://schemas.microsoft.com/office/drawing/2014/main" id="{6D4047DD-D3B0-F9B0-A5DF-3DC575FD3995}"/>
              </a:ext>
            </a:extLst>
          </p:cNvPr>
          <p:cNvSpPr>
            <a:spLocks noGrp="1"/>
          </p:cNvSpPr>
          <p:nvPr>
            <p:ph idx="1"/>
          </p:nvPr>
        </p:nvSpPr>
        <p:spPr>
          <a:xfrm>
            <a:off x="1137034" y="2198362"/>
            <a:ext cx="4958966" cy="3917773"/>
          </a:xfrm>
        </p:spPr>
        <p:txBody>
          <a:bodyPr>
            <a:normAutofit/>
          </a:bodyPr>
          <a:lstStyle/>
          <a:p>
            <a:r>
              <a:rPr lang="en-US" sz="1900" dirty="0"/>
              <a:t>Example : Python list</a:t>
            </a:r>
          </a:p>
          <a:p>
            <a:r>
              <a:rPr lang="en-US" sz="1900" b="1" i="0" dirty="0">
                <a:effectLst/>
                <a:latin typeface="Nunito" pitchFamily="2" charset="0"/>
              </a:rPr>
              <a:t>Python Lists </a:t>
            </a:r>
            <a:r>
              <a:rPr lang="en-US" sz="1900" b="0" i="0" dirty="0">
                <a:effectLst/>
                <a:latin typeface="Nunito" pitchFamily="2" charset="0"/>
              </a:rPr>
              <a:t>are just like dynamically sized arrays</a:t>
            </a:r>
          </a:p>
          <a:p>
            <a:r>
              <a:rPr lang="en-US" sz="1900" b="0" i="0" dirty="0">
                <a:effectLst/>
                <a:latin typeface="Nunito" pitchFamily="2" charset="0"/>
              </a:rPr>
              <a:t>In simple language, a list is a collection of things, enclosed in [ ] and separated by commas. </a:t>
            </a:r>
            <a:endParaRPr lang="en-US" sz="1900" dirty="0">
              <a:latin typeface="Nunito" pitchFamily="2" charset="0"/>
            </a:endParaRPr>
          </a:p>
          <a:p>
            <a:r>
              <a:rPr lang="en-US" sz="1900" b="0" i="0" dirty="0">
                <a:effectLst/>
                <a:latin typeface="Nunito" pitchFamily="2" charset="0"/>
              </a:rPr>
              <a:t>Lists need not be homogeneous always which makes it the most powerful tool in Python. A single list may contain </a:t>
            </a:r>
            <a:r>
              <a:rPr lang="en-US" sz="1900" b="0" i="0" dirty="0" err="1">
                <a:effectLst/>
                <a:latin typeface="Nunito" pitchFamily="2" charset="0"/>
              </a:rPr>
              <a:t>DataTypes</a:t>
            </a:r>
            <a:r>
              <a:rPr lang="en-US" sz="1900" b="0" i="0" dirty="0">
                <a:effectLst/>
                <a:latin typeface="Nunito" pitchFamily="2" charset="0"/>
              </a:rPr>
              <a:t> like Integers, Strings, as well as Objects. Lists are mutable, and hence, they can be altered even after their creation.</a:t>
            </a:r>
            <a:endParaRPr lang="en-US" sz="1900" dirty="0"/>
          </a:p>
        </p:txBody>
      </p:sp>
      <p:pic>
        <p:nvPicPr>
          <p:cNvPr id="5" name="Picture 4" descr="A screenshot of a computer code&#10;&#10;Description automatically generated">
            <a:extLst>
              <a:ext uri="{FF2B5EF4-FFF2-40B4-BE49-F238E27FC236}">
                <a16:creationId xmlns:a16="http://schemas.microsoft.com/office/drawing/2014/main" id="{58624543-B2F7-F562-6B8E-D25A77D5831D}"/>
              </a:ext>
            </a:extLst>
          </p:cNvPr>
          <p:cNvPicPr>
            <a:picLocks noChangeAspect="1"/>
          </p:cNvPicPr>
          <p:nvPr/>
        </p:nvPicPr>
        <p:blipFill>
          <a:blip r:embed="rId2"/>
          <a:stretch>
            <a:fillRect/>
          </a:stretch>
        </p:blipFill>
        <p:spPr>
          <a:xfrm>
            <a:off x="6719367" y="2450741"/>
            <a:ext cx="4788505" cy="3224260"/>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48211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26C6F-0CF8-E001-FD82-55860540E51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File I/O</a:t>
            </a:r>
          </a:p>
        </p:txBody>
      </p:sp>
      <p:pic>
        <p:nvPicPr>
          <p:cNvPr id="5" name="Picture 4" descr="A close-up of a document&#10;&#10;Description automatically generated">
            <a:extLst>
              <a:ext uri="{FF2B5EF4-FFF2-40B4-BE49-F238E27FC236}">
                <a16:creationId xmlns:a16="http://schemas.microsoft.com/office/drawing/2014/main" id="{767078C0-3D2C-7EAC-230A-F34416171F35}"/>
              </a:ext>
            </a:extLst>
          </p:cNvPr>
          <p:cNvPicPr>
            <a:picLocks noChangeAspect="1"/>
          </p:cNvPicPr>
          <p:nvPr/>
        </p:nvPicPr>
        <p:blipFill>
          <a:blip r:embed="rId2"/>
          <a:stretch>
            <a:fillRect/>
          </a:stretch>
        </p:blipFill>
        <p:spPr>
          <a:xfrm>
            <a:off x="4777316" y="1630950"/>
            <a:ext cx="6780700" cy="3593771"/>
          </a:xfrm>
          <a:prstGeom prst="rect">
            <a:avLst/>
          </a:prstGeom>
        </p:spPr>
      </p:pic>
    </p:spTree>
    <p:extLst>
      <p:ext uri="{BB962C8B-B14F-4D97-AF65-F5344CB8AC3E}">
        <p14:creationId xmlns:p14="http://schemas.microsoft.com/office/powerpoint/2010/main" val="6775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818095A-CE5F-A8F2-7D68-D7FF9617ECCF}"/>
              </a:ext>
            </a:extLst>
          </p:cNvPr>
          <p:cNvPicPr>
            <a:picLocks noChangeAspect="1"/>
          </p:cNvPicPr>
          <p:nvPr/>
        </p:nvPicPr>
        <p:blipFill rotWithShape="1">
          <a:blip r:embed="rId2"/>
          <a:srcRect l="1025"/>
          <a:stretch/>
        </p:blipFill>
        <p:spPr>
          <a:xfrm>
            <a:off x="4846320" y="882650"/>
            <a:ext cx="6710681" cy="2076450"/>
          </a:xfrm>
          <a:prstGeom prst="rect">
            <a:avLst/>
          </a:prstGeom>
        </p:spPr>
      </p:pic>
      <p:pic>
        <p:nvPicPr>
          <p:cNvPr id="7" name="Picture 6">
            <a:extLst>
              <a:ext uri="{FF2B5EF4-FFF2-40B4-BE49-F238E27FC236}">
                <a16:creationId xmlns:a16="http://schemas.microsoft.com/office/drawing/2014/main" id="{1BAF9C4F-46D1-84CD-ABCA-DDA44C7D489F}"/>
              </a:ext>
            </a:extLst>
          </p:cNvPr>
          <p:cNvPicPr>
            <a:picLocks noChangeAspect="1"/>
          </p:cNvPicPr>
          <p:nvPr/>
        </p:nvPicPr>
        <p:blipFill>
          <a:blip r:embed="rId3"/>
          <a:stretch>
            <a:fillRect/>
          </a:stretch>
        </p:blipFill>
        <p:spPr>
          <a:xfrm>
            <a:off x="4776788" y="3019425"/>
            <a:ext cx="6780213" cy="2947988"/>
          </a:xfrm>
          <a:prstGeom prst="rect">
            <a:avLst/>
          </a:prstGeom>
        </p:spPr>
      </p:pic>
      <p:sp>
        <p:nvSpPr>
          <p:cNvPr id="2" name="Title 1">
            <a:extLst>
              <a:ext uri="{FF2B5EF4-FFF2-40B4-BE49-F238E27FC236}">
                <a16:creationId xmlns:a16="http://schemas.microsoft.com/office/drawing/2014/main" id="{64AF3FCD-2766-543D-C6CE-5C50A47CB8D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Orthogonality</a:t>
            </a:r>
          </a:p>
        </p:txBody>
      </p:sp>
    </p:spTree>
    <p:extLst>
      <p:ext uri="{BB962C8B-B14F-4D97-AF65-F5344CB8AC3E}">
        <p14:creationId xmlns:p14="http://schemas.microsoft.com/office/powerpoint/2010/main" val="250630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533244E-273E-1335-1A97-715E79961390}"/>
              </a:ext>
            </a:extLst>
          </p:cNvPr>
          <p:cNvPicPr>
            <a:picLocks noChangeAspect="1"/>
          </p:cNvPicPr>
          <p:nvPr/>
        </p:nvPicPr>
        <p:blipFill>
          <a:blip r:embed="rId2"/>
          <a:stretch>
            <a:fillRect/>
          </a:stretch>
        </p:blipFill>
        <p:spPr>
          <a:xfrm>
            <a:off x="4365307" y="4221956"/>
            <a:ext cx="7186613" cy="1843088"/>
          </a:xfrm>
          <a:prstGeom prst="rect">
            <a:avLst/>
          </a:prstGeom>
        </p:spPr>
      </p:pic>
      <p:pic>
        <p:nvPicPr>
          <p:cNvPr id="5" name="Picture 4">
            <a:extLst>
              <a:ext uri="{FF2B5EF4-FFF2-40B4-BE49-F238E27FC236}">
                <a16:creationId xmlns:a16="http://schemas.microsoft.com/office/drawing/2014/main" id="{2A1FA57E-3C75-3741-832D-F76989ABE144}"/>
              </a:ext>
            </a:extLst>
          </p:cNvPr>
          <p:cNvPicPr>
            <a:picLocks noChangeAspect="1"/>
          </p:cNvPicPr>
          <p:nvPr/>
        </p:nvPicPr>
        <p:blipFill>
          <a:blip r:embed="rId3"/>
          <a:stretch>
            <a:fillRect/>
          </a:stretch>
        </p:blipFill>
        <p:spPr>
          <a:xfrm>
            <a:off x="4198910" y="792956"/>
            <a:ext cx="7186613" cy="2938463"/>
          </a:xfrm>
          <a:prstGeom prst="rect">
            <a:avLst/>
          </a:prstGeom>
        </p:spPr>
      </p:pic>
      <p:sp>
        <p:nvSpPr>
          <p:cNvPr id="2" name="Title 1">
            <a:extLst>
              <a:ext uri="{FF2B5EF4-FFF2-40B4-BE49-F238E27FC236}">
                <a16:creationId xmlns:a16="http://schemas.microsoft.com/office/drawing/2014/main" id="{4177ABE4-0313-C787-A0BC-8D8B71DC27C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Type Checking</a:t>
            </a:r>
          </a:p>
        </p:txBody>
      </p:sp>
    </p:spTree>
    <p:extLst>
      <p:ext uri="{BB962C8B-B14F-4D97-AF65-F5344CB8AC3E}">
        <p14:creationId xmlns:p14="http://schemas.microsoft.com/office/powerpoint/2010/main" val="1750226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FC10E-70DF-B967-A86E-9307C8AA1232}"/>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Type Checking</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background with black text&#10;&#10;Description automatically generated">
            <a:extLst>
              <a:ext uri="{FF2B5EF4-FFF2-40B4-BE49-F238E27FC236}">
                <a16:creationId xmlns:a16="http://schemas.microsoft.com/office/drawing/2014/main" id="{D48488F1-9F71-4D04-1E6C-C9372E3C9867}"/>
              </a:ext>
            </a:extLst>
          </p:cNvPr>
          <p:cNvPicPr>
            <a:picLocks noChangeAspect="1"/>
          </p:cNvPicPr>
          <p:nvPr/>
        </p:nvPicPr>
        <p:blipFill>
          <a:blip r:embed="rId2"/>
          <a:stretch>
            <a:fillRect/>
          </a:stretch>
        </p:blipFill>
        <p:spPr>
          <a:xfrm>
            <a:off x="416132" y="2642616"/>
            <a:ext cx="5422231" cy="3605784"/>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87CDB200-2D7A-E60F-F412-07E2ED1B1325}"/>
              </a:ext>
            </a:extLst>
          </p:cNvPr>
          <p:cNvPicPr>
            <a:picLocks noChangeAspect="1"/>
          </p:cNvPicPr>
          <p:nvPr/>
        </p:nvPicPr>
        <p:blipFill>
          <a:blip r:embed="rId3"/>
          <a:stretch>
            <a:fillRect/>
          </a:stretch>
        </p:blipFill>
        <p:spPr>
          <a:xfrm>
            <a:off x="6093701" y="2376297"/>
            <a:ext cx="5614416" cy="2105405"/>
          </a:xfrm>
          <a:prstGeom prst="rect">
            <a:avLst/>
          </a:prstGeom>
        </p:spPr>
      </p:pic>
      <p:pic>
        <p:nvPicPr>
          <p:cNvPr id="9" name="Picture 8">
            <a:extLst>
              <a:ext uri="{FF2B5EF4-FFF2-40B4-BE49-F238E27FC236}">
                <a16:creationId xmlns:a16="http://schemas.microsoft.com/office/drawing/2014/main" id="{C8B399E9-B231-B942-7AC2-640A0D95FF05}"/>
              </a:ext>
            </a:extLst>
          </p:cNvPr>
          <p:cNvPicPr>
            <a:picLocks noChangeAspect="1"/>
          </p:cNvPicPr>
          <p:nvPr/>
        </p:nvPicPr>
        <p:blipFill>
          <a:blip r:embed="rId4"/>
          <a:stretch>
            <a:fillRect/>
          </a:stretch>
        </p:blipFill>
        <p:spPr>
          <a:xfrm>
            <a:off x="6634984" y="4989028"/>
            <a:ext cx="5253043" cy="904012"/>
          </a:xfrm>
          <a:prstGeom prst="rect">
            <a:avLst/>
          </a:prstGeom>
        </p:spPr>
      </p:pic>
    </p:spTree>
    <p:extLst>
      <p:ext uri="{BB962C8B-B14F-4D97-AF65-F5344CB8AC3E}">
        <p14:creationId xmlns:p14="http://schemas.microsoft.com/office/powerpoint/2010/main" val="1743891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197CE-F153-30F9-E566-E48F452C7775}"/>
              </a:ext>
            </a:extLst>
          </p:cNvPr>
          <p:cNvSpPr>
            <a:spLocks noGrp="1"/>
          </p:cNvSpPr>
          <p:nvPr>
            <p:ph type="title"/>
          </p:nvPr>
        </p:nvSpPr>
        <p:spPr>
          <a:xfrm>
            <a:off x="630936" y="640080"/>
            <a:ext cx="4818888" cy="1481328"/>
          </a:xfrm>
        </p:spPr>
        <p:txBody>
          <a:bodyPr anchor="b">
            <a:normAutofit/>
          </a:bodyPr>
          <a:lstStyle/>
          <a:p>
            <a:r>
              <a:rPr lang="en-US" sz="3800"/>
              <a:t>Name Equivalence and Structural Equivalence</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EB11BB-22B4-9677-FB62-2B02576F3CA5}"/>
              </a:ext>
            </a:extLst>
          </p:cNvPr>
          <p:cNvSpPr>
            <a:spLocks noGrp="1"/>
          </p:cNvSpPr>
          <p:nvPr>
            <p:ph idx="1"/>
          </p:nvPr>
        </p:nvSpPr>
        <p:spPr>
          <a:xfrm>
            <a:off x="630936" y="2660904"/>
            <a:ext cx="4818888" cy="3547872"/>
          </a:xfrm>
        </p:spPr>
        <p:txBody>
          <a:bodyPr anchor="t">
            <a:normAutofit/>
          </a:bodyPr>
          <a:lstStyle/>
          <a:p>
            <a:r>
              <a:rPr lang="en-US" sz="2200" dirty="0"/>
              <a:t>x and y have name equivalence</a:t>
            </a:r>
          </a:p>
          <a:p>
            <a:r>
              <a:rPr lang="en-US" sz="2200" dirty="0"/>
              <a:t>r and s have name equivalence</a:t>
            </a:r>
          </a:p>
          <a:p>
            <a:r>
              <a:rPr lang="en-US" sz="2200" dirty="0"/>
              <a:t>x, y, r and s have structural equivalence.</a:t>
            </a:r>
          </a:p>
          <a:p>
            <a:r>
              <a:rPr lang="en-US" sz="2200" dirty="0"/>
              <a:t>Language which support only name equivalence, x = r is a wrong statement</a:t>
            </a:r>
          </a:p>
          <a:p>
            <a:r>
              <a:rPr lang="en-US" sz="2200" dirty="0"/>
              <a:t>Language which support structural equivalence, x = r is a right statement</a:t>
            </a:r>
          </a:p>
          <a:p>
            <a:endParaRPr lang="en-US" sz="2200" dirty="0"/>
          </a:p>
          <a:p>
            <a:endParaRPr lang="en-US" sz="2200" dirty="0"/>
          </a:p>
        </p:txBody>
      </p:sp>
      <p:pic>
        <p:nvPicPr>
          <p:cNvPr id="4" name="Picture 3" descr="A close-up of a computer code&#10;&#10;Description automatically generated">
            <a:extLst>
              <a:ext uri="{FF2B5EF4-FFF2-40B4-BE49-F238E27FC236}">
                <a16:creationId xmlns:a16="http://schemas.microsoft.com/office/drawing/2014/main" id="{FB9A9397-BAFB-A924-30AD-DCADFD1507FA}"/>
              </a:ext>
            </a:extLst>
          </p:cNvPr>
          <p:cNvPicPr>
            <a:picLocks noChangeAspect="1"/>
          </p:cNvPicPr>
          <p:nvPr/>
        </p:nvPicPr>
        <p:blipFill>
          <a:blip r:embed="rId2"/>
          <a:stretch>
            <a:fillRect/>
          </a:stretch>
        </p:blipFill>
        <p:spPr>
          <a:xfrm>
            <a:off x="6099718" y="640080"/>
            <a:ext cx="5457628" cy="5577840"/>
          </a:xfrm>
          <a:prstGeom prst="rect">
            <a:avLst/>
          </a:prstGeom>
        </p:spPr>
      </p:pic>
    </p:spTree>
    <p:extLst>
      <p:ext uri="{BB962C8B-B14F-4D97-AF65-F5344CB8AC3E}">
        <p14:creationId xmlns:p14="http://schemas.microsoft.com/office/powerpoint/2010/main" val="209724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F0FC9-B98F-0792-F156-7904167791F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Records (Structures)</a:t>
            </a:r>
          </a:p>
        </p:txBody>
      </p:sp>
      <p:sp>
        <p:nvSpPr>
          <p:cNvPr id="6" name="TextBox 5">
            <a:extLst>
              <a:ext uri="{FF2B5EF4-FFF2-40B4-BE49-F238E27FC236}">
                <a16:creationId xmlns:a16="http://schemas.microsoft.com/office/drawing/2014/main" id="{C0AA4A32-41A4-086E-5E6E-EF80BB4FF05E}"/>
              </a:ext>
            </a:extLst>
          </p:cNvPr>
          <p:cNvSpPr txBox="1"/>
          <p:nvPr/>
        </p:nvSpPr>
        <p:spPr>
          <a:xfrm>
            <a:off x="4636457" y="435437"/>
            <a:ext cx="6838121"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Record types allow related data of heterogeneous types to be stored and manipulated together. </a:t>
            </a:r>
          </a:p>
          <a:p>
            <a:endParaRPr lang="en-US" sz="2400" dirty="0"/>
          </a:p>
          <a:p>
            <a:pPr marL="285750" indent="-285750">
              <a:buFont typeface="Arial" panose="020B0604020202020204" pitchFamily="34" charset="0"/>
              <a:buChar char="•"/>
            </a:pPr>
            <a:r>
              <a:rPr lang="en-US" sz="2400" dirty="0"/>
              <a:t>Some languages (notably Algol 68, C, C++, and Common Lisp) use the term structure (declared with the keyword struct) instead of record.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Structures in C++ are defined as a special form of class (one in which members are globally visible by default).</a:t>
            </a:r>
          </a:p>
        </p:txBody>
      </p:sp>
      <p:pic>
        <p:nvPicPr>
          <p:cNvPr id="8" name="Picture 7">
            <a:extLst>
              <a:ext uri="{FF2B5EF4-FFF2-40B4-BE49-F238E27FC236}">
                <a16:creationId xmlns:a16="http://schemas.microsoft.com/office/drawing/2014/main" id="{5BD76744-E321-765A-2AEB-6E378D05B80C}"/>
              </a:ext>
            </a:extLst>
          </p:cNvPr>
          <p:cNvPicPr>
            <a:picLocks noChangeAspect="1"/>
          </p:cNvPicPr>
          <p:nvPr/>
        </p:nvPicPr>
        <p:blipFill>
          <a:blip r:embed="rId2"/>
          <a:stretch>
            <a:fillRect/>
          </a:stretch>
        </p:blipFill>
        <p:spPr>
          <a:xfrm>
            <a:off x="4786815" y="4262730"/>
            <a:ext cx="6377322" cy="2595270"/>
          </a:xfrm>
          <a:prstGeom prst="rect">
            <a:avLst/>
          </a:prstGeom>
        </p:spPr>
      </p:pic>
    </p:spTree>
    <p:extLst>
      <p:ext uri="{BB962C8B-B14F-4D97-AF65-F5344CB8AC3E}">
        <p14:creationId xmlns:p14="http://schemas.microsoft.com/office/powerpoint/2010/main" val="204327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B90E-4B94-F7B7-2FA5-91B0221F9158}"/>
              </a:ext>
            </a:extLst>
          </p:cNvPr>
          <p:cNvSpPr>
            <a:spLocks noGrp="1"/>
          </p:cNvSpPr>
          <p:nvPr>
            <p:ph type="title"/>
          </p:nvPr>
        </p:nvSpPr>
        <p:spPr>
          <a:xfrm>
            <a:off x="258337" y="0"/>
            <a:ext cx="10515600" cy="1325563"/>
          </a:xfrm>
        </p:spPr>
        <p:txBody>
          <a:bodyPr/>
          <a:lstStyle/>
          <a:p>
            <a:r>
              <a:rPr lang="en-US" dirty="0"/>
              <a:t>Memory Layout</a:t>
            </a:r>
          </a:p>
        </p:txBody>
      </p:sp>
      <p:pic>
        <p:nvPicPr>
          <p:cNvPr id="5" name="Picture 4">
            <a:extLst>
              <a:ext uri="{FF2B5EF4-FFF2-40B4-BE49-F238E27FC236}">
                <a16:creationId xmlns:a16="http://schemas.microsoft.com/office/drawing/2014/main" id="{A24782B7-0A13-2D82-4675-88B209377AF6}"/>
              </a:ext>
            </a:extLst>
          </p:cNvPr>
          <p:cNvPicPr>
            <a:picLocks noChangeAspect="1"/>
          </p:cNvPicPr>
          <p:nvPr/>
        </p:nvPicPr>
        <p:blipFill>
          <a:blip r:embed="rId2"/>
          <a:stretch>
            <a:fillRect/>
          </a:stretch>
        </p:blipFill>
        <p:spPr>
          <a:xfrm>
            <a:off x="1068898" y="1837622"/>
            <a:ext cx="6007111" cy="2854443"/>
          </a:xfrm>
          <a:prstGeom prst="rect">
            <a:avLst/>
          </a:prstGeom>
        </p:spPr>
      </p:pic>
      <p:sp>
        <p:nvSpPr>
          <p:cNvPr id="11" name="TextBox 10">
            <a:extLst>
              <a:ext uri="{FF2B5EF4-FFF2-40B4-BE49-F238E27FC236}">
                <a16:creationId xmlns:a16="http://schemas.microsoft.com/office/drawing/2014/main" id="{C6413269-93C4-C703-7FE1-7A1E87FABF2D}"/>
              </a:ext>
            </a:extLst>
          </p:cNvPr>
          <p:cNvSpPr txBox="1"/>
          <p:nvPr/>
        </p:nvSpPr>
        <p:spPr>
          <a:xfrm>
            <a:off x="1232771" y="5211779"/>
            <a:ext cx="6099716" cy="923330"/>
          </a:xfrm>
          <a:prstGeom prst="rect">
            <a:avLst/>
          </a:prstGeom>
          <a:noFill/>
        </p:spPr>
        <p:txBody>
          <a:bodyPr wrap="square">
            <a:spAutoFit/>
          </a:bodyPr>
          <a:lstStyle/>
          <a:p>
            <a:r>
              <a:rPr lang="en-US" sz="1800" b="0" i="0" dirty="0">
                <a:solidFill>
                  <a:srgbClr val="000000"/>
                </a:solidFill>
                <a:effectLst/>
                <a:latin typeface="GillSans"/>
              </a:rPr>
              <a:t>Likely layout in memory for objects of type </a:t>
            </a:r>
            <a:r>
              <a:rPr lang="en-US" sz="1800" b="0" i="0" dirty="0">
                <a:solidFill>
                  <a:srgbClr val="000000"/>
                </a:solidFill>
                <a:effectLst/>
                <a:latin typeface="CMTT8"/>
              </a:rPr>
              <a:t>element </a:t>
            </a:r>
            <a:r>
              <a:rPr lang="en-US" sz="1800" b="0" i="0" dirty="0">
                <a:solidFill>
                  <a:srgbClr val="000000"/>
                </a:solidFill>
                <a:effectLst/>
                <a:latin typeface="GillSans"/>
              </a:rPr>
              <a:t>on a 32-bit machine</a:t>
            </a:r>
            <a:r>
              <a:rPr lang="en-US" dirty="0"/>
              <a:t> </a:t>
            </a:r>
            <a:br>
              <a:rPr lang="en-US" dirty="0"/>
            </a:br>
            <a:endParaRPr lang="en-US" dirty="0"/>
          </a:p>
        </p:txBody>
      </p:sp>
      <p:pic>
        <p:nvPicPr>
          <p:cNvPr id="3" name="Picture 2">
            <a:extLst>
              <a:ext uri="{FF2B5EF4-FFF2-40B4-BE49-F238E27FC236}">
                <a16:creationId xmlns:a16="http://schemas.microsoft.com/office/drawing/2014/main" id="{31DDA7B0-6D81-0A50-5FC2-B0EAE735D306}"/>
              </a:ext>
            </a:extLst>
          </p:cNvPr>
          <p:cNvPicPr>
            <a:picLocks noChangeAspect="1"/>
          </p:cNvPicPr>
          <p:nvPr/>
        </p:nvPicPr>
        <p:blipFill rotWithShape="1">
          <a:blip r:embed="rId3"/>
          <a:srcRect l="6769" t="23514" r="43564"/>
          <a:stretch/>
        </p:blipFill>
        <p:spPr>
          <a:xfrm>
            <a:off x="7555512" y="2105116"/>
            <a:ext cx="3701106" cy="2319454"/>
          </a:xfrm>
          <a:prstGeom prst="rect">
            <a:avLst/>
          </a:prstGeom>
        </p:spPr>
      </p:pic>
    </p:spTree>
    <p:extLst>
      <p:ext uri="{BB962C8B-B14F-4D97-AF65-F5344CB8AC3E}">
        <p14:creationId xmlns:p14="http://schemas.microsoft.com/office/powerpoint/2010/main" val="413480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8882-3B09-9D5E-B26E-04690C9D464F}"/>
              </a:ext>
            </a:extLst>
          </p:cNvPr>
          <p:cNvSpPr>
            <a:spLocks noGrp="1"/>
          </p:cNvSpPr>
          <p:nvPr>
            <p:ph type="title"/>
          </p:nvPr>
        </p:nvSpPr>
        <p:spPr/>
        <p:txBody>
          <a:bodyPr/>
          <a:lstStyle/>
          <a:p>
            <a:r>
              <a:rPr lang="en-US" dirty="0"/>
              <a:t>Record (Structure)</a:t>
            </a:r>
          </a:p>
        </p:txBody>
      </p:sp>
      <p:pic>
        <p:nvPicPr>
          <p:cNvPr id="5" name="Picture 4">
            <a:extLst>
              <a:ext uri="{FF2B5EF4-FFF2-40B4-BE49-F238E27FC236}">
                <a16:creationId xmlns:a16="http://schemas.microsoft.com/office/drawing/2014/main" id="{14D6BEAF-017B-A8A4-BCF7-55A136CE917B}"/>
              </a:ext>
            </a:extLst>
          </p:cNvPr>
          <p:cNvPicPr>
            <a:picLocks noChangeAspect="1"/>
          </p:cNvPicPr>
          <p:nvPr/>
        </p:nvPicPr>
        <p:blipFill rotWithShape="1">
          <a:blip r:embed="rId2"/>
          <a:srcRect t="5322" b="80175"/>
          <a:stretch/>
        </p:blipFill>
        <p:spPr>
          <a:xfrm>
            <a:off x="667979" y="2123440"/>
            <a:ext cx="11524021" cy="426720"/>
          </a:xfrm>
          <a:prstGeom prst="rect">
            <a:avLst/>
          </a:prstGeom>
        </p:spPr>
      </p:pic>
      <p:pic>
        <p:nvPicPr>
          <p:cNvPr id="7" name="Picture 6">
            <a:extLst>
              <a:ext uri="{FF2B5EF4-FFF2-40B4-BE49-F238E27FC236}">
                <a16:creationId xmlns:a16="http://schemas.microsoft.com/office/drawing/2014/main" id="{1713C84E-DDA8-E5A1-D501-50F7666ADF5E}"/>
              </a:ext>
            </a:extLst>
          </p:cNvPr>
          <p:cNvPicPr>
            <a:picLocks noChangeAspect="1"/>
          </p:cNvPicPr>
          <p:nvPr/>
        </p:nvPicPr>
        <p:blipFill rotWithShape="1">
          <a:blip r:embed="rId2"/>
          <a:srcRect t="38962"/>
          <a:stretch/>
        </p:blipFill>
        <p:spPr>
          <a:xfrm>
            <a:off x="667978" y="2827178"/>
            <a:ext cx="11524021" cy="1866742"/>
          </a:xfrm>
          <a:prstGeom prst="rect">
            <a:avLst/>
          </a:prstGeom>
        </p:spPr>
      </p:pic>
      <p:sp>
        <p:nvSpPr>
          <p:cNvPr id="9" name="TextBox 8">
            <a:extLst>
              <a:ext uri="{FF2B5EF4-FFF2-40B4-BE49-F238E27FC236}">
                <a16:creationId xmlns:a16="http://schemas.microsoft.com/office/drawing/2014/main" id="{7D444159-6DCE-72E3-8539-A777FCE9809C}"/>
              </a:ext>
            </a:extLst>
          </p:cNvPr>
          <p:cNvSpPr txBox="1"/>
          <p:nvPr/>
        </p:nvSpPr>
        <p:spPr>
          <a:xfrm>
            <a:off x="1971675" y="5205709"/>
            <a:ext cx="9201150" cy="1384995"/>
          </a:xfrm>
          <a:prstGeom prst="rect">
            <a:avLst/>
          </a:prstGeom>
          <a:noFill/>
        </p:spPr>
        <p:txBody>
          <a:bodyPr wrap="square">
            <a:spAutoFit/>
          </a:bodyPr>
          <a:lstStyle/>
          <a:p>
            <a:r>
              <a:rPr lang="en-US" sz="2800" dirty="0"/>
              <a:t>Packed Array : These arrays are bit-packed, i.e., each character or truth values are stored in consecutive bytes instead of using one storage unit</a:t>
            </a:r>
          </a:p>
        </p:txBody>
      </p:sp>
    </p:spTree>
    <p:extLst>
      <p:ext uri="{BB962C8B-B14F-4D97-AF65-F5344CB8AC3E}">
        <p14:creationId xmlns:p14="http://schemas.microsoft.com/office/powerpoint/2010/main" val="1353900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5261</TotalTime>
  <Words>803</Words>
  <Application>Microsoft Macintosh PowerPoint</Application>
  <PresentationFormat>Widescreen</PresentationFormat>
  <Paragraphs>66</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CMTT8</vt:lpstr>
      <vt:lpstr>GillSans</vt:lpstr>
      <vt:lpstr>GillSans-Light</vt:lpstr>
      <vt:lpstr>IBM Plex Sans</vt:lpstr>
      <vt:lpstr>Minion-Regular</vt:lpstr>
      <vt:lpstr>Nunito</vt:lpstr>
      <vt:lpstr>Office Theme</vt:lpstr>
      <vt:lpstr>Composite Data Types</vt:lpstr>
      <vt:lpstr>Composite Data Types </vt:lpstr>
      <vt:lpstr>Orthogonality</vt:lpstr>
      <vt:lpstr>Type Checking</vt:lpstr>
      <vt:lpstr>Type Checking</vt:lpstr>
      <vt:lpstr>Name Equivalence and Structural Equivalence</vt:lpstr>
      <vt:lpstr>Records (Structures)</vt:lpstr>
      <vt:lpstr>Memory Layout</vt:lpstr>
      <vt:lpstr>Record (Structure)</vt:lpstr>
      <vt:lpstr>Memory Layout</vt:lpstr>
      <vt:lpstr>Variants (Unions)</vt:lpstr>
      <vt:lpstr>Variants/Unions</vt:lpstr>
      <vt:lpstr>Record/Structure</vt:lpstr>
      <vt:lpstr>Array</vt:lpstr>
      <vt:lpstr>Dimensions, Bounds, and Allocation  </vt:lpstr>
      <vt:lpstr>Allocation of arrays</vt:lpstr>
      <vt:lpstr>Row Major Vs Column Major</vt:lpstr>
      <vt:lpstr>Memory Layout Strategy</vt:lpstr>
      <vt:lpstr>Contiguous array allocation vs row pointers in C</vt:lpstr>
      <vt:lpstr>String</vt:lpstr>
      <vt:lpstr>Sets</vt:lpstr>
      <vt:lpstr>Pointers and Array</vt:lpstr>
      <vt:lpstr>Pointers and Array</vt:lpstr>
      <vt:lpstr>Lists</vt:lpstr>
      <vt:lpstr>File 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Composite Data Types</dc:title>
  <dc:creator>Reza, Ahmed</dc:creator>
  <cp:lastModifiedBy>Chowdhury, Sabrina Tarin</cp:lastModifiedBy>
  <cp:revision>9</cp:revision>
  <dcterms:created xsi:type="dcterms:W3CDTF">2023-10-05T20:14:34Z</dcterms:created>
  <dcterms:modified xsi:type="dcterms:W3CDTF">2023-10-10T07:38:46Z</dcterms:modified>
</cp:coreProperties>
</file>