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sldIdLst>
    <p:sldId id="256" r:id="rId2"/>
    <p:sldId id="257" r:id="rId3"/>
    <p:sldId id="280" r:id="rId4"/>
    <p:sldId id="258" r:id="rId5"/>
    <p:sldId id="259" r:id="rId6"/>
    <p:sldId id="282" r:id="rId7"/>
    <p:sldId id="315" r:id="rId8"/>
    <p:sldId id="316" r:id="rId9"/>
    <p:sldId id="317" r:id="rId10"/>
    <p:sldId id="304" r:id="rId11"/>
    <p:sldId id="305" r:id="rId12"/>
    <p:sldId id="306" r:id="rId13"/>
    <p:sldId id="307" r:id="rId14"/>
    <p:sldId id="308" r:id="rId15"/>
    <p:sldId id="309" r:id="rId16"/>
    <p:sldId id="311" r:id="rId17"/>
    <p:sldId id="310" r:id="rId18"/>
    <p:sldId id="312" r:id="rId19"/>
    <p:sldId id="263" r:id="rId20"/>
    <p:sldId id="283" r:id="rId21"/>
    <p:sldId id="284" r:id="rId22"/>
    <p:sldId id="288" r:id="rId23"/>
    <p:sldId id="314" r:id="rId24"/>
    <p:sldId id="266" r:id="rId25"/>
    <p:sldId id="313" r:id="rId26"/>
    <p:sldId id="267" r:id="rId27"/>
    <p:sldId id="285" r:id="rId28"/>
    <p:sldId id="270" r:id="rId29"/>
    <p:sldId id="286" r:id="rId30"/>
    <p:sldId id="287" r:id="rId31"/>
    <p:sldId id="291" r:id="rId32"/>
    <p:sldId id="292" r:id="rId33"/>
    <p:sldId id="293" r:id="rId34"/>
    <p:sldId id="276" r:id="rId35"/>
    <p:sldId id="268" r:id="rId36"/>
    <p:sldId id="298" r:id="rId37"/>
    <p:sldId id="318" r:id="rId38"/>
    <p:sldId id="319" r:id="rId39"/>
    <p:sldId id="320" r:id="rId40"/>
    <p:sldId id="321" r:id="rId41"/>
    <p:sldId id="322" r:id="rId42"/>
    <p:sldId id="278" r:id="rId43"/>
    <p:sldId id="301" r:id="rId44"/>
    <p:sldId id="279" r:id="rId45"/>
    <p:sldId id="302" r:id="rId46"/>
    <p:sldId id="303" r:id="rId47"/>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panose="02020603050405020304" pitchFamily="18" charset="0"/>
        <a:ea typeface="+mn-ea"/>
        <a:cs typeface="+mn-cs"/>
        <a:sym typeface="Times New Roman" panose="02020603050405020304" pitchFamily="18" charset="0"/>
      </a:defRPr>
    </a:lvl1pPr>
    <a:lvl2pPr marL="457200" algn="l" rtl="0" fontAlgn="base">
      <a:spcBef>
        <a:spcPct val="0"/>
      </a:spcBef>
      <a:spcAft>
        <a:spcPct val="0"/>
      </a:spcAft>
      <a:defRPr sz="2400" kern="1200">
        <a:solidFill>
          <a:srgbClr val="000000"/>
        </a:solidFill>
        <a:latin typeface="Times New Roman" panose="02020603050405020304" pitchFamily="18" charset="0"/>
        <a:ea typeface="+mn-ea"/>
        <a:cs typeface="+mn-cs"/>
        <a:sym typeface="Times New Roman" panose="02020603050405020304" pitchFamily="18" charset="0"/>
      </a:defRPr>
    </a:lvl2pPr>
    <a:lvl3pPr marL="914400" algn="l" rtl="0" fontAlgn="base">
      <a:spcBef>
        <a:spcPct val="0"/>
      </a:spcBef>
      <a:spcAft>
        <a:spcPct val="0"/>
      </a:spcAft>
      <a:defRPr sz="2400" kern="1200">
        <a:solidFill>
          <a:srgbClr val="000000"/>
        </a:solidFill>
        <a:latin typeface="Times New Roman" panose="02020603050405020304" pitchFamily="18" charset="0"/>
        <a:ea typeface="+mn-ea"/>
        <a:cs typeface="+mn-cs"/>
        <a:sym typeface="Times New Roman" panose="02020603050405020304" pitchFamily="18" charset="0"/>
      </a:defRPr>
    </a:lvl3pPr>
    <a:lvl4pPr marL="1371600" algn="l" rtl="0" fontAlgn="base">
      <a:spcBef>
        <a:spcPct val="0"/>
      </a:spcBef>
      <a:spcAft>
        <a:spcPct val="0"/>
      </a:spcAft>
      <a:defRPr sz="2400" kern="1200">
        <a:solidFill>
          <a:srgbClr val="000000"/>
        </a:solidFill>
        <a:latin typeface="Times New Roman" panose="02020603050405020304" pitchFamily="18" charset="0"/>
        <a:ea typeface="+mn-ea"/>
        <a:cs typeface="+mn-cs"/>
        <a:sym typeface="Times New Roman" panose="02020603050405020304" pitchFamily="18" charset="0"/>
      </a:defRPr>
    </a:lvl4pPr>
    <a:lvl5pPr marL="1828800" algn="l" rtl="0" fontAlgn="base">
      <a:spcBef>
        <a:spcPct val="0"/>
      </a:spcBef>
      <a:spcAft>
        <a:spcPct val="0"/>
      </a:spcAft>
      <a:defRPr sz="2400" kern="1200">
        <a:solidFill>
          <a:srgbClr val="000000"/>
        </a:solidFill>
        <a:latin typeface="Times New Roman" panose="02020603050405020304" pitchFamily="18" charset="0"/>
        <a:ea typeface="+mn-ea"/>
        <a:cs typeface="+mn-cs"/>
        <a:sym typeface="Times New Roman" panose="02020603050405020304" pitchFamily="18" charset="0"/>
      </a:defRPr>
    </a:lvl5pPr>
    <a:lvl6pPr marL="2286000" algn="l" defTabSz="914400" rtl="0" eaLnBrk="1" latinLnBrk="0" hangingPunct="1">
      <a:defRPr sz="2400" kern="1200">
        <a:solidFill>
          <a:srgbClr val="000000"/>
        </a:solidFill>
        <a:latin typeface="Times New Roman" panose="02020603050405020304" pitchFamily="18" charset="0"/>
        <a:ea typeface="+mn-ea"/>
        <a:cs typeface="+mn-cs"/>
        <a:sym typeface="Times New Roman" panose="02020603050405020304" pitchFamily="18" charset="0"/>
      </a:defRPr>
    </a:lvl6pPr>
    <a:lvl7pPr marL="2743200" algn="l" defTabSz="914400" rtl="0" eaLnBrk="1" latinLnBrk="0" hangingPunct="1">
      <a:defRPr sz="2400" kern="1200">
        <a:solidFill>
          <a:srgbClr val="000000"/>
        </a:solidFill>
        <a:latin typeface="Times New Roman" panose="02020603050405020304" pitchFamily="18" charset="0"/>
        <a:ea typeface="+mn-ea"/>
        <a:cs typeface="+mn-cs"/>
        <a:sym typeface="Times New Roman" panose="02020603050405020304" pitchFamily="18" charset="0"/>
      </a:defRPr>
    </a:lvl7pPr>
    <a:lvl8pPr marL="3200400" algn="l" defTabSz="914400" rtl="0" eaLnBrk="1" latinLnBrk="0" hangingPunct="1">
      <a:defRPr sz="2400" kern="1200">
        <a:solidFill>
          <a:srgbClr val="000000"/>
        </a:solidFill>
        <a:latin typeface="Times New Roman" panose="02020603050405020304" pitchFamily="18" charset="0"/>
        <a:ea typeface="+mn-ea"/>
        <a:cs typeface="+mn-cs"/>
        <a:sym typeface="Times New Roman" panose="02020603050405020304" pitchFamily="18" charset="0"/>
      </a:defRPr>
    </a:lvl8pPr>
    <a:lvl9pPr marL="3657600" algn="l" defTabSz="914400" rtl="0" eaLnBrk="1" latinLnBrk="0" hangingPunct="1">
      <a:defRPr sz="2400" kern="1200">
        <a:solidFill>
          <a:srgbClr val="000000"/>
        </a:solidFill>
        <a:latin typeface="Times New Roman" panose="02020603050405020304" pitchFamily="18" charset="0"/>
        <a:ea typeface="+mn-ea"/>
        <a:cs typeface="+mn-cs"/>
        <a:sym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05" autoAdjust="0"/>
  </p:normalViewPr>
  <p:slideViewPr>
    <p:cSldViewPr>
      <p:cViewPr varScale="1">
        <p:scale>
          <a:sx n="58" d="100"/>
          <a:sy n="58" d="100"/>
        </p:scale>
        <p:origin x="152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55386-B8C7-4F45-9D46-ACA1556C1D66}" type="datetimeFigureOut">
              <a:rPr lang="en-US" smtClean="0"/>
              <a:t>9/29/2023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10716-0435-4059-8EEF-E595F460ED1F}" type="slidenum">
              <a:rPr lang="en-US" smtClean="0"/>
              <a:t>‹#›</a:t>
            </a:fld>
            <a:endParaRPr lang="en-US"/>
          </a:p>
        </p:txBody>
      </p:sp>
    </p:spTree>
    <p:extLst>
      <p:ext uri="{BB962C8B-B14F-4D97-AF65-F5344CB8AC3E}">
        <p14:creationId xmlns:p14="http://schemas.microsoft.com/office/powerpoint/2010/main" val="202458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9616854fc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9616854f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61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b5327cec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b5327cec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200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93cb57abf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93cb57ab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526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9616854fc_2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9616854fc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834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93cb57abf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93cb57ab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486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010716-0435-4059-8EEF-E595F460ED1F}" type="slidenum">
              <a:rPr lang="en-US" smtClean="0"/>
              <a:t>31</a:t>
            </a:fld>
            <a:endParaRPr lang="en-US"/>
          </a:p>
        </p:txBody>
      </p:sp>
    </p:spTree>
    <p:extLst>
      <p:ext uri="{BB962C8B-B14F-4D97-AF65-F5344CB8AC3E}">
        <p14:creationId xmlns:p14="http://schemas.microsoft.com/office/powerpoint/2010/main" val="910492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95b01f6a1_0_2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5b01f6a1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69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9616854fc_1_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9616854fc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58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9616854fc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9616854f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28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95bd61ee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95bd61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316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95bd61ee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95bd61ee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52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b5327cec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b5327c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874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5327cec0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5327cec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879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b5327cec0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b5327cec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6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b5327cec0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b5327ce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54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70AC-45B1-FC09-88F9-E62196CAECD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B678DD-A096-FF79-D9CE-49F30B379A4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824684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D3A0-D207-1911-4859-4DCDF8370C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215079-4801-CD75-2C07-8D84F8063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62384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D3C48-548B-1306-A1CA-3661E2B4C2E2}"/>
              </a:ext>
            </a:extLst>
          </p:cNvPr>
          <p:cNvSpPr>
            <a:spLocks noGrp="1"/>
          </p:cNvSpPr>
          <p:nvPr>
            <p:ph type="title" orient="vert"/>
          </p:nvPr>
        </p:nvSpPr>
        <p:spPr>
          <a:xfrm>
            <a:off x="6369050" y="0"/>
            <a:ext cx="2089150" cy="6858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C86D1D-2478-9609-A65B-E21C9FD1BA2C}"/>
              </a:ext>
            </a:extLst>
          </p:cNvPr>
          <p:cNvSpPr>
            <a:spLocks noGrp="1"/>
          </p:cNvSpPr>
          <p:nvPr>
            <p:ph type="body" orient="vert" idx="1"/>
          </p:nvPr>
        </p:nvSpPr>
        <p:spPr>
          <a:xfrm>
            <a:off x="101600" y="0"/>
            <a:ext cx="611505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22196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3"/>
            <a:ext cx="103785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 name="Google Shape;45;p4"/>
          <p:cNvSpPr txBox="1">
            <a:spLocks noGrp="1"/>
          </p:cNvSpPr>
          <p:nvPr>
            <p:ph type="title"/>
          </p:nvPr>
        </p:nvSpPr>
        <p:spPr>
          <a:xfrm>
            <a:off x="1297500" y="525000"/>
            <a:ext cx="70389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2090067"/>
            <a:ext cx="7038900" cy="3881600"/>
          </a:xfrm>
          <a:prstGeom prst="rect">
            <a:avLst/>
          </a:prstGeom>
        </p:spPr>
        <p:txBody>
          <a:bodyPr spcFirstLastPara="1" wrap="square" lIns="91425" tIns="91425" rIns="91425" bIns="91425" anchor="t" anchorCtr="0">
            <a:normAutofit/>
          </a:bodyPr>
          <a:lstStyle>
            <a:lvl1pPr marL="457189" lvl="0" indent="-311142">
              <a:spcBef>
                <a:spcPts val="0"/>
              </a:spcBef>
              <a:spcAft>
                <a:spcPts val="0"/>
              </a:spcAft>
              <a:buSzPts val="1300"/>
              <a:buChar char="●"/>
              <a:defRPr/>
            </a:lvl1pPr>
            <a:lvl2pPr marL="914378" lvl="1" indent="-298442">
              <a:spcBef>
                <a:spcPts val="0"/>
              </a:spcBef>
              <a:spcAft>
                <a:spcPts val="0"/>
              </a:spcAft>
              <a:buSzPts val="1100"/>
              <a:buChar char="○"/>
              <a:defRPr/>
            </a:lvl2pPr>
            <a:lvl3pPr marL="1371566" lvl="2" indent="-298442">
              <a:spcBef>
                <a:spcPts val="0"/>
              </a:spcBef>
              <a:spcAft>
                <a:spcPts val="0"/>
              </a:spcAft>
              <a:buSzPts val="1100"/>
              <a:buChar char="■"/>
              <a:defRPr/>
            </a:lvl3pPr>
            <a:lvl4pPr marL="1828754" lvl="3" indent="-298442">
              <a:spcBef>
                <a:spcPts val="0"/>
              </a:spcBef>
              <a:spcAft>
                <a:spcPts val="0"/>
              </a:spcAft>
              <a:buSzPts val="1100"/>
              <a:buChar char="●"/>
              <a:defRPr/>
            </a:lvl4pPr>
            <a:lvl5pPr marL="2285943" lvl="4" indent="-298442">
              <a:spcBef>
                <a:spcPts val="0"/>
              </a:spcBef>
              <a:spcAft>
                <a:spcPts val="0"/>
              </a:spcAft>
              <a:buSzPts val="1100"/>
              <a:buChar char="○"/>
              <a:defRPr/>
            </a:lvl5pPr>
            <a:lvl6pPr marL="2743132" lvl="5" indent="-298442">
              <a:spcBef>
                <a:spcPts val="0"/>
              </a:spcBef>
              <a:spcAft>
                <a:spcPts val="0"/>
              </a:spcAft>
              <a:buSzPts val="1100"/>
              <a:buChar char="■"/>
              <a:defRPr/>
            </a:lvl6pPr>
            <a:lvl7pPr marL="3200320" lvl="6" indent="-298442">
              <a:spcBef>
                <a:spcPts val="0"/>
              </a:spcBef>
              <a:spcAft>
                <a:spcPts val="0"/>
              </a:spcAft>
              <a:buSzPts val="1100"/>
              <a:buChar char="●"/>
              <a:defRPr/>
            </a:lvl7pPr>
            <a:lvl8pPr marL="3657509" lvl="7" indent="-298442">
              <a:spcBef>
                <a:spcPts val="0"/>
              </a:spcBef>
              <a:spcAft>
                <a:spcPts val="0"/>
              </a:spcAft>
              <a:buSzPts val="1100"/>
              <a:buChar char="○"/>
              <a:defRPr/>
            </a:lvl8pPr>
            <a:lvl9pPr marL="4114697" lvl="8" indent="-298442">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914378">
              <a:buClr>
                <a:srgbClr val="000000"/>
              </a:buClr>
            </a:pPr>
            <a:fld id="{00000000-1234-1234-1234-123412341234}" type="slidenum">
              <a:rPr lang="en" kern="0" smtClean="0">
                <a:solidFill>
                  <a:srgbClr val="FFFFFF"/>
                </a:solidFill>
              </a:rPr>
              <a:pPr defTabSz="914378">
                <a:buClr>
                  <a:srgbClr val="000000"/>
                </a:buClr>
              </a:pPr>
              <a:t>‹#›</a:t>
            </a:fld>
            <a:endParaRPr lang="en" kern="0">
              <a:solidFill>
                <a:srgbClr val="FFFFFF"/>
              </a:solidFill>
            </a:endParaRPr>
          </a:p>
        </p:txBody>
      </p:sp>
    </p:spTree>
    <p:extLst>
      <p:ext uri="{BB962C8B-B14F-4D97-AF65-F5344CB8AC3E}">
        <p14:creationId xmlns:p14="http://schemas.microsoft.com/office/powerpoint/2010/main" val="109850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3EAD-0D6D-172F-BFC4-5B5286C49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BBB13-5CF4-37CE-C17C-9A75E65E8E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114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B9F8-67FB-D432-F36F-ED8A14BFDCA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F90C89-2C5E-AA4B-B5A7-D98BEB974A7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598937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AD53-165C-0F72-C998-2684978AC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C40E3-C384-DFCB-FE0E-E322739D4C3D}"/>
              </a:ext>
            </a:extLst>
          </p:cNvPr>
          <p:cNvSpPr>
            <a:spLocks noGrp="1"/>
          </p:cNvSpPr>
          <p:nvPr>
            <p:ph sz="half" idx="1"/>
          </p:nvPr>
        </p:nvSpPr>
        <p:spPr>
          <a:xfrm>
            <a:off x="685800" y="1219200"/>
            <a:ext cx="38100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D7C66A-8D11-489F-846C-F581E8574834}"/>
              </a:ext>
            </a:extLst>
          </p:cNvPr>
          <p:cNvSpPr>
            <a:spLocks noGrp="1"/>
          </p:cNvSpPr>
          <p:nvPr>
            <p:ph sz="half" idx="2"/>
          </p:nvPr>
        </p:nvSpPr>
        <p:spPr>
          <a:xfrm>
            <a:off x="4648200" y="1219200"/>
            <a:ext cx="38100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68388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5E64-0320-9DFF-64DD-61CAB586897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2066A0-C76D-B1DD-2679-54B0552612B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4C1FF-0038-0DF6-5013-6B28AF9790D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53E133-4282-BB86-2BC8-E41D33C1E87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A61370-700E-ED47-8D06-880B0A862D5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59050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CFA8-B8D3-BCBD-BB9C-2ED44370EC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0424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69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CF1A-1DAC-4601-34D1-00DB53746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01854E-F021-2127-D5E7-6AD56BFB6F7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AB9BEC-3947-B854-19CB-8D276AE59F3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58228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7C15-D58E-CF83-93F9-080B0078420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438EB6-FFD0-AADC-0FFB-02DC0656E79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30BBF-CA1A-B720-D6F5-043D960E6DE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683374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E179FAE3-93BB-BBAF-27B4-96B6EA73F889}"/>
              </a:ext>
            </a:extLst>
          </p:cNvPr>
          <p:cNvSpPr>
            <a:spLocks noChangeArrowheads="1"/>
          </p:cNvSpPr>
          <p:nvPr>
            <p:ph type="title"/>
          </p:nvPr>
        </p:nvSpPr>
        <p:spPr bwMode="auto">
          <a:xfrm>
            <a:off x="101600" y="0"/>
            <a:ext cx="77724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ctr" anchorCtr="0" compatLnSpc="1">
            <a:prstTxWarp prst="textNoShape">
              <a:avLst/>
            </a:prstTxWarp>
          </a:bodyPr>
          <a:lstStyle/>
          <a:p>
            <a:pPr lvl="0"/>
            <a:r>
              <a:rPr lang="en-US" altLang="en-US">
                <a:sym typeface="Arial Black" panose="020B0A04020102020204" pitchFamily="34" charset="0"/>
              </a:rPr>
              <a:t>Click to edit Master title style</a:t>
            </a:r>
          </a:p>
        </p:txBody>
      </p:sp>
      <p:sp>
        <p:nvSpPr>
          <p:cNvPr id="1026" name="Rectangle 2">
            <a:extLst>
              <a:ext uri="{FF2B5EF4-FFF2-40B4-BE49-F238E27FC236}">
                <a16:creationId xmlns:a16="http://schemas.microsoft.com/office/drawing/2014/main" id="{418131C1-95E3-B295-E134-19DBC2D99CA9}"/>
              </a:ext>
            </a:extLst>
          </p:cNvPr>
          <p:cNvSpPr>
            <a:spLocks noChangeArrowheads="1"/>
          </p:cNvSpPr>
          <p:nvPr>
            <p:ph type="body" idx="1"/>
          </p:nvPr>
        </p:nvSpPr>
        <p:spPr bwMode="auto">
          <a:xfrm>
            <a:off x="685800" y="1219200"/>
            <a:ext cx="77724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ltLang="en-US">
                <a:sym typeface="Times New Roman" panose="02020603050405020304" pitchFamily="18" charset="0"/>
              </a:rPr>
              <a:t>Click to edit Master text styles</a:t>
            </a:r>
          </a:p>
          <a:p>
            <a:pPr lvl="1"/>
            <a:r>
              <a:rPr lang="en-US" altLang="en-US">
                <a:sym typeface="Times New Roman" panose="02020603050405020304" pitchFamily="18" charset="0"/>
              </a:rPr>
              <a:t>Second level</a:t>
            </a:r>
          </a:p>
          <a:p>
            <a:pPr lvl="2"/>
            <a:r>
              <a:rPr lang="en-US" altLang="en-US">
                <a:sym typeface="Times New Roman" panose="02020603050405020304" pitchFamily="18" charset="0"/>
              </a:rPr>
              <a:t>Third level</a:t>
            </a:r>
          </a:p>
          <a:p>
            <a:pPr lvl="3"/>
            <a:r>
              <a:rPr lang="en-US" altLang="en-US">
                <a:sym typeface="Times New Roman" panose="02020603050405020304" pitchFamily="18" charset="0"/>
              </a:rPr>
              <a:t>Fourth level</a:t>
            </a:r>
          </a:p>
          <a:p>
            <a:pPr lvl="4"/>
            <a:r>
              <a:rPr lang="en-US" altLang="en-US">
                <a:sym typeface="Times New Roman" panose="02020603050405020304" pitchFamily="18" charset="0"/>
              </a:rPr>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marL="39688" algn="l" rtl="0" fontAlgn="base">
        <a:spcBef>
          <a:spcPct val="0"/>
        </a:spcBef>
        <a:spcAft>
          <a:spcPct val="0"/>
        </a:spcAft>
        <a:defRPr sz="2800" kern="1200">
          <a:solidFill>
            <a:schemeClr val="tx1"/>
          </a:solidFill>
          <a:latin typeface="+mj-lt"/>
          <a:ea typeface="+mj-ea"/>
          <a:cs typeface="+mj-cs"/>
          <a:sym typeface="Arial Black" panose="020B0A04020102020204" pitchFamily="34" charset="0"/>
        </a:defRPr>
      </a:lvl1pPr>
      <a:lvl2pPr marL="39688" algn="l" rtl="0" fontAlgn="base">
        <a:spcBef>
          <a:spcPct val="0"/>
        </a:spcBef>
        <a:spcAft>
          <a:spcPct val="0"/>
        </a:spcAft>
        <a:defRPr sz="2800">
          <a:solidFill>
            <a:schemeClr val="tx1"/>
          </a:solidFill>
          <a:latin typeface="Arial Black" panose="020B0A04020102020204" pitchFamily="34" charset="0"/>
          <a:sym typeface="Arial Black" panose="020B0A04020102020204" pitchFamily="34" charset="0"/>
        </a:defRPr>
      </a:lvl2pPr>
      <a:lvl3pPr marL="39688" algn="l" rtl="0" fontAlgn="base">
        <a:spcBef>
          <a:spcPct val="0"/>
        </a:spcBef>
        <a:spcAft>
          <a:spcPct val="0"/>
        </a:spcAft>
        <a:defRPr sz="2800">
          <a:solidFill>
            <a:schemeClr val="tx1"/>
          </a:solidFill>
          <a:latin typeface="Arial Black" panose="020B0A04020102020204" pitchFamily="34" charset="0"/>
          <a:sym typeface="Arial Black" panose="020B0A04020102020204" pitchFamily="34" charset="0"/>
        </a:defRPr>
      </a:lvl3pPr>
      <a:lvl4pPr marL="39688" algn="l" rtl="0" fontAlgn="base">
        <a:spcBef>
          <a:spcPct val="0"/>
        </a:spcBef>
        <a:spcAft>
          <a:spcPct val="0"/>
        </a:spcAft>
        <a:defRPr sz="2800">
          <a:solidFill>
            <a:schemeClr val="tx1"/>
          </a:solidFill>
          <a:latin typeface="Arial Black" panose="020B0A04020102020204" pitchFamily="34" charset="0"/>
          <a:sym typeface="Arial Black" panose="020B0A04020102020204" pitchFamily="34" charset="0"/>
        </a:defRPr>
      </a:lvl4pPr>
      <a:lvl5pPr marL="39688" algn="l" rtl="0" fontAlgn="base">
        <a:spcBef>
          <a:spcPct val="0"/>
        </a:spcBef>
        <a:spcAft>
          <a:spcPct val="0"/>
        </a:spcAft>
        <a:defRPr sz="2800">
          <a:solidFill>
            <a:schemeClr val="tx1"/>
          </a:solidFill>
          <a:latin typeface="Arial Black" panose="020B0A04020102020204" pitchFamily="34" charset="0"/>
          <a:sym typeface="Arial Black" panose="020B0A04020102020204" pitchFamily="34" charset="0"/>
        </a:defRPr>
      </a:lvl5pPr>
      <a:lvl6pPr marL="496888" algn="l" rtl="0" fontAlgn="base">
        <a:spcBef>
          <a:spcPct val="0"/>
        </a:spcBef>
        <a:spcAft>
          <a:spcPct val="0"/>
        </a:spcAft>
        <a:defRPr sz="2800">
          <a:solidFill>
            <a:schemeClr val="tx1"/>
          </a:solidFill>
          <a:latin typeface="Arial Black" panose="020B0A04020102020204" pitchFamily="34" charset="0"/>
          <a:sym typeface="Arial Black" panose="020B0A04020102020204" pitchFamily="34" charset="0"/>
        </a:defRPr>
      </a:lvl6pPr>
      <a:lvl7pPr marL="954088" algn="l" rtl="0" fontAlgn="base">
        <a:spcBef>
          <a:spcPct val="0"/>
        </a:spcBef>
        <a:spcAft>
          <a:spcPct val="0"/>
        </a:spcAft>
        <a:defRPr sz="2800">
          <a:solidFill>
            <a:schemeClr val="tx1"/>
          </a:solidFill>
          <a:latin typeface="Arial Black" panose="020B0A04020102020204" pitchFamily="34" charset="0"/>
          <a:sym typeface="Arial Black" panose="020B0A04020102020204" pitchFamily="34" charset="0"/>
        </a:defRPr>
      </a:lvl7pPr>
      <a:lvl8pPr marL="1411288" algn="l" rtl="0" fontAlgn="base">
        <a:spcBef>
          <a:spcPct val="0"/>
        </a:spcBef>
        <a:spcAft>
          <a:spcPct val="0"/>
        </a:spcAft>
        <a:defRPr sz="2800">
          <a:solidFill>
            <a:schemeClr val="tx1"/>
          </a:solidFill>
          <a:latin typeface="Arial Black" panose="020B0A04020102020204" pitchFamily="34" charset="0"/>
          <a:sym typeface="Arial Black" panose="020B0A04020102020204" pitchFamily="34" charset="0"/>
        </a:defRPr>
      </a:lvl8pPr>
      <a:lvl9pPr marL="1868488" algn="l" rtl="0" fontAlgn="base">
        <a:spcBef>
          <a:spcPct val="0"/>
        </a:spcBef>
        <a:spcAft>
          <a:spcPct val="0"/>
        </a:spcAft>
        <a:defRPr sz="2800">
          <a:solidFill>
            <a:schemeClr val="tx1"/>
          </a:solidFill>
          <a:latin typeface="Arial Black" panose="020B0A04020102020204" pitchFamily="34" charset="0"/>
          <a:sym typeface="Arial Black" panose="020B0A04020102020204" pitchFamily="34" charset="0"/>
        </a:defRPr>
      </a:lvl9pPr>
    </p:titleStyle>
    <p:bodyStyle>
      <a:lvl1pPr marL="382588" indent="-342900" algn="l" rtl="0" fontAlgn="base">
        <a:spcBef>
          <a:spcPts val="600"/>
        </a:spcBef>
        <a:spcAft>
          <a:spcPct val="0"/>
        </a:spcAft>
        <a:buSzPct val="100000"/>
        <a:buFont typeface="Times New Roman" panose="02020603050405020304" pitchFamily="18" charset="0"/>
        <a:buChar char="•"/>
        <a:defRPr sz="2800" kern="1200">
          <a:solidFill>
            <a:schemeClr val="tx1"/>
          </a:solidFill>
          <a:latin typeface="+mn-lt"/>
          <a:ea typeface="+mn-ea"/>
          <a:cs typeface="+mn-cs"/>
          <a:sym typeface="Times New Roman" panose="02020603050405020304" pitchFamily="18" charset="0"/>
        </a:defRPr>
      </a:lvl1pPr>
      <a:lvl2pPr marL="731838" indent="-285750" algn="l" rtl="0" fontAlgn="base">
        <a:spcBef>
          <a:spcPts val="500"/>
        </a:spcBef>
        <a:spcAft>
          <a:spcPct val="0"/>
        </a:spcAft>
        <a:buSzPct val="100000"/>
        <a:buFont typeface="Times New Roman" panose="02020603050405020304" pitchFamily="18" charset="0"/>
        <a:buChar char="–"/>
        <a:defRPr sz="2400" kern="1200">
          <a:solidFill>
            <a:schemeClr val="tx1"/>
          </a:solidFill>
          <a:latin typeface="+mn-lt"/>
          <a:ea typeface="+mn-ea"/>
          <a:cs typeface="+mn-cs"/>
          <a:sym typeface="Times New Roman" panose="02020603050405020304" pitchFamily="18" charset="0"/>
        </a:defRPr>
      </a:lvl2pPr>
      <a:lvl3pPr marL="1131888" indent="-228600" algn="l" rtl="0" fontAlgn="base">
        <a:spcBef>
          <a:spcPts val="500"/>
        </a:spcBef>
        <a:spcAft>
          <a:spcPct val="0"/>
        </a:spcAft>
        <a:buSzPct val="100000"/>
        <a:buFont typeface="Times New Roman" panose="02020603050405020304" pitchFamily="18" charset="0"/>
        <a:buChar char="•"/>
        <a:defRPr sz="2000" kern="1200">
          <a:solidFill>
            <a:schemeClr val="tx1"/>
          </a:solidFill>
          <a:latin typeface="+mn-lt"/>
          <a:ea typeface="+mn-ea"/>
          <a:cs typeface="+mn-cs"/>
          <a:sym typeface="Times New Roman" panose="02020603050405020304" pitchFamily="18" charset="0"/>
        </a:defRPr>
      </a:lvl3pPr>
      <a:lvl4pPr marL="1589088" indent="-228600" algn="l" rtl="0" fontAlgn="base">
        <a:spcBef>
          <a:spcPts val="400"/>
        </a:spcBef>
        <a:spcAft>
          <a:spcPct val="0"/>
        </a:spcAft>
        <a:buSzPct val="100000"/>
        <a:buFont typeface="Times New Roman" panose="02020603050405020304" pitchFamily="18" charset="0"/>
        <a:buChar char="–"/>
        <a:defRPr kern="1200">
          <a:solidFill>
            <a:schemeClr val="tx1"/>
          </a:solidFill>
          <a:latin typeface="+mn-lt"/>
          <a:ea typeface="+mn-ea"/>
          <a:cs typeface="+mn-cs"/>
          <a:sym typeface="Times New Roman" panose="02020603050405020304" pitchFamily="18" charset="0"/>
        </a:defRPr>
      </a:lvl4pPr>
      <a:lvl5pPr marL="2046288" indent="-228600" algn="l" rtl="0" fontAlgn="base">
        <a:spcBef>
          <a:spcPts val="400"/>
        </a:spcBef>
        <a:spcAft>
          <a:spcPct val="0"/>
        </a:spcAft>
        <a:buSzPct val="100000"/>
        <a:buFont typeface="Times New Roman" panose="02020603050405020304" pitchFamily="18" charset="0"/>
        <a:buChar char="»"/>
        <a:defRPr kern="1200">
          <a:solidFill>
            <a:schemeClr val="tx1"/>
          </a:solidFill>
          <a:latin typeface="+mn-lt"/>
          <a:ea typeface="+mn-ea"/>
          <a:cs typeface="+mn-cs"/>
          <a:sym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EA33CE19-F468-C826-4A73-C99E9CB5AB28}"/>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50" name="Rectangle 2">
            <a:extLst>
              <a:ext uri="{FF2B5EF4-FFF2-40B4-BE49-F238E27FC236}">
                <a16:creationId xmlns:a16="http://schemas.microsoft.com/office/drawing/2014/main" id="{8E592F41-B80F-8808-4A0C-63FBE0D8C345}"/>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51" name="Rectangle 3">
            <a:extLst>
              <a:ext uri="{FF2B5EF4-FFF2-40B4-BE49-F238E27FC236}">
                <a16:creationId xmlns:a16="http://schemas.microsoft.com/office/drawing/2014/main" id="{B4B901F5-D176-EDCC-D144-11D22ECDB536}"/>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52" name="Rectangle 4">
            <a:extLst>
              <a:ext uri="{FF2B5EF4-FFF2-40B4-BE49-F238E27FC236}">
                <a16:creationId xmlns:a16="http://schemas.microsoft.com/office/drawing/2014/main" id="{9DDA5ACE-0D31-F467-1689-12677935AD97}"/>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53" name="Rectangle 5">
            <a:extLst>
              <a:ext uri="{FF2B5EF4-FFF2-40B4-BE49-F238E27FC236}">
                <a16:creationId xmlns:a16="http://schemas.microsoft.com/office/drawing/2014/main" id="{D4410A4E-E17D-C8D6-6D7D-9463D95E7544}"/>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6" name="Rectangle 8">
            <a:extLst>
              <a:ext uri="{FF2B5EF4-FFF2-40B4-BE49-F238E27FC236}">
                <a16:creationId xmlns:a16="http://schemas.microsoft.com/office/drawing/2014/main" id="{7699A725-FB07-2FBB-8847-FC3FAEAE3C9B}"/>
              </a:ext>
            </a:extLst>
          </p:cNvPr>
          <p:cNvSpPr>
            <a:spLocks/>
          </p:cNvSpPr>
          <p:nvPr/>
        </p:nvSpPr>
        <p:spPr bwMode="auto">
          <a:xfrm>
            <a:off x="101600" y="209550"/>
            <a:ext cx="7785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altLang="en-US" sz="3200" dirty="0">
                <a:latin typeface="Arial Black" panose="020B0A04020102020204" pitchFamily="34" charset="0"/>
                <a:sym typeface="Arial Black" panose="020B0A04020102020204" pitchFamily="34" charset="0"/>
              </a:rPr>
              <a:t>Control Flow</a:t>
            </a:r>
          </a:p>
        </p:txBody>
      </p:sp>
      <p:sp>
        <p:nvSpPr>
          <p:cNvPr id="2057" name="Line 9">
            <a:extLst>
              <a:ext uri="{FF2B5EF4-FFF2-40B4-BE49-F238E27FC236}">
                <a16:creationId xmlns:a16="http://schemas.microsoft.com/office/drawing/2014/main" id="{4618292C-440E-13BE-A4CF-767CE899F2AA}"/>
              </a:ext>
            </a:extLst>
          </p:cNvPr>
          <p:cNvSpPr>
            <a:spLocks noChangeShapeType="1"/>
          </p:cNvSpPr>
          <p:nvPr/>
        </p:nvSpPr>
        <p:spPr bwMode="auto">
          <a:xfrm>
            <a:off x="685800" y="3581400"/>
            <a:ext cx="7620000" cy="1588"/>
          </a:xfrm>
          <a:prstGeom prst="lin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8" name="Rectangle 10">
            <a:extLst>
              <a:ext uri="{FF2B5EF4-FFF2-40B4-BE49-F238E27FC236}">
                <a16:creationId xmlns:a16="http://schemas.microsoft.com/office/drawing/2014/main" id="{EBF376BB-5B32-4AF3-3500-BB974BAC5EFE}"/>
              </a:ext>
            </a:extLst>
          </p:cNvPr>
          <p:cNvSpPr>
            <a:spLocks/>
          </p:cNvSpPr>
          <p:nvPr/>
        </p:nvSpPr>
        <p:spPr bwMode="auto">
          <a:xfrm>
            <a:off x="685800" y="3167063"/>
            <a:ext cx="33024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altLang="en-US" sz="2400" i="1" dirty="0">
                <a:cs typeface="Times New Roman" panose="02020603050405020304" pitchFamily="18" charset="0"/>
              </a:rPr>
              <a:t>Sabrina Tarin Chowdhury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305266" y="838200"/>
            <a:ext cx="7038900" cy="914100"/>
          </a:xfrm>
          <a:prstGeom prst="rect">
            <a:avLst/>
          </a:prstGeom>
        </p:spPr>
        <p:txBody>
          <a:bodyPr spcFirstLastPara="1" vert="horz" wrap="square" lIns="91425" tIns="91425" rIns="91425" bIns="91425" numCol="1" anchor="t" anchorCtr="0" compatLnSpc="1">
            <a:prstTxWarp prst="textNoShape">
              <a:avLst/>
            </a:prstTxWarp>
            <a:normAutofit/>
          </a:bodyPr>
          <a:lstStyle/>
          <a:p>
            <a:r>
              <a:rPr lang="en" b="1" i="1" dirty="0"/>
              <a:t>Type Coercion</a:t>
            </a:r>
            <a:r>
              <a:rPr lang="en" dirty="0"/>
              <a:t>  </a:t>
            </a:r>
            <a:endParaRPr dirty="0"/>
          </a:p>
        </p:txBody>
      </p:sp>
      <p:sp>
        <p:nvSpPr>
          <p:cNvPr id="141" name="Google Shape;141;p14"/>
          <p:cNvSpPr txBox="1">
            <a:spLocks noGrp="1"/>
          </p:cNvSpPr>
          <p:nvPr>
            <p:ph type="body" idx="1"/>
          </p:nvPr>
        </p:nvSpPr>
        <p:spPr>
          <a:xfrm>
            <a:off x="1277724" y="2056810"/>
            <a:ext cx="7038900" cy="2138558"/>
          </a:xfrm>
          <a:prstGeom prst="rect">
            <a:avLst/>
          </a:prstGeom>
        </p:spPr>
        <p:txBody>
          <a:bodyPr spcFirstLastPara="1" vert="horz" wrap="square" lIns="91425" tIns="91425" rIns="91425" bIns="91425" numCol="1" anchor="t" anchorCtr="0" compatLnSpc="1">
            <a:prstTxWarp prst="textNoShape">
              <a:avLst/>
            </a:prstTxWarp>
            <a:normAutofit fontScale="92500" lnSpcReduction="20000"/>
          </a:bodyPr>
          <a:lstStyle/>
          <a:p>
            <a:r>
              <a:rPr lang="en" dirty="0"/>
              <a:t>Type coercion is the automatic conversion of values from one data type into another</a:t>
            </a:r>
            <a:endParaRPr dirty="0"/>
          </a:p>
          <a:p>
            <a:r>
              <a:rPr lang="en" dirty="0"/>
              <a:t>Usually done </a:t>
            </a:r>
            <a:r>
              <a:rPr lang="en" b="1" dirty="0"/>
              <a:t>implicitly</a:t>
            </a:r>
            <a:r>
              <a:rPr lang="en" dirty="0"/>
              <a:t> at run-time</a:t>
            </a:r>
          </a:p>
          <a:p>
            <a:r>
              <a:rPr lang="en" dirty="0"/>
              <a:t>Risk is user not realizing that the coercion happen</a:t>
            </a:r>
            <a:r>
              <a:rPr lang="en-US" dirty="0"/>
              <a:t>e</a:t>
            </a:r>
            <a:r>
              <a:rPr lang="en" dirty="0"/>
              <a:t>d, possibly leading to errors</a:t>
            </a:r>
          </a:p>
          <a:p>
            <a:r>
              <a:rPr lang="en" dirty="0"/>
              <a:t>JavaScript example</a:t>
            </a:r>
          </a:p>
          <a:p>
            <a:endParaRPr lang="en" dirty="0"/>
          </a:p>
          <a:p>
            <a:endParaRPr dirty="0"/>
          </a:p>
        </p:txBody>
      </p:sp>
      <p:pic>
        <p:nvPicPr>
          <p:cNvPr id="3" name="Picture 2">
            <a:extLst>
              <a:ext uri="{FF2B5EF4-FFF2-40B4-BE49-F238E27FC236}">
                <a16:creationId xmlns:a16="http://schemas.microsoft.com/office/drawing/2014/main" id="{C40D6A0C-9817-CC44-AB56-4B8CB398AD47}"/>
              </a:ext>
            </a:extLst>
          </p:cNvPr>
          <p:cNvPicPr>
            <a:picLocks noChangeAspect="1"/>
          </p:cNvPicPr>
          <p:nvPr/>
        </p:nvPicPr>
        <p:blipFill>
          <a:blip r:embed="rId3"/>
          <a:stretch>
            <a:fillRect/>
          </a:stretch>
        </p:blipFill>
        <p:spPr>
          <a:xfrm>
            <a:off x="304800" y="4195368"/>
            <a:ext cx="8239228" cy="2465627"/>
          </a:xfrm>
          <a:prstGeom prst="rect">
            <a:avLst/>
          </a:prstGeom>
        </p:spPr>
      </p:pic>
    </p:spTree>
    <p:extLst>
      <p:ext uri="{BB962C8B-B14F-4D97-AF65-F5344CB8AC3E}">
        <p14:creationId xmlns:p14="http://schemas.microsoft.com/office/powerpoint/2010/main" val="334806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518942"/>
            <a:ext cx="7038900" cy="914100"/>
          </a:xfrm>
          <a:prstGeom prst="rect">
            <a:avLst/>
          </a:prstGeom>
        </p:spPr>
        <p:txBody>
          <a:bodyPr spcFirstLastPara="1" vert="horz" wrap="square" lIns="91425" tIns="91425" rIns="91425" bIns="91425" numCol="1" anchor="t" anchorCtr="0" compatLnSpc="1">
            <a:prstTxWarp prst="textNoShape">
              <a:avLst/>
            </a:prstTxWarp>
            <a:normAutofit/>
          </a:bodyPr>
          <a:lstStyle/>
          <a:p>
            <a:r>
              <a:rPr lang="en" dirty="0"/>
              <a:t>Type Casting?</a:t>
            </a:r>
            <a:endParaRPr dirty="0"/>
          </a:p>
        </p:txBody>
      </p:sp>
      <p:sp>
        <p:nvSpPr>
          <p:cNvPr id="147" name="Google Shape;147;p15"/>
          <p:cNvSpPr txBox="1">
            <a:spLocks noGrp="1"/>
          </p:cNvSpPr>
          <p:nvPr>
            <p:ph type="body" idx="1"/>
          </p:nvPr>
        </p:nvSpPr>
        <p:spPr>
          <a:xfrm>
            <a:off x="1282811" y="1433042"/>
            <a:ext cx="7038900" cy="2911200"/>
          </a:xfrm>
          <a:prstGeom prst="rect">
            <a:avLst/>
          </a:prstGeom>
        </p:spPr>
        <p:txBody>
          <a:bodyPr spcFirstLastPara="1" vert="horz" wrap="square" lIns="91425" tIns="91425" rIns="91425" bIns="91425" numCol="1" anchor="t" anchorCtr="0" compatLnSpc="1">
            <a:prstTxWarp prst="textNoShape">
              <a:avLst/>
            </a:prstTxWarp>
            <a:normAutofit fontScale="85000" lnSpcReduction="20000"/>
          </a:bodyPr>
          <a:lstStyle/>
          <a:p>
            <a:r>
              <a:rPr lang="en" dirty="0"/>
              <a:t>Similar to type coercion in that it converts data from one type to another, but done </a:t>
            </a:r>
            <a:r>
              <a:rPr lang="en" b="1" dirty="0"/>
              <a:t>explicitly</a:t>
            </a:r>
            <a:r>
              <a:rPr lang="en" dirty="0"/>
              <a:t> in code</a:t>
            </a:r>
          </a:p>
          <a:p>
            <a:r>
              <a:rPr lang="en" dirty="0"/>
              <a:t>Casting</a:t>
            </a:r>
          </a:p>
          <a:p>
            <a:r>
              <a:rPr lang="en" dirty="0"/>
              <a:t>Conversion happens at compile time</a:t>
            </a:r>
            <a:endParaRPr dirty="0"/>
          </a:p>
          <a:p>
            <a:r>
              <a:rPr lang="en" dirty="0"/>
              <a:t>Strongly typed languages such as C# use type casting much more than type coercion</a:t>
            </a:r>
            <a:endParaRPr dirty="0"/>
          </a:p>
          <a:p>
            <a:pPr>
              <a:spcBef>
                <a:spcPts val="1200"/>
              </a:spcBef>
            </a:pPr>
            <a:r>
              <a:rPr lang="en" dirty="0"/>
              <a:t>Example in C#, if you don’t cast you will get an error</a:t>
            </a:r>
            <a:endParaRPr dirty="0"/>
          </a:p>
        </p:txBody>
      </p:sp>
      <p:pic>
        <p:nvPicPr>
          <p:cNvPr id="3" name="Picture 2">
            <a:extLst>
              <a:ext uri="{FF2B5EF4-FFF2-40B4-BE49-F238E27FC236}">
                <a16:creationId xmlns:a16="http://schemas.microsoft.com/office/drawing/2014/main" id="{2B774213-77E7-49ED-2702-AB8F0EA49573}"/>
              </a:ext>
            </a:extLst>
          </p:cNvPr>
          <p:cNvPicPr>
            <a:picLocks noChangeAspect="1"/>
          </p:cNvPicPr>
          <p:nvPr/>
        </p:nvPicPr>
        <p:blipFill>
          <a:blip r:embed="rId3"/>
          <a:stretch>
            <a:fillRect/>
          </a:stretch>
        </p:blipFill>
        <p:spPr>
          <a:xfrm>
            <a:off x="1447800" y="4344242"/>
            <a:ext cx="7009652" cy="2208958"/>
          </a:xfrm>
          <a:prstGeom prst="rect">
            <a:avLst/>
          </a:prstGeom>
        </p:spPr>
      </p:pic>
    </p:spTree>
    <p:extLst>
      <p:ext uri="{BB962C8B-B14F-4D97-AF65-F5344CB8AC3E}">
        <p14:creationId xmlns:p14="http://schemas.microsoft.com/office/powerpoint/2010/main" val="403174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25236" y="1752600"/>
            <a:ext cx="8520600" cy="572700"/>
          </a:xfrm>
          <a:prstGeom prst="rect">
            <a:avLst/>
          </a:prstGeom>
        </p:spPr>
        <p:txBody>
          <a:bodyPr spcFirstLastPara="1" vert="horz" wrap="square" lIns="91425" tIns="91425" rIns="91425" bIns="91425" numCol="1" anchor="t" anchorCtr="0" compatLnSpc="1">
            <a:prstTxWarp prst="textNoShape">
              <a:avLst/>
            </a:prstTxWarp>
            <a:noAutofit/>
          </a:bodyPr>
          <a:lstStyle/>
          <a:p>
            <a:r>
              <a:rPr lang="en" dirty="0">
                <a:solidFill>
                  <a:srgbClr val="2D3B45"/>
                </a:solidFill>
                <a:highlight>
                  <a:srgbClr val="FFFFFF"/>
                </a:highlight>
              </a:rPr>
              <a:t>Difference Between a </a:t>
            </a:r>
            <a:r>
              <a:rPr lang="en" i="1" dirty="0">
                <a:solidFill>
                  <a:srgbClr val="2D3B45"/>
                </a:solidFill>
                <a:highlight>
                  <a:srgbClr val="FFFFFF"/>
                </a:highlight>
              </a:rPr>
              <a:t>Narrowing</a:t>
            </a:r>
            <a:r>
              <a:rPr lang="en" dirty="0">
                <a:solidFill>
                  <a:srgbClr val="2D3B45"/>
                </a:solidFill>
                <a:highlight>
                  <a:srgbClr val="FFFFFF"/>
                </a:highlight>
              </a:rPr>
              <a:t> and a </a:t>
            </a:r>
            <a:r>
              <a:rPr lang="en" i="1" dirty="0">
                <a:solidFill>
                  <a:srgbClr val="2D3B45"/>
                </a:solidFill>
                <a:highlight>
                  <a:srgbClr val="FFFFFF"/>
                </a:highlight>
              </a:rPr>
              <a:t>Widening Conversion</a:t>
            </a:r>
            <a:r>
              <a:rPr lang="en" dirty="0">
                <a:solidFill>
                  <a:srgbClr val="2D3B45"/>
                </a:solidFill>
                <a:highlight>
                  <a:srgbClr val="FFFFFF"/>
                </a:highlight>
              </a:rPr>
              <a:t>  </a:t>
            </a:r>
            <a:endParaRPr dirty="0"/>
          </a:p>
        </p:txBody>
      </p:sp>
      <p:graphicFrame>
        <p:nvGraphicFramePr>
          <p:cNvPr id="61" name="Google Shape;61;p14"/>
          <p:cNvGraphicFramePr/>
          <p:nvPr>
            <p:extLst>
              <p:ext uri="{D42A27DB-BD31-4B8C-83A1-F6EECF244321}">
                <p14:modId xmlns:p14="http://schemas.microsoft.com/office/powerpoint/2010/main" val="3410969803"/>
              </p:ext>
            </p:extLst>
          </p:nvPr>
        </p:nvGraphicFramePr>
        <p:xfrm>
          <a:off x="1143000" y="3476469"/>
          <a:ext cx="7239000" cy="2825500"/>
        </p:xfrm>
        <a:graphic>
          <a:graphicData uri="http://schemas.openxmlformats.org/drawingml/2006/table">
            <a:tbl>
              <a:tblPr>
                <a:noFil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626525">
                <a:tc>
                  <a:txBody>
                    <a:bodyPr/>
                    <a:lstStyle/>
                    <a:p>
                      <a:pPr marL="0" lvl="0" indent="0" algn="ctr" rtl="0">
                        <a:spcBef>
                          <a:spcPts val="0"/>
                        </a:spcBef>
                        <a:spcAft>
                          <a:spcPts val="0"/>
                        </a:spcAft>
                        <a:buNone/>
                      </a:pPr>
                      <a:r>
                        <a:rPr lang="en" sz="1200"/>
                        <a:t>WIDENING</a:t>
                      </a:r>
                      <a:endParaRPr sz="1200"/>
                    </a:p>
                  </a:txBody>
                  <a:tcPr marL="91425" marR="91425" marT="91425" marB="91425"/>
                </a:tc>
                <a:tc>
                  <a:txBody>
                    <a:bodyPr/>
                    <a:lstStyle/>
                    <a:p>
                      <a:pPr marL="0" lvl="0" indent="0" algn="ctr" rtl="0">
                        <a:spcBef>
                          <a:spcPts val="0"/>
                        </a:spcBef>
                        <a:spcAft>
                          <a:spcPts val="0"/>
                        </a:spcAft>
                        <a:buNone/>
                      </a:pPr>
                      <a:r>
                        <a:rPr lang="en" sz="1200" dirty="0"/>
                        <a:t>NARROWING</a:t>
                      </a:r>
                      <a:endParaRPr sz="1200" dirty="0"/>
                    </a:p>
                  </a:txBody>
                  <a:tcPr marL="91425" marR="91425" marT="91425" marB="91425"/>
                </a:tc>
                <a:extLst>
                  <a:ext uri="{0D108BD9-81ED-4DB2-BD59-A6C34878D82A}">
                    <a16:rowId xmlns:a16="http://schemas.microsoft.com/office/drawing/2014/main" val="10000"/>
                  </a:ext>
                </a:extLst>
              </a:tr>
              <a:tr h="2122807">
                <a:tc>
                  <a:txBody>
                    <a:bodyPr/>
                    <a:lstStyle/>
                    <a:p>
                      <a:pPr marL="0" lvl="0" indent="0" algn="l" rtl="0">
                        <a:spcBef>
                          <a:spcPts val="0"/>
                        </a:spcBef>
                        <a:spcAft>
                          <a:spcPts val="0"/>
                        </a:spcAft>
                        <a:buClr>
                          <a:schemeClr val="dk1"/>
                        </a:buClr>
                        <a:buSzPts val="1100"/>
                        <a:buFont typeface="Arial"/>
                        <a:buNone/>
                      </a:pPr>
                      <a:r>
                        <a:rPr lang="en" sz="1200" dirty="0">
                          <a:solidFill>
                            <a:schemeClr val="dk1"/>
                          </a:solidFill>
                          <a:highlight>
                            <a:srgbClr val="FFFFFF"/>
                          </a:highlight>
                        </a:rPr>
                        <a:t>Conversion from one data type to another data type, where the "destination" data type has a larger range compare to the "source" data type.</a:t>
                      </a:r>
                    </a:p>
                    <a:p>
                      <a:pPr marL="0" lvl="0" indent="0" algn="l" rtl="0">
                        <a:spcBef>
                          <a:spcPts val="0"/>
                        </a:spcBef>
                        <a:spcAft>
                          <a:spcPts val="0"/>
                        </a:spcAft>
                        <a:buClr>
                          <a:schemeClr val="dk1"/>
                        </a:buClr>
                        <a:buSzPts val="1100"/>
                        <a:buFont typeface="Arial"/>
                        <a:buNone/>
                      </a:pPr>
                      <a:endParaRPr lang="en" sz="120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1200" dirty="0">
                          <a:solidFill>
                            <a:schemeClr val="dk1"/>
                          </a:solidFill>
                          <a:highlight>
                            <a:srgbClr val="FFFFFF"/>
                          </a:highlight>
                        </a:rPr>
                        <a:t>No data is lost.</a:t>
                      </a:r>
                      <a:endParaRPr sz="1200" dirty="0">
                        <a:solidFill>
                          <a:schemeClr val="dk1"/>
                        </a:solidFill>
                        <a:highlight>
                          <a:srgbClr val="FFFFFF"/>
                        </a:highlight>
                      </a:endParaRPr>
                    </a:p>
                    <a:p>
                      <a:pPr marL="0" lvl="0" indent="0" algn="l" rtl="0">
                        <a:spcBef>
                          <a:spcPts val="0"/>
                        </a:spcBef>
                        <a:spcAft>
                          <a:spcPts val="0"/>
                        </a:spcAft>
                        <a:buNone/>
                      </a:pPr>
                      <a:endParaRPr sz="1200" dirty="0"/>
                    </a:p>
                    <a:p>
                      <a:pPr marL="0" lvl="0" indent="0" algn="l" rtl="0">
                        <a:lnSpc>
                          <a:spcPct val="115000"/>
                        </a:lnSpc>
                        <a:spcBef>
                          <a:spcPts val="1200"/>
                        </a:spcBef>
                        <a:spcAft>
                          <a:spcPts val="0"/>
                        </a:spcAft>
                        <a:buClr>
                          <a:schemeClr val="dk1"/>
                        </a:buClr>
                        <a:buSzPts val="1100"/>
                        <a:buFont typeface="Arial"/>
                        <a:buNone/>
                      </a:pPr>
                      <a:r>
                        <a:rPr lang="en" sz="1200" dirty="0">
                          <a:solidFill>
                            <a:schemeClr val="dk1"/>
                          </a:solidFill>
                        </a:rPr>
                        <a:t>For example:</a:t>
                      </a:r>
                      <a:endParaRPr sz="1200" dirty="0">
                        <a:solidFill>
                          <a:schemeClr val="dk1"/>
                        </a:solidFill>
                      </a:endParaRPr>
                    </a:p>
                    <a:p>
                      <a:pPr marL="457200" lvl="0" indent="-304800" algn="l" rtl="0">
                        <a:lnSpc>
                          <a:spcPct val="115000"/>
                        </a:lnSpc>
                        <a:spcBef>
                          <a:spcPts val="1200"/>
                        </a:spcBef>
                        <a:spcAft>
                          <a:spcPts val="0"/>
                        </a:spcAft>
                        <a:buClr>
                          <a:schemeClr val="dk1"/>
                        </a:buClr>
                        <a:buSzPts val="1200"/>
                        <a:buAutoNum type="arabicPeriod"/>
                      </a:pPr>
                      <a:r>
                        <a:rPr lang="en" sz="1200" dirty="0">
                          <a:solidFill>
                            <a:schemeClr val="dk1"/>
                          </a:solidFill>
                        </a:rPr>
                        <a:t>int to decimal type</a:t>
                      </a:r>
                      <a:endParaRPr sz="1200" dirty="0">
                        <a:solidFill>
                          <a:schemeClr val="dk1"/>
                        </a:solidFill>
                      </a:endParaRPr>
                    </a:p>
                    <a:p>
                      <a:pPr marL="152400" lvl="0" indent="0" algn="l" rtl="0">
                        <a:lnSpc>
                          <a:spcPct val="115000"/>
                        </a:lnSpc>
                        <a:spcBef>
                          <a:spcPts val="0"/>
                        </a:spcBef>
                        <a:spcAft>
                          <a:spcPts val="0"/>
                        </a:spcAft>
                        <a:buClr>
                          <a:schemeClr val="dk1"/>
                        </a:buClr>
                        <a:buSzPts val="1200"/>
                        <a:buNone/>
                      </a:pPr>
                      <a:endParaRPr sz="1200" dirty="0"/>
                    </a:p>
                  </a:txBody>
                  <a:tcPr marL="91425" marR="91425" marT="91425" marB="91425"/>
                </a:tc>
                <a:tc>
                  <a:txBody>
                    <a:bodyPr/>
                    <a:lstStyle/>
                    <a:p>
                      <a:pPr marL="0" lvl="0" indent="0" algn="l" rtl="0">
                        <a:spcBef>
                          <a:spcPts val="0"/>
                        </a:spcBef>
                        <a:spcAft>
                          <a:spcPts val="0"/>
                        </a:spcAft>
                        <a:buNone/>
                      </a:pPr>
                      <a:r>
                        <a:rPr lang="en-US" sz="1200" b="0" i="0" kern="1200" dirty="0">
                          <a:solidFill>
                            <a:schemeClr val="tx1"/>
                          </a:solidFill>
                          <a:effectLst/>
                          <a:latin typeface="+mn-lt"/>
                          <a:ea typeface="+mn-ea"/>
                          <a:cs typeface="+mn-cs"/>
                        </a:rPr>
                        <a:t>A narrowing conversion changes a value to a data type with less precision that might not be able to hold some of the possible values</a:t>
                      </a:r>
                      <a:endParaRPr sz="1200" i="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15000"/>
                        </a:lnSpc>
                        <a:spcBef>
                          <a:spcPts val="1200"/>
                        </a:spcBef>
                        <a:spcAft>
                          <a:spcPts val="0"/>
                        </a:spcAft>
                        <a:buNone/>
                      </a:pPr>
                      <a:r>
                        <a:rPr lang="en" sz="1200" dirty="0">
                          <a:solidFill>
                            <a:schemeClr val="dk1"/>
                          </a:solidFill>
                        </a:rPr>
                        <a:t>For example:</a:t>
                      </a:r>
                      <a:endParaRPr sz="1200" dirty="0">
                        <a:solidFill>
                          <a:schemeClr val="dk1"/>
                        </a:solidFill>
                      </a:endParaRPr>
                    </a:p>
                    <a:p>
                      <a:pPr marL="457200" lvl="0" indent="-304800" algn="l" rtl="0">
                        <a:lnSpc>
                          <a:spcPct val="115000"/>
                        </a:lnSpc>
                        <a:spcBef>
                          <a:spcPts val="1200"/>
                        </a:spcBef>
                        <a:spcAft>
                          <a:spcPts val="0"/>
                        </a:spcAft>
                        <a:buClr>
                          <a:schemeClr val="dk1"/>
                        </a:buClr>
                        <a:buSzPts val="1200"/>
                        <a:buAutoNum type="arabicPeriod"/>
                      </a:pPr>
                      <a:r>
                        <a:rPr lang="en" sz="1200" dirty="0">
                          <a:solidFill>
                            <a:schemeClr val="dk1"/>
                          </a:solidFill>
                        </a:rPr>
                        <a:t>long to int</a:t>
                      </a:r>
                      <a:endParaRPr sz="1200" dirty="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dirty="0">
                          <a:solidFill>
                            <a:schemeClr val="dk1"/>
                          </a:solidFill>
                        </a:rPr>
                        <a:t>double to float</a:t>
                      </a:r>
                      <a:endParaRPr sz="1200" dirty="0">
                        <a:solidFill>
                          <a:schemeClr val="dk1"/>
                        </a:solidFill>
                        <a:highlight>
                          <a:srgbClr val="FFFFFF"/>
                        </a:highlight>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873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3400" y="1524000"/>
            <a:ext cx="8520600" cy="572700"/>
          </a:xfrm>
          <a:prstGeom prst="rect">
            <a:avLst/>
          </a:prstGeom>
        </p:spPr>
        <p:txBody>
          <a:bodyPr spcFirstLastPara="1" vert="horz" wrap="square" lIns="91425" tIns="91425" rIns="91425" bIns="91425" numCol="1" anchor="t" anchorCtr="0" compatLnSpc="1">
            <a:prstTxWarp prst="textNoShape">
              <a:avLst/>
            </a:prstTxWarp>
            <a:noAutofit/>
          </a:bodyPr>
          <a:lstStyle/>
          <a:p>
            <a:r>
              <a:rPr lang="en" i="1" dirty="0">
                <a:solidFill>
                  <a:srgbClr val="2D3B45"/>
                </a:solidFill>
                <a:highlight>
                  <a:srgbClr val="FFFFFF"/>
                </a:highlight>
              </a:rPr>
              <a:t>Strongly Typed Language</a:t>
            </a:r>
            <a:endParaRPr dirty="0"/>
          </a:p>
        </p:txBody>
      </p:sp>
      <p:sp>
        <p:nvSpPr>
          <p:cNvPr id="67" name="Google Shape;67;p15"/>
          <p:cNvSpPr txBox="1">
            <a:spLocks noGrp="1"/>
          </p:cNvSpPr>
          <p:nvPr>
            <p:ph type="body" idx="1"/>
          </p:nvPr>
        </p:nvSpPr>
        <p:spPr>
          <a:xfrm>
            <a:off x="311700" y="2420874"/>
            <a:ext cx="8520600" cy="3005251"/>
          </a:xfrm>
          <a:prstGeom prst="rect">
            <a:avLst/>
          </a:prstGeom>
        </p:spPr>
        <p:txBody>
          <a:bodyPr spcFirstLastPara="1" vert="horz" wrap="square" lIns="91425" tIns="91425" rIns="91425" bIns="91425" numCol="1" anchor="t" anchorCtr="0" compatLnSpc="1">
            <a:prstTxWarp prst="textNoShape">
              <a:avLst/>
            </a:prstTxWarp>
            <a:normAutofit/>
          </a:bodyPr>
          <a:lstStyle/>
          <a:p>
            <a:pPr marL="342900" indent="-342900"/>
            <a:r>
              <a:rPr lang="en-US" sz="2400" dirty="0">
                <a:solidFill>
                  <a:srgbClr val="2D3B45"/>
                </a:solidFill>
              </a:rPr>
              <a:t>To be strongly typed means that the language enforces firm rules around data types and values.</a:t>
            </a:r>
          </a:p>
          <a:p>
            <a:pPr marL="342900" indent="-342900"/>
            <a:endParaRPr lang="en-US" sz="2400" dirty="0">
              <a:solidFill>
                <a:srgbClr val="2D3B45"/>
              </a:solidFill>
              <a:highlight>
                <a:srgbClr val="FFFFFF"/>
              </a:highlight>
              <a:ea typeface="Verdana"/>
              <a:cs typeface="Verdana"/>
              <a:sym typeface="Verdana"/>
            </a:endParaRPr>
          </a:p>
          <a:p>
            <a:pPr marL="342900" indent="-342900"/>
            <a:r>
              <a:rPr lang="en-US" sz="2400" dirty="0">
                <a:solidFill>
                  <a:srgbClr val="2D3B45"/>
                </a:solidFill>
                <a:highlight>
                  <a:srgbClr val="FFFFFF"/>
                </a:highlight>
                <a:ea typeface="Verdana"/>
                <a:cs typeface="Verdana"/>
                <a:sym typeface="Verdana"/>
              </a:rPr>
              <a:t>Type errors are detected during compilation</a:t>
            </a:r>
          </a:p>
          <a:p>
            <a:pPr marL="342900" indent="-342900"/>
            <a:endParaRPr lang="en-US" sz="2400" dirty="0">
              <a:solidFill>
                <a:srgbClr val="2D3B45"/>
              </a:solidFill>
              <a:highlight>
                <a:srgbClr val="FFFFFF"/>
              </a:highlight>
              <a:ea typeface="Verdana"/>
              <a:cs typeface="Verdana"/>
              <a:sym typeface="Verdana"/>
            </a:endParaRPr>
          </a:p>
          <a:p>
            <a:pPr marL="342900" indent="-342900"/>
            <a:r>
              <a:rPr lang="en-US" sz="2400" dirty="0">
                <a:solidFill>
                  <a:srgbClr val="2D3B45"/>
                </a:solidFill>
                <a:highlight>
                  <a:srgbClr val="FFFFFF"/>
                </a:highlight>
                <a:ea typeface="Verdana"/>
                <a:cs typeface="Verdana"/>
                <a:sym typeface="Verdana"/>
              </a:rPr>
              <a:t>C++ and Java are both strongly typed (nearly)</a:t>
            </a:r>
            <a:endParaRPr sz="2400" dirty="0">
              <a:solidFill>
                <a:srgbClr val="424242"/>
              </a:solidFill>
              <a:highlight>
                <a:srgbClr val="FFFFFF"/>
              </a:highlight>
              <a:ea typeface="Verdana"/>
              <a:cs typeface="Verdana"/>
              <a:sym typeface="Verdana"/>
            </a:endParaRPr>
          </a:p>
          <a:p>
            <a:pPr marL="0" indent="0">
              <a:spcBef>
                <a:spcPts val="1200"/>
              </a:spcBef>
              <a:spcAft>
                <a:spcPts val="1200"/>
              </a:spcAft>
              <a:buNone/>
            </a:pPr>
            <a:endParaRPr sz="1200" dirty="0">
              <a:solidFill>
                <a:srgbClr val="424242"/>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409078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914400" y="445394"/>
            <a:ext cx="8520600" cy="572700"/>
          </a:xfrm>
          <a:prstGeom prst="rect">
            <a:avLst/>
          </a:prstGeom>
        </p:spPr>
        <p:txBody>
          <a:bodyPr spcFirstLastPara="1" vert="horz" wrap="square" lIns="91425" tIns="91425" rIns="91425" bIns="91425" numCol="1" anchor="t" anchorCtr="0" compatLnSpc="1">
            <a:prstTxWarp prst="textNoShape">
              <a:avLst/>
            </a:prstTxWarp>
            <a:normAutofit/>
          </a:bodyPr>
          <a:lstStyle/>
          <a:p>
            <a:r>
              <a:rPr lang="en" i="1" dirty="0"/>
              <a:t>Structure type equivalence</a:t>
            </a:r>
            <a:endParaRPr dirty="0"/>
          </a:p>
          <a:p>
            <a:endParaRPr dirty="0"/>
          </a:p>
        </p:txBody>
      </p:sp>
      <p:sp>
        <p:nvSpPr>
          <p:cNvPr id="79" name="Google Shape;79;p17"/>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numCol="1" anchor="t" anchorCtr="0" compatLnSpc="1">
            <a:prstTxWarp prst="textNoShape">
              <a:avLst/>
            </a:prstTxWarp>
            <a:normAutofit/>
          </a:bodyPr>
          <a:lstStyle/>
          <a:p>
            <a:r>
              <a:rPr lang="en" dirty="0"/>
              <a:t>Two types are structurally equivalent if they have the same type structures</a:t>
            </a:r>
          </a:p>
          <a:p>
            <a:r>
              <a:rPr lang="en-US" dirty="0">
                <a:solidFill>
                  <a:srgbClr val="C00000"/>
                </a:solidFill>
              </a:rPr>
              <a:t>Structure-type equivalent </a:t>
            </a:r>
          </a:p>
          <a:p>
            <a:endParaRPr lang="en" dirty="0"/>
          </a:p>
        </p:txBody>
      </p:sp>
      <p:pic>
        <p:nvPicPr>
          <p:cNvPr id="80" name="Google Shape;80;p17"/>
          <p:cNvPicPr preferRelativeResize="0"/>
          <p:nvPr/>
        </p:nvPicPr>
        <p:blipFill rotWithShape="1">
          <a:blip r:embed="rId3">
            <a:alphaModFix/>
          </a:blip>
          <a:srcRect l="-861" t="35121" r="3004" b="29558"/>
          <a:stretch/>
        </p:blipFill>
        <p:spPr>
          <a:xfrm>
            <a:off x="1219200" y="4114800"/>
            <a:ext cx="6402826" cy="1733350"/>
          </a:xfrm>
          <a:prstGeom prst="rect">
            <a:avLst/>
          </a:prstGeom>
          <a:noFill/>
          <a:ln>
            <a:noFill/>
          </a:ln>
        </p:spPr>
      </p:pic>
    </p:spTree>
    <p:extLst>
      <p:ext uri="{BB962C8B-B14F-4D97-AF65-F5344CB8AC3E}">
        <p14:creationId xmlns:p14="http://schemas.microsoft.com/office/powerpoint/2010/main" val="158267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762000" y="331186"/>
            <a:ext cx="8520600" cy="572700"/>
          </a:xfrm>
          <a:prstGeom prst="rect">
            <a:avLst/>
          </a:prstGeom>
        </p:spPr>
        <p:txBody>
          <a:bodyPr spcFirstLastPara="1" vert="horz" wrap="square" lIns="91425" tIns="91425" rIns="91425" bIns="91425" numCol="1" anchor="t" anchorCtr="0" compatLnSpc="1">
            <a:prstTxWarp prst="textNoShape">
              <a:avLst/>
            </a:prstTxWarp>
            <a:noAutofit/>
          </a:bodyPr>
          <a:lstStyle/>
          <a:p>
            <a:r>
              <a:rPr lang="en" dirty="0">
                <a:solidFill>
                  <a:srgbClr val="2D3B45"/>
                </a:solidFill>
                <a:highlight>
                  <a:srgbClr val="FFFFFF"/>
                </a:highlight>
              </a:rPr>
              <a:t>JavaScript, Difference Between == and ===</a:t>
            </a:r>
            <a:endParaRPr dirty="0"/>
          </a:p>
        </p:txBody>
      </p:sp>
      <p:sp>
        <p:nvSpPr>
          <p:cNvPr id="86" name="Google Shape;86;p18"/>
          <p:cNvSpPr txBox="1">
            <a:spLocks noGrp="1"/>
          </p:cNvSpPr>
          <p:nvPr>
            <p:ph type="body" idx="1"/>
          </p:nvPr>
        </p:nvSpPr>
        <p:spPr>
          <a:xfrm>
            <a:off x="671245" y="2067605"/>
            <a:ext cx="7675442" cy="2102100"/>
          </a:xfrm>
          <a:prstGeom prst="rect">
            <a:avLst/>
          </a:prstGeom>
        </p:spPr>
        <p:txBody>
          <a:bodyPr spcFirstLastPara="1" vert="horz" wrap="square" lIns="91425" tIns="91425" rIns="91425" bIns="91425" numCol="1" anchor="t" anchorCtr="0" compatLnSpc="1">
            <a:prstTxWarp prst="textNoShape">
              <a:avLst/>
            </a:prstTxWarp>
            <a:normAutofit/>
          </a:bodyPr>
          <a:lstStyle/>
          <a:p>
            <a:pPr marL="342900" indent="-342900">
              <a:spcAft>
                <a:spcPts val="1200"/>
              </a:spcAft>
            </a:pPr>
            <a:r>
              <a:rPr lang="en-US" dirty="0"/>
              <a:t>Both are comparison operators</a:t>
            </a:r>
          </a:p>
          <a:p>
            <a:pPr marL="342900" indent="-342900">
              <a:spcAft>
                <a:spcPts val="1200"/>
              </a:spcAft>
            </a:pPr>
            <a:r>
              <a:rPr lang="en-US" dirty="0"/>
              <a:t>== compares value</a:t>
            </a:r>
          </a:p>
          <a:p>
            <a:pPr marL="342900" indent="-342900">
              <a:spcAft>
                <a:spcPts val="1200"/>
              </a:spcAft>
            </a:pPr>
            <a:r>
              <a:rPr lang="en-US" dirty="0"/>
              <a:t>=== compares value and type</a:t>
            </a:r>
            <a:endParaRPr dirty="0"/>
          </a:p>
        </p:txBody>
      </p:sp>
      <p:pic>
        <p:nvPicPr>
          <p:cNvPr id="3" name="Picture 2">
            <a:extLst>
              <a:ext uri="{FF2B5EF4-FFF2-40B4-BE49-F238E27FC236}">
                <a16:creationId xmlns:a16="http://schemas.microsoft.com/office/drawing/2014/main" id="{B32DB6D2-DDFC-620A-E5A4-75675A988B04}"/>
              </a:ext>
            </a:extLst>
          </p:cNvPr>
          <p:cNvPicPr>
            <a:picLocks noChangeAspect="1"/>
          </p:cNvPicPr>
          <p:nvPr/>
        </p:nvPicPr>
        <p:blipFill>
          <a:blip r:embed="rId3"/>
          <a:stretch>
            <a:fillRect/>
          </a:stretch>
        </p:blipFill>
        <p:spPr>
          <a:xfrm>
            <a:off x="1447800" y="4217862"/>
            <a:ext cx="6779419" cy="2286000"/>
          </a:xfrm>
          <a:prstGeom prst="rect">
            <a:avLst/>
          </a:prstGeom>
        </p:spPr>
      </p:pic>
    </p:spTree>
    <p:extLst>
      <p:ext uri="{BB962C8B-B14F-4D97-AF65-F5344CB8AC3E}">
        <p14:creationId xmlns:p14="http://schemas.microsoft.com/office/powerpoint/2010/main" val="345129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6A8C-5294-FDF9-41E8-1EAE4E8498FB}"/>
              </a:ext>
            </a:extLst>
          </p:cNvPr>
          <p:cNvSpPr>
            <a:spLocks noGrp="1"/>
          </p:cNvSpPr>
          <p:nvPr>
            <p:ph type="title"/>
          </p:nvPr>
        </p:nvSpPr>
        <p:spPr/>
        <p:txBody>
          <a:bodyPr>
            <a:normAutofit/>
          </a:bodyPr>
          <a:lstStyle/>
          <a:p>
            <a:r>
              <a:rPr lang="en-US" i="1" dirty="0">
                <a:solidFill>
                  <a:srgbClr val="2D3B45"/>
                </a:solidFill>
              </a:rPr>
              <a:t>C</a:t>
            </a:r>
            <a:r>
              <a:rPr lang="en-US" i="1" dirty="0">
                <a:solidFill>
                  <a:srgbClr val="2D3B45"/>
                </a:solidFill>
                <a:effectLst/>
              </a:rPr>
              <a:t>onditional </a:t>
            </a:r>
            <a:r>
              <a:rPr lang="en-US" i="1" dirty="0">
                <a:solidFill>
                  <a:srgbClr val="2D3B45"/>
                </a:solidFill>
              </a:rPr>
              <a:t>E</a:t>
            </a:r>
            <a:r>
              <a:rPr lang="en-US" i="1" dirty="0">
                <a:solidFill>
                  <a:srgbClr val="2D3B45"/>
                </a:solidFill>
                <a:effectLst/>
              </a:rPr>
              <a:t>xpression</a:t>
            </a:r>
            <a:br>
              <a:rPr lang="en-US" b="0" i="0" dirty="0">
                <a:solidFill>
                  <a:srgbClr val="2D3B45"/>
                </a:solidFill>
                <a:effectLst/>
                <a:latin typeface="Lato Extended"/>
              </a:rPr>
            </a:br>
            <a:endParaRPr lang="en-US" dirty="0"/>
          </a:p>
        </p:txBody>
      </p:sp>
      <p:sp>
        <p:nvSpPr>
          <p:cNvPr id="3" name="Text Placeholder 2">
            <a:extLst>
              <a:ext uri="{FF2B5EF4-FFF2-40B4-BE49-F238E27FC236}">
                <a16:creationId xmlns:a16="http://schemas.microsoft.com/office/drawing/2014/main" id="{BEB42D79-4CD0-FFCF-CEBD-35A41E65FAEB}"/>
              </a:ext>
            </a:extLst>
          </p:cNvPr>
          <p:cNvSpPr>
            <a:spLocks noGrp="1"/>
          </p:cNvSpPr>
          <p:nvPr>
            <p:ph type="body" idx="1"/>
          </p:nvPr>
        </p:nvSpPr>
        <p:spPr>
          <a:xfrm>
            <a:off x="1297500" y="1817371"/>
            <a:ext cx="7038900" cy="3518630"/>
          </a:xfrm>
        </p:spPr>
        <p:txBody>
          <a:bodyPr>
            <a:normAutofit fontScale="85000" lnSpcReduction="20000"/>
          </a:bodyPr>
          <a:lstStyle/>
          <a:p>
            <a:r>
              <a:rPr lang="en-US" b="0" i="0" dirty="0">
                <a:solidFill>
                  <a:srgbClr val="2D3B45"/>
                </a:solidFill>
                <a:effectLst/>
                <a:latin typeface="Lato Extended"/>
              </a:rPr>
              <a:t>A conditional expression evaluates a </a:t>
            </a:r>
            <a:r>
              <a:rPr lang="en-US" b="0" i="0" dirty="0" err="1">
                <a:solidFill>
                  <a:srgbClr val="2D3B45"/>
                </a:solidFill>
                <a:effectLst/>
                <a:latin typeface="Lato Extended"/>
              </a:rPr>
              <a:t>boolean</a:t>
            </a:r>
            <a:r>
              <a:rPr lang="en-US" b="0" i="0" dirty="0">
                <a:solidFill>
                  <a:srgbClr val="2D3B45"/>
                </a:solidFill>
                <a:effectLst/>
                <a:latin typeface="Lato Extended"/>
              </a:rPr>
              <a:t> statement, and runs code dependent on if the result of the statement is true or false. </a:t>
            </a:r>
          </a:p>
          <a:p>
            <a:pPr marL="146047" indent="0">
              <a:buNone/>
            </a:pPr>
            <a:endParaRPr lang="en-US" dirty="0">
              <a:solidFill>
                <a:srgbClr val="2D3B45"/>
              </a:solidFill>
              <a:latin typeface="Lato Extended"/>
            </a:endParaRPr>
          </a:p>
          <a:p>
            <a:r>
              <a:rPr lang="en-US" b="0" i="0" dirty="0">
                <a:solidFill>
                  <a:srgbClr val="2D3B45"/>
                </a:solidFill>
                <a:effectLst/>
                <a:latin typeface="Lato Extended"/>
              </a:rPr>
              <a:t>Often times</a:t>
            </a:r>
            <a:r>
              <a:rPr lang="en-US" dirty="0">
                <a:solidFill>
                  <a:srgbClr val="2D3B45"/>
                </a:solidFill>
                <a:latin typeface="Lato Extended"/>
              </a:rPr>
              <a:t> </a:t>
            </a:r>
            <a:r>
              <a:rPr lang="en-US" b="0" i="0" dirty="0">
                <a:solidFill>
                  <a:srgbClr val="2D3B45"/>
                </a:solidFill>
                <a:effectLst/>
                <a:latin typeface="Lato Extended"/>
              </a:rPr>
              <a:t>chained together with </a:t>
            </a:r>
            <a:r>
              <a:rPr lang="en-US" b="0" i="1" dirty="0">
                <a:solidFill>
                  <a:srgbClr val="2D3B45"/>
                </a:solidFill>
                <a:effectLst/>
                <a:latin typeface="Lato Extended"/>
              </a:rPr>
              <a:t>if statements</a:t>
            </a:r>
          </a:p>
          <a:p>
            <a:endParaRPr lang="en-US" i="1" dirty="0">
              <a:solidFill>
                <a:srgbClr val="2D3B45"/>
              </a:solidFill>
              <a:latin typeface="Lato Extended"/>
            </a:endParaRPr>
          </a:p>
          <a:p>
            <a:pPr marL="146047" indent="0">
              <a:buNone/>
            </a:pPr>
            <a:r>
              <a:rPr lang="en-US" b="0" i="0" dirty="0">
                <a:solidFill>
                  <a:srgbClr val="2D3B45"/>
                </a:solidFill>
                <a:effectLst/>
                <a:latin typeface="Lato Extended"/>
              </a:rPr>
              <a:t>x = 1</a:t>
            </a:r>
          </a:p>
          <a:p>
            <a:pPr marL="146047" indent="0">
              <a:buNone/>
            </a:pPr>
            <a:r>
              <a:rPr lang="en-US" b="0" i="0" dirty="0">
                <a:solidFill>
                  <a:srgbClr val="2D3B45"/>
                </a:solidFill>
                <a:effectLst/>
                <a:latin typeface="Lato Extended"/>
              </a:rPr>
              <a:t>if (x &gt;=1):</a:t>
            </a:r>
          </a:p>
          <a:p>
            <a:pPr marL="146047" indent="0">
              <a:buNone/>
            </a:pPr>
            <a:r>
              <a:rPr lang="en-US" b="0" i="0" dirty="0">
                <a:solidFill>
                  <a:srgbClr val="2D3B45"/>
                </a:solidFill>
                <a:effectLst/>
                <a:latin typeface="Lato Extended"/>
              </a:rPr>
              <a:t>  print("Hello :)")</a:t>
            </a:r>
          </a:p>
          <a:p>
            <a:pPr marL="146047" indent="0">
              <a:buNone/>
            </a:pPr>
            <a:r>
              <a:rPr lang="en-US" b="0" i="0" dirty="0">
                <a:solidFill>
                  <a:srgbClr val="2D3B45"/>
                </a:solidFill>
                <a:effectLst/>
                <a:latin typeface="Lato Extended"/>
              </a:rPr>
              <a:t>else:</a:t>
            </a:r>
          </a:p>
          <a:p>
            <a:pPr marL="146047" indent="0">
              <a:buNone/>
            </a:pPr>
            <a:r>
              <a:rPr lang="en-US" b="0" i="0" dirty="0">
                <a:solidFill>
                  <a:srgbClr val="2D3B45"/>
                </a:solidFill>
                <a:effectLst/>
                <a:latin typeface="Lato Extended"/>
              </a:rPr>
              <a:t>  print("Nothing.")</a:t>
            </a:r>
          </a:p>
          <a:p>
            <a:pPr marL="146047" indent="0">
              <a:buNone/>
            </a:pPr>
            <a:endParaRPr lang="en-US" dirty="0"/>
          </a:p>
        </p:txBody>
      </p:sp>
    </p:spTree>
    <p:extLst>
      <p:ext uri="{BB962C8B-B14F-4D97-AF65-F5344CB8AC3E}">
        <p14:creationId xmlns:p14="http://schemas.microsoft.com/office/powerpoint/2010/main" val="347023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838200" y="320160"/>
            <a:ext cx="8520600" cy="572700"/>
          </a:xfrm>
          <a:prstGeom prst="rect">
            <a:avLst/>
          </a:prstGeom>
        </p:spPr>
        <p:txBody>
          <a:bodyPr spcFirstLastPara="1" vert="horz" wrap="square" lIns="91425" tIns="91425" rIns="91425" bIns="91425" numCol="1" anchor="t" anchorCtr="0" compatLnSpc="1">
            <a:prstTxWarp prst="textNoShape">
              <a:avLst/>
            </a:prstTxWarp>
            <a:normAutofit/>
          </a:bodyPr>
          <a:lstStyle/>
          <a:p>
            <a:r>
              <a:rPr lang="en" i="1" dirty="0">
                <a:solidFill>
                  <a:srgbClr val="2D3B45"/>
                </a:solidFill>
                <a:highlight>
                  <a:srgbClr val="FFFFFF"/>
                </a:highlight>
              </a:rPr>
              <a:t>Ternary Operator</a:t>
            </a:r>
            <a:r>
              <a:rPr lang="en" dirty="0">
                <a:solidFill>
                  <a:srgbClr val="2D3B45"/>
                </a:solidFill>
                <a:highlight>
                  <a:srgbClr val="FFFFFF"/>
                </a:highlight>
              </a:rPr>
              <a:t>  </a:t>
            </a:r>
            <a:endParaRPr dirty="0"/>
          </a:p>
        </p:txBody>
      </p:sp>
      <p:sp>
        <p:nvSpPr>
          <p:cNvPr id="93" name="Google Shape;93;p19"/>
          <p:cNvSpPr txBox="1">
            <a:spLocks noGrp="1"/>
          </p:cNvSpPr>
          <p:nvPr>
            <p:ph type="body" idx="1"/>
          </p:nvPr>
        </p:nvSpPr>
        <p:spPr>
          <a:xfrm>
            <a:off x="311700" y="2009725"/>
            <a:ext cx="8294254" cy="3416400"/>
          </a:xfrm>
          <a:prstGeom prst="rect">
            <a:avLst/>
          </a:prstGeom>
        </p:spPr>
        <p:txBody>
          <a:bodyPr spcFirstLastPara="1" vert="horz" wrap="square" lIns="91425" tIns="91425" rIns="91425" bIns="91425" numCol="1" anchor="t" anchorCtr="0" compatLnSpc="1">
            <a:prstTxWarp prst="textNoShape">
              <a:avLst/>
            </a:prstTxWarp>
            <a:normAutofit/>
          </a:bodyPr>
          <a:lstStyle/>
          <a:p>
            <a:pPr marL="342900" indent="-342900">
              <a:spcAft>
                <a:spcPts val="1200"/>
              </a:spcAft>
            </a:pPr>
            <a:r>
              <a:rPr lang="en" dirty="0"/>
              <a:t>A ternary operator is an operator that takes in three operands </a:t>
            </a:r>
          </a:p>
          <a:p>
            <a:pPr marL="342900" indent="-342900">
              <a:spcAft>
                <a:spcPts val="1200"/>
              </a:spcAft>
            </a:pPr>
            <a:r>
              <a:rPr lang="en" dirty="0"/>
              <a:t>A shortcut for an if/else</a:t>
            </a:r>
          </a:p>
          <a:p>
            <a:pPr marL="342900" indent="-342900">
              <a:spcAft>
                <a:spcPts val="1200"/>
              </a:spcAft>
            </a:pPr>
            <a:r>
              <a:rPr lang="en" dirty="0"/>
              <a:t>JavaScript example:</a:t>
            </a:r>
            <a:endParaRPr dirty="0"/>
          </a:p>
        </p:txBody>
      </p:sp>
      <p:pic>
        <p:nvPicPr>
          <p:cNvPr id="3" name="Picture 2">
            <a:extLst>
              <a:ext uri="{FF2B5EF4-FFF2-40B4-BE49-F238E27FC236}">
                <a16:creationId xmlns:a16="http://schemas.microsoft.com/office/drawing/2014/main" id="{3C8F76CD-6043-20F6-9ECE-F4F62737D6FE}"/>
              </a:ext>
            </a:extLst>
          </p:cNvPr>
          <p:cNvPicPr>
            <a:picLocks noChangeAspect="1"/>
          </p:cNvPicPr>
          <p:nvPr/>
        </p:nvPicPr>
        <p:blipFill>
          <a:blip r:embed="rId3"/>
          <a:stretch>
            <a:fillRect/>
          </a:stretch>
        </p:blipFill>
        <p:spPr>
          <a:xfrm>
            <a:off x="538046" y="4464859"/>
            <a:ext cx="8367669" cy="1922531"/>
          </a:xfrm>
          <a:prstGeom prst="rect">
            <a:avLst/>
          </a:prstGeom>
        </p:spPr>
      </p:pic>
    </p:spTree>
    <p:extLst>
      <p:ext uri="{BB962C8B-B14F-4D97-AF65-F5344CB8AC3E}">
        <p14:creationId xmlns:p14="http://schemas.microsoft.com/office/powerpoint/2010/main" val="1764952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914400" y="228600"/>
            <a:ext cx="8520600" cy="572700"/>
          </a:xfrm>
          <a:prstGeom prst="rect">
            <a:avLst/>
          </a:prstGeom>
        </p:spPr>
        <p:txBody>
          <a:bodyPr spcFirstLastPara="1" vert="horz" wrap="square" lIns="91425" tIns="91425" rIns="91425" bIns="91425" numCol="1" anchor="t" anchorCtr="0" compatLnSpc="1">
            <a:prstTxWarp prst="textNoShape">
              <a:avLst/>
            </a:prstTxWarp>
            <a:normAutofit/>
          </a:bodyPr>
          <a:lstStyle/>
          <a:p>
            <a:pPr>
              <a:buSzPts val="990"/>
            </a:pPr>
            <a:r>
              <a:rPr lang="en" sz="2420" dirty="0"/>
              <a:t>Short Circuit Evaluation</a:t>
            </a:r>
            <a:endParaRPr sz="2420" i="1" dirty="0"/>
          </a:p>
        </p:txBody>
      </p:sp>
      <p:sp>
        <p:nvSpPr>
          <p:cNvPr id="73" name="Google Shape;73;p16"/>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numCol="1" anchor="t" anchorCtr="0" compatLnSpc="1">
            <a:prstTxWarp prst="textNoShape">
              <a:avLst/>
            </a:prstTxWarp>
            <a:normAutofit/>
          </a:bodyPr>
          <a:lstStyle/>
          <a:p>
            <a:pPr indent="-330192">
              <a:buSzPts val="1600"/>
            </a:pPr>
            <a:r>
              <a:rPr lang="en-US" sz="2000" dirty="0"/>
              <a:t>In (expr1 AND expr2)</a:t>
            </a:r>
          </a:p>
          <a:p>
            <a:pPr lvl="1" indent="-330192">
              <a:buSzPts val="1600"/>
            </a:pPr>
            <a:r>
              <a:rPr lang="en-US" sz="2000" dirty="0"/>
              <a:t>if expr1 is false, don’t bother evaluating expr2</a:t>
            </a:r>
          </a:p>
          <a:p>
            <a:pPr lvl="1" indent="-330192">
              <a:buSzPts val="1600"/>
            </a:pPr>
            <a:r>
              <a:rPr lang="en-US" sz="2000" dirty="0"/>
              <a:t>We know the whole AND statement is false</a:t>
            </a:r>
          </a:p>
          <a:p>
            <a:pPr lvl="1" indent="-330192">
              <a:buSzPts val="1600"/>
            </a:pPr>
            <a:endParaRPr lang="en-US" sz="2000" dirty="0"/>
          </a:p>
          <a:p>
            <a:pPr lvl="1" indent="-330192">
              <a:buSzPts val="1600"/>
            </a:pPr>
            <a:endParaRPr lang="en-US" sz="2000" dirty="0"/>
          </a:p>
          <a:p>
            <a:pPr indent="-330192">
              <a:buSzPts val="1600"/>
            </a:pPr>
            <a:r>
              <a:rPr lang="en-US" sz="2000" dirty="0"/>
              <a:t>In (expr1 OR expr2)</a:t>
            </a:r>
          </a:p>
          <a:p>
            <a:pPr lvl="1" indent="-330192">
              <a:buSzPts val="1600"/>
            </a:pPr>
            <a:r>
              <a:rPr lang="en-US" sz="2000" dirty="0"/>
              <a:t>if expr1 is true, don’t bother evaluating expr2</a:t>
            </a:r>
          </a:p>
          <a:p>
            <a:pPr lvl="1" indent="-330192">
              <a:buSzPts val="1600"/>
            </a:pPr>
            <a:r>
              <a:rPr lang="en-US" sz="2000" dirty="0"/>
              <a:t>We know the whole OR statement is true</a:t>
            </a:r>
          </a:p>
        </p:txBody>
      </p:sp>
    </p:spTree>
    <p:extLst>
      <p:ext uri="{BB962C8B-B14F-4D97-AF65-F5344CB8AC3E}">
        <p14:creationId xmlns:p14="http://schemas.microsoft.com/office/powerpoint/2010/main" val="134397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82E24826-0CDC-DF63-E3DC-081DAA06CEBC}"/>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9218" name="Rectangle 2">
            <a:extLst>
              <a:ext uri="{FF2B5EF4-FFF2-40B4-BE49-F238E27FC236}">
                <a16:creationId xmlns:a16="http://schemas.microsoft.com/office/drawing/2014/main" id="{AD486B17-4102-D690-2660-174218D99236}"/>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9219" name="Rectangle 3">
            <a:extLst>
              <a:ext uri="{FF2B5EF4-FFF2-40B4-BE49-F238E27FC236}">
                <a16:creationId xmlns:a16="http://schemas.microsoft.com/office/drawing/2014/main" id="{26B7B56D-1D10-D5D8-216B-1078C1865021}"/>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9220" name="Rectangle 4">
            <a:extLst>
              <a:ext uri="{FF2B5EF4-FFF2-40B4-BE49-F238E27FC236}">
                <a16:creationId xmlns:a16="http://schemas.microsoft.com/office/drawing/2014/main" id="{080D02B2-609E-AFEA-BF8F-DE79D44F185E}"/>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9221" name="Rectangle 5">
            <a:extLst>
              <a:ext uri="{FF2B5EF4-FFF2-40B4-BE49-F238E27FC236}">
                <a16:creationId xmlns:a16="http://schemas.microsoft.com/office/drawing/2014/main" id="{41F71365-761B-91F7-E3C2-D232D4B485C4}"/>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224" name="Rectangle 8">
            <a:extLst>
              <a:ext uri="{FF2B5EF4-FFF2-40B4-BE49-F238E27FC236}">
                <a16:creationId xmlns:a16="http://schemas.microsoft.com/office/drawing/2014/main" id="{09D00643-C755-C200-0535-A4ED734821D1}"/>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Expression versus statements</a:t>
            </a:r>
          </a:p>
        </p:txBody>
      </p:sp>
      <p:sp>
        <p:nvSpPr>
          <p:cNvPr id="9225" name="Rectangle 9">
            <a:extLst>
              <a:ext uri="{FF2B5EF4-FFF2-40B4-BE49-F238E27FC236}">
                <a16:creationId xmlns:a16="http://schemas.microsoft.com/office/drawing/2014/main" id="{3EFB0B9A-771E-2706-6A4D-CFB6FD6AB0A4}"/>
              </a:ext>
            </a:extLst>
          </p:cNvPr>
          <p:cNvSpPr>
            <a:spLocks noChangeArrowheads="1"/>
          </p:cNvSpPr>
          <p:nvPr>
            <p:ph type="body" idx="1"/>
          </p:nvPr>
        </p:nvSpPr>
        <p:spPr>
          <a:xfrm>
            <a:off x="685800" y="1219200"/>
            <a:ext cx="7772400" cy="495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dirty="0"/>
              <a:t>Most languages distinguish between expressions and statements.</a:t>
            </a:r>
          </a:p>
          <a:p>
            <a:pPr marL="782638" lvl="1">
              <a:lnSpc>
                <a:spcPct val="110000"/>
              </a:lnSpc>
            </a:pPr>
            <a:r>
              <a:rPr lang="en-US" altLang="en-US" dirty="0"/>
              <a:t>Expressions.</a:t>
            </a:r>
          </a:p>
          <a:p>
            <a:pPr marL="1182688" lvl="2">
              <a:lnSpc>
                <a:spcPct val="110000"/>
              </a:lnSpc>
            </a:pPr>
            <a:r>
              <a:rPr lang="en-US" altLang="en-US" dirty="0"/>
              <a:t>Example: In python, b + c</a:t>
            </a:r>
          </a:p>
          <a:p>
            <a:pPr marL="782638" lvl="1">
              <a:lnSpc>
                <a:spcPct val="110000"/>
              </a:lnSpc>
            </a:pPr>
            <a:r>
              <a:rPr lang="en-US" altLang="en-US" dirty="0"/>
              <a:t>Statements</a:t>
            </a:r>
          </a:p>
          <a:p>
            <a:pPr marL="1182688" lvl="2">
              <a:lnSpc>
                <a:spcPct val="110000"/>
              </a:lnSpc>
            </a:pPr>
            <a:r>
              <a:rPr lang="en-US" altLang="en-US" dirty="0"/>
              <a:t>Example: in Python, </a:t>
            </a:r>
            <a:r>
              <a:rPr lang="en-US" altLang="en-US" dirty="0" err="1"/>
              <a:t>mylist.sort</a:t>
            </a:r>
            <a:r>
              <a:rPr lang="en-US" altLang="en-US" dirty="0"/>
              <a:t>()</a:t>
            </a:r>
          </a:p>
          <a:p>
            <a:pPr marL="782638" lvl="1">
              <a:lnSpc>
                <a:spcPct val="110000"/>
              </a:lnSpc>
            </a:pPr>
            <a:endParaRPr lang="en-US"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BE1DD976-1B91-1CED-91E7-93455ACFB080}"/>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4" name="Rectangle 2">
            <a:extLst>
              <a:ext uri="{FF2B5EF4-FFF2-40B4-BE49-F238E27FC236}">
                <a16:creationId xmlns:a16="http://schemas.microsoft.com/office/drawing/2014/main" id="{F78B3A1A-58E9-6FD5-F45C-630F341B9B7A}"/>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5" name="Rectangle 3">
            <a:extLst>
              <a:ext uri="{FF2B5EF4-FFF2-40B4-BE49-F238E27FC236}">
                <a16:creationId xmlns:a16="http://schemas.microsoft.com/office/drawing/2014/main" id="{B23C45C9-77A8-FD4F-6D57-3D2C22DD39CE}"/>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6" name="Rectangle 4">
            <a:extLst>
              <a:ext uri="{FF2B5EF4-FFF2-40B4-BE49-F238E27FC236}">
                <a16:creationId xmlns:a16="http://schemas.microsoft.com/office/drawing/2014/main" id="{138285FB-B2BF-610F-FF8D-8EB430C14671}"/>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7" name="Rectangle 5">
            <a:extLst>
              <a:ext uri="{FF2B5EF4-FFF2-40B4-BE49-F238E27FC236}">
                <a16:creationId xmlns:a16="http://schemas.microsoft.com/office/drawing/2014/main" id="{AECBF6A0-D8B6-2731-EA07-38E0B6E1E62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80" name="Rectangle 8">
            <a:extLst>
              <a:ext uri="{FF2B5EF4-FFF2-40B4-BE49-F238E27FC236}">
                <a16:creationId xmlns:a16="http://schemas.microsoft.com/office/drawing/2014/main" id="{53A1569C-4705-3F88-CA5A-7C37E9B332A0}"/>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Control Flow</a:t>
            </a:r>
          </a:p>
        </p:txBody>
      </p:sp>
      <p:sp>
        <p:nvSpPr>
          <p:cNvPr id="3081" name="Rectangle 9">
            <a:extLst>
              <a:ext uri="{FF2B5EF4-FFF2-40B4-BE49-F238E27FC236}">
                <a16:creationId xmlns:a16="http://schemas.microsoft.com/office/drawing/2014/main" id="{F6745CCB-E07A-287B-4043-7E62D2F5BE00}"/>
              </a:ext>
            </a:extLst>
          </p:cNvPr>
          <p:cNvSpPr>
            <a:spLocks noChangeArrowheads="1"/>
          </p:cNvSpPr>
          <p:nvPr>
            <p:ph type="body" idx="1"/>
          </p:nvPr>
        </p:nvSpPr>
        <p:spPr>
          <a:xfrm>
            <a:off x="685800" y="1219200"/>
            <a:ext cx="7772400" cy="495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dirty="0"/>
              <a:t>Basic paradigms for control flow:</a:t>
            </a:r>
          </a:p>
          <a:p>
            <a:pPr marL="782638" lvl="1">
              <a:lnSpc>
                <a:spcPct val="110000"/>
              </a:lnSpc>
            </a:pPr>
            <a:r>
              <a:rPr lang="en-US" altLang="en-US" sz="2800" dirty="0"/>
              <a:t>Sequencing</a:t>
            </a:r>
          </a:p>
          <a:p>
            <a:pPr marL="782638" lvl="1">
              <a:lnSpc>
                <a:spcPct val="110000"/>
              </a:lnSpc>
            </a:pPr>
            <a:r>
              <a:rPr lang="en-US" altLang="en-US" sz="2800" dirty="0"/>
              <a:t>Selection</a:t>
            </a:r>
          </a:p>
          <a:p>
            <a:pPr marL="782638" lvl="1">
              <a:lnSpc>
                <a:spcPct val="110000"/>
              </a:lnSpc>
            </a:pPr>
            <a:r>
              <a:rPr lang="en-US" altLang="en-US" sz="2800" dirty="0"/>
              <a:t>Iteration</a:t>
            </a:r>
          </a:p>
          <a:p>
            <a:pPr marL="782638" lvl="1">
              <a:lnSpc>
                <a:spcPct val="110000"/>
              </a:lnSpc>
            </a:pPr>
            <a:r>
              <a:rPr lang="en-US" altLang="en-US" sz="2800" dirty="0"/>
              <a:t>Procedural Abstraction</a:t>
            </a:r>
          </a:p>
          <a:p>
            <a:pPr marL="782638" lvl="1">
              <a:lnSpc>
                <a:spcPct val="110000"/>
              </a:lnSpc>
            </a:pPr>
            <a:r>
              <a:rPr lang="en-US" altLang="en-US" sz="2800" dirty="0"/>
              <a:t>Recursion</a:t>
            </a:r>
          </a:p>
          <a:p>
            <a:pPr marL="782638" lvl="1">
              <a:lnSpc>
                <a:spcPct val="110000"/>
              </a:lnSpc>
            </a:pPr>
            <a:r>
              <a:rPr lang="en-US" altLang="en-US" sz="2800" dirty="0"/>
              <a:t>Concurrency</a:t>
            </a:r>
          </a:p>
          <a:p>
            <a:pPr marL="782638" lvl="1">
              <a:lnSpc>
                <a:spcPct val="110000"/>
              </a:lnSpc>
            </a:pPr>
            <a:r>
              <a:rPr lang="en-US" altLang="en-US" sz="2800" dirty="0"/>
              <a:t>Exception Handling and Speculation</a:t>
            </a:r>
          </a:p>
          <a:p>
            <a:pPr marL="782638" lvl="1">
              <a:lnSpc>
                <a:spcPct val="110000"/>
              </a:lnSpc>
            </a:pPr>
            <a:r>
              <a:rPr lang="en-US" altLang="en-US" sz="2800" dirty="0" err="1"/>
              <a:t>Nondeterminacy</a:t>
            </a:r>
            <a:endParaRPr lang="en-US" alt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6021440-2BD7-2B88-EC44-02A49FEB1491}"/>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8675" name="Rectangle 3">
            <a:extLst>
              <a:ext uri="{FF2B5EF4-FFF2-40B4-BE49-F238E27FC236}">
                <a16:creationId xmlns:a16="http://schemas.microsoft.com/office/drawing/2014/main" id="{7379AA63-FBFA-76E1-4632-F6981F415BF2}"/>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8676" name="Rectangle 4">
            <a:extLst>
              <a:ext uri="{FF2B5EF4-FFF2-40B4-BE49-F238E27FC236}">
                <a16:creationId xmlns:a16="http://schemas.microsoft.com/office/drawing/2014/main" id="{76B63656-9903-AD9E-C3D5-206786F30557}"/>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8677" name="Rectangle 5">
            <a:extLst>
              <a:ext uri="{FF2B5EF4-FFF2-40B4-BE49-F238E27FC236}">
                <a16:creationId xmlns:a16="http://schemas.microsoft.com/office/drawing/2014/main" id="{A9F31171-5B72-DAF5-9B97-31B9B2A1F52D}"/>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8678" name="Rectangle 6">
            <a:extLst>
              <a:ext uri="{FF2B5EF4-FFF2-40B4-BE49-F238E27FC236}">
                <a16:creationId xmlns:a16="http://schemas.microsoft.com/office/drawing/2014/main" id="{8F2AB28D-CEC7-05E5-362B-CDF50631265F}"/>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81" name="Rectangle 9">
            <a:extLst>
              <a:ext uri="{FF2B5EF4-FFF2-40B4-BE49-F238E27FC236}">
                <a16:creationId xmlns:a16="http://schemas.microsoft.com/office/drawing/2014/main" id="{5FBF5C70-A80A-29EE-9CB4-AB5AE56C87A7}"/>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Expression Evaluation </a:t>
            </a:r>
          </a:p>
        </p:txBody>
      </p:sp>
      <p:sp>
        <p:nvSpPr>
          <p:cNvPr id="28682" name="Rectangle 10">
            <a:extLst>
              <a:ext uri="{FF2B5EF4-FFF2-40B4-BE49-F238E27FC236}">
                <a16:creationId xmlns:a16="http://schemas.microsoft.com/office/drawing/2014/main" id="{920B4BD5-E531-D88E-1AF8-29B2E5BB8867}"/>
              </a:ext>
            </a:extLst>
          </p:cNvPr>
          <p:cNvSpPr>
            <a:spLocks noChangeArrowheads="1"/>
          </p:cNvSpPr>
          <p:nvPr>
            <p:ph type="body" idx="1"/>
          </p:nvPr>
        </p:nvSpPr>
        <p:spPr>
          <a:xfrm>
            <a:off x="685800" y="1219200"/>
            <a:ext cx="7772400" cy="495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dirty="0"/>
              <a:t>Expression-oriented vs. statement-oriented languages</a:t>
            </a:r>
          </a:p>
          <a:p>
            <a:pPr marL="782638" lvl="1">
              <a:lnSpc>
                <a:spcPct val="110000"/>
              </a:lnSpc>
            </a:pPr>
            <a:r>
              <a:rPr lang="en-US" altLang="en-US" dirty="0"/>
              <a:t>expression-oriented:</a:t>
            </a:r>
          </a:p>
          <a:p>
            <a:pPr marL="1182688" lvl="2">
              <a:lnSpc>
                <a:spcPct val="110000"/>
              </a:lnSpc>
            </a:pPr>
            <a:r>
              <a:rPr lang="en-US" altLang="en-US" dirty="0"/>
              <a:t>functional languages (Lisp, Scheme, ML)</a:t>
            </a:r>
          </a:p>
          <a:p>
            <a:pPr marL="1182688" lvl="2">
              <a:lnSpc>
                <a:spcPct val="110000"/>
              </a:lnSpc>
            </a:pPr>
            <a:r>
              <a:rPr lang="en-US" altLang="en-US" dirty="0"/>
              <a:t>Algol-68</a:t>
            </a:r>
          </a:p>
          <a:p>
            <a:pPr marL="782638" lvl="1">
              <a:lnSpc>
                <a:spcPct val="110000"/>
              </a:lnSpc>
            </a:pPr>
            <a:r>
              <a:rPr lang="en-US" altLang="en-US" dirty="0"/>
              <a:t>statement-oriented:</a:t>
            </a:r>
          </a:p>
          <a:p>
            <a:pPr marL="1182688" lvl="2">
              <a:lnSpc>
                <a:spcPct val="110000"/>
              </a:lnSpc>
            </a:pPr>
            <a:r>
              <a:rPr lang="en-US" altLang="en-US" dirty="0"/>
              <a:t>most imperative languages</a:t>
            </a:r>
          </a:p>
          <a:p>
            <a:pPr marL="782638" lvl="1">
              <a:lnSpc>
                <a:spcPct val="110000"/>
              </a:lnSpc>
            </a:pPr>
            <a:r>
              <a:rPr lang="en-US" altLang="en-US" dirty="0"/>
              <a:t>C halfway in-between (distinguishes)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9C15097-216D-51BF-F8E3-9CC38F59A81E}"/>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23" name="Rectangle 3">
            <a:extLst>
              <a:ext uri="{FF2B5EF4-FFF2-40B4-BE49-F238E27FC236}">
                <a16:creationId xmlns:a16="http://schemas.microsoft.com/office/drawing/2014/main" id="{2218B5B3-2FD2-9724-E0CA-722202CF5A65}"/>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24" name="Rectangle 4">
            <a:extLst>
              <a:ext uri="{FF2B5EF4-FFF2-40B4-BE49-F238E27FC236}">
                <a16:creationId xmlns:a16="http://schemas.microsoft.com/office/drawing/2014/main" id="{484DBCAC-AC38-4C76-ABF0-109681B42E2C}"/>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25" name="Rectangle 5">
            <a:extLst>
              <a:ext uri="{FF2B5EF4-FFF2-40B4-BE49-F238E27FC236}">
                <a16:creationId xmlns:a16="http://schemas.microsoft.com/office/drawing/2014/main" id="{4A1FCA01-78DC-2335-295F-2A5F20F0FD5C}"/>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26" name="Rectangle 6">
            <a:extLst>
              <a:ext uri="{FF2B5EF4-FFF2-40B4-BE49-F238E27FC236}">
                <a16:creationId xmlns:a16="http://schemas.microsoft.com/office/drawing/2014/main" id="{0C1D2219-2C9D-FBFA-0D58-83FCC4A11C85}"/>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29" name="Rectangle 9">
            <a:extLst>
              <a:ext uri="{FF2B5EF4-FFF2-40B4-BE49-F238E27FC236}">
                <a16:creationId xmlns:a16="http://schemas.microsoft.com/office/drawing/2014/main" id="{C470A51C-C399-5004-C6C6-6E1003F9ABBB}"/>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Multiway Assignment </a:t>
            </a:r>
          </a:p>
        </p:txBody>
      </p:sp>
      <p:sp>
        <p:nvSpPr>
          <p:cNvPr id="30730" name="Rectangle 10">
            <a:extLst>
              <a:ext uri="{FF2B5EF4-FFF2-40B4-BE49-F238E27FC236}">
                <a16:creationId xmlns:a16="http://schemas.microsoft.com/office/drawing/2014/main" id="{995BC686-0179-5ECD-4E65-0038602FA4C8}"/>
              </a:ext>
            </a:extLst>
          </p:cNvPr>
          <p:cNvSpPr>
            <a:spLocks noChangeArrowheads="1"/>
          </p:cNvSpPr>
          <p:nvPr>
            <p:ph type="body" idx="1"/>
          </p:nvPr>
        </p:nvSpPr>
        <p:spPr>
          <a:xfrm>
            <a:off x="685800" y="1219200"/>
            <a:ext cx="7772400" cy="495300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dirty="0"/>
              <a:t>Some languages (including ML, Perl, Python and Ruby) allow multiway assignment.</a:t>
            </a:r>
          </a:p>
          <a:p>
            <a:pPr marL="782638" lvl="1">
              <a:lnSpc>
                <a:spcPct val="110000"/>
              </a:lnSpc>
            </a:pPr>
            <a:r>
              <a:rPr lang="en-US" altLang="en-US" sz="2800" dirty="0"/>
              <a:t>Example: </a:t>
            </a:r>
            <a:r>
              <a:rPr lang="en-US" altLang="en-US" sz="2800" dirty="0" err="1"/>
              <a:t>a,b</a:t>
            </a:r>
            <a:r>
              <a:rPr lang="en-US" altLang="en-US" sz="2800" dirty="0"/>
              <a:t> = </a:t>
            </a:r>
            <a:r>
              <a:rPr lang="en-US" altLang="en-US" sz="2800" dirty="0" err="1"/>
              <a:t>c,d</a:t>
            </a:r>
            <a:r>
              <a:rPr lang="en-US" altLang="en-US" sz="2800" dirty="0"/>
              <a:t>;</a:t>
            </a:r>
          </a:p>
          <a:p>
            <a:pPr marL="782638" lvl="1">
              <a:lnSpc>
                <a:spcPct val="110000"/>
              </a:lnSpc>
            </a:pPr>
            <a:r>
              <a:rPr lang="en-US" altLang="en-US" sz="2800" dirty="0"/>
              <a:t>Defines a tuple; equivalent to a = c; b=d;</a:t>
            </a:r>
          </a:p>
          <a:p>
            <a:pPr>
              <a:lnSpc>
                <a:spcPct val="110000"/>
              </a:lnSpc>
            </a:pPr>
            <a:r>
              <a:rPr lang="en-US" altLang="en-US" sz="3200" dirty="0"/>
              <a:t>Note that this can simplify things:</a:t>
            </a:r>
          </a:p>
          <a:p>
            <a:pPr marL="782638" lvl="1">
              <a:lnSpc>
                <a:spcPct val="110000"/>
              </a:lnSpc>
            </a:pPr>
            <a:r>
              <a:rPr lang="en-US" altLang="en-US" sz="2800" dirty="0" err="1"/>
              <a:t>a,b</a:t>
            </a:r>
            <a:r>
              <a:rPr lang="en-US" altLang="en-US" sz="2800" dirty="0"/>
              <a:t> = </a:t>
            </a:r>
            <a:r>
              <a:rPr lang="en-US" altLang="en-US" sz="2800" dirty="0" err="1"/>
              <a:t>b,a</a:t>
            </a:r>
            <a:r>
              <a:rPr lang="en-US" altLang="en-US" sz="2800" dirty="0"/>
              <a:t>; (* no need for an aux variable to swap)</a:t>
            </a:r>
          </a:p>
          <a:p>
            <a:pPr marL="782638" lvl="1">
              <a:lnSpc>
                <a:spcPct val="110000"/>
              </a:lnSpc>
            </a:pPr>
            <a:r>
              <a:rPr lang="en-US" altLang="en-US" sz="2800" dirty="0" err="1"/>
              <a:t>a,b,c</a:t>
            </a:r>
            <a:r>
              <a:rPr lang="en-US" altLang="en-US" sz="2800" dirty="0"/>
              <a:t> = foo(</a:t>
            </a:r>
            <a:r>
              <a:rPr lang="en-US" altLang="en-US" sz="2800" dirty="0" err="1"/>
              <a:t>d,e,f</a:t>
            </a:r>
            <a:r>
              <a:rPr lang="en-US" altLang="en-US" sz="2800" dirty="0"/>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E5AC3B7-0331-3446-B52B-8FB4E889FD56}"/>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4819" name="Rectangle 3">
            <a:extLst>
              <a:ext uri="{FF2B5EF4-FFF2-40B4-BE49-F238E27FC236}">
                <a16:creationId xmlns:a16="http://schemas.microsoft.com/office/drawing/2014/main" id="{AD5D2AB9-A539-E1D7-5A9F-8FFA1200E4AF}"/>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4820" name="Rectangle 4">
            <a:extLst>
              <a:ext uri="{FF2B5EF4-FFF2-40B4-BE49-F238E27FC236}">
                <a16:creationId xmlns:a16="http://schemas.microsoft.com/office/drawing/2014/main" id="{9753AA47-0EA4-6FE7-05A7-3D85625253F0}"/>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4821" name="Rectangle 5">
            <a:extLst>
              <a:ext uri="{FF2B5EF4-FFF2-40B4-BE49-F238E27FC236}">
                <a16:creationId xmlns:a16="http://schemas.microsoft.com/office/drawing/2014/main" id="{DCDC59D3-2978-1B88-CB02-19581620FDD5}"/>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4822" name="Rectangle 6">
            <a:extLst>
              <a:ext uri="{FF2B5EF4-FFF2-40B4-BE49-F238E27FC236}">
                <a16:creationId xmlns:a16="http://schemas.microsoft.com/office/drawing/2014/main" id="{575B192A-D355-0EE1-4875-08C496C2A63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4825" name="Rectangle 9">
            <a:extLst>
              <a:ext uri="{FF2B5EF4-FFF2-40B4-BE49-F238E27FC236}">
                <a16:creationId xmlns:a16="http://schemas.microsoft.com/office/drawing/2014/main" id="{5D8B3355-57EC-42DA-6C92-3E3503F8C494}"/>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C and assignments within expressions </a:t>
            </a:r>
          </a:p>
        </p:txBody>
      </p:sp>
      <p:sp>
        <p:nvSpPr>
          <p:cNvPr id="34826" name="Rectangle 10">
            <a:extLst>
              <a:ext uri="{FF2B5EF4-FFF2-40B4-BE49-F238E27FC236}">
                <a16:creationId xmlns:a16="http://schemas.microsoft.com/office/drawing/2014/main" id="{937788D4-6A23-D803-513C-D6AA06FE47AF}"/>
              </a:ext>
            </a:extLst>
          </p:cNvPr>
          <p:cNvSpPr>
            <a:spLocks noChangeArrowheads="1"/>
          </p:cNvSpPr>
          <p:nvPr>
            <p:ph type="body" idx="1"/>
          </p:nvPr>
        </p:nvSpPr>
        <p:spPr>
          <a:xfrm>
            <a:off x="685800" y="1219200"/>
            <a:ext cx="7772400" cy="495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a:t>Combining expressions with assignments can have unfortunate side effects, depending on the language.</a:t>
            </a:r>
          </a:p>
          <a:p>
            <a:pPr marL="782638" lvl="1">
              <a:lnSpc>
                <a:spcPct val="110000"/>
              </a:lnSpc>
            </a:pPr>
            <a:r>
              <a:rPr lang="en-US" altLang="en-US"/>
              <a:t>Pathological example: C has no true boolean type (just uses ints or their equivalents), and allows assignments within expressions.</a:t>
            </a:r>
          </a:p>
          <a:p>
            <a:pPr marL="782638" lvl="1">
              <a:lnSpc>
                <a:spcPct val="110000"/>
              </a:lnSpc>
            </a:pPr>
            <a:r>
              <a:rPr lang="en-US" altLang="en-US"/>
              <a:t>Example:</a:t>
            </a:r>
          </a:p>
          <a:p>
            <a:pPr marL="1182688" lvl="2">
              <a:lnSpc>
                <a:spcPct val="110000"/>
              </a:lnSpc>
            </a:pPr>
            <a:r>
              <a:rPr lang="en-US" altLang="en-US"/>
              <a:t>if (a =b) {</a:t>
            </a:r>
          </a:p>
          <a:p>
            <a:pPr marL="1182688" lvl="2">
              <a:lnSpc>
                <a:spcPct val="110000"/>
              </a:lnSpc>
              <a:buFont typeface="Times New Roman" panose="02020603050405020304" pitchFamily="18" charset="0"/>
              <a:buNone/>
            </a:pPr>
            <a:r>
              <a:rPr lang="en-US" altLang="en-US"/>
              <a:t>	…</a:t>
            </a:r>
          </a:p>
          <a:p>
            <a:pPr marL="1182688" lvl="2">
              <a:lnSpc>
                <a:spcPct val="110000"/>
              </a:lnSpc>
              <a:buFont typeface="Times New Roman" panose="02020603050405020304" pitchFamily="18" charset="0"/>
              <a:buNone/>
            </a:pPr>
            <a:r>
              <a:rPr lang="en-US" altLang="en-US"/>
              <a:t>}</a:t>
            </a:r>
          </a:p>
          <a:p>
            <a:pPr marL="1182688" lvl="2">
              <a:lnSpc>
                <a:spcPct val="110000"/>
              </a:lnSpc>
              <a:buFont typeface="Times New Roman" panose="02020603050405020304" pitchFamily="18" charset="0"/>
              <a:buNone/>
            </a:pPr>
            <a:r>
              <a:rPr lang="en-US" altLang="en-US"/>
              <a:t>What does this do?</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961458" y="1200550"/>
            <a:ext cx="7038900" cy="642900"/>
          </a:xfrm>
          <a:prstGeom prst="rect">
            <a:avLst/>
          </a:prstGeom>
        </p:spPr>
        <p:txBody>
          <a:bodyPr spcFirstLastPara="1" vert="horz" wrap="square" lIns="91425" tIns="91425" rIns="91425" bIns="91425" numCol="1" anchor="t" anchorCtr="0" compatLnSpc="1">
            <a:prstTxWarp prst="textNoShape">
              <a:avLst/>
            </a:prstTxWarp>
            <a:noAutofit/>
          </a:bodyPr>
          <a:lstStyle/>
          <a:p>
            <a:pPr>
              <a:lnSpc>
                <a:spcPct val="115000"/>
              </a:lnSpc>
              <a:spcBef>
                <a:spcPts val="900"/>
              </a:spcBef>
              <a:spcAft>
                <a:spcPts val="900"/>
              </a:spcAft>
              <a:buClr>
                <a:schemeClr val="dk1"/>
              </a:buClr>
              <a:buSzPts val="1100"/>
            </a:pPr>
            <a:r>
              <a:rPr lang="en" dirty="0">
                <a:solidFill>
                  <a:srgbClr val="2D3B45"/>
                </a:solidFill>
                <a:highlight>
                  <a:schemeClr val="lt1"/>
                </a:highlight>
                <a:latin typeface="+mn-lt"/>
                <a:ea typeface="Lato"/>
                <a:cs typeface="Lato"/>
                <a:sym typeface="Lato"/>
              </a:rPr>
              <a:t>20.  Does the statement:  if (x = y) work in C++?  In Java?  What do you think a PL designer would allow or not allow this?</a:t>
            </a:r>
            <a:endParaRPr dirty="0">
              <a:latin typeface="+mn-lt"/>
            </a:endParaRPr>
          </a:p>
        </p:txBody>
      </p:sp>
      <p:sp>
        <p:nvSpPr>
          <p:cNvPr id="179" name="Google Shape;179;p20"/>
          <p:cNvSpPr txBox="1">
            <a:spLocks noGrp="1"/>
          </p:cNvSpPr>
          <p:nvPr>
            <p:ph type="body" idx="1"/>
          </p:nvPr>
        </p:nvSpPr>
        <p:spPr>
          <a:xfrm>
            <a:off x="625416" y="2746250"/>
            <a:ext cx="7038900" cy="2911200"/>
          </a:xfrm>
          <a:prstGeom prst="rect">
            <a:avLst/>
          </a:prstGeom>
        </p:spPr>
        <p:txBody>
          <a:bodyPr spcFirstLastPara="1" vert="horz" wrap="square" lIns="91425" tIns="91425" rIns="91425" bIns="91425" numCol="1" anchor="t" anchorCtr="0" compatLnSpc="1">
            <a:prstTxWarp prst="textNoShape">
              <a:avLst/>
            </a:prstTxWarp>
            <a:normAutofit fontScale="62500" lnSpcReduction="20000"/>
          </a:bodyPr>
          <a:lstStyle/>
          <a:p>
            <a:pPr marL="342900" indent="-342900">
              <a:spcAft>
                <a:spcPts val="1200"/>
              </a:spcAft>
            </a:pPr>
            <a:r>
              <a:rPr lang="en-US" dirty="0"/>
              <a:t>In C++ this works if the types are compatible</a:t>
            </a:r>
          </a:p>
          <a:p>
            <a:pPr marL="342900" indent="-342900">
              <a:spcAft>
                <a:spcPts val="1200"/>
              </a:spcAft>
            </a:pPr>
            <a:r>
              <a:rPr lang="en-US" dirty="0"/>
              <a:t>In Java this only works with Booleans</a:t>
            </a:r>
          </a:p>
          <a:p>
            <a:pPr marL="342900" indent="-342900">
              <a:spcAft>
                <a:spcPts val="1200"/>
              </a:spcAft>
            </a:pPr>
            <a:r>
              <a:rPr lang="en-US" dirty="0"/>
              <a:t>This is called </a:t>
            </a:r>
            <a:r>
              <a:rPr lang="en-US" i="1" dirty="0"/>
              <a:t>assignment as expression</a:t>
            </a:r>
            <a:endParaRPr lang="en-US" dirty="0"/>
          </a:p>
          <a:p>
            <a:pPr marL="342900" indent="-342900">
              <a:spcAft>
                <a:spcPts val="1200"/>
              </a:spcAft>
            </a:pPr>
            <a:r>
              <a:rPr lang="en-US" dirty="0"/>
              <a:t>A PL designer might not allow this because it can lead to errors. The user may be attempting a comparison operation, but is instead performing an assignment.</a:t>
            </a:r>
          </a:p>
          <a:p>
            <a:pPr marL="342900" indent="-342900">
              <a:spcAft>
                <a:spcPts val="1200"/>
              </a:spcAft>
            </a:pPr>
            <a:r>
              <a:rPr lang="en-US" dirty="0"/>
              <a:t>A PL may allow this for succinctness of code.</a:t>
            </a:r>
          </a:p>
          <a:p>
            <a:pPr marL="800089" lvl="1" indent="-342900">
              <a:spcAft>
                <a:spcPts val="1200"/>
              </a:spcAft>
            </a:pPr>
            <a:r>
              <a:rPr lang="en-US" dirty="0"/>
              <a:t>Often used with File I/O:  </a:t>
            </a:r>
            <a:r>
              <a:rPr lang="en-US" dirty="0">
                <a:solidFill>
                  <a:srgbClr val="C00000"/>
                </a:solidFill>
              </a:rPr>
              <a:t>while ((</a:t>
            </a:r>
            <a:r>
              <a:rPr lang="en-US" dirty="0" err="1">
                <a:solidFill>
                  <a:srgbClr val="C00000"/>
                </a:solidFill>
              </a:rPr>
              <a:t>ch</a:t>
            </a:r>
            <a:r>
              <a:rPr lang="en-US" dirty="0">
                <a:solidFill>
                  <a:srgbClr val="C00000"/>
                </a:solidFill>
              </a:rPr>
              <a:t> = </a:t>
            </a:r>
            <a:r>
              <a:rPr lang="en-US" dirty="0" err="1">
                <a:solidFill>
                  <a:srgbClr val="C00000"/>
                </a:solidFill>
              </a:rPr>
              <a:t>getchar</a:t>
            </a:r>
            <a:r>
              <a:rPr lang="en-US" dirty="0">
                <a:solidFill>
                  <a:srgbClr val="C00000"/>
                </a:solidFill>
              </a:rPr>
              <a:t>()) != EOF)</a:t>
            </a:r>
            <a:endParaRPr lang="en-US" dirty="0"/>
          </a:p>
          <a:p>
            <a:pPr marL="342900" indent="-342900">
              <a:spcAft>
                <a:spcPts val="1200"/>
              </a:spcAft>
            </a:pPr>
            <a:endParaRPr lang="en-US" dirty="0"/>
          </a:p>
          <a:p>
            <a:pPr marL="342900" indent="-342900">
              <a:spcAft>
                <a:spcPts val="1200"/>
              </a:spcAft>
            </a:pPr>
            <a:endParaRPr dirty="0"/>
          </a:p>
        </p:txBody>
      </p:sp>
    </p:spTree>
    <p:extLst>
      <p:ext uri="{BB962C8B-B14F-4D97-AF65-F5344CB8AC3E}">
        <p14:creationId xmlns:p14="http://schemas.microsoft.com/office/powerpoint/2010/main" val="129083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D82CD80F-7849-FBAC-60D5-5A1BD7BCB13C}"/>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2290" name="Rectangle 2">
            <a:extLst>
              <a:ext uri="{FF2B5EF4-FFF2-40B4-BE49-F238E27FC236}">
                <a16:creationId xmlns:a16="http://schemas.microsoft.com/office/drawing/2014/main" id="{2B00CF21-9A20-2FFE-2945-4F5D93945C69}"/>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2291" name="Rectangle 3">
            <a:extLst>
              <a:ext uri="{FF2B5EF4-FFF2-40B4-BE49-F238E27FC236}">
                <a16:creationId xmlns:a16="http://schemas.microsoft.com/office/drawing/2014/main" id="{436950C6-AF49-6416-9C70-904A1998BC0D}"/>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2292" name="Rectangle 4">
            <a:extLst>
              <a:ext uri="{FF2B5EF4-FFF2-40B4-BE49-F238E27FC236}">
                <a16:creationId xmlns:a16="http://schemas.microsoft.com/office/drawing/2014/main" id="{866C8C00-5599-9FA6-EC0E-26FB9E5BF5C2}"/>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2293" name="Rectangle 5">
            <a:extLst>
              <a:ext uri="{FF2B5EF4-FFF2-40B4-BE49-F238E27FC236}">
                <a16:creationId xmlns:a16="http://schemas.microsoft.com/office/drawing/2014/main" id="{F5557CEB-3F32-725A-8C4F-A135E4B1BCBB}"/>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296" name="Rectangle 8">
            <a:extLst>
              <a:ext uri="{FF2B5EF4-FFF2-40B4-BE49-F238E27FC236}">
                <a16:creationId xmlns:a16="http://schemas.microsoft.com/office/drawing/2014/main" id="{DDAED781-6ED3-BC15-29BA-48901C6EB258}"/>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Side effects and functions </a:t>
            </a:r>
          </a:p>
        </p:txBody>
      </p:sp>
      <p:sp>
        <p:nvSpPr>
          <p:cNvPr id="12297" name="Rectangle 9">
            <a:extLst>
              <a:ext uri="{FF2B5EF4-FFF2-40B4-BE49-F238E27FC236}">
                <a16:creationId xmlns:a16="http://schemas.microsoft.com/office/drawing/2014/main" id="{F0863DD8-AD1A-5BA0-1FC6-DBF6F6664E41}"/>
              </a:ext>
            </a:extLst>
          </p:cNvPr>
          <p:cNvSpPr>
            <a:spLocks noChangeArrowheads="1"/>
          </p:cNvSpPr>
          <p:nvPr>
            <p:ph type="body" idx="1"/>
          </p:nvPr>
        </p:nvSpPr>
        <p:spPr>
          <a:xfrm>
            <a:off x="685800" y="1219200"/>
            <a:ext cx="7772400" cy="495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2400" dirty="0"/>
              <a:t>Side Effects</a:t>
            </a:r>
          </a:p>
          <a:p>
            <a:pPr marL="782638" lvl="1">
              <a:lnSpc>
                <a:spcPct val="110000"/>
              </a:lnSpc>
            </a:pPr>
            <a:r>
              <a:rPr lang="en-US" altLang="en-US" dirty="0"/>
              <a:t>often discussed in the context of functions</a:t>
            </a:r>
          </a:p>
          <a:p>
            <a:pPr marL="782638" lvl="1">
              <a:lnSpc>
                <a:spcPct val="110000"/>
              </a:lnSpc>
            </a:pPr>
            <a:r>
              <a:rPr lang="en-US" altLang="en-US" dirty="0"/>
              <a:t>a side effect is some permanent state change caused by execution of function</a:t>
            </a:r>
          </a:p>
          <a:p>
            <a:pPr marL="782638" lvl="1">
              <a:lnSpc>
                <a:spcPct val="110000"/>
              </a:lnSpc>
            </a:pPr>
            <a:r>
              <a:rPr lang="en-US" altLang="en-US" dirty="0"/>
              <a:t>This is when a function modifies a variable that may be used in other functions</a:t>
            </a:r>
          </a:p>
          <a:p>
            <a:pPr marL="782638" lvl="1">
              <a:lnSpc>
                <a:spcPct val="110000"/>
              </a:lnSpc>
            </a:pPr>
            <a:r>
              <a:rPr lang="en-US" altLang="en-US" dirty="0"/>
              <a:t>Example:   x is a global variable and x is modified by a function</a:t>
            </a:r>
          </a:p>
          <a:p>
            <a:pPr marL="1182688" lvl="2">
              <a:lnSpc>
                <a:spcPct val="110000"/>
              </a:lnSpc>
            </a:pPr>
            <a:r>
              <a:rPr lang="en-US" altLang="en-US" sz="2400" dirty="0"/>
              <a:t>some </a:t>
            </a:r>
            <a:r>
              <a:rPr lang="en-US" altLang="en-US" sz="2400" dirty="0" err="1"/>
              <a:t>noticable</a:t>
            </a:r>
            <a:r>
              <a:rPr lang="en-US" altLang="en-US" sz="2400" dirty="0"/>
              <a:t> effect of call other than return value</a:t>
            </a:r>
          </a:p>
          <a:p>
            <a:pPr marL="1182688" lvl="2">
              <a:lnSpc>
                <a:spcPct val="110000"/>
              </a:lnSpc>
            </a:pPr>
            <a:r>
              <a:rPr lang="en-US" altLang="en-US" sz="2400" dirty="0"/>
              <a:t>in a more general sense, assignment statements provide the ultimate example of side effects</a:t>
            </a:r>
          </a:p>
          <a:p>
            <a:pPr marL="1639888" lvl="3">
              <a:lnSpc>
                <a:spcPct val="110000"/>
              </a:lnSpc>
            </a:pPr>
            <a:r>
              <a:rPr lang="en-US" altLang="en-US" sz="2400" dirty="0"/>
              <a:t>they change the value of a variable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1295400" y="609600"/>
            <a:ext cx="8520600" cy="572700"/>
          </a:xfrm>
          <a:prstGeom prst="rect">
            <a:avLst/>
          </a:prstGeom>
        </p:spPr>
        <p:txBody>
          <a:bodyPr spcFirstLastPara="1" vert="horz" wrap="square" lIns="91425" tIns="91425" rIns="91425" bIns="91425" numCol="1" anchor="t" anchorCtr="0" compatLnSpc="1">
            <a:prstTxWarp prst="textNoShape">
              <a:avLst/>
            </a:prstTxWarp>
            <a:noAutofit/>
          </a:bodyPr>
          <a:lstStyle/>
          <a:p>
            <a:pPr>
              <a:buSzPts val="990"/>
            </a:pPr>
            <a:r>
              <a:rPr lang="en" sz="2500" dirty="0">
                <a:solidFill>
                  <a:schemeClr val="dk2"/>
                </a:solidFill>
              </a:rPr>
              <a:t>Question</a:t>
            </a:r>
            <a:endParaRPr sz="2500" dirty="0"/>
          </a:p>
        </p:txBody>
      </p:sp>
      <p:sp>
        <p:nvSpPr>
          <p:cNvPr id="97" name="Google Shape;97;p20"/>
          <p:cNvSpPr txBox="1">
            <a:spLocks noGrp="1"/>
          </p:cNvSpPr>
          <p:nvPr>
            <p:ph type="body" idx="1"/>
          </p:nvPr>
        </p:nvSpPr>
        <p:spPr>
          <a:xfrm>
            <a:off x="381000" y="1169447"/>
            <a:ext cx="8520600" cy="3416400"/>
          </a:xfrm>
          <a:prstGeom prst="rect">
            <a:avLst/>
          </a:prstGeom>
        </p:spPr>
        <p:txBody>
          <a:bodyPr spcFirstLastPara="1" vert="horz" wrap="square" lIns="91425" tIns="91425" rIns="91425" bIns="91425" numCol="1" anchor="t" anchorCtr="0" compatLnSpc="1">
            <a:prstTxWarp prst="textNoShape">
              <a:avLst/>
            </a:prstTxWarp>
            <a:noAutofit/>
          </a:bodyPr>
          <a:lstStyle/>
          <a:p>
            <a:pPr marL="0" indent="0">
              <a:lnSpc>
                <a:spcPct val="95000"/>
              </a:lnSpc>
              <a:buSzPts val="935"/>
              <a:buNone/>
            </a:pPr>
            <a:r>
              <a:rPr lang="en" dirty="0">
                <a:solidFill>
                  <a:srgbClr val="2D3B45"/>
                </a:solidFill>
                <a:highlight>
                  <a:srgbClr val="FFFFFF"/>
                </a:highlight>
              </a:rPr>
              <a:t>Consider a function that</a:t>
            </a:r>
          </a:p>
          <a:p>
            <a:pPr marL="342900" indent="-342900">
              <a:lnSpc>
                <a:spcPct val="95000"/>
              </a:lnSpc>
              <a:buSzPts val="935"/>
            </a:pPr>
            <a:r>
              <a:rPr lang="en-US" dirty="0">
                <a:solidFill>
                  <a:srgbClr val="2D3B45"/>
                </a:solidFill>
                <a:highlight>
                  <a:srgbClr val="FFFFFF"/>
                </a:highlight>
              </a:rPr>
              <a:t>T</a:t>
            </a:r>
            <a:r>
              <a:rPr lang="en" dirty="0">
                <a:solidFill>
                  <a:srgbClr val="2D3B45"/>
                </a:solidFill>
                <a:highlight>
                  <a:srgbClr val="FFFFFF"/>
                </a:highlight>
              </a:rPr>
              <a:t>ake a parameter, and changes the value of the parameter to 20</a:t>
            </a:r>
          </a:p>
          <a:p>
            <a:pPr marL="342900" indent="-342900">
              <a:lnSpc>
                <a:spcPct val="95000"/>
              </a:lnSpc>
              <a:buSzPts val="935"/>
            </a:pPr>
            <a:r>
              <a:rPr lang="en" dirty="0">
                <a:solidFill>
                  <a:srgbClr val="2D3B45"/>
                </a:solidFill>
                <a:highlight>
                  <a:srgbClr val="FFFFFF"/>
                </a:highlight>
              </a:rPr>
              <a:t>T</a:t>
            </a:r>
            <a:r>
              <a:rPr lang="en-US" dirty="0">
                <a:solidFill>
                  <a:srgbClr val="2D3B45"/>
                </a:solidFill>
                <a:highlight>
                  <a:srgbClr val="FFFFFF"/>
                </a:highlight>
              </a:rPr>
              <a:t>h</a:t>
            </a:r>
            <a:r>
              <a:rPr lang="en" dirty="0">
                <a:solidFill>
                  <a:srgbClr val="2D3B45"/>
                </a:solidFill>
                <a:highlight>
                  <a:srgbClr val="FFFFFF"/>
                </a:highlight>
              </a:rPr>
              <a:t>en returns 10 </a:t>
            </a:r>
          </a:p>
          <a:p>
            <a:pPr marL="342900" indent="-342900">
              <a:lnSpc>
                <a:spcPct val="95000"/>
              </a:lnSpc>
              <a:buSzPts val="935"/>
            </a:pPr>
            <a:endParaRPr lang="en" dirty="0">
              <a:solidFill>
                <a:srgbClr val="2D3B45"/>
              </a:solidFill>
              <a:highlight>
                <a:srgbClr val="FFFFFF"/>
              </a:highlight>
            </a:endParaRPr>
          </a:p>
          <a:p>
            <a:pPr marL="0" indent="0">
              <a:lnSpc>
                <a:spcPct val="95000"/>
              </a:lnSpc>
              <a:buSzPts val="935"/>
              <a:buNone/>
            </a:pPr>
            <a:r>
              <a:rPr lang="en" dirty="0">
                <a:solidFill>
                  <a:srgbClr val="2D3B45"/>
                </a:solidFill>
                <a:highlight>
                  <a:srgbClr val="FFFFFF"/>
                </a:highlight>
              </a:rPr>
              <a:t>Consider the statements:  </a:t>
            </a:r>
          </a:p>
          <a:p>
            <a:pPr marL="0" indent="0">
              <a:lnSpc>
                <a:spcPct val="95000"/>
              </a:lnSpc>
              <a:buSzPts val="935"/>
              <a:buNone/>
            </a:pPr>
            <a:r>
              <a:rPr lang="en" dirty="0">
                <a:solidFill>
                  <a:srgbClr val="2D3B45"/>
                </a:solidFill>
                <a:highlight>
                  <a:srgbClr val="FFFFFF"/>
                </a:highlight>
              </a:rPr>
              <a:t>a = 10;  </a:t>
            </a:r>
          </a:p>
          <a:p>
            <a:pPr marL="0" indent="0">
              <a:lnSpc>
                <a:spcPct val="95000"/>
              </a:lnSpc>
              <a:buSzPts val="935"/>
              <a:buNone/>
            </a:pPr>
            <a:r>
              <a:rPr lang="en" dirty="0">
                <a:solidFill>
                  <a:srgbClr val="2D3B45"/>
                </a:solidFill>
                <a:highlight>
                  <a:srgbClr val="FFFFFF"/>
                </a:highlight>
              </a:rPr>
              <a:t>b = a + fun(a);  </a:t>
            </a:r>
          </a:p>
          <a:p>
            <a:pPr marL="0" indent="0">
              <a:lnSpc>
                <a:spcPct val="95000"/>
              </a:lnSpc>
              <a:buSzPts val="935"/>
              <a:buNone/>
            </a:pPr>
            <a:endParaRPr lang="en" dirty="0">
              <a:solidFill>
                <a:srgbClr val="2D3B45"/>
              </a:solidFill>
              <a:highlight>
                <a:srgbClr val="FFFFFF"/>
              </a:highlight>
            </a:endParaRPr>
          </a:p>
          <a:p>
            <a:pPr marL="0" indent="0">
              <a:lnSpc>
                <a:spcPct val="95000"/>
              </a:lnSpc>
              <a:buSzPts val="935"/>
              <a:buNone/>
            </a:pPr>
            <a:r>
              <a:rPr lang="en" dirty="0">
                <a:solidFill>
                  <a:srgbClr val="2D3B45"/>
                </a:solidFill>
                <a:highlight>
                  <a:srgbClr val="FFFFFF"/>
                </a:highlight>
              </a:rPr>
              <a:t>Explain how the order of evaluation could give two different results for b.</a:t>
            </a:r>
            <a:endParaRPr dirty="0">
              <a:solidFill>
                <a:srgbClr val="2D3B45"/>
              </a:solidFill>
              <a:highlight>
                <a:srgbClr val="FFFFFF"/>
              </a:highlight>
            </a:endParaRPr>
          </a:p>
          <a:p>
            <a:pPr marL="0" indent="0">
              <a:lnSpc>
                <a:spcPct val="95000"/>
              </a:lnSpc>
              <a:spcBef>
                <a:spcPts val="1200"/>
              </a:spcBef>
              <a:buSzPts val="935"/>
              <a:buNone/>
            </a:pPr>
            <a:r>
              <a:rPr lang="en" dirty="0">
                <a:solidFill>
                  <a:srgbClr val="2D3B45"/>
                </a:solidFill>
                <a:highlight>
                  <a:srgbClr val="FFFFFF"/>
                </a:highlight>
              </a:rPr>
              <a:t>Case 1: b = 20, (10 + 10)  //a is done before fun(a)</a:t>
            </a:r>
            <a:endParaRPr dirty="0">
              <a:solidFill>
                <a:srgbClr val="2D3B45"/>
              </a:solidFill>
              <a:highlight>
                <a:srgbClr val="FFFFFF"/>
              </a:highlight>
            </a:endParaRPr>
          </a:p>
          <a:p>
            <a:pPr marL="0" indent="0">
              <a:lnSpc>
                <a:spcPct val="95000"/>
              </a:lnSpc>
              <a:spcBef>
                <a:spcPts val="1200"/>
              </a:spcBef>
              <a:buSzPts val="935"/>
              <a:buNone/>
            </a:pPr>
            <a:r>
              <a:rPr lang="en" dirty="0">
                <a:solidFill>
                  <a:srgbClr val="2D3B45"/>
                </a:solidFill>
                <a:highlight>
                  <a:srgbClr val="FFFFFF"/>
                </a:highlight>
              </a:rPr>
              <a:t>Case 2: b = 30, (20 + 10)  //fun(a) is done before a</a:t>
            </a:r>
            <a:endParaRPr dirty="0">
              <a:solidFill>
                <a:srgbClr val="2D3B45"/>
              </a:solidFill>
              <a:highlight>
                <a:srgbClr val="FFFFFF"/>
              </a:highlight>
            </a:endParaRPr>
          </a:p>
          <a:p>
            <a:pPr marL="0" indent="0">
              <a:lnSpc>
                <a:spcPct val="95000"/>
              </a:lnSpc>
              <a:spcBef>
                <a:spcPts val="1200"/>
              </a:spcBef>
              <a:buSzPts val="935"/>
              <a:buNone/>
            </a:pPr>
            <a:endParaRPr sz="1629" dirty="0">
              <a:solidFill>
                <a:srgbClr val="2D3B45"/>
              </a:solidFill>
              <a:highlight>
                <a:srgbClr val="FFFFFF"/>
              </a:highlight>
            </a:endParaRPr>
          </a:p>
          <a:p>
            <a:pPr marL="0" indent="0">
              <a:lnSpc>
                <a:spcPct val="95000"/>
              </a:lnSpc>
              <a:spcBef>
                <a:spcPts val="1200"/>
              </a:spcBef>
              <a:spcAft>
                <a:spcPts val="1200"/>
              </a:spcAft>
              <a:buSzPts val="935"/>
              <a:buNone/>
            </a:pPr>
            <a:endParaRPr sz="1629" dirty="0">
              <a:solidFill>
                <a:srgbClr val="2D3B45"/>
              </a:solidFill>
              <a:highlight>
                <a:srgbClr val="FFFFFF"/>
              </a:highlight>
            </a:endParaRPr>
          </a:p>
        </p:txBody>
      </p:sp>
    </p:spTree>
    <p:extLst>
      <p:ext uri="{BB962C8B-B14F-4D97-AF65-F5344CB8AC3E}">
        <p14:creationId xmlns:p14="http://schemas.microsoft.com/office/powerpoint/2010/main" val="2451546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0F8FE281-5B17-882A-F3E1-7B57E54D001D}"/>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3314" name="Rectangle 2">
            <a:extLst>
              <a:ext uri="{FF2B5EF4-FFF2-40B4-BE49-F238E27FC236}">
                <a16:creationId xmlns:a16="http://schemas.microsoft.com/office/drawing/2014/main" id="{153E9B61-3938-602F-045C-A1C6B8416B5C}"/>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3315" name="Rectangle 3">
            <a:extLst>
              <a:ext uri="{FF2B5EF4-FFF2-40B4-BE49-F238E27FC236}">
                <a16:creationId xmlns:a16="http://schemas.microsoft.com/office/drawing/2014/main" id="{E709FA6E-19EE-EA2A-7DC4-0CD17D33992A}"/>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3316" name="Rectangle 4">
            <a:extLst>
              <a:ext uri="{FF2B5EF4-FFF2-40B4-BE49-F238E27FC236}">
                <a16:creationId xmlns:a16="http://schemas.microsoft.com/office/drawing/2014/main" id="{C0A70E22-41B8-9179-55F1-3ADF0925349D}"/>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3317" name="Rectangle 5">
            <a:extLst>
              <a:ext uri="{FF2B5EF4-FFF2-40B4-BE49-F238E27FC236}">
                <a16:creationId xmlns:a16="http://schemas.microsoft.com/office/drawing/2014/main" id="{9E67ADA8-2896-E89C-3717-0EA993DCA1D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0" name="Rectangle 8">
            <a:extLst>
              <a:ext uri="{FF2B5EF4-FFF2-40B4-BE49-F238E27FC236}">
                <a16:creationId xmlns:a16="http://schemas.microsoft.com/office/drawing/2014/main" id="{B838C684-5DBC-2AFC-8253-1FB85CE18153}"/>
              </a:ext>
            </a:extLst>
          </p:cNvPr>
          <p:cNvSpPr>
            <a:spLocks noChangeArrowheads="1"/>
          </p:cNvSpPr>
          <p:nvPr>
            <p:ph type="title"/>
          </p:nvPr>
        </p:nvSpPr>
        <p:spPr>
          <a:xfrm>
            <a:off x="406400" y="108332"/>
            <a:ext cx="8509000" cy="12954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Expression Evaluation </a:t>
            </a:r>
          </a:p>
        </p:txBody>
      </p:sp>
      <p:sp>
        <p:nvSpPr>
          <p:cNvPr id="13321" name="Rectangle 9">
            <a:extLst>
              <a:ext uri="{FF2B5EF4-FFF2-40B4-BE49-F238E27FC236}">
                <a16:creationId xmlns:a16="http://schemas.microsoft.com/office/drawing/2014/main" id="{566F5BAA-1606-99F6-20F5-7A276FDEE145}"/>
              </a:ext>
            </a:extLst>
          </p:cNvPr>
          <p:cNvSpPr>
            <a:spLocks noChangeArrowheads="1"/>
          </p:cNvSpPr>
          <p:nvPr>
            <p:ph type="body" idx="1"/>
          </p:nvPr>
        </p:nvSpPr>
        <p:spPr>
          <a:xfrm>
            <a:off x="685800" y="1447800"/>
            <a:ext cx="7696200" cy="54102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dirty="0"/>
              <a:t>Side effects are a fundamental aspect of the whole von Neumann model of computation.</a:t>
            </a:r>
          </a:p>
          <a:p>
            <a:pPr marL="782638" lvl="1">
              <a:lnSpc>
                <a:spcPct val="110000"/>
              </a:lnSpc>
            </a:pPr>
            <a:r>
              <a:rPr lang="en-US" altLang="en-US" sz="2800" dirty="0"/>
              <a:t>What is the von Neumann architecture?</a:t>
            </a:r>
          </a:p>
          <a:p>
            <a:pPr>
              <a:lnSpc>
                <a:spcPct val="110000"/>
              </a:lnSpc>
            </a:pPr>
            <a:r>
              <a:rPr lang="en-US" altLang="en-US" sz="3200" dirty="0"/>
              <a:t>In (pure) functional, logic, and dataflow languages, there are no such changes</a:t>
            </a:r>
          </a:p>
          <a:p>
            <a:pPr marL="782638" lvl="1">
              <a:lnSpc>
                <a:spcPct val="110000"/>
              </a:lnSpc>
            </a:pPr>
            <a:r>
              <a:rPr lang="en-US" altLang="en-US" sz="2800" dirty="0"/>
              <a:t>These languages are called SINGLE-ASSIGNMENT languages</a:t>
            </a:r>
          </a:p>
          <a:p>
            <a:pPr marL="782638" lvl="1">
              <a:lnSpc>
                <a:spcPct val="110000"/>
              </a:lnSpc>
            </a:pPr>
            <a:r>
              <a:rPr lang="en-US" altLang="en-US" sz="2800" dirty="0"/>
              <a:t>They are very, very different.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35C54F4-092E-344C-1555-89A05DAFCC7D}"/>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1747" name="Rectangle 3">
            <a:extLst>
              <a:ext uri="{FF2B5EF4-FFF2-40B4-BE49-F238E27FC236}">
                <a16:creationId xmlns:a16="http://schemas.microsoft.com/office/drawing/2014/main" id="{75D7C270-1D3C-4583-F50B-DA603D7F1519}"/>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1748" name="Rectangle 4">
            <a:extLst>
              <a:ext uri="{FF2B5EF4-FFF2-40B4-BE49-F238E27FC236}">
                <a16:creationId xmlns:a16="http://schemas.microsoft.com/office/drawing/2014/main" id="{91AFE256-5BC2-9255-15BB-9C048E38CD32}"/>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1749" name="Rectangle 5">
            <a:extLst>
              <a:ext uri="{FF2B5EF4-FFF2-40B4-BE49-F238E27FC236}">
                <a16:creationId xmlns:a16="http://schemas.microsoft.com/office/drawing/2014/main" id="{3DDD8856-61A4-995A-4DA4-5C0EDD05FDDD}"/>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1750" name="Rectangle 6">
            <a:extLst>
              <a:ext uri="{FF2B5EF4-FFF2-40B4-BE49-F238E27FC236}">
                <a16:creationId xmlns:a16="http://schemas.microsoft.com/office/drawing/2014/main" id="{50C2AD49-1E96-2172-6E66-C57C0A4EAEAF}"/>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53" name="Rectangle 9">
            <a:extLst>
              <a:ext uri="{FF2B5EF4-FFF2-40B4-BE49-F238E27FC236}">
                <a16:creationId xmlns:a16="http://schemas.microsoft.com/office/drawing/2014/main" id="{11DFA38D-FE99-7FE4-D9EC-04EC87FFE436}"/>
              </a:ext>
            </a:extLst>
          </p:cNvPr>
          <p:cNvSpPr>
            <a:spLocks noChangeArrowheads="1"/>
          </p:cNvSpPr>
          <p:nvPr>
            <p:ph type="title"/>
          </p:nvPr>
        </p:nvSpPr>
        <p:spPr>
          <a:xfrm>
            <a:off x="406400" y="209550"/>
            <a:ext cx="8509000" cy="11811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Code optimization </a:t>
            </a:r>
          </a:p>
        </p:txBody>
      </p:sp>
      <p:sp>
        <p:nvSpPr>
          <p:cNvPr id="31754" name="Rectangle 10">
            <a:extLst>
              <a:ext uri="{FF2B5EF4-FFF2-40B4-BE49-F238E27FC236}">
                <a16:creationId xmlns:a16="http://schemas.microsoft.com/office/drawing/2014/main" id="{036F4818-EB6D-9CB6-C996-A5103D24081B}"/>
              </a:ext>
            </a:extLst>
          </p:cNvPr>
          <p:cNvSpPr>
            <a:spLocks noChangeArrowheads="1"/>
          </p:cNvSpPr>
          <p:nvPr>
            <p:ph type="body" idx="1"/>
          </p:nvPr>
        </p:nvSpPr>
        <p:spPr>
          <a:xfrm>
            <a:off x="457200" y="1390650"/>
            <a:ext cx="8178800" cy="546735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dirty="0"/>
              <a:t>Most compilers attempt to optimize code:</a:t>
            </a:r>
          </a:p>
          <a:p>
            <a:pPr marL="782638" lvl="1">
              <a:lnSpc>
                <a:spcPct val="110000"/>
              </a:lnSpc>
            </a:pPr>
            <a:r>
              <a:rPr lang="en-US" altLang="en-US" dirty="0"/>
              <a:t>Example: a = </a:t>
            </a:r>
            <a:r>
              <a:rPr lang="en-US" altLang="en-US" dirty="0" err="1"/>
              <a:t>b+c</a:t>
            </a:r>
            <a:r>
              <a:rPr lang="en-US" altLang="en-US" dirty="0"/>
              <a:t>, d = </a:t>
            </a:r>
            <a:r>
              <a:rPr lang="en-US" altLang="en-US" dirty="0" err="1"/>
              <a:t>a+e</a:t>
            </a:r>
            <a:r>
              <a:rPr lang="en-US" altLang="en-US" dirty="0"/>
              <a:t>, then d = c + e + b</a:t>
            </a:r>
          </a:p>
          <a:p>
            <a:pPr>
              <a:lnSpc>
                <a:spcPct val="110000"/>
              </a:lnSpc>
            </a:pPr>
            <a:r>
              <a:rPr lang="en-US" altLang="en-US" dirty="0"/>
              <a:t>This can really speed up code:</a:t>
            </a:r>
          </a:p>
          <a:p>
            <a:pPr marL="782638" lvl="1">
              <a:lnSpc>
                <a:spcPct val="110000"/>
              </a:lnSpc>
            </a:pPr>
            <a:r>
              <a:rPr lang="en-US" altLang="en-US" dirty="0"/>
              <a:t>a = b/c/d then e = f/d/c versus</a:t>
            </a:r>
          </a:p>
          <a:p>
            <a:pPr marL="782638" lvl="1">
              <a:lnSpc>
                <a:spcPct val="110000"/>
              </a:lnSpc>
            </a:pPr>
            <a:r>
              <a:rPr lang="en-US" altLang="en-US" dirty="0"/>
              <a:t>t = c*d and then a = b/t and e = f/t</a:t>
            </a:r>
          </a:p>
          <a:p>
            <a:pPr>
              <a:lnSpc>
                <a:spcPct val="110000"/>
              </a:lnSpc>
            </a:pPr>
            <a:r>
              <a:rPr lang="en-US" altLang="en-US" dirty="0"/>
              <a:t>Arithmetic overflow can really become a problem here.</a:t>
            </a:r>
          </a:p>
          <a:p>
            <a:pPr marL="782638" lvl="1">
              <a:lnSpc>
                <a:spcPct val="110000"/>
              </a:lnSpc>
            </a:pPr>
            <a:r>
              <a:rPr lang="en-US" altLang="en-US" dirty="0"/>
              <a:t>Can be dependent on implementation and local setup</a:t>
            </a:r>
          </a:p>
          <a:p>
            <a:pPr marL="782638" lvl="1">
              <a:lnSpc>
                <a:spcPct val="110000"/>
              </a:lnSpc>
            </a:pPr>
            <a:r>
              <a:rPr lang="en-US" altLang="en-US" dirty="0"/>
              <a:t>Checking provides more work for compiler, so slower</a:t>
            </a:r>
          </a:p>
          <a:p>
            <a:pPr marL="782638" lvl="1">
              <a:lnSpc>
                <a:spcPct val="110000"/>
              </a:lnSpc>
            </a:pPr>
            <a:r>
              <a:rPr lang="en-US" altLang="en-US" dirty="0"/>
              <a:t>With no checks, these can be hard to find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196361A-1219-5882-ECEA-045F9062FD0B}"/>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6386" name="Rectangle 2">
            <a:extLst>
              <a:ext uri="{FF2B5EF4-FFF2-40B4-BE49-F238E27FC236}">
                <a16:creationId xmlns:a16="http://schemas.microsoft.com/office/drawing/2014/main" id="{BDC11299-0961-240C-1528-64DA01BAE023}"/>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6387" name="Rectangle 3">
            <a:extLst>
              <a:ext uri="{FF2B5EF4-FFF2-40B4-BE49-F238E27FC236}">
                <a16:creationId xmlns:a16="http://schemas.microsoft.com/office/drawing/2014/main" id="{0868D3A4-5FC5-A865-C494-2543CC6E5EA6}"/>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6388" name="Rectangle 4">
            <a:extLst>
              <a:ext uri="{FF2B5EF4-FFF2-40B4-BE49-F238E27FC236}">
                <a16:creationId xmlns:a16="http://schemas.microsoft.com/office/drawing/2014/main" id="{BD4A76A1-0C49-641A-AC65-8A77037B4370}"/>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6389" name="Rectangle 5">
            <a:extLst>
              <a:ext uri="{FF2B5EF4-FFF2-40B4-BE49-F238E27FC236}">
                <a16:creationId xmlns:a16="http://schemas.microsoft.com/office/drawing/2014/main" id="{FAC73ECA-3882-AC95-FF89-566A7CCAB91A}"/>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392" name="Rectangle 8">
            <a:extLst>
              <a:ext uri="{FF2B5EF4-FFF2-40B4-BE49-F238E27FC236}">
                <a16:creationId xmlns:a16="http://schemas.microsoft.com/office/drawing/2014/main" id="{FC536AAA-9204-513A-CCC7-0038893F956B}"/>
              </a:ext>
            </a:extLst>
          </p:cNvPr>
          <p:cNvSpPr>
            <a:spLocks noChangeArrowheads="1"/>
          </p:cNvSpPr>
          <p:nvPr>
            <p:ph type="body" idx="1"/>
          </p:nvPr>
        </p:nvSpPr>
        <p:spPr>
          <a:xfrm>
            <a:off x="437614" y="1206500"/>
            <a:ext cx="8178800" cy="516255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dirty="0"/>
              <a:t>Sequencing</a:t>
            </a:r>
          </a:p>
          <a:p>
            <a:pPr marL="782638" lvl="1">
              <a:lnSpc>
                <a:spcPct val="110000"/>
              </a:lnSpc>
            </a:pPr>
            <a:r>
              <a:rPr lang="en-US" altLang="en-US" sz="2800" dirty="0"/>
              <a:t>specifies a linear ordering on statements</a:t>
            </a:r>
          </a:p>
          <a:p>
            <a:pPr marL="1182688" lvl="2">
              <a:lnSpc>
                <a:spcPct val="110000"/>
              </a:lnSpc>
            </a:pPr>
            <a:r>
              <a:rPr lang="en-US" altLang="en-US" sz="2400" dirty="0"/>
              <a:t>one statement follows another</a:t>
            </a:r>
          </a:p>
          <a:p>
            <a:pPr marL="782638" lvl="1">
              <a:lnSpc>
                <a:spcPct val="110000"/>
              </a:lnSpc>
            </a:pPr>
            <a:r>
              <a:rPr lang="en-US" altLang="en-US" sz="2800" dirty="0"/>
              <a:t>very imperative, Von-Neuman</a:t>
            </a:r>
          </a:p>
          <a:p>
            <a:pPr>
              <a:lnSpc>
                <a:spcPct val="110000"/>
              </a:lnSpc>
            </a:pPr>
            <a:r>
              <a:rPr lang="en-US" altLang="en-US" sz="3200" dirty="0"/>
              <a:t>In assembly, the only way to “jump” around is to use branch statements.</a:t>
            </a:r>
          </a:p>
          <a:p>
            <a:pPr>
              <a:lnSpc>
                <a:spcPct val="110000"/>
              </a:lnSpc>
            </a:pPr>
            <a:r>
              <a:rPr lang="en-US" altLang="en-US" sz="3200" dirty="0"/>
              <a:t>Early programming languages mimicked this, such as Fortran (and even Basic and C); they use ‘</a:t>
            </a:r>
            <a:r>
              <a:rPr lang="en-US" altLang="en-US" sz="3200" dirty="0" err="1"/>
              <a:t>goto</a:t>
            </a:r>
            <a:r>
              <a:rPr lang="en-US" altLang="en-US" sz="3200" dirty="0"/>
              <a:t>’ statement for jump.</a:t>
            </a:r>
          </a:p>
        </p:txBody>
      </p:sp>
      <p:sp>
        <p:nvSpPr>
          <p:cNvPr id="16393" name="Rectangle 9">
            <a:extLst>
              <a:ext uri="{FF2B5EF4-FFF2-40B4-BE49-F238E27FC236}">
                <a16:creationId xmlns:a16="http://schemas.microsoft.com/office/drawing/2014/main" id="{EC2FF7F4-E581-3A8E-504A-6AD1D8A76F13}"/>
              </a:ext>
            </a:extLst>
          </p:cNvPr>
          <p:cNvSpPr>
            <a:spLocks noChangeArrowheads="1"/>
          </p:cNvSpPr>
          <p:nvPr>
            <p:ph type="title"/>
          </p:nvPr>
        </p:nvSpPr>
        <p:spPr>
          <a:xfrm>
            <a:off x="406400" y="0"/>
            <a:ext cx="8509000" cy="16002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Sequencing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94FB572-463A-A785-FA52-4258618C12B4}"/>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1" name="Rectangle 3">
            <a:extLst>
              <a:ext uri="{FF2B5EF4-FFF2-40B4-BE49-F238E27FC236}">
                <a16:creationId xmlns:a16="http://schemas.microsoft.com/office/drawing/2014/main" id="{D6AC268A-B311-A103-1F82-F5B070815586}"/>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2" name="Rectangle 4">
            <a:extLst>
              <a:ext uri="{FF2B5EF4-FFF2-40B4-BE49-F238E27FC236}">
                <a16:creationId xmlns:a16="http://schemas.microsoft.com/office/drawing/2014/main" id="{EDAEA62C-DDD0-7A95-867A-B562029519FE}"/>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3" name="Rectangle 5">
            <a:extLst>
              <a:ext uri="{FF2B5EF4-FFF2-40B4-BE49-F238E27FC236}">
                <a16:creationId xmlns:a16="http://schemas.microsoft.com/office/drawing/2014/main" id="{8971B727-8A3E-E783-2AD5-C0C5E631C4A2}"/>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4" name="Rectangle 6">
            <a:extLst>
              <a:ext uri="{FF2B5EF4-FFF2-40B4-BE49-F238E27FC236}">
                <a16:creationId xmlns:a16="http://schemas.microsoft.com/office/drawing/2014/main" id="{500FE42D-8068-F88A-5A32-431CA1FC4A5A}"/>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77" name="Rectangle 9">
            <a:extLst>
              <a:ext uri="{FF2B5EF4-FFF2-40B4-BE49-F238E27FC236}">
                <a16:creationId xmlns:a16="http://schemas.microsoft.com/office/drawing/2014/main" id="{A379E1B2-A97D-ACC5-3821-1C91C80EC863}"/>
              </a:ext>
            </a:extLst>
          </p:cNvPr>
          <p:cNvSpPr>
            <a:spLocks noChangeArrowheads="1"/>
          </p:cNvSpPr>
          <p:nvPr>
            <p:ph type="body" idx="1"/>
          </p:nvPr>
        </p:nvSpPr>
        <p:spPr>
          <a:xfrm>
            <a:off x="457200" y="1295400"/>
            <a:ext cx="8178800" cy="516255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dirty="0"/>
              <a:t>In 1968, </a:t>
            </a:r>
            <a:r>
              <a:rPr lang="en-US" altLang="en-US" dirty="0" err="1"/>
              <a:t>Edsger</a:t>
            </a:r>
            <a:r>
              <a:rPr lang="en-US" altLang="en-US" dirty="0"/>
              <a:t> Dijkstra wrote an article condemning the </a:t>
            </a:r>
            <a:r>
              <a:rPr lang="en-US" altLang="en-US" dirty="0" err="1"/>
              <a:t>goto</a:t>
            </a:r>
            <a:r>
              <a:rPr lang="en-US" altLang="en-US" dirty="0"/>
              <a:t> statement.  </a:t>
            </a:r>
          </a:p>
          <a:p>
            <a:pPr>
              <a:lnSpc>
                <a:spcPct val="110000"/>
              </a:lnSpc>
            </a:pPr>
            <a:r>
              <a:rPr lang="en-US" altLang="en-US" dirty="0"/>
              <a:t>While hotly debated after this, </a:t>
            </a:r>
            <a:r>
              <a:rPr lang="en-US" altLang="en-US" dirty="0" err="1"/>
              <a:t>gotos</a:t>
            </a:r>
            <a:r>
              <a:rPr lang="en-US" altLang="en-US" dirty="0"/>
              <a:t> have essentially disappeared from modern programming language.</a:t>
            </a:r>
          </a:p>
          <a:p>
            <a:pPr>
              <a:lnSpc>
                <a:spcPct val="110000"/>
              </a:lnSpc>
            </a:pPr>
            <a:r>
              <a:rPr lang="en-US" altLang="en-US" dirty="0"/>
              <a:t>This is the advent of “structured programming”, a model which took off in the 1970’s.  Emphasizes:</a:t>
            </a:r>
          </a:p>
          <a:p>
            <a:pPr marL="782638" lvl="1">
              <a:lnSpc>
                <a:spcPct val="110000"/>
              </a:lnSpc>
            </a:pPr>
            <a:r>
              <a:rPr lang="en-US" altLang="en-US" dirty="0"/>
              <a:t>Top down design</a:t>
            </a:r>
          </a:p>
          <a:p>
            <a:pPr marL="782638" lvl="1">
              <a:lnSpc>
                <a:spcPct val="110000"/>
              </a:lnSpc>
            </a:pPr>
            <a:r>
              <a:rPr lang="en-US" altLang="en-US" dirty="0"/>
              <a:t>Modularization of code</a:t>
            </a:r>
          </a:p>
          <a:p>
            <a:pPr marL="782638" lvl="1">
              <a:lnSpc>
                <a:spcPct val="110000"/>
              </a:lnSpc>
            </a:pPr>
            <a:r>
              <a:rPr lang="en-US" altLang="en-US" dirty="0"/>
              <a:t>Structured types</a:t>
            </a:r>
          </a:p>
          <a:p>
            <a:pPr marL="782638" lvl="1">
              <a:lnSpc>
                <a:spcPct val="110000"/>
              </a:lnSpc>
            </a:pPr>
            <a:r>
              <a:rPr lang="en-US" altLang="en-US" dirty="0"/>
              <a:t>Descriptive variables</a:t>
            </a:r>
          </a:p>
          <a:p>
            <a:pPr marL="782638" lvl="1">
              <a:lnSpc>
                <a:spcPct val="110000"/>
              </a:lnSpc>
            </a:pPr>
            <a:r>
              <a:rPr lang="en-US" altLang="en-US" dirty="0"/>
              <a:t>Iteration</a:t>
            </a:r>
          </a:p>
        </p:txBody>
      </p:sp>
      <p:sp>
        <p:nvSpPr>
          <p:cNvPr id="32778" name="Rectangle 10">
            <a:extLst>
              <a:ext uri="{FF2B5EF4-FFF2-40B4-BE49-F238E27FC236}">
                <a16:creationId xmlns:a16="http://schemas.microsoft.com/office/drawing/2014/main" id="{624B5EDA-ADDF-FE1E-1DDE-F59843EA4D4F}"/>
              </a:ext>
            </a:extLst>
          </p:cNvPr>
          <p:cNvSpPr>
            <a:spLocks noChangeArrowheads="1"/>
          </p:cNvSpPr>
          <p:nvPr>
            <p:ph type="title"/>
          </p:nvPr>
        </p:nvSpPr>
        <p:spPr>
          <a:xfrm>
            <a:off x="406400" y="0"/>
            <a:ext cx="8509000" cy="16002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The end of goto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C358F47-A775-DEF2-D54F-6E11557DB0CF}"/>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5603" name="Rectangle 3">
            <a:extLst>
              <a:ext uri="{FF2B5EF4-FFF2-40B4-BE49-F238E27FC236}">
                <a16:creationId xmlns:a16="http://schemas.microsoft.com/office/drawing/2014/main" id="{9D8DAAA7-3E91-78DF-CF43-2E8C94695933}"/>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5604" name="Rectangle 4">
            <a:extLst>
              <a:ext uri="{FF2B5EF4-FFF2-40B4-BE49-F238E27FC236}">
                <a16:creationId xmlns:a16="http://schemas.microsoft.com/office/drawing/2014/main" id="{34ED9945-53FE-013B-888C-890C6B9D64AB}"/>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5605" name="Rectangle 5">
            <a:extLst>
              <a:ext uri="{FF2B5EF4-FFF2-40B4-BE49-F238E27FC236}">
                <a16:creationId xmlns:a16="http://schemas.microsoft.com/office/drawing/2014/main" id="{A489C674-E81E-CF54-514C-83AA9DC1F9CD}"/>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5606" name="Rectangle 6">
            <a:extLst>
              <a:ext uri="{FF2B5EF4-FFF2-40B4-BE49-F238E27FC236}">
                <a16:creationId xmlns:a16="http://schemas.microsoft.com/office/drawing/2014/main" id="{12E90F4F-EF42-72B7-535B-1458D62F3F8E}"/>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09" name="Rectangle 9">
            <a:extLst>
              <a:ext uri="{FF2B5EF4-FFF2-40B4-BE49-F238E27FC236}">
                <a16:creationId xmlns:a16="http://schemas.microsoft.com/office/drawing/2014/main" id="{1B7A6221-8262-F27B-BA88-FF61B207A33D}"/>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dirty="0"/>
              <a:t>Focus:</a:t>
            </a:r>
          </a:p>
        </p:txBody>
      </p:sp>
      <p:sp>
        <p:nvSpPr>
          <p:cNvPr id="25610" name="Rectangle 10">
            <a:extLst>
              <a:ext uri="{FF2B5EF4-FFF2-40B4-BE49-F238E27FC236}">
                <a16:creationId xmlns:a16="http://schemas.microsoft.com/office/drawing/2014/main" id="{6C5FA932-C523-D473-51F0-7E2572CC7573}"/>
              </a:ext>
            </a:extLst>
          </p:cNvPr>
          <p:cNvSpPr>
            <a:spLocks noChangeArrowheads="1"/>
          </p:cNvSpPr>
          <p:nvPr>
            <p:ph type="body" idx="1"/>
          </p:nvPr>
        </p:nvSpPr>
        <p:spPr>
          <a:xfrm>
            <a:off x="685800" y="1219200"/>
            <a:ext cx="7772400" cy="495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a:t>Basic paradigms for control flow:</a:t>
            </a:r>
          </a:p>
          <a:p>
            <a:pPr marL="782638" lvl="1">
              <a:lnSpc>
                <a:spcPct val="110000"/>
              </a:lnSpc>
            </a:pPr>
            <a:r>
              <a:rPr lang="en-US" altLang="en-US" sz="2800"/>
              <a:t>Sequencing: order of execution</a:t>
            </a:r>
          </a:p>
          <a:p>
            <a:pPr marL="782638" lvl="1">
              <a:lnSpc>
                <a:spcPct val="110000"/>
              </a:lnSpc>
            </a:pPr>
            <a:r>
              <a:rPr lang="en-US" altLang="en-US" sz="2800"/>
              <a:t>Selection (also alternation): generally in the form of if or case statements</a:t>
            </a:r>
          </a:p>
          <a:p>
            <a:pPr marL="782638" lvl="1">
              <a:lnSpc>
                <a:spcPct val="110000"/>
              </a:lnSpc>
            </a:pPr>
            <a:r>
              <a:rPr lang="en-US" altLang="en-US" sz="2800"/>
              <a:t>Iteration: loops </a:t>
            </a:r>
          </a:p>
          <a:p>
            <a:pPr marL="782638" lvl="1">
              <a:lnSpc>
                <a:spcPct val="110000"/>
              </a:lnSpc>
            </a:pPr>
            <a:r>
              <a:rPr lang="en-US" altLang="en-US" sz="2800"/>
              <a:t>Recursion: expression is defined in terms of (simpler versions of) itself</a:t>
            </a:r>
          </a:p>
          <a:p>
            <a:pPr marL="782638" lvl="1">
              <a:lnSpc>
                <a:spcPct val="110000"/>
              </a:lnSpc>
            </a:pPr>
            <a:r>
              <a:rPr lang="en-US" altLang="en-US" sz="2800"/>
              <a:t>Nondeterminacy: order or choice is deliberately left unspecified</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FA56D1C-8D0A-234C-4809-E97422E2D42F}"/>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3795" name="Rectangle 3">
            <a:extLst>
              <a:ext uri="{FF2B5EF4-FFF2-40B4-BE49-F238E27FC236}">
                <a16:creationId xmlns:a16="http://schemas.microsoft.com/office/drawing/2014/main" id="{9C6FD366-8037-C3BD-FB4C-B6399EE7988A}"/>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3796" name="Rectangle 4">
            <a:extLst>
              <a:ext uri="{FF2B5EF4-FFF2-40B4-BE49-F238E27FC236}">
                <a16:creationId xmlns:a16="http://schemas.microsoft.com/office/drawing/2014/main" id="{BF44554F-160E-CFAE-74E0-DE157CDD1EC1}"/>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3797" name="Rectangle 5">
            <a:extLst>
              <a:ext uri="{FF2B5EF4-FFF2-40B4-BE49-F238E27FC236}">
                <a16:creationId xmlns:a16="http://schemas.microsoft.com/office/drawing/2014/main" id="{3EEF4D42-D96D-E882-177B-2BCE2CA7BD94}"/>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3798" name="Rectangle 6">
            <a:extLst>
              <a:ext uri="{FF2B5EF4-FFF2-40B4-BE49-F238E27FC236}">
                <a16:creationId xmlns:a16="http://schemas.microsoft.com/office/drawing/2014/main" id="{548D292D-64BB-A748-6EC7-3C26945532F5}"/>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01" name="Rectangle 9">
            <a:extLst>
              <a:ext uri="{FF2B5EF4-FFF2-40B4-BE49-F238E27FC236}">
                <a16:creationId xmlns:a16="http://schemas.microsoft.com/office/drawing/2014/main" id="{D6B1D751-3502-6AD0-5538-760C7F56D9D8}"/>
              </a:ext>
            </a:extLst>
          </p:cNvPr>
          <p:cNvSpPr>
            <a:spLocks noChangeArrowheads="1"/>
          </p:cNvSpPr>
          <p:nvPr>
            <p:ph type="body" idx="1"/>
          </p:nvPr>
        </p:nvSpPr>
        <p:spPr>
          <a:xfrm>
            <a:off x="457200" y="1295400"/>
            <a:ext cx="8178800" cy="516255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a:t>Getting rid of goto was actually fairly easy, since it was usually used in certain ways.</a:t>
            </a:r>
          </a:p>
          <a:p>
            <a:pPr marL="782638" lvl="1">
              <a:lnSpc>
                <a:spcPct val="110000"/>
              </a:lnSpc>
            </a:pPr>
            <a:r>
              <a:rPr lang="en-US" altLang="en-US" sz="2800"/>
              <a:t>Goto to jump to end of current subroutine: use return instead</a:t>
            </a:r>
          </a:p>
          <a:p>
            <a:pPr marL="782638" lvl="1">
              <a:lnSpc>
                <a:spcPct val="110000"/>
              </a:lnSpc>
            </a:pPr>
            <a:r>
              <a:rPr lang="en-US" altLang="en-US" sz="2800"/>
              <a:t>Goto to escape from the middle of a loop: use exit or break</a:t>
            </a:r>
          </a:p>
          <a:p>
            <a:pPr marL="782638" lvl="1">
              <a:lnSpc>
                <a:spcPct val="110000"/>
              </a:lnSpc>
            </a:pPr>
            <a:r>
              <a:rPr lang="en-US" altLang="en-US" sz="2800"/>
              <a:t>Goto to repeat sections of code: loops</a:t>
            </a:r>
          </a:p>
        </p:txBody>
      </p:sp>
      <p:sp>
        <p:nvSpPr>
          <p:cNvPr id="33802" name="Rectangle 10">
            <a:extLst>
              <a:ext uri="{FF2B5EF4-FFF2-40B4-BE49-F238E27FC236}">
                <a16:creationId xmlns:a16="http://schemas.microsoft.com/office/drawing/2014/main" id="{0F07DA98-0D64-BB3B-B7D6-7DE0CB280229}"/>
              </a:ext>
            </a:extLst>
          </p:cNvPr>
          <p:cNvSpPr>
            <a:spLocks noChangeArrowheads="1"/>
          </p:cNvSpPr>
          <p:nvPr>
            <p:ph type="title"/>
          </p:nvPr>
        </p:nvSpPr>
        <p:spPr>
          <a:xfrm>
            <a:off x="406400" y="0"/>
            <a:ext cx="8509000" cy="16002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Alternatives to goto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5D96E4E-BDD1-F71D-B292-0121C0FD6388}"/>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8915" name="Rectangle 3">
            <a:extLst>
              <a:ext uri="{FF2B5EF4-FFF2-40B4-BE49-F238E27FC236}">
                <a16:creationId xmlns:a16="http://schemas.microsoft.com/office/drawing/2014/main" id="{0599F57E-2B12-E89E-7A11-7D2D1079C959}"/>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8916" name="Rectangle 4">
            <a:extLst>
              <a:ext uri="{FF2B5EF4-FFF2-40B4-BE49-F238E27FC236}">
                <a16:creationId xmlns:a16="http://schemas.microsoft.com/office/drawing/2014/main" id="{29A5D6AD-7E5D-9809-97FA-A3B5F1CE367B}"/>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8917" name="Rectangle 5">
            <a:extLst>
              <a:ext uri="{FF2B5EF4-FFF2-40B4-BE49-F238E27FC236}">
                <a16:creationId xmlns:a16="http://schemas.microsoft.com/office/drawing/2014/main" id="{E01F9177-E66D-AF01-DA45-8C77DAED807A}"/>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8918" name="Rectangle 6">
            <a:extLst>
              <a:ext uri="{FF2B5EF4-FFF2-40B4-BE49-F238E27FC236}">
                <a16:creationId xmlns:a16="http://schemas.microsoft.com/office/drawing/2014/main" id="{6C3F6322-A9EF-7BC1-5FD8-7F3DD939DBB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921" name="Rectangle 9">
            <a:extLst>
              <a:ext uri="{FF2B5EF4-FFF2-40B4-BE49-F238E27FC236}">
                <a16:creationId xmlns:a16="http://schemas.microsoft.com/office/drawing/2014/main" id="{7C097281-B153-4184-33CD-5B2863198071}"/>
              </a:ext>
            </a:extLst>
          </p:cNvPr>
          <p:cNvSpPr>
            <a:spLocks noChangeArrowheads="1"/>
          </p:cNvSpPr>
          <p:nvPr>
            <p:ph type="body" idx="1"/>
          </p:nvPr>
        </p:nvSpPr>
        <p:spPr>
          <a:xfrm>
            <a:off x="457200" y="1371600"/>
            <a:ext cx="8178800" cy="54864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dirty="0"/>
              <a:t>Selection: introduced in Algol 60</a:t>
            </a:r>
          </a:p>
          <a:p>
            <a:pPr marL="782638" lvl="1">
              <a:lnSpc>
                <a:spcPct val="110000"/>
              </a:lnSpc>
            </a:pPr>
            <a:r>
              <a:rPr lang="en-US" altLang="en-US" sz="2800" dirty="0"/>
              <a:t>sequential if statements</a:t>
            </a:r>
          </a:p>
          <a:p>
            <a:pPr marL="782638" lvl="1">
              <a:lnSpc>
                <a:spcPct val="110000"/>
              </a:lnSpc>
              <a:buFont typeface="Times New Roman" panose="02020603050405020304" pitchFamily="18" charset="0"/>
              <a:buNone/>
            </a:pPr>
            <a:r>
              <a:rPr lang="en-US" altLang="en-US" sz="2800" dirty="0"/>
              <a:t>	 </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if ... then ... else</a:t>
            </a:r>
            <a:endParaRPr lang="en-US" altLang="en-US" sz="20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2000" dirty="0">
                <a:latin typeface="Courier New" panose="02070309020205020404" pitchFamily="49" charset="0"/>
                <a:sym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if ... then ... </a:t>
            </a:r>
            <a:r>
              <a:rPr lang="en-US" altLang="en-US" sz="2000" dirty="0" err="1">
                <a:latin typeface="Courier New" panose="02070309020205020404" pitchFamily="49" charset="0"/>
                <a:cs typeface="Courier New" panose="02070309020205020404" pitchFamily="49" charset="0"/>
                <a:sym typeface="Courier New" panose="02070309020205020404" pitchFamily="49" charset="0"/>
              </a:rPr>
              <a:t>elsif</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 ... else</a:t>
            </a:r>
            <a:endParaRPr lang="en-US" altLang="en-US" sz="2800" dirty="0"/>
          </a:p>
          <a:p>
            <a:pPr marL="782638" lvl="1">
              <a:lnSpc>
                <a:spcPct val="110000"/>
              </a:lnSpc>
            </a:pPr>
            <a:r>
              <a:rPr lang="en-US" altLang="en-US" sz="2800" dirty="0"/>
              <a:t>Lisp variant:</a:t>
            </a:r>
            <a:endParaRPr lang="en-US" altLang="en-US" sz="20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2000" dirty="0">
                <a:latin typeface="Courier New" panose="02070309020205020404" pitchFamily="49" charset="0"/>
                <a:cs typeface="Courier New" panose="02070309020205020404" pitchFamily="49" charset="0"/>
                <a:sym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sym typeface="Courier New" panose="02070309020205020404" pitchFamily="49" charset="0"/>
              </a:rPr>
              <a:t>cond</a:t>
            </a:r>
            <a:endParaRPr lang="en-US" altLang="en-US" sz="20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2000" dirty="0">
                <a:latin typeface="Courier New" panose="02070309020205020404" pitchFamily="49" charset="0"/>
                <a:sym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(C1) (E1)</a:t>
            </a:r>
            <a:endParaRPr lang="en-US" altLang="en-US" sz="20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2000" dirty="0">
                <a:latin typeface="Courier New" panose="02070309020205020404" pitchFamily="49" charset="0"/>
                <a:sym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(C2) (E2)</a:t>
            </a:r>
            <a:endParaRPr lang="en-US" altLang="en-US" sz="20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2000" dirty="0">
                <a:latin typeface="Courier New" panose="02070309020205020404" pitchFamily="49" charset="0"/>
                <a:sym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a:t>
            </a:r>
            <a:endParaRPr lang="en-US" altLang="en-US" sz="20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2000" dirty="0">
                <a:latin typeface="Courier New" panose="02070309020205020404" pitchFamily="49" charset="0"/>
                <a:sym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(Cn) (En)</a:t>
            </a:r>
            <a:br>
              <a:rPr lang="en-US" altLang="en-US" sz="2000" dirty="0">
                <a:latin typeface="Courier New" panose="02070309020205020404" pitchFamily="49" charset="0"/>
                <a:sym typeface="Courier New" panose="02070309020205020404" pitchFamily="49" charset="0"/>
              </a:rPr>
            </a:br>
            <a:r>
              <a:rPr lang="en-US" altLang="en-US" sz="2000" dirty="0">
                <a:latin typeface="Courier New" panose="02070309020205020404" pitchFamily="49" charset="0"/>
                <a:cs typeface="Courier New" panose="02070309020205020404" pitchFamily="49" charset="0"/>
                <a:sym typeface="Courier New" panose="02070309020205020404" pitchFamily="49" charset="0"/>
              </a:rPr>
              <a:t> </a:t>
            </a:r>
            <a:r>
              <a:rPr lang="en-US" altLang="en-US" sz="2000" dirty="0">
                <a:latin typeface="Courier New" panose="02070309020205020404" pitchFamily="49" charset="0"/>
                <a:sym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(T)  (Et)</a:t>
            </a:r>
            <a:r>
              <a:rPr lang="en-US" altLang="en-US" sz="2000" dirty="0">
                <a:latin typeface="Courier New" panose="02070309020205020404" pitchFamily="49" charset="0"/>
                <a:sym typeface="Courier New" panose="02070309020205020404" pitchFamily="49" charset="0"/>
              </a:rPr>
              <a:t>	</a:t>
            </a:r>
          </a:p>
          <a:p>
            <a:pPr marL="782638" lvl="1">
              <a:lnSpc>
                <a:spcPct val="110000"/>
              </a:lnSpc>
              <a:buFont typeface="Times New Roman" panose="02020603050405020304" pitchFamily="18" charset="0"/>
              <a:buNone/>
            </a:pPr>
            <a:r>
              <a:rPr lang="en-US" altLang="en-US" sz="2000" dirty="0">
                <a:latin typeface="Courier New" panose="02070309020205020404" pitchFamily="49" charset="0"/>
                <a:sym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sym typeface="Courier New" panose="02070309020205020404" pitchFamily="49" charset="0"/>
              </a:rPr>
              <a:t>)</a:t>
            </a:r>
          </a:p>
        </p:txBody>
      </p:sp>
      <p:sp>
        <p:nvSpPr>
          <p:cNvPr id="38922" name="Rectangle 10">
            <a:extLst>
              <a:ext uri="{FF2B5EF4-FFF2-40B4-BE49-F238E27FC236}">
                <a16:creationId xmlns:a16="http://schemas.microsoft.com/office/drawing/2014/main" id="{FD7EB891-25BE-7128-37BD-4B034AEE7073}"/>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Selection </a:t>
            </a:r>
          </a:p>
        </p:txBody>
      </p:sp>
      <p:pic>
        <p:nvPicPr>
          <p:cNvPr id="3" name="Picture 2">
            <a:extLst>
              <a:ext uri="{FF2B5EF4-FFF2-40B4-BE49-F238E27FC236}">
                <a16:creationId xmlns:a16="http://schemas.microsoft.com/office/drawing/2014/main" id="{D2E0F87F-ED24-54A8-E3BA-4617EA3A3B68}"/>
              </a:ext>
            </a:extLst>
          </p:cNvPr>
          <p:cNvPicPr>
            <a:picLocks noChangeAspect="1"/>
          </p:cNvPicPr>
          <p:nvPr/>
        </p:nvPicPr>
        <p:blipFill>
          <a:blip r:embed="rId3"/>
          <a:stretch>
            <a:fillRect/>
          </a:stretch>
        </p:blipFill>
        <p:spPr>
          <a:xfrm>
            <a:off x="5222875" y="4258141"/>
            <a:ext cx="3667125" cy="2028359"/>
          </a:xfrm>
          <a:prstGeom prst="rect">
            <a:avLst/>
          </a:prstGeom>
        </p:spPr>
      </p:pic>
      <p:sp>
        <p:nvSpPr>
          <p:cNvPr id="4" name="Right Brace 3">
            <a:extLst>
              <a:ext uri="{FF2B5EF4-FFF2-40B4-BE49-F238E27FC236}">
                <a16:creationId xmlns:a16="http://schemas.microsoft.com/office/drawing/2014/main" id="{332456D6-E26A-80BB-337F-12507312D320}"/>
              </a:ext>
            </a:extLst>
          </p:cNvPr>
          <p:cNvSpPr/>
          <p:nvPr/>
        </p:nvSpPr>
        <p:spPr bwMode="auto">
          <a:xfrm>
            <a:off x="4800600" y="4258141"/>
            <a:ext cx="533400" cy="2028359"/>
          </a:xfrm>
          <a:prstGeom prst="rightBrac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anose="02020603050405020304" pitchFamily="18" charset="0"/>
              <a:sym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6470629-8344-C13A-0932-BCFA41D58FE8}"/>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0963" name="Rectangle 3">
            <a:extLst>
              <a:ext uri="{FF2B5EF4-FFF2-40B4-BE49-F238E27FC236}">
                <a16:creationId xmlns:a16="http://schemas.microsoft.com/office/drawing/2014/main" id="{8C007BD0-C6E5-0E75-B297-67287C8515C5}"/>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0964" name="Rectangle 4">
            <a:extLst>
              <a:ext uri="{FF2B5EF4-FFF2-40B4-BE49-F238E27FC236}">
                <a16:creationId xmlns:a16="http://schemas.microsoft.com/office/drawing/2014/main" id="{274CB02E-4226-8B33-01AB-C5BF54B84C2E}"/>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0965" name="Rectangle 5">
            <a:extLst>
              <a:ext uri="{FF2B5EF4-FFF2-40B4-BE49-F238E27FC236}">
                <a16:creationId xmlns:a16="http://schemas.microsoft.com/office/drawing/2014/main" id="{13076515-D0E9-5BEE-953F-D047C3B1E69F}"/>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0966" name="Rectangle 6">
            <a:extLst>
              <a:ext uri="{FF2B5EF4-FFF2-40B4-BE49-F238E27FC236}">
                <a16:creationId xmlns:a16="http://schemas.microsoft.com/office/drawing/2014/main" id="{2AF9283E-576B-9A5A-3A41-6D56F5D1CAA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969" name="Rectangle 9">
            <a:extLst>
              <a:ext uri="{FF2B5EF4-FFF2-40B4-BE49-F238E27FC236}">
                <a16:creationId xmlns:a16="http://schemas.microsoft.com/office/drawing/2014/main" id="{781DF7BC-5F85-C527-1259-5311D7087977}"/>
              </a:ext>
            </a:extLst>
          </p:cNvPr>
          <p:cNvSpPr>
            <a:spLocks noChangeArrowheads="1"/>
          </p:cNvSpPr>
          <p:nvPr>
            <p:ph type="body" idx="1"/>
          </p:nvPr>
        </p:nvSpPr>
        <p:spPr>
          <a:xfrm>
            <a:off x="685800" y="1219200"/>
            <a:ext cx="7772400" cy="495300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buFont typeface="Times" panose="02020603050405020304" pitchFamily="18" charset="0"/>
              <a:buChar char="•"/>
            </a:pPr>
            <a:r>
              <a:rPr lang="en-US" altLang="en-US" sz="2400"/>
              <a:t>The case/switch statement was introduced in Algol W to simplify certain if-else situations.</a:t>
            </a:r>
          </a:p>
          <a:p>
            <a:pPr>
              <a:lnSpc>
                <a:spcPct val="110000"/>
              </a:lnSpc>
              <a:buFont typeface="Times" panose="02020603050405020304" pitchFamily="18" charset="0"/>
              <a:buChar char="•"/>
            </a:pPr>
            <a:r>
              <a:rPr lang="en-US" altLang="en-US" sz="2400"/>
              <a:t>Useful when comparing the same integer to a large variety of possibilities:</a:t>
            </a:r>
          </a:p>
          <a:p>
            <a:pPr lvl="1">
              <a:lnSpc>
                <a:spcPct val="110000"/>
              </a:lnSpc>
              <a:buFont typeface="Times" panose="02020603050405020304" pitchFamily="18" charset="0"/>
              <a:buChar char="•"/>
            </a:pPr>
            <a:r>
              <a:rPr lang="en-US" altLang="en-US" sz="2000"/>
              <a:t>i := (complex expression)</a:t>
            </a:r>
          </a:p>
          <a:p>
            <a:pPr lvl="1">
              <a:lnSpc>
                <a:spcPct val="110000"/>
              </a:lnSpc>
              <a:buFont typeface="Times" panose="02020603050405020304" pitchFamily="18" charset="0"/>
              <a:buNone/>
            </a:pPr>
            <a:r>
              <a:rPr lang="en-US" altLang="en-US" sz="2000"/>
              <a:t>	if i == 1: …</a:t>
            </a:r>
          </a:p>
          <a:p>
            <a:pPr lvl="1">
              <a:lnSpc>
                <a:spcPct val="110000"/>
              </a:lnSpc>
              <a:buFont typeface="Times" panose="02020603050405020304" pitchFamily="18" charset="0"/>
              <a:buNone/>
            </a:pPr>
            <a:r>
              <a:rPr lang="en-US" altLang="en-US" sz="2000"/>
              <a:t>	elsif i in 2,7: …</a:t>
            </a:r>
          </a:p>
          <a:p>
            <a:pPr lvl="1">
              <a:lnSpc>
                <a:spcPct val="110000"/>
              </a:lnSpc>
              <a:buFont typeface="Times" panose="02020603050405020304" pitchFamily="18" charset="0"/>
              <a:buChar char="•"/>
            </a:pPr>
            <a:r>
              <a:rPr lang="en-US" altLang="en-US" sz="2000"/>
              <a:t>Case (complex expression)</a:t>
            </a:r>
          </a:p>
          <a:p>
            <a:pPr lvl="1">
              <a:lnSpc>
                <a:spcPct val="110000"/>
              </a:lnSpc>
              <a:buFont typeface="Times" panose="02020603050405020304" pitchFamily="18" charset="0"/>
              <a:buNone/>
            </a:pPr>
            <a:r>
              <a:rPr lang="en-US" altLang="en-US" sz="2000"/>
              <a:t>	1: …</a:t>
            </a:r>
          </a:p>
          <a:p>
            <a:pPr lvl="1">
              <a:lnSpc>
                <a:spcPct val="110000"/>
              </a:lnSpc>
              <a:buFont typeface="Times" panose="02020603050405020304" pitchFamily="18" charset="0"/>
              <a:buNone/>
            </a:pPr>
            <a:r>
              <a:rPr lang="en-US" altLang="en-US" sz="2000"/>
              <a:t>	2-7: …</a:t>
            </a:r>
          </a:p>
          <a:p>
            <a:pPr>
              <a:lnSpc>
                <a:spcPct val="110000"/>
              </a:lnSpc>
              <a:buFont typeface="Times" panose="02020603050405020304" pitchFamily="18" charset="0"/>
              <a:buChar char="•"/>
            </a:pPr>
            <a:endParaRPr lang="en-US" altLang="en-US" sz="2400"/>
          </a:p>
        </p:txBody>
      </p:sp>
      <p:sp>
        <p:nvSpPr>
          <p:cNvPr id="40970" name="Rectangle 10">
            <a:extLst>
              <a:ext uri="{FF2B5EF4-FFF2-40B4-BE49-F238E27FC236}">
                <a16:creationId xmlns:a16="http://schemas.microsoft.com/office/drawing/2014/main" id="{D43C420B-C43D-F110-B868-1E9186C7987D}"/>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Selection: Case/switch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83C2F42-34B2-11F1-8FC0-F8A078A7D4B9}"/>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1987" name="Rectangle 3">
            <a:extLst>
              <a:ext uri="{FF2B5EF4-FFF2-40B4-BE49-F238E27FC236}">
                <a16:creationId xmlns:a16="http://schemas.microsoft.com/office/drawing/2014/main" id="{C362C049-F0B9-939F-A06C-82DC0569A3C7}"/>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1988" name="Rectangle 4">
            <a:extLst>
              <a:ext uri="{FF2B5EF4-FFF2-40B4-BE49-F238E27FC236}">
                <a16:creationId xmlns:a16="http://schemas.microsoft.com/office/drawing/2014/main" id="{674F534C-AD6B-EF0C-35F3-91DB28299CA8}"/>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1989" name="Rectangle 5">
            <a:extLst>
              <a:ext uri="{FF2B5EF4-FFF2-40B4-BE49-F238E27FC236}">
                <a16:creationId xmlns:a16="http://schemas.microsoft.com/office/drawing/2014/main" id="{D4FE560E-7690-AA4F-BDC2-A183E90B619C}"/>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1990" name="Rectangle 6">
            <a:extLst>
              <a:ext uri="{FF2B5EF4-FFF2-40B4-BE49-F238E27FC236}">
                <a16:creationId xmlns:a16="http://schemas.microsoft.com/office/drawing/2014/main" id="{439A55AB-6F10-7BBA-B0DA-743961733467}"/>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993" name="Rectangle 9">
            <a:extLst>
              <a:ext uri="{FF2B5EF4-FFF2-40B4-BE49-F238E27FC236}">
                <a16:creationId xmlns:a16="http://schemas.microsoft.com/office/drawing/2014/main" id="{29213F99-E8F2-74FA-9299-AFA1D10CDD31}"/>
              </a:ext>
            </a:extLst>
          </p:cNvPr>
          <p:cNvSpPr>
            <a:spLocks noChangeArrowheads="1"/>
          </p:cNvSpPr>
          <p:nvPr>
            <p:ph type="body" idx="1"/>
          </p:nvPr>
        </p:nvSpPr>
        <p:spPr>
          <a:xfrm>
            <a:off x="685800" y="1295400"/>
            <a:ext cx="7772400" cy="495300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buFont typeface="Times" panose="02020603050405020304" pitchFamily="18" charset="0"/>
              <a:buChar char="•"/>
            </a:pPr>
            <a:r>
              <a:rPr lang="en-US" altLang="en-US"/>
              <a:t>While it looks nicer, principle reason is code optimization.</a:t>
            </a:r>
          </a:p>
          <a:p>
            <a:pPr lvl="1">
              <a:lnSpc>
                <a:spcPct val="110000"/>
              </a:lnSpc>
              <a:buFont typeface="Times" panose="02020603050405020304" pitchFamily="18" charset="0"/>
              <a:buChar char="•"/>
            </a:pPr>
            <a:r>
              <a:rPr lang="en-US" altLang="en-US"/>
              <a:t>Instead of complex branching, just loads possible destinations into simple array.</a:t>
            </a:r>
          </a:p>
          <a:p>
            <a:pPr>
              <a:lnSpc>
                <a:spcPct val="110000"/>
              </a:lnSpc>
              <a:buFont typeface="Times" panose="02020603050405020304" pitchFamily="18" charset="0"/>
              <a:buChar char="•"/>
            </a:pPr>
            <a:r>
              <a:rPr lang="en-US" altLang="en-US"/>
              <a:t>Additional implementations: </a:t>
            </a:r>
          </a:p>
          <a:p>
            <a:pPr lvl="1">
              <a:lnSpc>
                <a:spcPct val="110000"/>
              </a:lnSpc>
              <a:buFont typeface="Times" panose="02020603050405020304" pitchFamily="18" charset="0"/>
              <a:buChar char="•"/>
            </a:pPr>
            <a:r>
              <a:rPr lang="en-US" altLang="en-US"/>
              <a:t>If set of labels is large and sparse (e.g. 1, 2-7, 8-100, 101, 102-105, …) then can make it more space efficient using hash tables or some other data structure.</a:t>
            </a:r>
          </a:p>
        </p:txBody>
      </p:sp>
      <p:sp>
        <p:nvSpPr>
          <p:cNvPr id="41994" name="Rectangle 10">
            <a:extLst>
              <a:ext uri="{FF2B5EF4-FFF2-40B4-BE49-F238E27FC236}">
                <a16:creationId xmlns:a16="http://schemas.microsoft.com/office/drawing/2014/main" id="{6F3B2274-D8CB-874E-20E8-A3004A273993}"/>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Selection: Case/switch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B67DBD0F-19BE-BCE0-DFE1-04718FEB4975}"/>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0" name="Rectangle 2">
            <a:extLst>
              <a:ext uri="{FF2B5EF4-FFF2-40B4-BE49-F238E27FC236}">
                <a16:creationId xmlns:a16="http://schemas.microsoft.com/office/drawing/2014/main" id="{8B9C6D12-9BF5-C0E1-C447-5C7F479C9D7F}"/>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1" name="Rectangle 3">
            <a:extLst>
              <a:ext uri="{FF2B5EF4-FFF2-40B4-BE49-F238E27FC236}">
                <a16:creationId xmlns:a16="http://schemas.microsoft.com/office/drawing/2014/main" id="{2466D252-691D-8B4D-CA08-4545E922F47E}"/>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2" name="Rectangle 4">
            <a:extLst>
              <a:ext uri="{FF2B5EF4-FFF2-40B4-BE49-F238E27FC236}">
                <a16:creationId xmlns:a16="http://schemas.microsoft.com/office/drawing/2014/main" id="{DD40D8C9-263E-7402-96A7-01AA66A193FE}"/>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3" name="Rectangle 5">
            <a:extLst>
              <a:ext uri="{FF2B5EF4-FFF2-40B4-BE49-F238E27FC236}">
                <a16:creationId xmlns:a16="http://schemas.microsoft.com/office/drawing/2014/main" id="{56EA704E-56CD-7879-A314-60EC9DCEA62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536" name="Rectangle 8">
            <a:extLst>
              <a:ext uri="{FF2B5EF4-FFF2-40B4-BE49-F238E27FC236}">
                <a16:creationId xmlns:a16="http://schemas.microsoft.com/office/drawing/2014/main" id="{AF4FAB47-2AA0-21EA-A0A4-974A68B7EC23}"/>
              </a:ext>
            </a:extLst>
          </p:cNvPr>
          <p:cNvSpPr>
            <a:spLocks noChangeArrowheads="1"/>
          </p:cNvSpPr>
          <p:nvPr>
            <p:ph type="body" idx="1"/>
          </p:nvPr>
        </p:nvSpPr>
        <p:spPr>
          <a:xfrm>
            <a:off x="457200" y="1066800"/>
            <a:ext cx="7772400" cy="47244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a:t>Ability to perform some set of operations repeatedly.</a:t>
            </a:r>
          </a:p>
          <a:p>
            <a:pPr marL="782638" lvl="1">
              <a:lnSpc>
                <a:spcPct val="110000"/>
              </a:lnSpc>
            </a:pPr>
            <a:r>
              <a:rPr lang="en-US" altLang="en-US"/>
              <a:t>Loops</a:t>
            </a:r>
          </a:p>
          <a:p>
            <a:pPr marL="782638" lvl="1">
              <a:lnSpc>
                <a:spcPct val="110000"/>
              </a:lnSpc>
            </a:pPr>
            <a:r>
              <a:rPr lang="en-US" altLang="en-US"/>
              <a:t>Recursion</a:t>
            </a:r>
          </a:p>
          <a:p>
            <a:pPr>
              <a:lnSpc>
                <a:spcPct val="110000"/>
              </a:lnSpc>
            </a:pPr>
            <a:r>
              <a:rPr lang="en-US" altLang="en-US"/>
              <a:t>Can think of iteration as the only way a function won’t run in linear time.</a:t>
            </a:r>
          </a:p>
          <a:p>
            <a:pPr>
              <a:lnSpc>
                <a:spcPct val="110000"/>
              </a:lnSpc>
            </a:pPr>
            <a:r>
              <a:rPr lang="en-US" altLang="en-US"/>
              <a:t>In a real sense, this is the most powerful component of programming.</a:t>
            </a:r>
          </a:p>
          <a:p>
            <a:pPr>
              <a:lnSpc>
                <a:spcPct val="110000"/>
              </a:lnSpc>
            </a:pPr>
            <a:r>
              <a:rPr lang="en-US" altLang="en-US"/>
              <a:t>In general, loops are more common in imperative languages, while recursion is more common in functional languages.</a:t>
            </a:r>
          </a:p>
        </p:txBody>
      </p:sp>
      <p:sp>
        <p:nvSpPr>
          <p:cNvPr id="22537" name="Rectangle 9">
            <a:extLst>
              <a:ext uri="{FF2B5EF4-FFF2-40B4-BE49-F238E27FC236}">
                <a16:creationId xmlns:a16="http://schemas.microsoft.com/office/drawing/2014/main" id="{202A1813-EC3C-B5CC-A01E-F5E684B2EB64}"/>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Iteration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524000" y="533400"/>
            <a:ext cx="8520600" cy="707400"/>
          </a:xfrm>
          <a:prstGeom prst="rect">
            <a:avLst/>
          </a:prstGeom>
        </p:spPr>
        <p:txBody>
          <a:bodyPr spcFirstLastPara="1" vert="horz" wrap="square" lIns="91425" tIns="91425" rIns="91425" bIns="91425" numCol="1" anchor="t" anchorCtr="0" compatLnSpc="1">
            <a:prstTxWarp prst="textNoShape">
              <a:avLst/>
            </a:prstTxWarp>
            <a:noAutofit/>
          </a:bodyPr>
          <a:lstStyle/>
          <a:p>
            <a:pPr>
              <a:buSzPts val="990"/>
            </a:pPr>
            <a:r>
              <a:rPr lang="en" sz="2040" dirty="0"/>
              <a:t>Flexible for-loops in C.  </a:t>
            </a:r>
            <a:endParaRPr sz="2040" dirty="0"/>
          </a:p>
        </p:txBody>
      </p:sp>
      <p:sp>
        <p:nvSpPr>
          <p:cNvPr id="105" name="Google Shape;105;p19"/>
          <p:cNvSpPr txBox="1">
            <a:spLocks noGrp="1"/>
          </p:cNvSpPr>
          <p:nvPr>
            <p:ph type="body" idx="1"/>
          </p:nvPr>
        </p:nvSpPr>
        <p:spPr>
          <a:xfrm>
            <a:off x="3554451" y="2357150"/>
            <a:ext cx="5277849" cy="3069300"/>
          </a:xfrm>
          <a:prstGeom prst="rect">
            <a:avLst/>
          </a:prstGeom>
        </p:spPr>
        <p:txBody>
          <a:bodyPr spcFirstLastPara="1" vert="horz" wrap="square" lIns="91425" tIns="91425" rIns="91425" bIns="91425" numCol="1" anchor="t" anchorCtr="0" compatLnSpc="1">
            <a:prstTxWarp prst="textNoShape">
              <a:avLst/>
            </a:prstTxWarp>
            <a:normAutofit fontScale="77500" lnSpcReduction="20000"/>
          </a:bodyPr>
          <a:lstStyle/>
          <a:p>
            <a:pPr marL="146047" indent="0">
              <a:buNone/>
            </a:pPr>
            <a:r>
              <a:rPr lang="en-US" b="0" i="0" dirty="0">
                <a:solidFill>
                  <a:srgbClr val="2D3B45"/>
                </a:solidFill>
                <a:effectLst/>
                <a:latin typeface="Lato Extended"/>
              </a:rPr>
              <a:t>for(int </a:t>
            </a:r>
            <a:r>
              <a:rPr lang="en-US" b="0" i="0" dirty="0" err="1">
                <a:solidFill>
                  <a:srgbClr val="2D3B45"/>
                </a:solidFill>
                <a:effectLst/>
                <a:latin typeface="Lato Extended"/>
              </a:rPr>
              <a:t>i</a:t>
            </a:r>
            <a:r>
              <a:rPr lang="en-US" b="0" i="0" dirty="0">
                <a:solidFill>
                  <a:srgbClr val="2D3B45"/>
                </a:solidFill>
                <a:effectLst/>
                <a:latin typeface="Lato Extended"/>
              </a:rPr>
              <a:t>=0, int j=4;  </a:t>
            </a:r>
            <a:r>
              <a:rPr lang="en-US" b="0" i="0" dirty="0" err="1">
                <a:solidFill>
                  <a:srgbClr val="2D3B45"/>
                </a:solidFill>
                <a:effectLst/>
                <a:latin typeface="Lato Extended"/>
              </a:rPr>
              <a:t>i</a:t>
            </a:r>
            <a:r>
              <a:rPr lang="en-US" b="0" i="0" dirty="0">
                <a:solidFill>
                  <a:srgbClr val="2D3B45"/>
                </a:solidFill>
                <a:effectLst/>
                <a:latin typeface="Lato Extended"/>
              </a:rPr>
              <a:t>&gt;j;  </a:t>
            </a:r>
            <a:r>
              <a:rPr lang="en-US" b="0" i="0" dirty="0" err="1">
                <a:solidFill>
                  <a:srgbClr val="2D3B45"/>
                </a:solidFill>
                <a:effectLst/>
                <a:latin typeface="Lato Extended"/>
              </a:rPr>
              <a:t>i</a:t>
            </a:r>
            <a:r>
              <a:rPr lang="en-US" b="0" i="0" dirty="0">
                <a:solidFill>
                  <a:srgbClr val="2D3B45"/>
                </a:solidFill>
                <a:effectLst/>
                <a:latin typeface="Lato Extended"/>
              </a:rPr>
              <a:t>++,j- -){</a:t>
            </a:r>
          </a:p>
          <a:p>
            <a:pPr marL="146047" indent="0">
              <a:buNone/>
            </a:pPr>
            <a:r>
              <a:rPr lang="en-US" b="0" i="0" dirty="0">
                <a:solidFill>
                  <a:srgbClr val="2D3B45"/>
                </a:solidFill>
                <a:effectLst/>
                <a:latin typeface="Lato Extended"/>
              </a:rPr>
              <a:t>    //two iterators in a for loop</a:t>
            </a:r>
          </a:p>
          <a:p>
            <a:pPr marL="146047" indent="0">
              <a:buNone/>
            </a:pPr>
            <a:r>
              <a:rPr lang="en-US" b="0" i="0" dirty="0">
                <a:solidFill>
                  <a:srgbClr val="2D3B45"/>
                </a:solidFill>
                <a:effectLst/>
                <a:latin typeface="Lato Extended"/>
              </a:rPr>
              <a:t>}</a:t>
            </a:r>
          </a:p>
          <a:p>
            <a:pPr marL="146047" indent="0">
              <a:buNone/>
            </a:pPr>
            <a:endParaRPr lang="en-US" dirty="0">
              <a:solidFill>
                <a:srgbClr val="2D3B45"/>
              </a:solidFill>
              <a:latin typeface="Lato Extended"/>
            </a:endParaRPr>
          </a:p>
          <a:p>
            <a:pPr marL="146047" indent="0">
              <a:buNone/>
            </a:pPr>
            <a:endParaRPr lang="en-US" b="0" i="0" dirty="0">
              <a:solidFill>
                <a:srgbClr val="2D3B45"/>
              </a:solidFill>
              <a:effectLst/>
              <a:latin typeface="Lato Extended"/>
            </a:endParaRPr>
          </a:p>
          <a:p>
            <a:pPr marL="146047" indent="0">
              <a:buNone/>
            </a:pPr>
            <a:r>
              <a:rPr lang="en-US" dirty="0">
                <a:solidFill>
                  <a:srgbClr val="2D3B45"/>
                </a:solidFill>
                <a:latin typeface="Lato Extended"/>
              </a:rPr>
              <a:t>f</a:t>
            </a:r>
            <a:r>
              <a:rPr lang="en-US" b="0" i="0" dirty="0">
                <a:solidFill>
                  <a:srgbClr val="2D3B45"/>
                </a:solidFill>
                <a:effectLst/>
                <a:latin typeface="Lato Extended"/>
              </a:rPr>
              <a:t>or (int </a:t>
            </a:r>
            <a:r>
              <a:rPr lang="en-US" b="0" i="0" dirty="0" err="1">
                <a:solidFill>
                  <a:srgbClr val="2D3B45"/>
                </a:solidFill>
                <a:effectLst/>
                <a:latin typeface="Lato Extended"/>
              </a:rPr>
              <a:t>i</a:t>
            </a:r>
            <a:r>
              <a:rPr lang="en-US" b="0" i="0" dirty="0">
                <a:solidFill>
                  <a:srgbClr val="2D3B45"/>
                </a:solidFill>
                <a:effectLst/>
                <a:latin typeface="Lato Extended"/>
              </a:rPr>
              <a:t>=0;  </a:t>
            </a:r>
            <a:r>
              <a:rPr lang="en-US" b="0" i="0" dirty="0" err="1">
                <a:solidFill>
                  <a:srgbClr val="2D3B45"/>
                </a:solidFill>
                <a:effectLst/>
                <a:latin typeface="Lato Extended"/>
              </a:rPr>
              <a:t>i</a:t>
            </a:r>
            <a:r>
              <a:rPr lang="en-US" b="0" i="0" dirty="0">
                <a:solidFill>
                  <a:srgbClr val="2D3B45"/>
                </a:solidFill>
                <a:effectLst/>
                <a:latin typeface="Lato Extended"/>
              </a:rPr>
              <a:t>&gt;</a:t>
            </a:r>
            <a:r>
              <a:rPr lang="en-US" b="0" i="0" dirty="0" err="1">
                <a:solidFill>
                  <a:srgbClr val="2D3B45"/>
                </a:solidFill>
                <a:effectLst/>
                <a:latin typeface="Lato Extended"/>
              </a:rPr>
              <a:t>variable.length</a:t>
            </a:r>
            <a:r>
              <a:rPr lang="en-US" b="0" i="0" dirty="0">
                <a:solidFill>
                  <a:srgbClr val="2D3B45"/>
                </a:solidFill>
                <a:effectLst/>
                <a:latin typeface="Lato Extended"/>
              </a:rPr>
              <a:t>();  </a:t>
            </a:r>
            <a:r>
              <a:rPr lang="en-US" b="0" i="0" dirty="0" err="1">
                <a:solidFill>
                  <a:srgbClr val="2D3B45"/>
                </a:solidFill>
                <a:effectLst/>
                <a:latin typeface="Lato Extended"/>
              </a:rPr>
              <a:t>i</a:t>
            </a:r>
            <a:r>
              <a:rPr lang="en-US" b="0" i="0" dirty="0">
                <a:solidFill>
                  <a:srgbClr val="2D3B45"/>
                </a:solidFill>
                <a:effectLst/>
                <a:latin typeface="Lato Extended"/>
              </a:rPr>
              <a:t>++){</a:t>
            </a:r>
          </a:p>
          <a:p>
            <a:pPr marL="146047" indent="0">
              <a:buNone/>
            </a:pPr>
            <a:r>
              <a:rPr lang="en-US" b="0" i="0" dirty="0">
                <a:solidFill>
                  <a:srgbClr val="2D3B45"/>
                </a:solidFill>
                <a:effectLst/>
                <a:latin typeface="Lato Extended"/>
              </a:rPr>
              <a:t>    //a function call to return an int to tell when to stop the iterator</a:t>
            </a:r>
          </a:p>
          <a:p>
            <a:pPr marL="146047" indent="0">
              <a:buNone/>
            </a:pPr>
            <a:r>
              <a:rPr lang="en-US" b="0" i="0" dirty="0">
                <a:solidFill>
                  <a:srgbClr val="2D3B45"/>
                </a:solidFill>
                <a:effectLst/>
                <a:latin typeface="Lato Extended"/>
              </a:rPr>
              <a:t>}</a:t>
            </a:r>
          </a:p>
        </p:txBody>
      </p:sp>
      <p:sp>
        <p:nvSpPr>
          <p:cNvPr id="3" name="TextBox 2">
            <a:extLst>
              <a:ext uri="{FF2B5EF4-FFF2-40B4-BE49-F238E27FC236}">
                <a16:creationId xmlns:a16="http://schemas.microsoft.com/office/drawing/2014/main" id="{FC48B650-ECAD-0335-CD3B-AAC576D3DE11}"/>
              </a:ext>
            </a:extLst>
          </p:cNvPr>
          <p:cNvSpPr txBox="1"/>
          <p:nvPr/>
        </p:nvSpPr>
        <p:spPr>
          <a:xfrm>
            <a:off x="488508" y="2748045"/>
            <a:ext cx="2357563" cy="2215991"/>
          </a:xfrm>
          <a:prstGeom prst="rect">
            <a:avLst/>
          </a:prstGeom>
          <a:noFill/>
        </p:spPr>
        <p:txBody>
          <a:bodyPr wrap="square">
            <a:spAutoFit/>
          </a:bodyPr>
          <a:lstStyle/>
          <a:p>
            <a:pPr marL="342900" indent="-342900">
              <a:spcAft>
                <a:spcPts val="1200"/>
              </a:spcAft>
            </a:pPr>
            <a:r>
              <a:rPr lang="en" sz="1800" dirty="0">
                <a:solidFill>
                  <a:schemeClr val="tx2"/>
                </a:solidFill>
              </a:rPr>
              <a:t>You are familiar with:  </a:t>
            </a:r>
          </a:p>
          <a:p>
            <a:pPr marL="457189" lvl="1">
              <a:spcAft>
                <a:spcPts val="1200"/>
              </a:spcAft>
            </a:pPr>
            <a:r>
              <a:rPr lang="en" sz="1800" dirty="0">
                <a:solidFill>
                  <a:schemeClr val="tx2"/>
                </a:solidFill>
              </a:rPr>
              <a:t>for(int i=0; i &lt; 5; i++){</a:t>
            </a:r>
          </a:p>
          <a:p>
            <a:pPr marL="457189" lvl="1">
              <a:spcAft>
                <a:spcPts val="1200"/>
              </a:spcAft>
            </a:pPr>
            <a:r>
              <a:rPr lang="en-US" sz="1800" dirty="0">
                <a:solidFill>
                  <a:schemeClr val="tx2"/>
                </a:solidFill>
              </a:rPr>
              <a:t>		C</a:t>
            </a:r>
            <a:r>
              <a:rPr lang="en" sz="1800" dirty="0">
                <a:solidFill>
                  <a:schemeClr val="tx2"/>
                </a:solidFill>
              </a:rPr>
              <a:t>ode here</a:t>
            </a:r>
          </a:p>
          <a:p>
            <a:pPr marL="457189" lvl="1">
              <a:spcAft>
                <a:spcPts val="1200"/>
              </a:spcAft>
            </a:pPr>
            <a:r>
              <a:rPr lang="en" sz="1800" dirty="0">
                <a:solidFill>
                  <a:schemeClr val="tx2"/>
                </a:solidFill>
              </a:rPr>
              <a:t>} </a:t>
            </a:r>
          </a:p>
        </p:txBody>
      </p:sp>
    </p:spTree>
    <p:extLst>
      <p:ext uri="{BB962C8B-B14F-4D97-AF65-F5344CB8AC3E}">
        <p14:creationId xmlns:p14="http://schemas.microsoft.com/office/powerpoint/2010/main" val="3008768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for loops in C++</a:t>
            </a:r>
          </a:p>
        </p:txBody>
      </p:sp>
      <p:sp>
        <p:nvSpPr>
          <p:cNvPr id="3" name="Text Placeholder 2"/>
          <p:cNvSpPr>
            <a:spLocks noGrp="1"/>
          </p:cNvSpPr>
          <p:nvPr>
            <p:ph type="body" idx="1"/>
          </p:nvPr>
        </p:nvSpPr>
        <p:spPr>
          <a:xfrm>
            <a:off x="1428271" y="1868474"/>
            <a:ext cx="4780755" cy="2911200"/>
          </a:xfrm>
        </p:spPr>
        <p:txBody>
          <a:bodyPr>
            <a:normAutofit/>
          </a:bodyPr>
          <a:lstStyle/>
          <a:p>
            <a:r>
              <a:rPr lang="en-US" dirty="0"/>
              <a:t>Each of the three expressions in a for loop are optional</a:t>
            </a:r>
          </a:p>
          <a:p>
            <a:pPr lvl="1"/>
            <a:endParaRPr lang="en-US" dirty="0"/>
          </a:p>
          <a:p>
            <a:pPr lvl="1"/>
            <a:r>
              <a:rPr lang="en-US" dirty="0"/>
              <a:t>An absent 2</a:t>
            </a:r>
            <a:r>
              <a:rPr lang="en-US" baseline="30000" dirty="0"/>
              <a:t>nd</a:t>
            </a:r>
            <a:r>
              <a:rPr lang="en-US" dirty="0"/>
              <a:t> expression is considered true</a:t>
            </a:r>
          </a:p>
          <a:p>
            <a:pPr marL="615935" lvl="1" indent="0">
              <a:buNone/>
            </a:pPr>
            <a:endParaRPr lang="en-US" dirty="0"/>
          </a:p>
          <a:p>
            <a:pPr lvl="1"/>
            <a:endParaRPr lang="en-US" dirty="0"/>
          </a:p>
          <a:p>
            <a:pPr marL="615935" lvl="1" indent="0">
              <a:buNone/>
            </a:pPr>
            <a:endParaRPr lang="en-US" dirty="0"/>
          </a:p>
          <a:p>
            <a:pPr lvl="1"/>
            <a:endParaRPr lang="en-US" dirty="0"/>
          </a:p>
          <a:p>
            <a:pPr marL="146047" indent="0">
              <a:buNone/>
            </a:pPr>
            <a:endParaRPr lang="en-US" dirty="0"/>
          </a:p>
          <a:p>
            <a:pPr marL="146047"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6677924" y="4900842"/>
            <a:ext cx="2250281" cy="1243013"/>
          </a:xfrm>
          <a:prstGeom prst="rect">
            <a:avLst/>
          </a:prstGeom>
        </p:spPr>
      </p:pic>
      <p:pic>
        <p:nvPicPr>
          <p:cNvPr id="6" name="Picture 5"/>
          <p:cNvPicPr>
            <a:picLocks noChangeAspect="1"/>
          </p:cNvPicPr>
          <p:nvPr/>
        </p:nvPicPr>
        <p:blipFill>
          <a:blip r:embed="rId3"/>
          <a:stretch>
            <a:fillRect/>
          </a:stretch>
        </p:blipFill>
        <p:spPr>
          <a:xfrm>
            <a:off x="2204747" y="4868059"/>
            <a:ext cx="2164556" cy="1171575"/>
          </a:xfrm>
          <a:prstGeom prst="rect">
            <a:avLst/>
          </a:prstGeom>
        </p:spPr>
      </p:pic>
      <p:pic>
        <p:nvPicPr>
          <p:cNvPr id="7" name="Picture 6"/>
          <p:cNvPicPr>
            <a:picLocks noChangeAspect="1"/>
          </p:cNvPicPr>
          <p:nvPr/>
        </p:nvPicPr>
        <p:blipFill>
          <a:blip r:embed="rId4"/>
          <a:stretch>
            <a:fillRect/>
          </a:stretch>
        </p:blipFill>
        <p:spPr>
          <a:xfrm>
            <a:off x="347196" y="4828769"/>
            <a:ext cx="1743075" cy="1250156"/>
          </a:xfrm>
          <a:prstGeom prst="rect">
            <a:avLst/>
          </a:prstGeom>
        </p:spPr>
      </p:pic>
      <p:pic>
        <p:nvPicPr>
          <p:cNvPr id="8" name="Picture 7"/>
          <p:cNvPicPr>
            <a:picLocks noChangeAspect="1"/>
          </p:cNvPicPr>
          <p:nvPr/>
        </p:nvPicPr>
        <p:blipFill>
          <a:blip r:embed="rId5"/>
          <a:stretch>
            <a:fillRect/>
          </a:stretch>
        </p:blipFill>
        <p:spPr>
          <a:xfrm>
            <a:off x="4677079" y="4721611"/>
            <a:ext cx="1693069" cy="1464469"/>
          </a:xfrm>
          <a:prstGeom prst="rect">
            <a:avLst/>
          </a:prstGeom>
        </p:spPr>
      </p:pic>
    </p:spTree>
    <p:extLst>
      <p:ext uri="{BB962C8B-B14F-4D97-AF65-F5344CB8AC3E}">
        <p14:creationId xmlns:p14="http://schemas.microsoft.com/office/powerpoint/2010/main" val="4286808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50C2C7-4B44-04BC-D5E7-9F8913C761D1}"/>
              </a:ext>
            </a:extLst>
          </p:cNvPr>
          <p:cNvSpPr>
            <a:spLocks noGrp="1"/>
          </p:cNvSpPr>
          <p:nvPr>
            <p:ph type="title"/>
          </p:nvPr>
        </p:nvSpPr>
        <p:spPr>
          <a:xfrm>
            <a:off x="1342670" y="1310635"/>
            <a:ext cx="7038900" cy="914100"/>
          </a:xfrm>
        </p:spPr>
        <p:txBody>
          <a:bodyPr/>
          <a:lstStyle/>
          <a:p>
            <a:r>
              <a:rPr lang="en-US" dirty="0"/>
              <a:t>More for loops..</a:t>
            </a:r>
          </a:p>
        </p:txBody>
      </p:sp>
      <p:sp>
        <p:nvSpPr>
          <p:cNvPr id="5" name="Text Placeholder 2">
            <a:extLst>
              <a:ext uri="{FF2B5EF4-FFF2-40B4-BE49-F238E27FC236}">
                <a16:creationId xmlns:a16="http://schemas.microsoft.com/office/drawing/2014/main" id="{18B95D7F-5109-9B7B-E646-18DB58A5C2A5}"/>
              </a:ext>
            </a:extLst>
          </p:cNvPr>
          <p:cNvSpPr>
            <a:spLocks noGrp="1"/>
          </p:cNvSpPr>
          <p:nvPr>
            <p:ph type="body" idx="1"/>
          </p:nvPr>
        </p:nvSpPr>
        <p:spPr>
          <a:xfrm>
            <a:off x="1297500" y="2424800"/>
            <a:ext cx="7038900" cy="2911200"/>
          </a:xfrm>
        </p:spPr>
        <p:txBody>
          <a:bodyPr/>
          <a:lstStyle/>
          <a:p>
            <a:r>
              <a:rPr lang="en-US" dirty="0"/>
              <a:t>Variables that appear in the loop expression can be changed in the body of the loop</a:t>
            </a:r>
          </a:p>
          <a:p>
            <a:endParaRPr lang="en-US" dirty="0"/>
          </a:p>
          <a:p>
            <a:endParaRPr lang="en-US" dirty="0"/>
          </a:p>
        </p:txBody>
      </p:sp>
      <p:pic>
        <p:nvPicPr>
          <p:cNvPr id="6" name="Picture 5">
            <a:extLst>
              <a:ext uri="{FF2B5EF4-FFF2-40B4-BE49-F238E27FC236}">
                <a16:creationId xmlns:a16="http://schemas.microsoft.com/office/drawing/2014/main" id="{02768CD7-91CA-EADF-967A-96030A1BB39B}"/>
              </a:ext>
            </a:extLst>
          </p:cNvPr>
          <p:cNvPicPr>
            <a:picLocks noChangeAspect="1"/>
          </p:cNvPicPr>
          <p:nvPr/>
        </p:nvPicPr>
        <p:blipFill>
          <a:blip r:embed="rId2"/>
          <a:stretch>
            <a:fillRect/>
          </a:stretch>
        </p:blipFill>
        <p:spPr>
          <a:xfrm>
            <a:off x="1368376" y="4038600"/>
            <a:ext cx="6443663" cy="1950244"/>
          </a:xfrm>
          <a:prstGeom prst="rect">
            <a:avLst/>
          </a:prstGeom>
        </p:spPr>
      </p:pic>
    </p:spTree>
    <p:extLst>
      <p:ext uri="{BB962C8B-B14F-4D97-AF65-F5344CB8AC3E}">
        <p14:creationId xmlns:p14="http://schemas.microsoft.com/office/powerpoint/2010/main" val="449314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5B4538F-846E-A4C3-D8A7-F388DCB10762}"/>
              </a:ext>
            </a:extLst>
          </p:cNvPr>
          <p:cNvSpPr>
            <a:spLocks noGrp="1"/>
          </p:cNvSpPr>
          <p:nvPr>
            <p:ph type="body" idx="1"/>
          </p:nvPr>
        </p:nvSpPr>
        <p:spPr>
          <a:xfrm>
            <a:off x="1297500" y="2424800"/>
            <a:ext cx="7038900" cy="2911200"/>
          </a:xfrm>
        </p:spPr>
        <p:txBody>
          <a:bodyPr/>
          <a:lstStyle/>
          <a:p>
            <a:r>
              <a:rPr lang="en-US" dirty="0"/>
              <a:t>Loops don’t have to have a body at all</a:t>
            </a:r>
          </a:p>
          <a:p>
            <a:pPr marL="615935" lvl="1" indent="0">
              <a:buNone/>
            </a:pPr>
            <a:endParaRPr lang="en-US" dirty="0"/>
          </a:p>
          <a:p>
            <a:pPr marL="615935" lvl="1" indent="0">
              <a:buNone/>
            </a:pPr>
            <a:endParaRPr lang="en-US" dirty="0"/>
          </a:p>
          <a:p>
            <a:pPr marL="615935" lvl="1" indent="0">
              <a:buNone/>
            </a:pPr>
            <a:endParaRPr lang="en-US" dirty="0"/>
          </a:p>
          <a:p>
            <a:pPr lvl="1"/>
            <a:endParaRPr lang="en-US" dirty="0"/>
          </a:p>
          <a:p>
            <a:pPr lvl="1"/>
            <a:endParaRPr lang="en-US" dirty="0"/>
          </a:p>
        </p:txBody>
      </p:sp>
      <p:sp>
        <p:nvSpPr>
          <p:cNvPr id="7" name="Title 1">
            <a:extLst>
              <a:ext uri="{FF2B5EF4-FFF2-40B4-BE49-F238E27FC236}">
                <a16:creationId xmlns:a16="http://schemas.microsoft.com/office/drawing/2014/main" id="{A391E687-0A82-8EF5-7C98-53C2642D91D7}"/>
              </a:ext>
            </a:extLst>
          </p:cNvPr>
          <p:cNvSpPr>
            <a:spLocks noGrp="1"/>
          </p:cNvSpPr>
          <p:nvPr>
            <p:ph type="title"/>
          </p:nvPr>
        </p:nvSpPr>
        <p:spPr>
          <a:xfrm>
            <a:off x="1297500" y="1251000"/>
            <a:ext cx="7038900" cy="914100"/>
          </a:xfrm>
        </p:spPr>
        <p:txBody>
          <a:bodyPr/>
          <a:lstStyle/>
          <a:p>
            <a:r>
              <a:rPr lang="en-US" dirty="0"/>
              <a:t>Last one with the for loops…</a:t>
            </a:r>
          </a:p>
        </p:txBody>
      </p:sp>
      <p:pic>
        <p:nvPicPr>
          <p:cNvPr id="2" name="Picture 1">
            <a:extLst>
              <a:ext uri="{FF2B5EF4-FFF2-40B4-BE49-F238E27FC236}">
                <a16:creationId xmlns:a16="http://schemas.microsoft.com/office/drawing/2014/main" id="{D39A4C05-A805-AC71-A281-4F947EABC0AB}"/>
              </a:ext>
            </a:extLst>
          </p:cNvPr>
          <p:cNvPicPr>
            <a:picLocks noChangeAspect="1"/>
          </p:cNvPicPr>
          <p:nvPr/>
        </p:nvPicPr>
        <p:blipFill>
          <a:blip r:embed="rId2"/>
          <a:stretch>
            <a:fillRect/>
          </a:stretch>
        </p:blipFill>
        <p:spPr>
          <a:xfrm>
            <a:off x="1828800" y="4005686"/>
            <a:ext cx="4951734" cy="1585424"/>
          </a:xfrm>
          <a:prstGeom prst="rect">
            <a:avLst/>
          </a:prstGeom>
        </p:spPr>
      </p:pic>
    </p:spTree>
    <p:extLst>
      <p:ext uri="{BB962C8B-B14F-4D97-AF65-F5344CB8AC3E}">
        <p14:creationId xmlns:p14="http://schemas.microsoft.com/office/powerpoint/2010/main" val="2599743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19AA-E361-46C3-8856-DA4F3E22F693}"/>
              </a:ext>
            </a:extLst>
          </p:cNvPr>
          <p:cNvSpPr>
            <a:spLocks noGrp="1"/>
          </p:cNvSpPr>
          <p:nvPr>
            <p:ph type="title"/>
          </p:nvPr>
        </p:nvSpPr>
        <p:spPr>
          <a:xfrm>
            <a:off x="914400" y="0"/>
            <a:ext cx="7772400" cy="1092200"/>
          </a:xfrm>
        </p:spPr>
        <p:txBody>
          <a:bodyPr>
            <a:normAutofit/>
          </a:bodyPr>
          <a:lstStyle/>
          <a:p>
            <a:r>
              <a:rPr lang="en-US" sz="2100" i="1" dirty="0">
                <a:solidFill>
                  <a:srgbClr val="2D3B45"/>
                </a:solidFill>
                <a:cs typeface="Times New Roman" panose="02020603050405020304" pitchFamily="18" charset="0"/>
              </a:rPr>
              <a:t>last</a:t>
            </a:r>
            <a:r>
              <a:rPr lang="en-US" sz="2100" dirty="0">
                <a:solidFill>
                  <a:srgbClr val="2D3B45"/>
                </a:solidFill>
                <a:cs typeface="Times New Roman" panose="02020603050405020304" pitchFamily="18" charset="0"/>
              </a:rPr>
              <a:t> keyword in a loop in Perl</a:t>
            </a:r>
            <a:endParaRPr lang="en-US" sz="2100" dirty="0"/>
          </a:p>
        </p:txBody>
      </p:sp>
      <p:sp>
        <p:nvSpPr>
          <p:cNvPr id="3" name="Content Placeholder 2">
            <a:extLst>
              <a:ext uri="{FF2B5EF4-FFF2-40B4-BE49-F238E27FC236}">
                <a16:creationId xmlns:a16="http://schemas.microsoft.com/office/drawing/2014/main" id="{AF3EA90A-4EED-4CF0-A14D-D24E2E3595B7}"/>
              </a:ext>
            </a:extLst>
          </p:cNvPr>
          <p:cNvSpPr>
            <a:spLocks noGrp="1"/>
          </p:cNvSpPr>
          <p:nvPr>
            <p:ph idx="1"/>
          </p:nvPr>
        </p:nvSpPr>
        <p:spPr/>
        <p:txBody>
          <a:bodyPr>
            <a:normAutofit/>
          </a:bodyPr>
          <a:lstStyle/>
          <a:p>
            <a:r>
              <a:rPr lang="en-US" sz="1800" dirty="0">
                <a:solidFill>
                  <a:srgbClr val="000000"/>
                </a:solidFill>
                <a:latin typeface="Times New Roman" panose="02020603050405020304" pitchFamily="18" charset="0"/>
                <a:cs typeface="Times New Roman" panose="02020603050405020304" pitchFamily="18" charset="0"/>
              </a:rPr>
              <a:t>The last keyword is a loop-control statement that immediately causes the current iteration of a loop to become the last. No further statements are executed, and the loop ends. If LABEL is specified, then it drops out of the loop identified by LABEL instead of the currently enclosing loop.</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92B5A8-7EB8-4F93-8B3A-0CF6095A7817}"/>
              </a:ext>
            </a:extLst>
          </p:cNvPr>
          <p:cNvPicPr>
            <a:picLocks noChangeAspect="1"/>
          </p:cNvPicPr>
          <p:nvPr/>
        </p:nvPicPr>
        <p:blipFill>
          <a:blip r:embed="rId2"/>
          <a:stretch>
            <a:fillRect/>
          </a:stretch>
        </p:blipFill>
        <p:spPr>
          <a:xfrm>
            <a:off x="649696" y="3124200"/>
            <a:ext cx="7942598" cy="2438400"/>
          </a:xfrm>
          <a:prstGeom prst="rect">
            <a:avLst/>
          </a:prstGeom>
        </p:spPr>
      </p:pic>
    </p:spTree>
    <p:extLst>
      <p:ext uri="{BB962C8B-B14F-4D97-AF65-F5344CB8AC3E}">
        <p14:creationId xmlns:p14="http://schemas.microsoft.com/office/powerpoint/2010/main" val="13715945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55B3E6F6-7A14-8EC2-1679-D3E9CA74E89D}"/>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098" name="Rectangle 2">
            <a:extLst>
              <a:ext uri="{FF2B5EF4-FFF2-40B4-BE49-F238E27FC236}">
                <a16:creationId xmlns:a16="http://schemas.microsoft.com/office/drawing/2014/main" id="{42CB5845-DD66-8386-15F9-1B652674CA9B}"/>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099" name="Rectangle 3">
            <a:extLst>
              <a:ext uri="{FF2B5EF4-FFF2-40B4-BE49-F238E27FC236}">
                <a16:creationId xmlns:a16="http://schemas.microsoft.com/office/drawing/2014/main" id="{CA62F65F-34AD-3F6E-36DB-330AB0A50498}"/>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100" name="Rectangle 4">
            <a:extLst>
              <a:ext uri="{FF2B5EF4-FFF2-40B4-BE49-F238E27FC236}">
                <a16:creationId xmlns:a16="http://schemas.microsoft.com/office/drawing/2014/main" id="{11B52781-A1B6-C1F6-05F6-0F71ABADC980}"/>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101" name="Rectangle 5">
            <a:extLst>
              <a:ext uri="{FF2B5EF4-FFF2-40B4-BE49-F238E27FC236}">
                <a16:creationId xmlns:a16="http://schemas.microsoft.com/office/drawing/2014/main" id="{616D75A6-ECFE-1A2D-FA1E-A5F24160D8E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04" name="Rectangle 8">
            <a:extLst>
              <a:ext uri="{FF2B5EF4-FFF2-40B4-BE49-F238E27FC236}">
                <a16:creationId xmlns:a16="http://schemas.microsoft.com/office/drawing/2014/main" id="{5F74692A-60EB-5ED0-7A2D-61135849D94B}"/>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Expression Evaluation </a:t>
            </a:r>
          </a:p>
        </p:txBody>
      </p:sp>
      <p:sp>
        <p:nvSpPr>
          <p:cNvPr id="4105" name="Rectangle 9">
            <a:extLst>
              <a:ext uri="{FF2B5EF4-FFF2-40B4-BE49-F238E27FC236}">
                <a16:creationId xmlns:a16="http://schemas.microsoft.com/office/drawing/2014/main" id="{F7688CC2-A659-9716-FFAF-E7EA7AC98DF1}"/>
              </a:ext>
            </a:extLst>
          </p:cNvPr>
          <p:cNvSpPr>
            <a:spLocks noChangeArrowheads="1"/>
          </p:cNvSpPr>
          <p:nvPr>
            <p:ph type="body" idx="1"/>
          </p:nvPr>
        </p:nvSpPr>
        <p:spPr>
          <a:xfrm>
            <a:off x="685800" y="1219200"/>
            <a:ext cx="7772400" cy="495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buFont typeface="Times New Roman" panose="02020603050405020304" pitchFamily="18" charset="0"/>
              <a:buNone/>
            </a:pPr>
            <a:r>
              <a:rPr lang="en-US" altLang="en-US" sz="3200" dirty="0"/>
              <a:t>Precedence, associativity (see Figure on next slide)</a:t>
            </a:r>
          </a:p>
          <a:p>
            <a:pPr marL="782638" lvl="1">
              <a:lnSpc>
                <a:spcPct val="110000"/>
              </a:lnSpc>
            </a:pPr>
            <a:r>
              <a:rPr lang="en-US" altLang="en-US" sz="2800" dirty="0"/>
              <a:t>C has 15 levels - too many to remember</a:t>
            </a:r>
          </a:p>
          <a:p>
            <a:pPr marL="782638" lvl="1">
              <a:lnSpc>
                <a:spcPct val="110000"/>
              </a:lnSpc>
            </a:pPr>
            <a:r>
              <a:rPr lang="en-US" altLang="en-US" sz="2800" dirty="0"/>
              <a:t>Pascal has 3 levels - too few for good semantics</a:t>
            </a:r>
          </a:p>
          <a:p>
            <a:pPr marL="782638" lvl="1">
              <a:lnSpc>
                <a:spcPct val="110000"/>
              </a:lnSpc>
            </a:pPr>
            <a:r>
              <a:rPr lang="en-US" altLang="en-US" sz="2800" dirty="0"/>
              <a:t>Fortran has 8</a:t>
            </a:r>
          </a:p>
          <a:p>
            <a:pPr marL="782638" lvl="1">
              <a:lnSpc>
                <a:spcPct val="110000"/>
              </a:lnSpc>
            </a:pPr>
            <a:r>
              <a:rPr lang="en-US" altLang="en-US" sz="2800" dirty="0"/>
              <a:t>Ada has 6</a:t>
            </a:r>
          </a:p>
          <a:p>
            <a:pPr marL="1182688" lvl="2">
              <a:lnSpc>
                <a:spcPct val="110000"/>
              </a:lnSpc>
            </a:pPr>
            <a:r>
              <a:rPr lang="en-US" altLang="en-US" sz="2400" dirty="0"/>
              <a:t>Ada puts </a:t>
            </a:r>
            <a:r>
              <a:rPr lang="en-US" altLang="en-US" sz="2400" i="1" dirty="0"/>
              <a:t>and &amp; or</a:t>
            </a:r>
            <a:r>
              <a:rPr lang="en-US" altLang="en-US" sz="2400" dirty="0"/>
              <a:t> at same level</a:t>
            </a:r>
          </a:p>
          <a:p>
            <a:pPr marL="782638" lvl="1">
              <a:lnSpc>
                <a:spcPct val="110000"/>
              </a:lnSpc>
              <a:buClr>
                <a:srgbClr val="000000"/>
              </a:buClr>
            </a:pPr>
            <a:r>
              <a:rPr lang="en-US" altLang="en-US" sz="2800" b="1" dirty="0"/>
              <a:t>Lesson</a:t>
            </a:r>
            <a:r>
              <a:rPr lang="en-US" altLang="en-US" sz="2800" dirty="0"/>
              <a:t>: when unsure, use parentheses!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E53C-83BE-4E8C-BD6D-8D22D37A1684}"/>
              </a:ext>
            </a:extLst>
          </p:cNvPr>
          <p:cNvSpPr>
            <a:spLocks noGrp="1"/>
          </p:cNvSpPr>
          <p:nvPr>
            <p:ph type="title"/>
          </p:nvPr>
        </p:nvSpPr>
        <p:spPr>
          <a:xfrm>
            <a:off x="1143000" y="127000"/>
            <a:ext cx="7772400" cy="1092200"/>
          </a:xfrm>
        </p:spPr>
        <p:txBody>
          <a:bodyPr>
            <a:normAutofit/>
          </a:bodyPr>
          <a:lstStyle/>
          <a:p>
            <a:r>
              <a:rPr lang="en-US" sz="2100" i="1" dirty="0">
                <a:solidFill>
                  <a:srgbClr val="2D3B45"/>
                </a:solidFill>
                <a:cs typeface="Times New Roman" panose="02020603050405020304" pitchFamily="18" charset="0"/>
              </a:rPr>
              <a:t>range</a:t>
            </a:r>
            <a:r>
              <a:rPr lang="en-US" sz="2100" dirty="0">
                <a:solidFill>
                  <a:srgbClr val="2D3B45"/>
                </a:solidFill>
                <a:cs typeface="Times New Roman" panose="02020603050405020304" pitchFamily="18" charset="0"/>
              </a:rPr>
              <a:t> function in Python </a:t>
            </a:r>
            <a:br>
              <a:rPr lang="en-US" sz="2100" dirty="0">
                <a:solidFill>
                  <a:srgbClr val="2D3B45"/>
                </a:solidFill>
                <a:latin typeface="Times New Roman" panose="02020603050405020304" pitchFamily="18" charset="0"/>
                <a:cs typeface="Times New Roman" panose="02020603050405020304" pitchFamily="18" charset="0"/>
              </a:rPr>
            </a:br>
            <a:endParaRPr lang="en-US" sz="2100" dirty="0"/>
          </a:p>
        </p:txBody>
      </p:sp>
      <p:sp>
        <p:nvSpPr>
          <p:cNvPr id="3" name="Content Placeholder 2">
            <a:extLst>
              <a:ext uri="{FF2B5EF4-FFF2-40B4-BE49-F238E27FC236}">
                <a16:creationId xmlns:a16="http://schemas.microsoft.com/office/drawing/2014/main" id="{B2D3E4BC-9E8F-4516-A4AA-889CF723ABE1}"/>
              </a:ext>
            </a:extLst>
          </p:cNvPr>
          <p:cNvSpPr>
            <a:spLocks noGrp="1"/>
          </p:cNvSpPr>
          <p:nvPr>
            <p:ph idx="1"/>
          </p:nvPr>
        </p:nvSpPr>
        <p:spPr/>
        <p:txBody>
          <a:bodyPr>
            <a:normAutofit/>
          </a:bodyPr>
          <a:lstStyle/>
          <a:p>
            <a:r>
              <a:rPr lang="en-US" sz="2000" dirty="0">
                <a:solidFill>
                  <a:srgbClr val="2D3B45"/>
                </a:solidFill>
                <a:latin typeface="Lato Extended"/>
              </a:rPr>
              <a:t>The range() function returns a sequence of numbers, starting from 0 by default, and increments by 1 (by default), and stops before a specified number.</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ABC9E5-BE52-B904-D278-7F3BD55BF832}"/>
              </a:ext>
            </a:extLst>
          </p:cNvPr>
          <p:cNvPicPr>
            <a:picLocks noChangeAspect="1"/>
          </p:cNvPicPr>
          <p:nvPr/>
        </p:nvPicPr>
        <p:blipFill>
          <a:blip r:embed="rId2"/>
          <a:stretch>
            <a:fillRect/>
          </a:stretch>
        </p:blipFill>
        <p:spPr>
          <a:xfrm>
            <a:off x="2143124" y="3035522"/>
            <a:ext cx="2657475" cy="2790350"/>
          </a:xfrm>
          <a:prstGeom prst="rect">
            <a:avLst/>
          </a:prstGeom>
        </p:spPr>
      </p:pic>
    </p:spTree>
    <p:extLst>
      <p:ext uri="{BB962C8B-B14F-4D97-AF65-F5344CB8AC3E}">
        <p14:creationId xmlns:p14="http://schemas.microsoft.com/office/powerpoint/2010/main" val="372465275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0763-4DDE-498B-993E-52C3BC5B7660}"/>
              </a:ext>
            </a:extLst>
          </p:cNvPr>
          <p:cNvSpPr>
            <a:spLocks noGrp="1"/>
          </p:cNvSpPr>
          <p:nvPr>
            <p:ph type="title"/>
          </p:nvPr>
        </p:nvSpPr>
        <p:spPr/>
        <p:txBody>
          <a:bodyPr>
            <a:normAutofit/>
          </a:bodyPr>
          <a:lstStyle/>
          <a:p>
            <a:r>
              <a:rPr lang="en-US" sz="2100" i="1" dirty="0">
                <a:solidFill>
                  <a:srgbClr val="2D3B45"/>
                </a:solidFill>
                <a:cs typeface="Times New Roman" panose="02020603050405020304" pitchFamily="18" charset="0"/>
              </a:rPr>
              <a:t>dangling else problem</a:t>
            </a:r>
            <a:endParaRPr lang="en-US" sz="2100" dirty="0"/>
          </a:p>
        </p:txBody>
      </p:sp>
      <p:sp>
        <p:nvSpPr>
          <p:cNvPr id="3" name="Content Placeholder 2">
            <a:extLst>
              <a:ext uri="{FF2B5EF4-FFF2-40B4-BE49-F238E27FC236}">
                <a16:creationId xmlns:a16="http://schemas.microsoft.com/office/drawing/2014/main" id="{58EEDB2A-6AFC-4D78-89E6-3CDFBAD18FD9}"/>
              </a:ext>
            </a:extLst>
          </p:cNvPr>
          <p:cNvSpPr>
            <a:spLocks noGrp="1"/>
          </p:cNvSpPr>
          <p:nvPr>
            <p:ph idx="1"/>
          </p:nvPr>
        </p:nvSpPr>
        <p:spPr>
          <a:xfrm>
            <a:off x="628650" y="2226469"/>
            <a:ext cx="3597028" cy="3263504"/>
          </a:xfrm>
        </p:spPr>
        <p:txBody>
          <a:bodyPr>
            <a:normAutofit/>
          </a:bodyPr>
          <a:lstStyle/>
          <a:p>
            <a:r>
              <a:rPr lang="en-US" sz="1800" dirty="0">
                <a:latin typeface="Times New Roman" panose="02020603050405020304" pitchFamily="18" charset="0"/>
                <a:cs typeface="Times New Roman" panose="02020603050405020304" pitchFamily="18" charset="0"/>
              </a:rPr>
              <a:t>The dangling else problem happens when there are nested if-statements that are ended by an else statement. </a:t>
            </a:r>
          </a:p>
          <a:p>
            <a:r>
              <a:rPr lang="en-US" sz="1800" dirty="0">
                <a:latin typeface="Times New Roman" panose="02020603050405020304" pitchFamily="18" charset="0"/>
                <a:cs typeface="Times New Roman" panose="02020603050405020304" pitchFamily="18" charset="0"/>
              </a:rPr>
              <a:t>Can be ambiguous.</a:t>
            </a:r>
          </a:p>
        </p:txBody>
      </p:sp>
      <p:pic>
        <p:nvPicPr>
          <p:cNvPr id="5" name="Picture 4">
            <a:extLst>
              <a:ext uri="{FF2B5EF4-FFF2-40B4-BE49-F238E27FC236}">
                <a16:creationId xmlns:a16="http://schemas.microsoft.com/office/drawing/2014/main" id="{A6FEF823-2444-4F16-9530-7E50664AA36C}"/>
              </a:ext>
            </a:extLst>
          </p:cNvPr>
          <p:cNvPicPr>
            <a:picLocks noChangeAspect="1"/>
          </p:cNvPicPr>
          <p:nvPr/>
        </p:nvPicPr>
        <p:blipFill>
          <a:blip r:embed="rId2"/>
          <a:stretch>
            <a:fillRect/>
          </a:stretch>
        </p:blipFill>
        <p:spPr>
          <a:xfrm>
            <a:off x="4340912" y="2201311"/>
            <a:ext cx="4634772" cy="3525596"/>
          </a:xfrm>
          <a:prstGeom prst="rect">
            <a:avLst/>
          </a:prstGeom>
        </p:spPr>
      </p:pic>
    </p:spTree>
    <p:extLst>
      <p:ext uri="{BB962C8B-B14F-4D97-AF65-F5344CB8AC3E}">
        <p14:creationId xmlns:p14="http://schemas.microsoft.com/office/powerpoint/2010/main" val="145672691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0CC3EA37-4795-A538-AEE1-7B8F60048746}"/>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4" name="Rectangle 2">
            <a:extLst>
              <a:ext uri="{FF2B5EF4-FFF2-40B4-BE49-F238E27FC236}">
                <a16:creationId xmlns:a16="http://schemas.microsoft.com/office/drawing/2014/main" id="{A3B768AF-B1E6-8C16-D6A5-4F7C0656C928}"/>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5" name="Rectangle 3">
            <a:extLst>
              <a:ext uri="{FF2B5EF4-FFF2-40B4-BE49-F238E27FC236}">
                <a16:creationId xmlns:a16="http://schemas.microsoft.com/office/drawing/2014/main" id="{FE22AEFF-36BD-DAD4-B623-6E6B34AAC6D5}"/>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6" name="Rectangle 4">
            <a:extLst>
              <a:ext uri="{FF2B5EF4-FFF2-40B4-BE49-F238E27FC236}">
                <a16:creationId xmlns:a16="http://schemas.microsoft.com/office/drawing/2014/main" id="{EE3BFFB9-FBCB-E208-DB70-9FB7CCF526D4}"/>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7" name="Rectangle 5">
            <a:extLst>
              <a:ext uri="{FF2B5EF4-FFF2-40B4-BE49-F238E27FC236}">
                <a16:creationId xmlns:a16="http://schemas.microsoft.com/office/drawing/2014/main" id="{7EF4CED4-9DF7-59B6-0D7B-22271DA3A294}"/>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0" name="Rectangle 8">
            <a:extLst>
              <a:ext uri="{FF2B5EF4-FFF2-40B4-BE49-F238E27FC236}">
                <a16:creationId xmlns:a16="http://schemas.microsoft.com/office/drawing/2014/main" id="{98ED3BD3-EBEB-63AF-0175-623995319C3D}"/>
              </a:ext>
            </a:extLst>
          </p:cNvPr>
          <p:cNvSpPr>
            <a:spLocks noChangeArrowheads="1"/>
          </p:cNvSpPr>
          <p:nvPr>
            <p:ph type="title"/>
          </p:nvPr>
        </p:nvSpPr>
        <p:spPr>
          <a:xfrm>
            <a:off x="406400" y="0"/>
            <a:ext cx="8509000" cy="16002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Recursion </a:t>
            </a:r>
          </a:p>
        </p:txBody>
      </p:sp>
      <p:sp>
        <p:nvSpPr>
          <p:cNvPr id="23561" name="Rectangle 9">
            <a:extLst>
              <a:ext uri="{FF2B5EF4-FFF2-40B4-BE49-F238E27FC236}">
                <a16:creationId xmlns:a16="http://schemas.microsoft.com/office/drawing/2014/main" id="{D6F48E7C-1879-C616-9F9E-B3E5DBBCE636}"/>
              </a:ext>
            </a:extLst>
          </p:cNvPr>
          <p:cNvSpPr>
            <a:spLocks noChangeArrowheads="1"/>
          </p:cNvSpPr>
          <p:nvPr>
            <p:ph type="body" idx="1"/>
          </p:nvPr>
        </p:nvSpPr>
        <p:spPr>
          <a:xfrm>
            <a:off x="457200" y="1200150"/>
            <a:ext cx="8382000" cy="497205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a:t>Recursion</a:t>
            </a:r>
          </a:p>
          <a:p>
            <a:pPr marL="782638" lvl="1">
              <a:lnSpc>
                <a:spcPct val="110000"/>
              </a:lnSpc>
            </a:pPr>
            <a:r>
              <a:rPr lang="en-US" altLang="en-US" sz="2800"/>
              <a:t>equally powerful to iteration</a:t>
            </a:r>
          </a:p>
          <a:p>
            <a:pPr marL="782638" lvl="1">
              <a:lnSpc>
                <a:spcPct val="110000"/>
              </a:lnSpc>
            </a:pPr>
            <a:r>
              <a:rPr lang="en-US" altLang="en-US" sz="2800"/>
              <a:t>mechanical transformations back and forth</a:t>
            </a:r>
          </a:p>
          <a:p>
            <a:pPr marL="782638" lvl="1">
              <a:lnSpc>
                <a:spcPct val="110000"/>
              </a:lnSpc>
            </a:pPr>
            <a:r>
              <a:rPr lang="en-US" altLang="en-US" sz="2800"/>
              <a:t>often more intuitive (sometimes less)</a:t>
            </a:r>
          </a:p>
          <a:p>
            <a:pPr marL="782638" lvl="1">
              <a:lnSpc>
                <a:spcPct val="110000"/>
              </a:lnSpc>
              <a:buClr>
                <a:srgbClr val="000000"/>
              </a:buClr>
            </a:pPr>
            <a:r>
              <a:rPr lang="en-US" altLang="en-US" sz="2800" i="1"/>
              <a:t>naïve</a:t>
            </a:r>
            <a:r>
              <a:rPr lang="en-US" altLang="en-US" sz="2800"/>
              <a:t> implementation less efficient</a:t>
            </a:r>
          </a:p>
          <a:p>
            <a:pPr marL="1182688" lvl="2">
              <a:lnSpc>
                <a:spcPct val="110000"/>
              </a:lnSpc>
            </a:pPr>
            <a:r>
              <a:rPr lang="en-US" altLang="en-US" sz="2400"/>
              <a:t>no special syntax required</a:t>
            </a:r>
          </a:p>
          <a:p>
            <a:pPr marL="1182688" lvl="2">
              <a:lnSpc>
                <a:spcPct val="110000"/>
              </a:lnSpc>
            </a:pPr>
            <a:r>
              <a:rPr lang="en-US" altLang="en-US" sz="2400"/>
              <a:t>fundamental to functional languages like Scheme</a:t>
            </a:r>
            <a:br>
              <a:rPr lang="en-US" altLang="en-US" sz="2400"/>
            </a:br>
            <a:endParaRPr lang="en-US" altLang="en-US" sz="240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D373D2B-5C86-7DB6-B2AE-5606789FDCB8}"/>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0179" name="Rectangle 3">
            <a:extLst>
              <a:ext uri="{FF2B5EF4-FFF2-40B4-BE49-F238E27FC236}">
                <a16:creationId xmlns:a16="http://schemas.microsoft.com/office/drawing/2014/main" id="{B0C708BE-859B-7264-FA66-D216E7E42BEA}"/>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0180" name="Rectangle 4">
            <a:extLst>
              <a:ext uri="{FF2B5EF4-FFF2-40B4-BE49-F238E27FC236}">
                <a16:creationId xmlns:a16="http://schemas.microsoft.com/office/drawing/2014/main" id="{C67E9666-792B-6AF1-A37B-862AC25675F0}"/>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0181" name="Rectangle 5">
            <a:extLst>
              <a:ext uri="{FF2B5EF4-FFF2-40B4-BE49-F238E27FC236}">
                <a16:creationId xmlns:a16="http://schemas.microsoft.com/office/drawing/2014/main" id="{E43954C4-E1AC-F2D7-8B68-A97A1729E72B}"/>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0182" name="Rectangle 6">
            <a:extLst>
              <a:ext uri="{FF2B5EF4-FFF2-40B4-BE49-F238E27FC236}">
                <a16:creationId xmlns:a16="http://schemas.microsoft.com/office/drawing/2014/main" id="{004FE01F-8BB0-4A6F-8661-C1B3153762E5}"/>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185" name="Rectangle 9">
            <a:extLst>
              <a:ext uri="{FF2B5EF4-FFF2-40B4-BE49-F238E27FC236}">
                <a16:creationId xmlns:a16="http://schemas.microsoft.com/office/drawing/2014/main" id="{FF6BA8A3-478A-0080-8726-1707CDFA0BCE}"/>
              </a:ext>
            </a:extLst>
          </p:cNvPr>
          <p:cNvSpPr>
            <a:spLocks noChangeArrowheads="1"/>
          </p:cNvSpPr>
          <p:nvPr>
            <p:ph type="title"/>
          </p:nvPr>
        </p:nvSpPr>
        <p:spPr>
          <a:xfrm>
            <a:off x="406400" y="0"/>
            <a:ext cx="8509000" cy="16002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Recursion: slower? </a:t>
            </a:r>
          </a:p>
        </p:txBody>
      </p:sp>
      <p:sp>
        <p:nvSpPr>
          <p:cNvPr id="50186" name="Rectangle 10">
            <a:extLst>
              <a:ext uri="{FF2B5EF4-FFF2-40B4-BE49-F238E27FC236}">
                <a16:creationId xmlns:a16="http://schemas.microsoft.com/office/drawing/2014/main" id="{E23C400A-10F0-04DA-6FD2-ABFEFA38E3AF}"/>
              </a:ext>
            </a:extLst>
          </p:cNvPr>
          <p:cNvSpPr>
            <a:spLocks noChangeArrowheads="1"/>
          </p:cNvSpPr>
          <p:nvPr>
            <p:ph type="body" idx="1"/>
          </p:nvPr>
        </p:nvSpPr>
        <p:spPr>
          <a:xfrm>
            <a:off x="457200" y="1200150"/>
            <a:ext cx="8382000" cy="497205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a:t>Many criticize that recursion is slower and less efficient than iteration, since you have to alter the stack when calling a function.</a:t>
            </a:r>
          </a:p>
          <a:p>
            <a:pPr>
              <a:lnSpc>
                <a:spcPct val="110000"/>
              </a:lnSpc>
            </a:pPr>
            <a:r>
              <a:rPr lang="en-US" altLang="en-US"/>
              <a:t>This is a bit inaccurate.  Naively written iteration is probably more effiecient than naively written recursion. </a:t>
            </a:r>
          </a:p>
          <a:p>
            <a:pPr>
              <a:lnSpc>
                <a:spcPct val="110000"/>
              </a:lnSpc>
            </a:pPr>
            <a:r>
              <a:rPr lang="en-US" altLang="en-US"/>
              <a:t>In particular, if the recursion is </a:t>
            </a:r>
            <a:r>
              <a:rPr lang="en-US" altLang="en-US" i="1"/>
              <a:t>tail recursion</a:t>
            </a:r>
            <a:r>
              <a:rPr lang="en-US" altLang="en-US"/>
              <a:t>, the execution on the stack for the recursive call will occupy the exact same spot as the previous method.</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276E1F49-2201-0ACB-D91E-88E95DF886D6}"/>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4578" name="Rectangle 2">
            <a:extLst>
              <a:ext uri="{FF2B5EF4-FFF2-40B4-BE49-F238E27FC236}">
                <a16:creationId xmlns:a16="http://schemas.microsoft.com/office/drawing/2014/main" id="{92ABC895-B2FE-13F9-696B-E7C1BE0C0499}"/>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4579" name="Rectangle 3">
            <a:extLst>
              <a:ext uri="{FF2B5EF4-FFF2-40B4-BE49-F238E27FC236}">
                <a16:creationId xmlns:a16="http://schemas.microsoft.com/office/drawing/2014/main" id="{847FA34B-97D3-9FCC-65ED-72E19365A126}"/>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4580" name="Rectangle 4">
            <a:extLst>
              <a:ext uri="{FF2B5EF4-FFF2-40B4-BE49-F238E27FC236}">
                <a16:creationId xmlns:a16="http://schemas.microsoft.com/office/drawing/2014/main" id="{4681AB8B-C216-66B5-029C-D42797D86E36}"/>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4581" name="Rectangle 5">
            <a:extLst>
              <a:ext uri="{FF2B5EF4-FFF2-40B4-BE49-F238E27FC236}">
                <a16:creationId xmlns:a16="http://schemas.microsoft.com/office/drawing/2014/main" id="{C8DAB6E9-17FF-F8F6-6784-3AB65DF44DE4}"/>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84" name="Rectangle 8">
            <a:extLst>
              <a:ext uri="{FF2B5EF4-FFF2-40B4-BE49-F238E27FC236}">
                <a16:creationId xmlns:a16="http://schemas.microsoft.com/office/drawing/2014/main" id="{AF424FBC-8233-FCF5-36E5-B79C22409C39}"/>
              </a:ext>
            </a:extLst>
          </p:cNvPr>
          <p:cNvSpPr>
            <a:spLocks noChangeArrowheads="1"/>
          </p:cNvSpPr>
          <p:nvPr>
            <p:ph type="title"/>
          </p:nvPr>
        </p:nvSpPr>
        <p:spPr>
          <a:xfrm>
            <a:off x="406400" y="0"/>
            <a:ext cx="8509000" cy="16002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Recursion </a:t>
            </a:r>
          </a:p>
        </p:txBody>
      </p:sp>
      <p:sp>
        <p:nvSpPr>
          <p:cNvPr id="24585" name="Rectangle 9">
            <a:extLst>
              <a:ext uri="{FF2B5EF4-FFF2-40B4-BE49-F238E27FC236}">
                <a16:creationId xmlns:a16="http://schemas.microsoft.com/office/drawing/2014/main" id="{CCECDB7F-F5B0-FFDA-CE21-81F3A1E22F01}"/>
              </a:ext>
            </a:extLst>
          </p:cNvPr>
          <p:cNvSpPr>
            <a:spLocks noChangeArrowheads="1"/>
          </p:cNvSpPr>
          <p:nvPr>
            <p:ph type="body" idx="1"/>
          </p:nvPr>
        </p:nvSpPr>
        <p:spPr>
          <a:xfrm>
            <a:off x="127000" y="1358900"/>
            <a:ext cx="8851900" cy="45974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3200" dirty="0"/>
              <a:t>Tail recursion</a:t>
            </a:r>
          </a:p>
          <a:p>
            <a:pPr marL="782638" lvl="1">
              <a:lnSpc>
                <a:spcPct val="110000"/>
              </a:lnSpc>
            </a:pPr>
            <a:r>
              <a:rPr lang="en-US" altLang="en-US" sz="2800" dirty="0"/>
              <a:t>No computation follows recursive call</a:t>
            </a:r>
          </a:p>
          <a:p>
            <a:pPr marL="782638" lvl="1">
              <a:lnSpc>
                <a:spcPct val="110000"/>
              </a:lnSpc>
              <a:buFont typeface="Times New Roman" panose="02020603050405020304" pitchFamily="18" charset="0"/>
              <a:buNone/>
            </a:pPr>
            <a:r>
              <a:rPr lang="en-US" altLang="en-US" sz="1600" dirty="0">
                <a:latin typeface="Courier New" panose="02070309020205020404" pitchFamily="49" charset="0"/>
                <a:cs typeface="Courier New" panose="02070309020205020404" pitchFamily="49" charset="0"/>
                <a:sym typeface="Courier New" panose="02070309020205020404" pitchFamily="49" charset="0"/>
              </a:rPr>
              <a:t>int </a:t>
            </a:r>
            <a:r>
              <a:rPr lang="en-US" altLang="en-US" sz="1600" dirty="0" err="1">
                <a:latin typeface="Courier New" panose="02070309020205020404" pitchFamily="49" charset="0"/>
                <a:cs typeface="Courier New" panose="02070309020205020404" pitchFamily="49" charset="0"/>
                <a:sym typeface="Courier New" panose="02070309020205020404" pitchFamily="49" charset="0"/>
              </a:rPr>
              <a:t>gcd</a:t>
            </a:r>
            <a:r>
              <a:rPr lang="en-US" altLang="en-US" sz="1600" dirty="0">
                <a:latin typeface="Courier New" panose="02070309020205020404" pitchFamily="49" charset="0"/>
                <a:cs typeface="Courier New" panose="02070309020205020404" pitchFamily="49" charset="0"/>
                <a:sym typeface="Courier New" panose="02070309020205020404" pitchFamily="49" charset="0"/>
              </a:rPr>
              <a:t> (int a, int b) {</a:t>
            </a:r>
            <a:endParaRPr lang="en-US" altLang="en-US" sz="16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1600" dirty="0">
                <a:latin typeface="Courier New" panose="02070309020205020404" pitchFamily="49" charset="0"/>
                <a:sym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sym typeface="Courier New" panose="02070309020205020404" pitchFamily="49" charset="0"/>
              </a:rPr>
              <a:t>/* assume a, b &gt; 0 */</a:t>
            </a:r>
            <a:endParaRPr lang="en-US" altLang="en-US" sz="16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1600" dirty="0">
                <a:latin typeface="Courier New" panose="02070309020205020404" pitchFamily="49" charset="0"/>
                <a:cs typeface="Courier New" panose="02070309020205020404" pitchFamily="49" charset="0"/>
                <a:sym typeface="Courier New" panose="02070309020205020404" pitchFamily="49" charset="0"/>
              </a:rPr>
              <a:t>       if (a == b) return a;</a:t>
            </a:r>
            <a:endParaRPr lang="en-US" altLang="en-US" sz="16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1600" dirty="0">
                <a:latin typeface="Courier New" panose="02070309020205020404" pitchFamily="49" charset="0"/>
                <a:sym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sym typeface="Courier New" panose="02070309020205020404" pitchFamily="49" charset="0"/>
              </a:rPr>
              <a:t>else if (a &gt; b) return </a:t>
            </a:r>
            <a:r>
              <a:rPr lang="en-US" altLang="en-US" sz="1600" dirty="0" err="1">
                <a:latin typeface="Courier New" panose="02070309020205020404" pitchFamily="49" charset="0"/>
                <a:cs typeface="Courier New" panose="02070309020205020404" pitchFamily="49" charset="0"/>
                <a:sym typeface="Courier New" panose="02070309020205020404" pitchFamily="49" charset="0"/>
              </a:rPr>
              <a:t>gcd</a:t>
            </a:r>
            <a:r>
              <a:rPr lang="en-US" altLang="en-US" sz="1600" dirty="0">
                <a:latin typeface="Courier New" panose="02070309020205020404" pitchFamily="49" charset="0"/>
                <a:cs typeface="Courier New" panose="02070309020205020404" pitchFamily="49" charset="0"/>
                <a:sym typeface="Courier New" panose="02070309020205020404" pitchFamily="49" charset="0"/>
              </a:rPr>
              <a:t> (a - </a:t>
            </a:r>
            <a:r>
              <a:rPr lang="en-US" altLang="en-US" sz="1600" dirty="0" err="1">
                <a:latin typeface="Courier New" panose="02070309020205020404" pitchFamily="49" charset="0"/>
                <a:cs typeface="Courier New" panose="02070309020205020404" pitchFamily="49" charset="0"/>
                <a:sym typeface="Courier New" panose="02070309020205020404" pitchFamily="49" charset="0"/>
              </a:rPr>
              <a:t>b,b</a:t>
            </a:r>
            <a:r>
              <a:rPr lang="en-US" altLang="en-US" sz="1600" dirty="0">
                <a:latin typeface="Courier New" panose="02070309020205020404" pitchFamily="49" charset="0"/>
                <a:cs typeface="Courier New" panose="02070309020205020404" pitchFamily="49" charset="0"/>
                <a:sym typeface="Courier New" panose="02070309020205020404" pitchFamily="49" charset="0"/>
              </a:rPr>
              <a:t>);</a:t>
            </a:r>
            <a:endParaRPr lang="en-US" altLang="en-US" sz="16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1600" dirty="0">
                <a:latin typeface="Courier New" panose="02070309020205020404" pitchFamily="49" charset="0"/>
                <a:sym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sym typeface="Courier New" panose="02070309020205020404" pitchFamily="49" charset="0"/>
              </a:rPr>
              <a:t>else return </a:t>
            </a:r>
            <a:r>
              <a:rPr lang="en-US" altLang="en-US" sz="1600" dirty="0" err="1">
                <a:latin typeface="Courier New" panose="02070309020205020404" pitchFamily="49" charset="0"/>
                <a:cs typeface="Courier New" panose="02070309020205020404" pitchFamily="49" charset="0"/>
                <a:sym typeface="Courier New" panose="02070309020205020404" pitchFamily="49" charset="0"/>
              </a:rPr>
              <a:t>gcd</a:t>
            </a:r>
            <a:r>
              <a:rPr lang="en-US" altLang="en-US" sz="1600" dirty="0">
                <a:latin typeface="Courier New" panose="02070309020205020404" pitchFamily="49" charset="0"/>
                <a:cs typeface="Courier New" panose="02070309020205020404" pitchFamily="49" charset="0"/>
                <a:sym typeface="Courier New" panose="02070309020205020404" pitchFamily="49" charset="0"/>
              </a:rPr>
              <a:t> (a, b – a);</a:t>
            </a:r>
            <a:endParaRPr lang="en-US" altLang="en-US" sz="1600" dirty="0">
              <a:latin typeface="Courier New" panose="02070309020205020404" pitchFamily="49" charset="0"/>
              <a:sym typeface="Courier New" panose="02070309020205020404" pitchFamily="49" charset="0"/>
            </a:endParaRPr>
          </a:p>
          <a:p>
            <a:pPr marL="782638" lvl="1">
              <a:lnSpc>
                <a:spcPct val="110000"/>
              </a:lnSpc>
              <a:buFont typeface="Times New Roman" panose="02020603050405020304" pitchFamily="18" charset="0"/>
              <a:buNone/>
            </a:pPr>
            <a:r>
              <a:rPr lang="en-US" altLang="en-US" sz="1600" dirty="0">
                <a:latin typeface="Courier New" panose="02070309020205020404" pitchFamily="49" charset="0"/>
                <a:cs typeface="Courier New" panose="02070309020205020404" pitchFamily="49" charset="0"/>
                <a:sym typeface="Courier New" panose="02070309020205020404" pitchFamily="49" charset="0"/>
              </a:rPr>
              <a:t>}</a:t>
            </a:r>
            <a:endParaRPr lang="en-US" altLang="en-US" sz="2800" dirty="0"/>
          </a:p>
          <a:p>
            <a:pPr marL="782638" lvl="1">
              <a:lnSpc>
                <a:spcPct val="110000"/>
              </a:lnSpc>
            </a:pPr>
            <a:r>
              <a:rPr lang="en-US" altLang="en-US" sz="2800" dirty="0"/>
              <a:t>A good compiler will translate this to machine code that runs “in place”, essentially returning to the start of the function with new </a:t>
            </a:r>
            <a:r>
              <a:rPr lang="en-US" altLang="en-US" sz="2800" dirty="0" err="1"/>
              <a:t>a,b</a:t>
            </a:r>
            <a:r>
              <a:rPr lang="en-US" altLang="en-US" sz="2800" dirty="0"/>
              <a:t> values.	</a:t>
            </a:r>
            <a:endParaRPr lang="en-US" altLang="en-US" dirty="0">
              <a:latin typeface="Courier New" panose="02070309020205020404" pitchFamily="49" charset="0"/>
              <a:cs typeface="Courier New" panose="02070309020205020404" pitchFamily="49" charset="0"/>
              <a:sym typeface="Courier New" panose="02070309020205020404" pitchFamily="49"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816F21-68A1-0F61-151D-E8DAE1EE3D8F}"/>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03" name="Rectangle 3">
            <a:extLst>
              <a:ext uri="{FF2B5EF4-FFF2-40B4-BE49-F238E27FC236}">
                <a16:creationId xmlns:a16="http://schemas.microsoft.com/office/drawing/2014/main" id="{1AAF8FA8-7C4C-506D-30C2-A8EC6287DC4B}"/>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04" name="Rectangle 4">
            <a:extLst>
              <a:ext uri="{FF2B5EF4-FFF2-40B4-BE49-F238E27FC236}">
                <a16:creationId xmlns:a16="http://schemas.microsoft.com/office/drawing/2014/main" id="{97DA924C-72D9-49F7-06F8-9682474E3EBC}"/>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05" name="Rectangle 5">
            <a:extLst>
              <a:ext uri="{FF2B5EF4-FFF2-40B4-BE49-F238E27FC236}">
                <a16:creationId xmlns:a16="http://schemas.microsoft.com/office/drawing/2014/main" id="{4A2E5BDF-D508-A198-21AB-D79344A9CE34}"/>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06" name="Rectangle 6">
            <a:extLst>
              <a:ext uri="{FF2B5EF4-FFF2-40B4-BE49-F238E27FC236}">
                <a16:creationId xmlns:a16="http://schemas.microsoft.com/office/drawing/2014/main" id="{BF25CF91-53DC-A1A9-4471-A965ADD67047}"/>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209" name="Rectangle 9">
            <a:extLst>
              <a:ext uri="{FF2B5EF4-FFF2-40B4-BE49-F238E27FC236}">
                <a16:creationId xmlns:a16="http://schemas.microsoft.com/office/drawing/2014/main" id="{300EBD04-5D4F-DC4E-EAFF-67034283BD21}"/>
              </a:ext>
            </a:extLst>
          </p:cNvPr>
          <p:cNvSpPr>
            <a:spLocks noChangeArrowheads="1"/>
          </p:cNvSpPr>
          <p:nvPr>
            <p:ph type="title"/>
          </p:nvPr>
        </p:nvSpPr>
        <p:spPr>
          <a:xfrm>
            <a:off x="406400" y="0"/>
            <a:ext cx="8509000" cy="16002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Recursion: Continuations </a:t>
            </a:r>
          </a:p>
        </p:txBody>
      </p:sp>
      <p:sp>
        <p:nvSpPr>
          <p:cNvPr id="51210" name="Rectangle 10">
            <a:extLst>
              <a:ext uri="{FF2B5EF4-FFF2-40B4-BE49-F238E27FC236}">
                <a16:creationId xmlns:a16="http://schemas.microsoft.com/office/drawing/2014/main" id="{434DAA57-227C-8670-7835-45D9D1173DEB}"/>
              </a:ext>
            </a:extLst>
          </p:cNvPr>
          <p:cNvSpPr>
            <a:spLocks noChangeArrowheads="1"/>
          </p:cNvSpPr>
          <p:nvPr>
            <p:ph type="body" idx="1"/>
          </p:nvPr>
        </p:nvSpPr>
        <p:spPr>
          <a:xfrm>
            <a:off x="127000" y="1358900"/>
            <a:ext cx="8851900" cy="518160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a:t>Even if not initially tail recursive, simple transformations can often produce tail-recursive code.</a:t>
            </a:r>
          </a:p>
          <a:p>
            <a:pPr>
              <a:lnSpc>
                <a:spcPct val="110000"/>
              </a:lnSpc>
            </a:pPr>
            <a:r>
              <a:rPr lang="en-US" altLang="en-US"/>
              <a:t>Known as continuation-passing.  (more in a later chapter)</a:t>
            </a:r>
          </a:p>
          <a:p>
            <a:pPr>
              <a:lnSpc>
                <a:spcPct val="110000"/>
              </a:lnSpc>
            </a:pPr>
            <a:r>
              <a:rPr lang="en-US" altLang="en-US"/>
              <a:t>Additionally, clever tricks - such as computing Fibonacci numbers in an increasing fashion, rather than via two recursive calls - can make recursion comparable.</a:t>
            </a:r>
          </a:p>
          <a:p>
            <a:pPr>
              <a:lnSpc>
                <a:spcPct val="110000"/>
              </a:lnSpc>
            </a:pPr>
            <a:endParaRPr lang="en-US"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C86C269-1D9F-C826-1C15-84BA92FC71D7}"/>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2227" name="Rectangle 3">
            <a:extLst>
              <a:ext uri="{FF2B5EF4-FFF2-40B4-BE49-F238E27FC236}">
                <a16:creationId xmlns:a16="http://schemas.microsoft.com/office/drawing/2014/main" id="{54D220A5-04AA-8849-801B-54ADD4B94B3D}"/>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2228" name="Rectangle 4">
            <a:extLst>
              <a:ext uri="{FF2B5EF4-FFF2-40B4-BE49-F238E27FC236}">
                <a16:creationId xmlns:a16="http://schemas.microsoft.com/office/drawing/2014/main" id="{6DB8E4BB-288C-7BA3-F1FC-838C0E7A7433}"/>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2229" name="Rectangle 5">
            <a:extLst>
              <a:ext uri="{FF2B5EF4-FFF2-40B4-BE49-F238E27FC236}">
                <a16:creationId xmlns:a16="http://schemas.microsoft.com/office/drawing/2014/main" id="{F24DE877-1C4B-E484-90AB-B3B678C55D5E}"/>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2230" name="Rectangle 6">
            <a:extLst>
              <a:ext uri="{FF2B5EF4-FFF2-40B4-BE49-F238E27FC236}">
                <a16:creationId xmlns:a16="http://schemas.microsoft.com/office/drawing/2014/main" id="{222C70D3-05C0-0AE7-D411-CB76B5ABD3FD}"/>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33" name="Rectangle 9">
            <a:extLst>
              <a:ext uri="{FF2B5EF4-FFF2-40B4-BE49-F238E27FC236}">
                <a16:creationId xmlns:a16="http://schemas.microsoft.com/office/drawing/2014/main" id="{5C5FE32D-4F34-2C50-24E2-E1E0B0F66A5D}"/>
              </a:ext>
            </a:extLst>
          </p:cNvPr>
          <p:cNvSpPr>
            <a:spLocks noChangeArrowheads="1"/>
          </p:cNvSpPr>
          <p:nvPr>
            <p:ph type="title"/>
          </p:nvPr>
        </p:nvSpPr>
        <p:spPr>
          <a:xfrm>
            <a:off x="406400" y="0"/>
            <a:ext cx="8509000" cy="160020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Order of evaluation</a:t>
            </a:r>
          </a:p>
        </p:txBody>
      </p:sp>
      <p:sp>
        <p:nvSpPr>
          <p:cNvPr id="52234" name="Rectangle 10">
            <a:extLst>
              <a:ext uri="{FF2B5EF4-FFF2-40B4-BE49-F238E27FC236}">
                <a16:creationId xmlns:a16="http://schemas.microsoft.com/office/drawing/2014/main" id="{AD601109-6E34-58C9-E8B5-ACC9B45A19CC}"/>
              </a:ext>
            </a:extLst>
          </p:cNvPr>
          <p:cNvSpPr>
            <a:spLocks noChangeArrowheads="1"/>
          </p:cNvSpPr>
          <p:nvPr>
            <p:ph type="body" idx="1"/>
          </p:nvPr>
        </p:nvSpPr>
        <p:spPr>
          <a:xfrm>
            <a:off x="127000" y="1358900"/>
            <a:ext cx="8851900" cy="4737100"/>
          </a:xfrm>
          <a:noFill/>
          <a:ln/>
          <a:extLst>
            <a:ext uri="{91240B29-F687-4F45-9708-019B960494DF}">
              <a14:hiddenLine xmlns:a14="http://schemas.microsoft.com/office/drawing/2010/main" w="9525">
                <a:solidFill>
                  <a:schemeClr val="tx1"/>
                </a:solidFill>
                <a:miter lim="800000"/>
                <a:headEnd/>
                <a:tailEnd/>
              </a14:hiddenLine>
            </a:ext>
          </a:extLst>
        </p:spPr>
        <p:txBody>
          <a:bodyPr rIns="132080"/>
          <a:lstStyle/>
          <a:p>
            <a:pPr>
              <a:lnSpc>
                <a:spcPct val="110000"/>
              </a:lnSpc>
            </a:pPr>
            <a:r>
              <a:rPr lang="en-US" altLang="en-US" sz="2400" dirty="0"/>
              <a:t>Generally, we assume that arguments are evaluated before passing to a subroutine, in applicative order evaluations.</a:t>
            </a:r>
          </a:p>
          <a:p>
            <a:pPr>
              <a:lnSpc>
                <a:spcPct val="110000"/>
              </a:lnSpc>
            </a:pPr>
            <a:r>
              <a:rPr lang="en-US" altLang="en-US" sz="2400" dirty="0"/>
              <a:t>Not always the case: lazy evaluation or normal order evaluation. pass unevaluated arguments to functions, and value is only computed if and when it is necessary.</a:t>
            </a:r>
          </a:p>
          <a:p>
            <a:pPr>
              <a:lnSpc>
                <a:spcPct val="110000"/>
              </a:lnSpc>
            </a:pPr>
            <a:r>
              <a:rPr lang="en-US" altLang="en-US" sz="2400" dirty="0"/>
              <a:t>Applicative order is preferable for clarity and efficiency, but sometimes normal order can lead to faster code or code that won’t give as many run-time errors.  </a:t>
            </a:r>
          </a:p>
          <a:p>
            <a:pPr>
              <a:lnSpc>
                <a:spcPct val="110000"/>
              </a:lnSpc>
            </a:pPr>
            <a:r>
              <a:rPr lang="en-US" altLang="en-US" sz="2400" dirty="0"/>
              <a:t>In particular, for list-type structures in functional languages, this lazy evaluation can be key. </a:t>
            </a:r>
          </a:p>
          <a:p>
            <a:pPr>
              <a:lnSpc>
                <a:spcPct val="110000"/>
              </a:lnSpc>
            </a:pPr>
            <a:endParaRPr lang="en-US" altLang="en-US" sz="2400" dirty="0"/>
          </a:p>
          <a:p>
            <a:pPr>
              <a:lnSpc>
                <a:spcPct val="110000"/>
              </a:lnSpc>
            </a:pPr>
            <a:endParaRPr lang="en-US" altLang="en-US"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D74C48F6-0AA2-E9BE-2717-24FC0964D4AB}"/>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2" name="Rectangle 2">
            <a:extLst>
              <a:ext uri="{FF2B5EF4-FFF2-40B4-BE49-F238E27FC236}">
                <a16:creationId xmlns:a16="http://schemas.microsoft.com/office/drawing/2014/main" id="{663AF7AC-5812-12CC-1019-61EDB6A34F16}"/>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3" name="Rectangle 3">
            <a:extLst>
              <a:ext uri="{FF2B5EF4-FFF2-40B4-BE49-F238E27FC236}">
                <a16:creationId xmlns:a16="http://schemas.microsoft.com/office/drawing/2014/main" id="{9EF330F4-E7C4-3535-E4AE-986A4C777055}"/>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4" name="Rectangle 4">
            <a:extLst>
              <a:ext uri="{FF2B5EF4-FFF2-40B4-BE49-F238E27FC236}">
                <a16:creationId xmlns:a16="http://schemas.microsoft.com/office/drawing/2014/main" id="{16E4AC03-0BDA-AB51-39E5-0F00198DC9C9}"/>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5" name="Rectangle 5">
            <a:extLst>
              <a:ext uri="{FF2B5EF4-FFF2-40B4-BE49-F238E27FC236}">
                <a16:creationId xmlns:a16="http://schemas.microsoft.com/office/drawing/2014/main" id="{920E9271-B866-1B1B-9094-ABFF7358DDD5}"/>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28" name="Rectangle 8">
            <a:extLst>
              <a:ext uri="{FF2B5EF4-FFF2-40B4-BE49-F238E27FC236}">
                <a16:creationId xmlns:a16="http://schemas.microsoft.com/office/drawing/2014/main" id="{C5ED6452-17DE-4CF5-C835-584FEE2B1D9F}"/>
              </a:ext>
            </a:extLst>
          </p:cNvPr>
          <p:cNvSpPr>
            <a:spLocks noChangeArrowheads="1"/>
          </p:cNvSpPr>
          <p:nvPr>
            <p:ph type="title"/>
          </p:nvPr>
        </p:nvSpPr>
        <p:spPr>
          <a:xfrm>
            <a:off x="317500" y="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US" altLang="en-US"/>
              <a:t>Expression Evaluation </a:t>
            </a:r>
          </a:p>
        </p:txBody>
      </p:sp>
      <p:sp>
        <p:nvSpPr>
          <p:cNvPr id="5129" name="Rectangle 9">
            <a:extLst>
              <a:ext uri="{FF2B5EF4-FFF2-40B4-BE49-F238E27FC236}">
                <a16:creationId xmlns:a16="http://schemas.microsoft.com/office/drawing/2014/main" id="{5F5A292D-C74C-D324-FCED-1FE7FCEC95B6}"/>
              </a:ext>
            </a:extLst>
          </p:cNvPr>
          <p:cNvSpPr>
            <a:spLocks/>
          </p:cNvSpPr>
          <p:nvPr/>
        </p:nvSpPr>
        <p:spPr bwMode="auto">
          <a:xfrm>
            <a:off x="1007584" y="5852596"/>
            <a:ext cx="754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2pPr>
            <a:lvl3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3pPr>
            <a:lvl4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5pPr>
            <a:lvl6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6pPr>
            <a:lvl7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7pPr>
            <a:lvl8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8pPr>
            <a:lvl9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defRPr sz="1200">
                <a:solidFill>
                  <a:schemeClr val="tx1"/>
                </a:solidFill>
                <a:latin typeface="Times New Roman" panose="02020603050405020304" pitchFamily="18" charset="0"/>
              </a:defRPr>
            </a:lvl9pPr>
          </a:lstStyle>
          <a:p>
            <a:r>
              <a:rPr lang="en-US" altLang="en-US" sz="1000" dirty="0">
                <a:latin typeface="Gill Sans" pitchFamily="1" charset="0"/>
                <a:sym typeface="Gill Sans" pitchFamily="1" charset="0"/>
              </a:rPr>
              <a:t>Operator precedence levels in Fortran, Pascal, C, and Ada.</a:t>
            </a:r>
            <a:r>
              <a:rPr lang="en-US" altLang="en-US" sz="1300" dirty="0">
                <a:latin typeface="Helvetica" panose="020B0604020202020204" pitchFamily="34" charset="0"/>
                <a:cs typeface="Helvetica" panose="020B0604020202020204" pitchFamily="34" charset="0"/>
                <a:sym typeface="Helvetica" panose="020B0604020202020204" pitchFamily="34" charset="0"/>
              </a:rPr>
              <a:t> </a:t>
            </a:r>
            <a:r>
              <a:rPr lang="en-US" altLang="en-US" sz="1000" dirty="0">
                <a:latin typeface="Gill Sans Light" pitchFamily="1" charset="0"/>
                <a:sym typeface="Gill Sans Light" pitchFamily="1" charset="0"/>
              </a:rPr>
              <a:t>The operator s at the top of the ﬁgure group most tightly. </a:t>
            </a:r>
          </a:p>
        </p:txBody>
      </p:sp>
      <p:pic>
        <p:nvPicPr>
          <p:cNvPr id="5133" name="Picture 13">
            <a:extLst>
              <a:ext uri="{FF2B5EF4-FFF2-40B4-BE49-F238E27FC236}">
                <a16:creationId xmlns:a16="http://schemas.microsoft.com/office/drawing/2014/main" id="{91013BC3-418B-2A0E-61CE-FE124A3D12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5181600" cy="45910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B7DF27-60A7-0866-BBB4-91ABED29A2C2}"/>
              </a:ext>
            </a:extLst>
          </p:cNvPr>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7651" name="Rectangle 3">
            <a:extLst>
              <a:ext uri="{FF2B5EF4-FFF2-40B4-BE49-F238E27FC236}">
                <a16:creationId xmlns:a16="http://schemas.microsoft.com/office/drawing/2014/main" id="{C74CD3CB-8C2E-75E7-AC2B-C4BEAFBF3B95}"/>
              </a:ext>
            </a:extLst>
          </p:cNvPr>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7652" name="Rectangle 4">
            <a:extLst>
              <a:ext uri="{FF2B5EF4-FFF2-40B4-BE49-F238E27FC236}">
                <a16:creationId xmlns:a16="http://schemas.microsoft.com/office/drawing/2014/main" id="{49C81B62-4738-26A5-177A-4D8062BA66E1}"/>
              </a:ext>
            </a:extLst>
          </p:cNvPr>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7653" name="Rectangle 5">
            <a:extLst>
              <a:ext uri="{FF2B5EF4-FFF2-40B4-BE49-F238E27FC236}">
                <a16:creationId xmlns:a16="http://schemas.microsoft.com/office/drawing/2014/main" id="{A41A8CFD-8112-6591-1DEB-005F0BA76F45}"/>
              </a:ext>
            </a:extLst>
          </p:cNvPr>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7654" name="Rectangle 6">
            <a:extLst>
              <a:ext uri="{FF2B5EF4-FFF2-40B4-BE49-F238E27FC236}">
                <a16:creationId xmlns:a16="http://schemas.microsoft.com/office/drawing/2014/main" id="{51B5B724-33CD-9FC1-156B-4B47B35A72DA}"/>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7657" name="Rectangle 9">
            <a:extLst>
              <a:ext uri="{FF2B5EF4-FFF2-40B4-BE49-F238E27FC236}">
                <a16:creationId xmlns:a16="http://schemas.microsoft.com/office/drawing/2014/main" id="{A9E12BB9-7D3F-2787-7E73-CFBA0D7EC666}"/>
              </a:ext>
            </a:extLst>
          </p:cNvPr>
          <p:cNvSpPr>
            <a:spLocks noChangeArrowheads="1"/>
          </p:cNvSpPr>
          <p:nvPr>
            <p:ph type="title"/>
          </p:nvPr>
        </p:nvSpPr>
        <p:spPr>
          <a:xfrm>
            <a:off x="406400" y="228600"/>
            <a:ext cx="8509000" cy="1143000"/>
          </a:xfrm>
          <a:ln/>
          <a:extLst>
            <a:ext uri="{91240B29-F687-4F45-9708-019B960494DF}">
              <a14:hiddenLine xmlns:a14="http://schemas.microsoft.com/office/drawing/2010/main" w="9525">
                <a:solidFill>
                  <a:schemeClr val="tx1"/>
                </a:solidFill>
                <a:miter lim="800000"/>
                <a:headEnd/>
                <a:tailEnd/>
              </a14:hiddenLine>
            </a:ext>
          </a:extLst>
        </p:spPr>
        <p:txBody>
          <a:bodyPr rIns="132080"/>
          <a:lstStyle/>
          <a:p>
            <a:r>
              <a:rPr lang="en" i="1" dirty="0">
                <a:solidFill>
                  <a:srgbClr val="2D3B45"/>
                </a:solidFill>
                <a:highlight>
                  <a:srgbClr val="FFFFFF"/>
                </a:highlight>
              </a:rPr>
              <a:t>Operator Associativity</a:t>
            </a:r>
            <a:r>
              <a:rPr lang="en" dirty="0">
                <a:solidFill>
                  <a:srgbClr val="2D3B45"/>
                </a:solidFill>
                <a:highlight>
                  <a:srgbClr val="FFFFFF"/>
                </a:highlight>
              </a:rPr>
              <a:t>.</a:t>
            </a:r>
            <a:endParaRPr lang="en-US" altLang="en-US" dirty="0"/>
          </a:p>
        </p:txBody>
      </p:sp>
      <p:sp>
        <p:nvSpPr>
          <p:cNvPr id="3" name="Google Shape;100;p20">
            <a:extLst>
              <a:ext uri="{FF2B5EF4-FFF2-40B4-BE49-F238E27FC236}">
                <a16:creationId xmlns:a16="http://schemas.microsoft.com/office/drawing/2014/main" id="{9104D322-77FE-76BB-D630-A05416D55B91}"/>
              </a:ext>
            </a:extLst>
          </p:cNvPr>
          <p:cNvSpPr txBox="1">
            <a:spLocks/>
          </p:cNvSpPr>
          <p:nvPr/>
        </p:nvSpPr>
        <p:spPr bwMode="auto">
          <a:xfrm>
            <a:off x="415600" y="1536633"/>
            <a:ext cx="8357200" cy="455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spcFirstLastPara="1" vert="horz" wrap="square" lIns="121900" tIns="121900" rIns="121900" bIns="121900" numCol="1" anchor="t" anchorCtr="0" compatLnSpc="1">
            <a:prstTxWarp prst="textNoShape">
              <a:avLst/>
            </a:prstTxWarp>
            <a:normAutofit fontScale="92500" lnSpcReduction="20000"/>
          </a:bodyPr>
          <a:lstStyle>
            <a:lvl1pPr marL="382588" indent="-342900" algn="l" rtl="0" fontAlgn="base">
              <a:spcBef>
                <a:spcPts val="600"/>
              </a:spcBef>
              <a:spcAft>
                <a:spcPct val="0"/>
              </a:spcAft>
              <a:buSzPct val="100000"/>
              <a:buFont typeface="Times New Roman" panose="02020603050405020304" pitchFamily="18" charset="0"/>
              <a:buChar char="•"/>
              <a:defRPr sz="2800" kern="1200">
                <a:solidFill>
                  <a:schemeClr val="tx1"/>
                </a:solidFill>
                <a:latin typeface="+mn-lt"/>
                <a:ea typeface="+mn-ea"/>
                <a:cs typeface="+mn-cs"/>
                <a:sym typeface="Times New Roman" panose="02020603050405020304" pitchFamily="18" charset="0"/>
              </a:defRPr>
            </a:lvl1pPr>
            <a:lvl2pPr marL="731838" indent="-285750" algn="l" rtl="0" fontAlgn="base">
              <a:spcBef>
                <a:spcPts val="500"/>
              </a:spcBef>
              <a:spcAft>
                <a:spcPct val="0"/>
              </a:spcAft>
              <a:buSzPct val="100000"/>
              <a:buFont typeface="Times New Roman" panose="02020603050405020304" pitchFamily="18" charset="0"/>
              <a:buChar char="–"/>
              <a:defRPr sz="2400" kern="1200">
                <a:solidFill>
                  <a:schemeClr val="tx1"/>
                </a:solidFill>
                <a:latin typeface="+mn-lt"/>
                <a:ea typeface="+mn-ea"/>
                <a:cs typeface="+mn-cs"/>
                <a:sym typeface="Times New Roman" panose="02020603050405020304" pitchFamily="18" charset="0"/>
              </a:defRPr>
            </a:lvl2pPr>
            <a:lvl3pPr marL="1131888" indent="-228600" algn="l" rtl="0" fontAlgn="base">
              <a:spcBef>
                <a:spcPts val="500"/>
              </a:spcBef>
              <a:spcAft>
                <a:spcPct val="0"/>
              </a:spcAft>
              <a:buSzPct val="100000"/>
              <a:buFont typeface="Times New Roman" panose="02020603050405020304" pitchFamily="18" charset="0"/>
              <a:buChar char="•"/>
              <a:defRPr sz="2000" kern="1200">
                <a:solidFill>
                  <a:schemeClr val="tx1"/>
                </a:solidFill>
                <a:latin typeface="+mn-lt"/>
                <a:ea typeface="+mn-ea"/>
                <a:cs typeface="+mn-cs"/>
                <a:sym typeface="Times New Roman" panose="02020603050405020304" pitchFamily="18" charset="0"/>
              </a:defRPr>
            </a:lvl3pPr>
            <a:lvl4pPr marL="1589088" indent="-228600" algn="l" rtl="0" fontAlgn="base">
              <a:spcBef>
                <a:spcPts val="400"/>
              </a:spcBef>
              <a:spcAft>
                <a:spcPct val="0"/>
              </a:spcAft>
              <a:buSzPct val="100000"/>
              <a:buFont typeface="Times New Roman" panose="02020603050405020304" pitchFamily="18" charset="0"/>
              <a:buChar char="–"/>
              <a:defRPr kern="1200">
                <a:solidFill>
                  <a:schemeClr val="tx1"/>
                </a:solidFill>
                <a:latin typeface="+mn-lt"/>
                <a:ea typeface="+mn-ea"/>
                <a:cs typeface="+mn-cs"/>
                <a:sym typeface="Times New Roman" panose="02020603050405020304" pitchFamily="18" charset="0"/>
              </a:defRPr>
            </a:lvl4pPr>
            <a:lvl5pPr marL="2046288" indent="-228600" algn="l" rtl="0" fontAlgn="base">
              <a:spcBef>
                <a:spcPts val="400"/>
              </a:spcBef>
              <a:spcAft>
                <a:spcPct val="0"/>
              </a:spcAft>
              <a:buSzPct val="100000"/>
              <a:buFont typeface="Times New Roman" panose="02020603050405020304" pitchFamily="18" charset="0"/>
              <a:buChar char="»"/>
              <a:defRPr kern="1200">
                <a:solidFill>
                  <a:schemeClr val="tx1"/>
                </a:solidFill>
                <a:latin typeface="+mn-lt"/>
                <a:ea typeface="+mn-ea"/>
                <a:cs typeface="+mn-cs"/>
                <a:sym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a:t>Operator associativity is the property that determines the order the operations when operators have the same precedence</a:t>
            </a:r>
          </a:p>
          <a:p>
            <a:pPr marL="457200" indent="-457200"/>
            <a:endParaRPr lang="en-US"/>
          </a:p>
          <a:p>
            <a:pPr marL="457200" indent="-457200"/>
            <a:r>
              <a:rPr lang="en-US"/>
              <a:t>Usually left to right</a:t>
            </a:r>
          </a:p>
          <a:p>
            <a:pPr marL="0" indent="0">
              <a:spcBef>
                <a:spcPts val="1600"/>
              </a:spcBef>
              <a:buFont typeface="Times New Roman" panose="02020603050405020304" pitchFamily="18" charset="0"/>
              <a:buNone/>
            </a:pPr>
            <a:endParaRPr lang="en-US"/>
          </a:p>
          <a:p>
            <a:pPr marL="457200" indent="-457200">
              <a:spcBef>
                <a:spcPts val="1600"/>
              </a:spcBef>
            </a:pPr>
            <a:r>
              <a:rPr lang="en-US"/>
              <a:t>But some operators often are right-associative:</a:t>
            </a:r>
          </a:p>
          <a:p>
            <a:pPr marL="1066785" lvl="1" indent="-457200">
              <a:spcBef>
                <a:spcPts val="1600"/>
              </a:spcBef>
              <a:spcAft>
                <a:spcPts val="1600"/>
              </a:spcAft>
            </a:pPr>
            <a:r>
              <a:rPr lang="en-US"/>
              <a:t>Exponentiation:  2^3^4 (3^4 done first)</a:t>
            </a:r>
          </a:p>
          <a:p>
            <a:pPr marL="1066785" lvl="1" indent="-457200">
              <a:spcBef>
                <a:spcPts val="1600"/>
              </a:spcBef>
              <a:spcAft>
                <a:spcPts val="1600"/>
              </a:spcAft>
            </a:pPr>
            <a:r>
              <a:rPr lang="en-US"/>
              <a:t>Assignment:  x = y = z  (y = z done first)</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359585" y="838200"/>
            <a:ext cx="7784415" cy="914100"/>
          </a:xfrm>
          <a:prstGeom prst="rect">
            <a:avLst/>
          </a:prstGeom>
        </p:spPr>
        <p:txBody>
          <a:bodyPr spcFirstLastPara="1" vert="horz" wrap="square" lIns="91425" tIns="91425" rIns="91425" bIns="91425" numCol="1" anchor="t" anchorCtr="0" compatLnSpc="1">
            <a:prstTxWarp prst="textNoShape">
              <a:avLst/>
            </a:prstTxWarp>
            <a:normAutofit/>
          </a:bodyPr>
          <a:lstStyle/>
          <a:p>
            <a:r>
              <a:rPr lang="en" dirty="0"/>
              <a:t>Operator Overloading</a:t>
            </a:r>
            <a:endParaRPr dirty="0"/>
          </a:p>
        </p:txBody>
      </p:sp>
      <p:sp>
        <p:nvSpPr>
          <p:cNvPr id="152" name="Google Shape;152;p16"/>
          <p:cNvSpPr txBox="1">
            <a:spLocks noGrp="1"/>
          </p:cNvSpPr>
          <p:nvPr>
            <p:ph type="body" idx="1"/>
          </p:nvPr>
        </p:nvSpPr>
        <p:spPr>
          <a:xfrm>
            <a:off x="192024" y="2424800"/>
            <a:ext cx="8144376" cy="2911200"/>
          </a:xfrm>
          <a:prstGeom prst="rect">
            <a:avLst/>
          </a:prstGeom>
        </p:spPr>
        <p:txBody>
          <a:bodyPr spcFirstLastPara="1" vert="horz" wrap="square" lIns="91425" tIns="91425" rIns="91425" bIns="91425" numCol="1" anchor="t" anchorCtr="0" compatLnSpc="1">
            <a:prstTxWarp prst="textNoShape">
              <a:avLst/>
            </a:prstTxWarp>
            <a:normAutofit fontScale="70000" lnSpcReduction="20000"/>
          </a:bodyPr>
          <a:lstStyle/>
          <a:p>
            <a:pPr marL="342900" indent="-342900">
              <a:spcAft>
                <a:spcPts val="1200"/>
              </a:spcAft>
            </a:pPr>
            <a:r>
              <a:rPr lang="en-US" dirty="0">
                <a:latin typeface="Lato Extended"/>
              </a:rPr>
              <a:t>Operator overloading is having </a:t>
            </a:r>
            <a:r>
              <a:rPr lang="en-US" b="0" i="0" dirty="0">
                <a:effectLst/>
                <a:latin typeface="Lato Extended"/>
              </a:rPr>
              <a:t>multiple definitions of an operator</a:t>
            </a:r>
          </a:p>
          <a:p>
            <a:pPr marL="342900" indent="-342900">
              <a:spcAft>
                <a:spcPts val="1200"/>
              </a:spcAft>
            </a:pPr>
            <a:r>
              <a:rPr lang="en" dirty="0"/>
              <a:t>+ can be overloaded to handle types that aren’t usually added, like objects</a:t>
            </a:r>
          </a:p>
          <a:p>
            <a:pPr marL="0" indent="0">
              <a:spcAft>
                <a:spcPts val="1200"/>
              </a:spcAft>
              <a:buNone/>
            </a:pPr>
            <a:endParaRPr lang="en" dirty="0"/>
          </a:p>
          <a:p>
            <a:pPr marL="342900" indent="-342900">
              <a:spcAft>
                <a:spcPts val="1200"/>
              </a:spcAft>
            </a:pPr>
            <a:r>
              <a:rPr lang="en" dirty="0"/>
              <a:t>In C++, &amp;  can mean:</a:t>
            </a:r>
          </a:p>
          <a:p>
            <a:pPr marL="800089" lvl="1" indent="-342900">
              <a:spcAft>
                <a:spcPts val="1200"/>
              </a:spcAft>
            </a:pPr>
            <a:r>
              <a:rPr lang="en-US" dirty="0"/>
              <a:t>The address of a variable</a:t>
            </a:r>
          </a:p>
          <a:p>
            <a:pPr marL="800089" lvl="1" indent="-342900">
              <a:spcAft>
                <a:spcPts val="1200"/>
              </a:spcAft>
            </a:pPr>
            <a:r>
              <a:rPr lang="en" dirty="0"/>
              <a:t>Bitwise AND</a:t>
            </a:r>
          </a:p>
          <a:p>
            <a:pPr marL="342900" indent="-342900">
              <a:spcAft>
                <a:spcPts val="1200"/>
              </a:spcAft>
            </a:pPr>
            <a:r>
              <a:rPr lang="en" dirty="0"/>
              <a:t>Can be confusing to read a program with overloaded operators</a:t>
            </a:r>
          </a:p>
        </p:txBody>
      </p:sp>
    </p:spTree>
    <p:extLst>
      <p:ext uri="{BB962C8B-B14F-4D97-AF65-F5344CB8AC3E}">
        <p14:creationId xmlns:p14="http://schemas.microsoft.com/office/powerpoint/2010/main" val="25058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577075" y="1251000"/>
            <a:ext cx="7782827" cy="1430478"/>
          </a:xfrm>
          <a:prstGeom prst="rect">
            <a:avLst/>
          </a:prstGeom>
        </p:spPr>
        <p:txBody>
          <a:bodyPr spcFirstLastPara="1" vert="horz" wrap="square" lIns="91425" tIns="91425" rIns="91425" bIns="91425" numCol="1" anchor="t" anchorCtr="0" compatLnSpc="1">
            <a:prstTxWarp prst="textNoShape">
              <a:avLst/>
            </a:prstTxWarp>
            <a:noAutofit/>
          </a:bodyPr>
          <a:lstStyle/>
          <a:p>
            <a:r>
              <a:rPr lang="en" dirty="0">
                <a:solidFill>
                  <a:srgbClr val="2D3B45"/>
                </a:solidFill>
                <a:highlight>
                  <a:srgbClr val="FFFFFF"/>
                </a:highlight>
                <a:latin typeface="+mn-lt"/>
                <a:ea typeface="Lato"/>
                <a:cs typeface="Lato"/>
                <a:sym typeface="Lato"/>
              </a:rPr>
              <a:t>17. In Ruby, you can use </a:t>
            </a:r>
            <a:r>
              <a:rPr lang="en" b="1" dirty="0">
                <a:solidFill>
                  <a:srgbClr val="2D3B45"/>
                </a:solidFill>
                <a:highlight>
                  <a:srgbClr val="FFFFFF"/>
                </a:highlight>
                <a:latin typeface="+mn-lt"/>
                <a:ea typeface="Lato"/>
                <a:cs typeface="Lato"/>
                <a:sym typeface="Lato"/>
              </a:rPr>
              <a:t>&amp;&amp;</a:t>
            </a:r>
            <a:r>
              <a:rPr lang="en" dirty="0">
                <a:solidFill>
                  <a:srgbClr val="2D3B45"/>
                </a:solidFill>
                <a:highlight>
                  <a:srgbClr val="FFFFFF"/>
                </a:highlight>
                <a:latin typeface="+mn-lt"/>
                <a:ea typeface="Lato"/>
                <a:cs typeface="Lato"/>
                <a:sym typeface="Lato"/>
              </a:rPr>
              <a:t> and </a:t>
            </a:r>
            <a:r>
              <a:rPr lang="en" b="1" dirty="0">
                <a:solidFill>
                  <a:srgbClr val="2D3B45"/>
                </a:solidFill>
                <a:highlight>
                  <a:srgbClr val="FFFFFF"/>
                </a:highlight>
                <a:latin typeface="+mn-lt"/>
                <a:ea typeface="Lato"/>
                <a:cs typeface="Lato"/>
                <a:sym typeface="Lato"/>
              </a:rPr>
              <a:t>and</a:t>
            </a:r>
            <a:r>
              <a:rPr lang="en" dirty="0">
                <a:solidFill>
                  <a:srgbClr val="2D3B45"/>
                </a:solidFill>
                <a:highlight>
                  <a:srgbClr val="FFFFFF"/>
                </a:highlight>
                <a:latin typeface="+mn-lt"/>
                <a:ea typeface="Lato"/>
                <a:cs typeface="Lato"/>
                <a:sym typeface="Lato"/>
              </a:rPr>
              <a:t> to mean "and" and </a:t>
            </a:r>
            <a:r>
              <a:rPr lang="en" b="1" dirty="0">
                <a:solidFill>
                  <a:srgbClr val="2D3B45"/>
                </a:solidFill>
                <a:highlight>
                  <a:srgbClr val="FFFFFF"/>
                </a:highlight>
                <a:latin typeface="+mn-lt"/>
                <a:ea typeface="Lato"/>
                <a:cs typeface="Lato"/>
                <a:sym typeface="Lato"/>
              </a:rPr>
              <a:t>||</a:t>
            </a:r>
            <a:r>
              <a:rPr lang="en" dirty="0">
                <a:solidFill>
                  <a:srgbClr val="2D3B45"/>
                </a:solidFill>
                <a:highlight>
                  <a:srgbClr val="FFFFFF"/>
                </a:highlight>
                <a:latin typeface="+mn-lt"/>
                <a:ea typeface="Lato"/>
                <a:cs typeface="Lato"/>
                <a:sym typeface="Lato"/>
              </a:rPr>
              <a:t> and </a:t>
            </a:r>
            <a:r>
              <a:rPr lang="en" b="1" dirty="0">
                <a:solidFill>
                  <a:srgbClr val="2D3B45"/>
                </a:solidFill>
                <a:highlight>
                  <a:srgbClr val="FFFFFF"/>
                </a:highlight>
                <a:latin typeface="+mn-lt"/>
                <a:ea typeface="Lato"/>
                <a:cs typeface="Lato"/>
                <a:sym typeface="Lato"/>
              </a:rPr>
              <a:t>or</a:t>
            </a:r>
            <a:r>
              <a:rPr lang="en" dirty="0">
                <a:solidFill>
                  <a:srgbClr val="2D3B45"/>
                </a:solidFill>
                <a:highlight>
                  <a:srgbClr val="FFFFFF"/>
                </a:highlight>
                <a:latin typeface="+mn-lt"/>
                <a:ea typeface="Lato"/>
                <a:cs typeface="Lato"/>
                <a:sym typeface="Lato"/>
              </a:rPr>
              <a:t> to mean or.  But, they do not all have the same precedence.  Write some examples to show the precedence of these operators.</a:t>
            </a:r>
            <a:br>
              <a:rPr lang="en" dirty="0">
                <a:solidFill>
                  <a:srgbClr val="2D3B45"/>
                </a:solidFill>
                <a:highlight>
                  <a:srgbClr val="FFFFFF"/>
                </a:highlight>
                <a:latin typeface="Lato"/>
                <a:ea typeface="Lato"/>
                <a:cs typeface="Lato"/>
                <a:sym typeface="Lato"/>
              </a:rPr>
            </a:br>
            <a:br>
              <a:rPr lang="en" dirty="0">
                <a:solidFill>
                  <a:srgbClr val="2D3B45"/>
                </a:solidFill>
                <a:highlight>
                  <a:srgbClr val="FFFFFF"/>
                </a:highlight>
                <a:latin typeface="Lato"/>
                <a:ea typeface="Lato"/>
                <a:cs typeface="Lato"/>
                <a:sym typeface="Lato"/>
              </a:rPr>
            </a:br>
            <a:r>
              <a:rPr lang="en" dirty="0">
                <a:solidFill>
                  <a:srgbClr val="2D3B45"/>
                </a:solidFill>
                <a:highlight>
                  <a:srgbClr val="FFFFFF"/>
                </a:highlight>
                <a:latin typeface="Lato"/>
                <a:ea typeface="Lato"/>
                <a:cs typeface="Lato"/>
                <a:sym typeface="Lato"/>
              </a:rPr>
              <a:t>&amp;&amp;, ||  have higher precedence than assignment</a:t>
            </a:r>
            <a:br>
              <a:rPr lang="en" dirty="0">
                <a:solidFill>
                  <a:srgbClr val="2D3B45"/>
                </a:solidFill>
                <a:highlight>
                  <a:srgbClr val="FFFFFF"/>
                </a:highlight>
                <a:latin typeface="Lato"/>
                <a:ea typeface="Lato"/>
                <a:cs typeface="Lato"/>
                <a:sym typeface="Lato"/>
              </a:rPr>
            </a:br>
            <a:r>
              <a:rPr lang="en" dirty="0">
                <a:solidFill>
                  <a:srgbClr val="2D3B45"/>
                </a:solidFill>
                <a:highlight>
                  <a:srgbClr val="FFFFFF"/>
                </a:highlight>
                <a:latin typeface="Lato"/>
                <a:ea typeface="Lato"/>
                <a:cs typeface="Lato"/>
                <a:sym typeface="Lato"/>
              </a:rPr>
              <a:t>assignment has higher precedence than and/or</a:t>
            </a:r>
            <a:endParaRPr dirty="0"/>
          </a:p>
        </p:txBody>
      </p:sp>
      <p:pic>
        <p:nvPicPr>
          <p:cNvPr id="3" name="Picture 2">
            <a:extLst>
              <a:ext uri="{FF2B5EF4-FFF2-40B4-BE49-F238E27FC236}">
                <a16:creationId xmlns:a16="http://schemas.microsoft.com/office/drawing/2014/main" id="{60E68257-F6F9-6164-CFF9-8E9BA2848ED3}"/>
              </a:ext>
            </a:extLst>
          </p:cNvPr>
          <p:cNvPicPr>
            <a:picLocks noChangeAspect="1"/>
          </p:cNvPicPr>
          <p:nvPr/>
        </p:nvPicPr>
        <p:blipFill>
          <a:blip r:embed="rId3"/>
          <a:stretch>
            <a:fillRect/>
          </a:stretch>
        </p:blipFill>
        <p:spPr>
          <a:xfrm>
            <a:off x="1425178" y="4419600"/>
            <a:ext cx="6293644" cy="1964531"/>
          </a:xfrm>
          <a:prstGeom prst="rect">
            <a:avLst/>
          </a:prstGeom>
        </p:spPr>
      </p:pic>
    </p:spTree>
    <p:extLst>
      <p:ext uri="{BB962C8B-B14F-4D97-AF65-F5344CB8AC3E}">
        <p14:creationId xmlns:p14="http://schemas.microsoft.com/office/powerpoint/2010/main" val="312272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1479850"/>
            <a:ext cx="7038900" cy="423600"/>
          </a:xfrm>
          <a:prstGeom prst="rect">
            <a:avLst/>
          </a:prstGeom>
        </p:spPr>
        <p:txBody>
          <a:bodyPr spcFirstLastPara="1" vert="horz" wrap="square" lIns="91425" tIns="91425" rIns="91425" bIns="91425" numCol="1" anchor="t" anchorCtr="0" compatLnSpc="1">
            <a:prstTxWarp prst="textNoShape">
              <a:avLst/>
            </a:prstTxWarp>
            <a:noAutofit/>
          </a:bodyPr>
          <a:lstStyle/>
          <a:p>
            <a:pPr>
              <a:lnSpc>
                <a:spcPct val="115000"/>
              </a:lnSpc>
              <a:spcBef>
                <a:spcPts val="900"/>
              </a:spcBef>
              <a:spcAft>
                <a:spcPts val="900"/>
              </a:spcAft>
              <a:buClr>
                <a:schemeClr val="dk1"/>
              </a:buClr>
              <a:buSzPts val="1100"/>
            </a:pPr>
            <a:r>
              <a:rPr lang="en" dirty="0">
                <a:solidFill>
                  <a:srgbClr val="2D3B45"/>
                </a:solidFill>
                <a:highlight>
                  <a:schemeClr val="lt1"/>
                </a:highlight>
                <a:latin typeface="+mn-lt"/>
                <a:ea typeface="Lato"/>
                <a:cs typeface="Lato"/>
                <a:sym typeface="Lato"/>
              </a:rPr>
              <a:t>18.  What is the difference between sum = count++; and sum = ++count;  in C++? </a:t>
            </a:r>
            <a:endParaRPr dirty="0">
              <a:latin typeface="+mn-lt"/>
            </a:endParaRPr>
          </a:p>
        </p:txBody>
      </p:sp>
      <p:pic>
        <p:nvPicPr>
          <p:cNvPr id="3" name="Picture 2">
            <a:extLst>
              <a:ext uri="{FF2B5EF4-FFF2-40B4-BE49-F238E27FC236}">
                <a16:creationId xmlns:a16="http://schemas.microsoft.com/office/drawing/2014/main" id="{D8CE725E-570F-294C-7130-75388C23BAB5}"/>
              </a:ext>
            </a:extLst>
          </p:cNvPr>
          <p:cNvPicPr>
            <a:picLocks noChangeAspect="1"/>
          </p:cNvPicPr>
          <p:nvPr/>
        </p:nvPicPr>
        <p:blipFill>
          <a:blip r:embed="rId3"/>
          <a:stretch>
            <a:fillRect/>
          </a:stretch>
        </p:blipFill>
        <p:spPr>
          <a:xfrm>
            <a:off x="1020683" y="3827688"/>
            <a:ext cx="7329488" cy="2564606"/>
          </a:xfrm>
          <a:prstGeom prst="rect">
            <a:avLst/>
          </a:prstGeom>
        </p:spPr>
      </p:pic>
      <p:sp>
        <p:nvSpPr>
          <p:cNvPr id="4" name="TextBox 3">
            <a:extLst>
              <a:ext uri="{FF2B5EF4-FFF2-40B4-BE49-F238E27FC236}">
                <a16:creationId xmlns:a16="http://schemas.microsoft.com/office/drawing/2014/main" id="{844FB930-A15B-3984-6747-7D71EA4B3F93}"/>
              </a:ext>
            </a:extLst>
          </p:cNvPr>
          <p:cNvSpPr txBox="1"/>
          <p:nvPr/>
        </p:nvSpPr>
        <p:spPr>
          <a:xfrm>
            <a:off x="1503408" y="2664082"/>
            <a:ext cx="7231467" cy="1200329"/>
          </a:xfrm>
          <a:prstGeom prst="rect">
            <a:avLst/>
          </a:prstGeom>
          <a:noFill/>
        </p:spPr>
        <p:txBody>
          <a:bodyPr wrap="none" rtlCol="0">
            <a:spAutoFit/>
          </a:bodyPr>
          <a:lstStyle/>
          <a:p>
            <a:pPr algn="l"/>
            <a:r>
              <a:rPr lang="en-US" sz="1800" dirty="0">
                <a:solidFill>
                  <a:srgbClr val="2D3B45"/>
                </a:solidFill>
                <a:latin typeface="Lato Extended"/>
              </a:rPr>
              <a:t>The difference is the order of operations: </a:t>
            </a:r>
          </a:p>
          <a:p>
            <a:pPr algn="l"/>
            <a:r>
              <a:rPr lang="en-US" sz="1800" dirty="0">
                <a:solidFill>
                  <a:srgbClr val="2D3B45"/>
                </a:solidFill>
                <a:latin typeface="Lato Extended"/>
              </a:rPr>
              <a:t>sum = count++ will set sum to count, and </a:t>
            </a:r>
            <a:r>
              <a:rPr lang="en-US" sz="1800" i="1" dirty="0">
                <a:solidFill>
                  <a:srgbClr val="2D3B45"/>
                </a:solidFill>
                <a:latin typeface="Lato Extended"/>
              </a:rPr>
              <a:t>then </a:t>
            </a:r>
            <a:r>
              <a:rPr lang="en-US" sz="1800" dirty="0">
                <a:solidFill>
                  <a:srgbClr val="2D3B45"/>
                </a:solidFill>
                <a:latin typeface="Lato Extended"/>
              </a:rPr>
              <a:t>increment.</a:t>
            </a:r>
          </a:p>
          <a:p>
            <a:pPr algn="l"/>
            <a:r>
              <a:rPr lang="en-US" sz="1800" dirty="0">
                <a:solidFill>
                  <a:srgbClr val="2D3B45"/>
                </a:solidFill>
                <a:latin typeface="Lato Extended"/>
              </a:rPr>
              <a:t>sum = ++count will increment count by 1, and </a:t>
            </a:r>
            <a:r>
              <a:rPr lang="en-US" sz="1800" i="1" dirty="0">
                <a:solidFill>
                  <a:srgbClr val="2D3B45"/>
                </a:solidFill>
                <a:latin typeface="Lato Extended"/>
              </a:rPr>
              <a:t>then </a:t>
            </a:r>
            <a:r>
              <a:rPr lang="en-US" sz="1800" dirty="0">
                <a:solidFill>
                  <a:srgbClr val="2D3B45"/>
                </a:solidFill>
                <a:latin typeface="Lato Extended"/>
              </a:rPr>
              <a:t>set sum to count.</a:t>
            </a:r>
          </a:p>
          <a:p>
            <a:endParaRPr lang="en-US" sz="1800" dirty="0"/>
          </a:p>
        </p:txBody>
      </p:sp>
    </p:spTree>
    <p:extLst>
      <p:ext uri="{BB962C8B-B14F-4D97-AF65-F5344CB8AC3E}">
        <p14:creationId xmlns:p14="http://schemas.microsoft.com/office/powerpoint/2010/main" val="1724357018"/>
      </p:ext>
    </p:extLst>
  </p:cSld>
  <p:clrMapOvr>
    <a:masterClrMapping/>
  </p:clrMapOvr>
</p:sld>
</file>

<file path=ppt/theme/theme1.xml><?xml version="1.0" encoding="utf-8"?>
<a:theme xmlns:a="http://schemas.openxmlformats.org/drawingml/2006/main" name="Scott">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Scott">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New Roman" panose="02020603050405020304" pitchFamily="18" charset="0"/>
            <a:sym typeface="Times New Roman" panose="02020603050405020304" pitchFamily="18" charset="0"/>
          </a:defRPr>
        </a:defPPr>
      </a:lstStyle>
    </a:spDef>
    <a:ln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New Roman" panose="02020603050405020304" pitchFamily="18" charset="0"/>
            <a:sym typeface="Times New Roman" panose="02020603050405020304" pitchFamily="18" charset="0"/>
          </a:defRPr>
        </a:defPPr>
      </a:lstStyle>
    </a:lnDef>
  </a:objectDefaults>
  <a:extraClrSchemeLst>
    <a:extraClrScheme>
      <a:clrScheme name="Scot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Pages>0</Pages>
  <Words>2514</Words>
  <Characters>0</Characters>
  <Application>Microsoft Office PowerPoint</Application>
  <PresentationFormat>On-screen Show (4:3)</PresentationFormat>
  <Lines>0</Lines>
  <Paragraphs>308</Paragraphs>
  <Slides>46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Times New Roman</vt:lpstr>
      <vt:lpstr>Arial Black</vt:lpstr>
      <vt:lpstr>Arial</vt:lpstr>
      <vt:lpstr>Helvetica</vt:lpstr>
      <vt:lpstr>Gill Sans</vt:lpstr>
      <vt:lpstr>Gill Sans Light</vt:lpstr>
      <vt:lpstr>Courier New</vt:lpstr>
      <vt:lpstr>Times</vt:lpstr>
      <vt:lpstr>Courier</vt:lpstr>
      <vt:lpstr>Scott</vt:lpstr>
      <vt:lpstr>PowerPoint Presentation</vt:lpstr>
      <vt:lpstr>Control Flow</vt:lpstr>
      <vt:lpstr>Focus:</vt:lpstr>
      <vt:lpstr>Expression Evaluation </vt:lpstr>
      <vt:lpstr>Expression Evaluation </vt:lpstr>
      <vt:lpstr>Operator Associativity.</vt:lpstr>
      <vt:lpstr>Operator Overloading</vt:lpstr>
      <vt:lpstr>17. In Ruby, you can use &amp;&amp; and and to mean "and" and || and or to mean or.  But, they do not all have the same precedence.  Write some examples to show the precedence of these operators.  &amp;&amp;, ||  have higher precedence than assignment assignment has higher precedence than and/or</vt:lpstr>
      <vt:lpstr>18.  What is the difference between sum = count++; and sum = ++count;  in C++? </vt:lpstr>
      <vt:lpstr>Type Coercion  </vt:lpstr>
      <vt:lpstr>Type Casting?</vt:lpstr>
      <vt:lpstr>Difference Between a Narrowing and a Widening Conversion  </vt:lpstr>
      <vt:lpstr>Strongly Typed Language</vt:lpstr>
      <vt:lpstr>Structure type equivalence </vt:lpstr>
      <vt:lpstr>JavaScript, Difference Between == and ===</vt:lpstr>
      <vt:lpstr>Conditional Expression </vt:lpstr>
      <vt:lpstr>Ternary Operator  </vt:lpstr>
      <vt:lpstr>Short Circuit Evaluation</vt:lpstr>
      <vt:lpstr>Expression versus statements</vt:lpstr>
      <vt:lpstr>Expression Evaluation </vt:lpstr>
      <vt:lpstr>Multiway Assignment </vt:lpstr>
      <vt:lpstr>C and assignments within expressions </vt:lpstr>
      <vt:lpstr>20.  Does the statement:  if (x = y) work in C++?  In Java?  What do you think a PL designer would allow or not allow this?</vt:lpstr>
      <vt:lpstr>Side effects and functions </vt:lpstr>
      <vt:lpstr>Question</vt:lpstr>
      <vt:lpstr>Expression Evaluation </vt:lpstr>
      <vt:lpstr>Code optimization </vt:lpstr>
      <vt:lpstr>Sequencing </vt:lpstr>
      <vt:lpstr>The end of goto </vt:lpstr>
      <vt:lpstr>Alternatives to goto </vt:lpstr>
      <vt:lpstr>Selection </vt:lpstr>
      <vt:lpstr>Selection: Case/switch </vt:lpstr>
      <vt:lpstr>Selection: Case/switch </vt:lpstr>
      <vt:lpstr>Iteration </vt:lpstr>
      <vt:lpstr>Flexible for-loops in C.  </vt:lpstr>
      <vt:lpstr>More for loops in C++</vt:lpstr>
      <vt:lpstr>More for loops..</vt:lpstr>
      <vt:lpstr>Last one with the for loops…</vt:lpstr>
      <vt:lpstr>last keyword in a loop in Perl</vt:lpstr>
      <vt:lpstr>range function in Python  </vt:lpstr>
      <vt:lpstr>dangling else problem</vt:lpstr>
      <vt:lpstr>Recursion </vt:lpstr>
      <vt:lpstr>Recursion: slower? </vt:lpstr>
      <vt:lpstr>Recursion </vt:lpstr>
      <vt:lpstr>Recursion: Continuations </vt:lpstr>
      <vt:lpstr>Order of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Slides</dc:title>
  <dc:subject/>
  <dc:creator>Adrian Ionescu</dc:creator>
  <cp:keywords/>
  <dc:description/>
  <cp:lastModifiedBy>Reza, Ahmed</cp:lastModifiedBy>
  <cp:revision>29</cp:revision>
  <dcterms:modified xsi:type="dcterms:W3CDTF">2023-09-29T07:21:59Z</dcterms:modified>
</cp:coreProperties>
</file>