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3" r:id="rId7"/>
    <p:sldId id="264" r:id="rId8"/>
    <p:sldId id="290" r:id="rId9"/>
    <p:sldId id="291" r:id="rId10"/>
    <p:sldId id="266" r:id="rId11"/>
    <p:sldId id="268" r:id="rId12"/>
    <p:sldId id="265" r:id="rId13"/>
    <p:sldId id="267" r:id="rId14"/>
    <p:sldId id="279" r:id="rId15"/>
    <p:sldId id="269" r:id="rId16"/>
    <p:sldId id="271" r:id="rId17"/>
    <p:sldId id="272" r:id="rId18"/>
    <p:sldId id="276" r:id="rId19"/>
    <p:sldId id="277" r:id="rId20"/>
    <p:sldId id="278" r:id="rId21"/>
    <p:sldId id="275" r:id="rId22"/>
    <p:sldId id="283" r:id="rId23"/>
    <p:sldId id="284" r:id="rId24"/>
    <p:sldId id="286" r:id="rId25"/>
    <p:sldId id="288" r:id="rId26"/>
    <p:sldId id="281"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7"/>
    <p:restoredTop sz="94028"/>
  </p:normalViewPr>
  <p:slideViewPr>
    <p:cSldViewPr snapToGrid="0">
      <p:cViewPr varScale="1">
        <p:scale>
          <a:sx n="93" d="100"/>
          <a:sy n="93" d="100"/>
        </p:scale>
        <p:origin x="23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C592-5EDC-D37A-B3E2-262F9BC0AB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DA78AC-CE59-ACBC-005A-BB33529A5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9CEA9D-3380-EC3B-16FA-45FA24A23ECF}"/>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5" name="Footer Placeholder 4">
            <a:extLst>
              <a:ext uri="{FF2B5EF4-FFF2-40B4-BE49-F238E27FC236}">
                <a16:creationId xmlns:a16="http://schemas.microsoft.com/office/drawing/2014/main" id="{22E692B6-7C5E-AC9E-C427-A833D77D1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11DF6-4589-AA22-B354-5A18AAF4DDD7}"/>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66141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F442-7269-71E3-794E-83A616585D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F87FB-2140-3E0B-EB58-A940BEEDE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1E70C-8D52-9BFB-1295-EDCC51916DF5}"/>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5" name="Footer Placeholder 4">
            <a:extLst>
              <a:ext uri="{FF2B5EF4-FFF2-40B4-BE49-F238E27FC236}">
                <a16:creationId xmlns:a16="http://schemas.microsoft.com/office/drawing/2014/main" id="{E5BEFBF0-68C5-8670-BA73-F1F6DD193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89FC5-863F-033C-49C7-1D46DEA45EB0}"/>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365101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E82FB-F4F3-5161-83C0-EA46761AA7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C21600-74B8-6CD0-6AA8-0E1D3F3B8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A77FA-9B8F-E6D4-D5BE-ADC319381330}"/>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5" name="Footer Placeholder 4">
            <a:extLst>
              <a:ext uri="{FF2B5EF4-FFF2-40B4-BE49-F238E27FC236}">
                <a16:creationId xmlns:a16="http://schemas.microsoft.com/office/drawing/2014/main" id="{E9634BEC-0193-D602-462D-4EC4A48C3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9D281-8045-CD61-3B3D-7673C252533E}"/>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140108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2BB7-4326-0469-DDC7-994D0E397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E9431-A08D-07FB-CA86-17509AC016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862D3-A0C3-B68B-4CF9-207E4AA81099}"/>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5" name="Footer Placeholder 4">
            <a:extLst>
              <a:ext uri="{FF2B5EF4-FFF2-40B4-BE49-F238E27FC236}">
                <a16:creationId xmlns:a16="http://schemas.microsoft.com/office/drawing/2014/main" id="{E27FF091-6D32-4649-F1E7-FC4F484C9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D6191-65DD-AA92-1FA8-B2800FD26F20}"/>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141667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E30E-9612-A9AB-72EC-D579877E3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2037B-A832-CB05-C0D3-CF807E226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A9973-9810-81B3-C581-BA28B4F7DA7C}"/>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5" name="Footer Placeholder 4">
            <a:extLst>
              <a:ext uri="{FF2B5EF4-FFF2-40B4-BE49-F238E27FC236}">
                <a16:creationId xmlns:a16="http://schemas.microsoft.com/office/drawing/2014/main" id="{9C06DF2B-D9F6-B7E5-B096-5E347A6D7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F3756-A8CF-4746-5C53-B50395BC46B3}"/>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86300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82C6-EE38-460D-23D7-C2BE6A248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571FB-7FE6-3C1D-5909-19198E1923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099FD-B825-C302-3E9F-8E1ACA1DF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01DF6C-D32A-B2F2-1F21-EA740980DFCF}"/>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6" name="Footer Placeholder 5">
            <a:extLst>
              <a:ext uri="{FF2B5EF4-FFF2-40B4-BE49-F238E27FC236}">
                <a16:creationId xmlns:a16="http://schemas.microsoft.com/office/drawing/2014/main" id="{3563A4A9-8AE3-01FC-311E-D176293D9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68839-F8F0-E867-D11B-98C6DEB3AB5F}"/>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339605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B811-6FE6-3E0B-722A-C84ECE6DE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F90F9F-EE17-7B23-A27C-BA56C0909D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BA304-7F53-48A0-07C4-8E9AF747F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CC6BF4-C2C2-D9FD-DE64-2763E7C67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D6DD5-B616-B9EB-CFBE-A79ABC954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2C5314-E1D7-D4F6-56BA-13DEEE43829D}"/>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8" name="Footer Placeholder 7">
            <a:extLst>
              <a:ext uri="{FF2B5EF4-FFF2-40B4-BE49-F238E27FC236}">
                <a16:creationId xmlns:a16="http://schemas.microsoft.com/office/drawing/2014/main" id="{4F9784BC-54E1-5F04-6D28-C6010BD61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05BE5B-945C-F4B7-3E9F-52A553B18305}"/>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10933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ACBF-EA0D-EACC-4466-6FC42DFA2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F65356-107D-C4D9-83B5-89B28239284D}"/>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4" name="Footer Placeholder 3">
            <a:extLst>
              <a:ext uri="{FF2B5EF4-FFF2-40B4-BE49-F238E27FC236}">
                <a16:creationId xmlns:a16="http://schemas.microsoft.com/office/drawing/2014/main" id="{F5A7E424-BC9D-830B-14E5-F0E6F8B37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8ABAC8-9A86-4626-5A8B-751BBE51E5F6}"/>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408958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AFCDF-3856-B211-D96A-A843EF98B0CB}"/>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3" name="Footer Placeholder 2">
            <a:extLst>
              <a:ext uri="{FF2B5EF4-FFF2-40B4-BE49-F238E27FC236}">
                <a16:creationId xmlns:a16="http://schemas.microsoft.com/office/drawing/2014/main" id="{9D6A6BBC-59BD-A422-4DDD-D2084A82BB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FAD444-0D4C-62D3-AFFA-A65ADA9EC0C1}"/>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413194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69D9-CFCF-C9B1-9ABA-CF9343CAA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DAD4A5-CCD2-61BE-9398-C9EB026B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A06837-8BEE-80BB-C2B8-2F8074856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F7EE0-FF12-8879-A3D7-4A86802E7EAD}"/>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6" name="Footer Placeholder 5">
            <a:extLst>
              <a:ext uri="{FF2B5EF4-FFF2-40B4-BE49-F238E27FC236}">
                <a16:creationId xmlns:a16="http://schemas.microsoft.com/office/drawing/2014/main" id="{20E7BD18-C0EE-F3EF-BF77-7E7512898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0E890-E411-55D5-723C-A67C41B9B315}"/>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386997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EAF9-5C86-1B40-78A2-2D7E44949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F8C399-FB1B-D351-7580-19D3B5D82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7E31C6-01E4-263C-5B95-B9D35D1A9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AA25B-6316-1CBF-8F8E-6C056A128EDB}"/>
              </a:ext>
            </a:extLst>
          </p:cNvPr>
          <p:cNvSpPr>
            <a:spLocks noGrp="1"/>
          </p:cNvSpPr>
          <p:nvPr>
            <p:ph type="dt" sz="half" idx="10"/>
          </p:nvPr>
        </p:nvSpPr>
        <p:spPr/>
        <p:txBody>
          <a:bodyPr/>
          <a:lstStyle/>
          <a:p>
            <a:fld id="{136072E2-0457-DD41-9296-FD9234FF4E0E}" type="datetimeFigureOut">
              <a:rPr lang="en-US" smtClean="0"/>
              <a:t>11/8/23</a:t>
            </a:fld>
            <a:endParaRPr lang="en-US"/>
          </a:p>
        </p:txBody>
      </p:sp>
      <p:sp>
        <p:nvSpPr>
          <p:cNvPr id="6" name="Footer Placeholder 5">
            <a:extLst>
              <a:ext uri="{FF2B5EF4-FFF2-40B4-BE49-F238E27FC236}">
                <a16:creationId xmlns:a16="http://schemas.microsoft.com/office/drawing/2014/main" id="{9B4F164C-9244-48CF-C643-B4EC16BD9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C5D49-5E18-CB99-9968-CFE8DAC882A3}"/>
              </a:ext>
            </a:extLst>
          </p:cNvPr>
          <p:cNvSpPr>
            <a:spLocks noGrp="1"/>
          </p:cNvSpPr>
          <p:nvPr>
            <p:ph type="sldNum" sz="quarter" idx="12"/>
          </p:nvPr>
        </p:nvSpPr>
        <p:spPr/>
        <p:txBody>
          <a:bodyPr/>
          <a:lstStyle/>
          <a:p>
            <a:fld id="{7D885E9D-65D2-0F4A-B351-FB3D82E9295A}" type="slidenum">
              <a:rPr lang="en-US" smtClean="0"/>
              <a:t>‹#›</a:t>
            </a:fld>
            <a:endParaRPr lang="en-US"/>
          </a:p>
        </p:txBody>
      </p:sp>
    </p:spTree>
    <p:extLst>
      <p:ext uri="{BB962C8B-B14F-4D97-AF65-F5344CB8AC3E}">
        <p14:creationId xmlns:p14="http://schemas.microsoft.com/office/powerpoint/2010/main" val="246700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56727-D407-1BF7-2681-57462300F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C3965-7CDD-F505-0693-A17C10BC7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533E0-F482-591D-7F54-0A675253F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072E2-0457-DD41-9296-FD9234FF4E0E}" type="datetimeFigureOut">
              <a:rPr lang="en-US" smtClean="0"/>
              <a:t>11/8/23</a:t>
            </a:fld>
            <a:endParaRPr lang="en-US"/>
          </a:p>
        </p:txBody>
      </p:sp>
      <p:sp>
        <p:nvSpPr>
          <p:cNvPr id="5" name="Footer Placeholder 4">
            <a:extLst>
              <a:ext uri="{FF2B5EF4-FFF2-40B4-BE49-F238E27FC236}">
                <a16:creationId xmlns:a16="http://schemas.microsoft.com/office/drawing/2014/main" id="{2FE01F15-A3C7-1EDD-30BE-389AE103E1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5B010-B74A-C595-948E-A9D10582B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85E9D-65D2-0F4A-B351-FB3D82E9295A}" type="slidenum">
              <a:rPr lang="en-US" smtClean="0"/>
              <a:t>‹#›</a:t>
            </a:fld>
            <a:endParaRPr lang="en-US"/>
          </a:p>
        </p:txBody>
      </p:sp>
    </p:spTree>
    <p:extLst>
      <p:ext uri="{BB962C8B-B14F-4D97-AF65-F5344CB8AC3E}">
        <p14:creationId xmlns:p14="http://schemas.microsoft.com/office/powerpoint/2010/main" val="348529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76FA-A164-6F5C-9AD5-6A6E45831BC0}"/>
              </a:ext>
            </a:extLst>
          </p:cNvPr>
          <p:cNvSpPr>
            <a:spLocks noGrp="1"/>
          </p:cNvSpPr>
          <p:nvPr>
            <p:ph type="ctrTitle"/>
          </p:nvPr>
        </p:nvSpPr>
        <p:spPr/>
        <p:txBody>
          <a:bodyPr>
            <a:normAutofit fontScale="90000"/>
          </a:bodyPr>
          <a:lstStyle/>
          <a:p>
            <a:pPr>
              <a:lnSpc>
                <a:spcPts val="5370"/>
              </a:lnSpc>
            </a:pPr>
            <a:r>
              <a:rPr lang="en-US" sz="6000" dirty="0">
                <a:solidFill>
                  <a:srgbClr val="FFFFFF"/>
                </a:solidFill>
                <a:latin typeface="Franklin Gothic Medium"/>
                <a:cs typeface="Franklin Gothic Medium"/>
              </a:rPr>
              <a:t>Data</a:t>
            </a:r>
            <a:r>
              <a:rPr lang="en-US" sz="6000" spc="-310" dirty="0">
                <a:solidFill>
                  <a:srgbClr val="FFFFFF"/>
                </a:solidFill>
                <a:latin typeface="Franklin Gothic Medium"/>
                <a:cs typeface="Franklin Gothic Medium"/>
              </a:rPr>
              <a:t> </a:t>
            </a:r>
            <a:r>
              <a:rPr lang="en-US" sz="6000" spc="-65" dirty="0">
                <a:solidFill>
                  <a:srgbClr val="FFFFFF"/>
                </a:solidFill>
                <a:latin typeface="Franklin Gothic Medium"/>
                <a:cs typeface="Franklin Gothic Medium"/>
              </a:rPr>
              <a:t>Abstraction</a:t>
            </a:r>
            <a:r>
              <a:rPr lang="en-US" sz="6000" spc="-270" dirty="0">
                <a:solidFill>
                  <a:srgbClr val="FFFFFF"/>
                </a:solidFill>
                <a:latin typeface="Franklin Gothic Medium"/>
                <a:cs typeface="Franklin Gothic Medium"/>
              </a:rPr>
              <a:t> </a:t>
            </a:r>
            <a:r>
              <a:rPr lang="en-US" sz="6000" spc="-25" dirty="0">
                <a:solidFill>
                  <a:srgbClr val="FFFFFF"/>
                </a:solidFill>
                <a:latin typeface="Franklin Gothic Medium"/>
                <a:cs typeface="Franklin Gothic Medium"/>
              </a:rPr>
              <a:t>and</a:t>
            </a:r>
            <a:br>
              <a:rPr lang="en-US" sz="6000" dirty="0">
                <a:latin typeface="Franklin Gothic Medium"/>
                <a:cs typeface="Franklin Gothic Medium"/>
              </a:rPr>
            </a:br>
            <a:r>
              <a:rPr lang="en-US" sz="6000" dirty="0">
                <a:solidFill>
                  <a:srgbClr val="FFFFFF"/>
                </a:solidFill>
                <a:latin typeface="Franklin Gothic Medium"/>
                <a:cs typeface="Franklin Gothic Medium"/>
              </a:rPr>
              <a:t>Object</a:t>
            </a:r>
            <a:r>
              <a:rPr lang="en-US" sz="6000" spc="-300" dirty="0">
                <a:solidFill>
                  <a:srgbClr val="FFFFFF"/>
                </a:solidFill>
                <a:latin typeface="Franklin Gothic Medium"/>
                <a:cs typeface="Franklin Gothic Medium"/>
              </a:rPr>
              <a:t> </a:t>
            </a:r>
            <a:r>
              <a:rPr lang="en-US" sz="6000" spc="-10" dirty="0">
                <a:solidFill>
                  <a:srgbClr val="FFFFFF"/>
                </a:solidFill>
                <a:latin typeface="Franklin Gothic Medium"/>
                <a:cs typeface="Franklin Gothic Medium"/>
              </a:rPr>
              <a:t>Orientation</a:t>
            </a:r>
            <a:br>
              <a:rPr lang="en-US" sz="6000" dirty="0">
                <a:latin typeface="Franklin Gothic Medium"/>
                <a:cs typeface="Franklin Gothic Medium"/>
              </a:rPr>
            </a:br>
            <a:r>
              <a:rPr lang="en-US" sz="6000" dirty="0">
                <a:latin typeface="Franklin Gothic Medium"/>
                <a:cs typeface="Franklin Gothic Medium"/>
              </a:rPr>
              <a:t>Data Abstraction and</a:t>
            </a:r>
            <a:br>
              <a:rPr lang="en-US" sz="6000" dirty="0">
                <a:latin typeface="Franklin Gothic Medium"/>
                <a:cs typeface="Franklin Gothic Medium"/>
              </a:rPr>
            </a:br>
            <a:r>
              <a:rPr lang="en-US" sz="6000" dirty="0">
                <a:latin typeface="Franklin Gothic Medium"/>
                <a:cs typeface="Franklin Gothic Medium"/>
              </a:rPr>
              <a:t>Object Orientation</a:t>
            </a:r>
            <a:br>
              <a:rPr lang="en-US" sz="6000" dirty="0">
                <a:latin typeface="Franklin Gothic Medium"/>
                <a:cs typeface="Franklin Gothic Medium"/>
              </a:rPr>
            </a:br>
            <a:endParaRPr lang="en-US" dirty="0"/>
          </a:p>
        </p:txBody>
      </p:sp>
      <p:sp>
        <p:nvSpPr>
          <p:cNvPr id="3" name="Subtitle 2">
            <a:extLst>
              <a:ext uri="{FF2B5EF4-FFF2-40B4-BE49-F238E27FC236}">
                <a16:creationId xmlns:a16="http://schemas.microsoft.com/office/drawing/2014/main" id="{3701CA01-09C3-1E69-4AA2-335C37450D2A}"/>
              </a:ext>
            </a:extLst>
          </p:cNvPr>
          <p:cNvSpPr>
            <a:spLocks noGrp="1"/>
          </p:cNvSpPr>
          <p:nvPr>
            <p:ph type="subTitle" idx="1"/>
          </p:nvPr>
        </p:nvSpPr>
        <p:spPr/>
        <p:txBody>
          <a:bodyPr/>
          <a:lstStyle/>
          <a:p>
            <a:r>
              <a:rPr lang="en-US" dirty="0"/>
              <a:t>Sabrina Tarin Chowdhury</a:t>
            </a:r>
          </a:p>
        </p:txBody>
      </p:sp>
    </p:spTree>
    <p:extLst>
      <p:ext uri="{BB962C8B-B14F-4D97-AF65-F5344CB8AC3E}">
        <p14:creationId xmlns:p14="http://schemas.microsoft.com/office/powerpoint/2010/main" val="69277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D1E4-0DAD-B62D-A380-FCC54D86EE8F}"/>
              </a:ext>
            </a:extLst>
          </p:cNvPr>
          <p:cNvSpPr>
            <a:spLocks noGrp="1"/>
          </p:cNvSpPr>
          <p:nvPr>
            <p:ph type="title"/>
          </p:nvPr>
        </p:nvSpPr>
        <p:spPr>
          <a:xfrm>
            <a:off x="838200" y="0"/>
            <a:ext cx="10515600" cy="1325563"/>
          </a:xfrm>
        </p:spPr>
        <p:txBody>
          <a:bodyPr/>
          <a:lstStyle/>
          <a:p>
            <a:r>
              <a:rPr lang="en-US" spc="-100" dirty="0"/>
              <a:t>Protection</a:t>
            </a:r>
            <a:endParaRPr lang="en-US" dirty="0"/>
          </a:p>
        </p:txBody>
      </p:sp>
      <p:sp>
        <p:nvSpPr>
          <p:cNvPr id="4" name="object 3">
            <a:extLst>
              <a:ext uri="{FF2B5EF4-FFF2-40B4-BE49-F238E27FC236}">
                <a16:creationId xmlns:a16="http://schemas.microsoft.com/office/drawing/2014/main" id="{C7BDF4AD-D080-0E8B-AF00-27D567F069BB}"/>
              </a:ext>
            </a:extLst>
          </p:cNvPr>
          <p:cNvSpPr txBox="1"/>
          <p:nvPr/>
        </p:nvSpPr>
        <p:spPr>
          <a:xfrm>
            <a:off x="1247140" y="1312247"/>
            <a:ext cx="8451850" cy="5337810"/>
          </a:xfrm>
          <a:prstGeom prst="rect">
            <a:avLst/>
          </a:prstGeom>
        </p:spPr>
        <p:txBody>
          <a:bodyPr vert="horz" wrap="square" lIns="0" tIns="12065" rIns="0" bIns="0" rtlCol="0">
            <a:spAutoFit/>
          </a:bodyPr>
          <a:lstStyle/>
          <a:p>
            <a:pPr marL="283210" marR="473709" indent="-271145">
              <a:lnSpc>
                <a:spcPct val="100000"/>
              </a:lnSpc>
              <a:spcBef>
                <a:spcPts val="95"/>
              </a:spcBef>
              <a:buClr>
                <a:srgbClr val="D24717"/>
              </a:buClr>
              <a:buSzPct val="83928"/>
              <a:buFont typeface="Segoe UI Symbol"/>
              <a:buChar char="⚫"/>
              <a:tabLst>
                <a:tab pos="285115" algn="l"/>
              </a:tabLst>
            </a:pPr>
            <a:r>
              <a:rPr sz="2800" dirty="0">
                <a:latin typeface="Perpetua"/>
                <a:cs typeface="Perpetua"/>
              </a:rPr>
              <a:t>A</a:t>
            </a:r>
            <a:r>
              <a:rPr sz="2800" spc="-35" dirty="0">
                <a:latin typeface="Perpetua"/>
                <a:cs typeface="Perpetua"/>
              </a:rPr>
              <a:t> </a:t>
            </a:r>
            <a:r>
              <a:rPr sz="2800" dirty="0">
                <a:latin typeface="Perpetua"/>
                <a:cs typeface="Perpetua"/>
              </a:rPr>
              <a:t>C++</a:t>
            </a:r>
            <a:r>
              <a:rPr sz="2800" spc="-35" dirty="0">
                <a:latin typeface="Perpetua"/>
                <a:cs typeface="Perpetua"/>
              </a:rPr>
              <a:t> </a:t>
            </a:r>
            <a:r>
              <a:rPr sz="2800" dirty="0">
                <a:latin typeface="Perpetua"/>
                <a:cs typeface="Perpetua"/>
              </a:rPr>
              <a:t>friend</a:t>
            </a:r>
            <a:r>
              <a:rPr sz="2800" spc="-30" dirty="0">
                <a:latin typeface="Perpetua"/>
                <a:cs typeface="Perpetua"/>
              </a:rPr>
              <a:t> </a:t>
            </a:r>
            <a:r>
              <a:rPr sz="2800" dirty="0">
                <a:latin typeface="Perpetua"/>
                <a:cs typeface="Perpetua"/>
              </a:rPr>
              <a:t>class</a:t>
            </a:r>
            <a:r>
              <a:rPr lang="en-US" sz="2800" dirty="0">
                <a:latin typeface="Perpetua"/>
                <a:cs typeface="Perpetua"/>
              </a:rPr>
              <a:t>:</a:t>
            </a:r>
            <a:r>
              <a:rPr sz="2800" spc="-35" dirty="0">
                <a:latin typeface="Perpetua"/>
                <a:cs typeface="Perpetua"/>
              </a:rPr>
              <a:t> </a:t>
            </a:r>
            <a:r>
              <a:rPr sz="2800" dirty="0">
                <a:latin typeface="Perpetua"/>
                <a:cs typeface="Perpetua"/>
              </a:rPr>
              <a:t>in</a:t>
            </a:r>
            <a:r>
              <a:rPr sz="2800" spc="-35" dirty="0">
                <a:latin typeface="Perpetua"/>
                <a:cs typeface="Perpetua"/>
              </a:rPr>
              <a:t> </a:t>
            </a:r>
            <a:r>
              <a:rPr sz="2800" dirty="0">
                <a:latin typeface="Perpetua"/>
                <a:cs typeface="Perpetua"/>
              </a:rPr>
              <a:t>C++</a:t>
            </a:r>
            <a:r>
              <a:rPr sz="2800" spc="-15" dirty="0">
                <a:latin typeface="Perpetua"/>
                <a:cs typeface="Perpetua"/>
              </a:rPr>
              <a:t> </a:t>
            </a:r>
            <a:r>
              <a:rPr sz="2800" dirty="0">
                <a:latin typeface="Perpetua"/>
                <a:cs typeface="Perpetua"/>
              </a:rPr>
              <a:t>can</a:t>
            </a:r>
            <a:r>
              <a:rPr sz="2800" spc="-35" dirty="0">
                <a:latin typeface="Perpetua"/>
                <a:cs typeface="Perpetua"/>
              </a:rPr>
              <a:t> </a:t>
            </a:r>
            <a:r>
              <a:rPr sz="2800" dirty="0">
                <a:latin typeface="Perpetua"/>
                <a:cs typeface="Perpetua"/>
              </a:rPr>
              <a:t>access</a:t>
            </a:r>
            <a:r>
              <a:rPr sz="2800" spc="-50" dirty="0">
                <a:latin typeface="Perpetua"/>
                <a:cs typeface="Perpetua"/>
              </a:rPr>
              <a:t> </a:t>
            </a:r>
            <a:r>
              <a:rPr sz="2800" dirty="0">
                <a:latin typeface="Perpetua"/>
                <a:cs typeface="Perpetua"/>
              </a:rPr>
              <a:t>the</a:t>
            </a:r>
            <a:r>
              <a:rPr sz="2800" spc="-30" dirty="0">
                <a:latin typeface="Perpetua"/>
                <a:cs typeface="Perpetua"/>
              </a:rPr>
              <a:t> </a:t>
            </a:r>
            <a:r>
              <a:rPr sz="2800" dirty="0">
                <a:latin typeface="Perpetua"/>
                <a:cs typeface="Perpetua"/>
              </a:rPr>
              <a:t>"private"</a:t>
            </a:r>
            <a:r>
              <a:rPr sz="2800" spc="-35" dirty="0">
                <a:latin typeface="Perpetua"/>
                <a:cs typeface="Perpetua"/>
              </a:rPr>
              <a:t> </a:t>
            </a:r>
            <a:r>
              <a:rPr sz="2800" spc="-25" dirty="0">
                <a:latin typeface="Perpetua"/>
                <a:cs typeface="Perpetua"/>
              </a:rPr>
              <a:t>and 	</a:t>
            </a:r>
            <a:r>
              <a:rPr sz="2800" spc="-10" dirty="0">
                <a:latin typeface="Perpetua"/>
                <a:cs typeface="Perpetua"/>
              </a:rPr>
              <a:t>"protected"</a:t>
            </a:r>
            <a:r>
              <a:rPr sz="2800" spc="-50" dirty="0">
                <a:latin typeface="Perpetua"/>
                <a:cs typeface="Perpetua"/>
              </a:rPr>
              <a:t> </a:t>
            </a:r>
            <a:r>
              <a:rPr sz="2800" dirty="0">
                <a:latin typeface="Perpetua"/>
                <a:cs typeface="Perpetua"/>
              </a:rPr>
              <a:t>members</a:t>
            </a:r>
            <a:r>
              <a:rPr sz="2800" spc="-45" dirty="0">
                <a:latin typeface="Perpetua"/>
                <a:cs typeface="Perpetua"/>
              </a:rPr>
              <a:t> </a:t>
            </a:r>
            <a:r>
              <a:rPr sz="2800" dirty="0">
                <a:latin typeface="Perpetua"/>
                <a:cs typeface="Perpetua"/>
              </a:rPr>
              <a:t>of</a:t>
            </a:r>
            <a:r>
              <a:rPr sz="2800" spc="-30" dirty="0">
                <a:latin typeface="Perpetua"/>
                <a:cs typeface="Perpetua"/>
              </a:rPr>
              <a:t> </a:t>
            </a:r>
            <a:r>
              <a:rPr sz="2800" dirty="0">
                <a:latin typeface="Perpetua"/>
                <a:cs typeface="Perpetua"/>
              </a:rPr>
              <a:t>the</a:t>
            </a:r>
            <a:r>
              <a:rPr sz="2800" spc="-35" dirty="0">
                <a:latin typeface="Perpetua"/>
                <a:cs typeface="Perpetua"/>
              </a:rPr>
              <a:t> </a:t>
            </a:r>
            <a:r>
              <a:rPr sz="2800" dirty="0">
                <a:latin typeface="Perpetua"/>
                <a:cs typeface="Perpetua"/>
              </a:rPr>
              <a:t>class</a:t>
            </a:r>
            <a:r>
              <a:rPr sz="2800" spc="-35" dirty="0">
                <a:latin typeface="Perpetua"/>
                <a:cs typeface="Perpetua"/>
              </a:rPr>
              <a:t> </a:t>
            </a:r>
            <a:r>
              <a:rPr sz="2800" dirty="0">
                <a:latin typeface="Perpetua"/>
                <a:cs typeface="Perpetua"/>
              </a:rPr>
              <a:t>in</a:t>
            </a:r>
            <a:r>
              <a:rPr sz="2800" spc="-35" dirty="0">
                <a:latin typeface="Perpetua"/>
                <a:cs typeface="Perpetua"/>
              </a:rPr>
              <a:t> </a:t>
            </a:r>
            <a:r>
              <a:rPr sz="2800" dirty="0">
                <a:latin typeface="Perpetua"/>
                <a:cs typeface="Perpetua"/>
              </a:rPr>
              <a:t>which</a:t>
            </a:r>
            <a:r>
              <a:rPr sz="2800" spc="-35" dirty="0">
                <a:latin typeface="Perpetua"/>
                <a:cs typeface="Perpetua"/>
              </a:rPr>
              <a:t> </a:t>
            </a:r>
            <a:r>
              <a:rPr sz="2800" dirty="0">
                <a:latin typeface="Perpetua"/>
                <a:cs typeface="Perpetua"/>
              </a:rPr>
              <a:t>it</a:t>
            </a:r>
            <a:r>
              <a:rPr sz="2800" spc="-35" dirty="0">
                <a:latin typeface="Perpetua"/>
                <a:cs typeface="Perpetua"/>
              </a:rPr>
              <a:t> </a:t>
            </a:r>
            <a:r>
              <a:rPr sz="2800" dirty="0">
                <a:latin typeface="Perpetua"/>
                <a:cs typeface="Perpetua"/>
              </a:rPr>
              <a:t>is</a:t>
            </a:r>
            <a:r>
              <a:rPr sz="2800" spc="-35" dirty="0">
                <a:latin typeface="Perpetua"/>
                <a:cs typeface="Perpetua"/>
              </a:rPr>
              <a:t> </a:t>
            </a:r>
            <a:r>
              <a:rPr sz="2800" dirty="0">
                <a:latin typeface="Perpetua"/>
                <a:cs typeface="Perpetua"/>
              </a:rPr>
              <a:t>declared</a:t>
            </a:r>
            <a:r>
              <a:rPr sz="2800" spc="-25" dirty="0">
                <a:latin typeface="Perpetua"/>
                <a:cs typeface="Perpetua"/>
              </a:rPr>
              <a:t> </a:t>
            </a:r>
            <a:r>
              <a:rPr sz="2800" dirty="0">
                <a:latin typeface="Perpetua"/>
                <a:cs typeface="Perpetua"/>
              </a:rPr>
              <a:t>as</a:t>
            </a:r>
            <a:r>
              <a:rPr sz="2800" spc="-35" dirty="0">
                <a:latin typeface="Perpetua"/>
                <a:cs typeface="Perpetua"/>
              </a:rPr>
              <a:t> </a:t>
            </a:r>
            <a:r>
              <a:rPr sz="2800" spc="-50" dirty="0">
                <a:latin typeface="Perpetua"/>
                <a:cs typeface="Perpetua"/>
              </a:rPr>
              <a:t>a 	</a:t>
            </a:r>
            <a:r>
              <a:rPr sz="2800" spc="-10" dirty="0">
                <a:latin typeface="Perpetua"/>
                <a:cs typeface="Perpetua"/>
              </a:rPr>
              <a:t>friend:</a:t>
            </a:r>
            <a:endParaRPr sz="2800" dirty="0">
              <a:latin typeface="Perpetua"/>
              <a:cs typeface="Perpetua"/>
            </a:endParaRPr>
          </a:p>
          <a:p>
            <a:pPr marL="561340">
              <a:lnSpc>
                <a:spcPct val="100000"/>
              </a:lnSpc>
              <a:spcBef>
                <a:spcPts val="65"/>
              </a:spcBef>
            </a:pPr>
            <a:r>
              <a:rPr sz="2400" dirty="0">
                <a:solidFill>
                  <a:srgbClr val="C00000"/>
                </a:solidFill>
                <a:latin typeface="Perpetua"/>
                <a:cs typeface="Perpetua"/>
              </a:rPr>
              <a:t>class</a:t>
            </a:r>
            <a:r>
              <a:rPr sz="2400" spc="-15" dirty="0">
                <a:solidFill>
                  <a:srgbClr val="C00000"/>
                </a:solidFill>
                <a:latin typeface="Perpetua"/>
                <a:cs typeface="Perpetua"/>
              </a:rPr>
              <a:t> </a:t>
            </a:r>
            <a:r>
              <a:rPr sz="2400" dirty="0">
                <a:solidFill>
                  <a:srgbClr val="C00000"/>
                </a:solidFill>
                <a:latin typeface="Perpetua"/>
                <a:cs typeface="Perpetua"/>
              </a:rPr>
              <a:t>B</a:t>
            </a:r>
            <a:r>
              <a:rPr sz="2400" spc="-5" dirty="0">
                <a:solidFill>
                  <a:srgbClr val="C00000"/>
                </a:solidFill>
                <a:latin typeface="Perpetua"/>
                <a:cs typeface="Perpetua"/>
              </a:rPr>
              <a:t> </a:t>
            </a:r>
            <a:r>
              <a:rPr sz="2400" spc="-50" dirty="0">
                <a:solidFill>
                  <a:srgbClr val="C00000"/>
                </a:solidFill>
                <a:latin typeface="Perpetua"/>
                <a:cs typeface="Perpetua"/>
              </a:rPr>
              <a:t>{</a:t>
            </a:r>
            <a:endParaRPr sz="2400" dirty="0">
              <a:latin typeface="Perpetua"/>
              <a:cs typeface="Perpetua"/>
            </a:endParaRPr>
          </a:p>
          <a:p>
            <a:pPr marL="561340" marR="3827779" indent="272415">
              <a:lnSpc>
                <a:spcPct val="100000"/>
              </a:lnSpc>
            </a:pPr>
            <a:r>
              <a:rPr sz="2400" dirty="0">
                <a:solidFill>
                  <a:srgbClr val="C00000"/>
                </a:solidFill>
                <a:latin typeface="Perpetua"/>
                <a:cs typeface="Perpetua"/>
              </a:rPr>
              <a:t>friend</a:t>
            </a:r>
            <a:r>
              <a:rPr sz="2400" spc="-25" dirty="0">
                <a:solidFill>
                  <a:srgbClr val="C00000"/>
                </a:solidFill>
                <a:latin typeface="Perpetua"/>
                <a:cs typeface="Perpetua"/>
              </a:rPr>
              <a:t> </a:t>
            </a:r>
            <a:r>
              <a:rPr sz="2400" dirty="0">
                <a:solidFill>
                  <a:srgbClr val="C00000"/>
                </a:solidFill>
                <a:latin typeface="Perpetua"/>
                <a:cs typeface="Perpetua"/>
              </a:rPr>
              <a:t>class</a:t>
            </a:r>
            <a:r>
              <a:rPr sz="2400" spc="-185" dirty="0">
                <a:solidFill>
                  <a:srgbClr val="C00000"/>
                </a:solidFill>
                <a:latin typeface="Perpetua"/>
                <a:cs typeface="Perpetua"/>
              </a:rPr>
              <a:t> </a:t>
            </a:r>
            <a:r>
              <a:rPr sz="2400" dirty="0">
                <a:solidFill>
                  <a:srgbClr val="C00000"/>
                </a:solidFill>
                <a:latin typeface="Perpetua"/>
                <a:cs typeface="Perpetua"/>
              </a:rPr>
              <a:t>A;</a:t>
            </a:r>
            <a:r>
              <a:rPr sz="2400" spc="-105" dirty="0">
                <a:solidFill>
                  <a:srgbClr val="C00000"/>
                </a:solidFill>
                <a:latin typeface="Perpetua"/>
                <a:cs typeface="Perpetua"/>
              </a:rPr>
              <a:t> </a:t>
            </a:r>
            <a:r>
              <a:rPr sz="2400" dirty="0">
                <a:solidFill>
                  <a:srgbClr val="C00000"/>
                </a:solidFill>
                <a:latin typeface="Perpetua"/>
                <a:cs typeface="Perpetua"/>
              </a:rPr>
              <a:t>//</a:t>
            </a:r>
            <a:r>
              <a:rPr sz="2400" spc="-185" dirty="0">
                <a:solidFill>
                  <a:srgbClr val="C00000"/>
                </a:solidFill>
                <a:latin typeface="Perpetua"/>
                <a:cs typeface="Perpetua"/>
              </a:rPr>
              <a:t> </a:t>
            </a:r>
            <a:r>
              <a:rPr sz="2400" dirty="0">
                <a:solidFill>
                  <a:srgbClr val="C00000"/>
                </a:solidFill>
                <a:latin typeface="Perpetua"/>
                <a:cs typeface="Perpetua"/>
              </a:rPr>
              <a:t>A</a:t>
            </a:r>
            <a:r>
              <a:rPr sz="2400" spc="-20" dirty="0">
                <a:solidFill>
                  <a:srgbClr val="C00000"/>
                </a:solidFill>
                <a:latin typeface="Perpetua"/>
                <a:cs typeface="Perpetua"/>
              </a:rPr>
              <a:t> </a:t>
            </a:r>
            <a:r>
              <a:rPr sz="2400" dirty="0">
                <a:solidFill>
                  <a:srgbClr val="C00000"/>
                </a:solidFill>
                <a:latin typeface="Perpetua"/>
                <a:cs typeface="Perpetua"/>
              </a:rPr>
              <a:t>is</a:t>
            </a:r>
            <a:r>
              <a:rPr sz="2400" spc="-15" dirty="0">
                <a:solidFill>
                  <a:srgbClr val="C00000"/>
                </a:solidFill>
                <a:latin typeface="Perpetua"/>
                <a:cs typeface="Perpetua"/>
              </a:rPr>
              <a:t> </a:t>
            </a:r>
            <a:r>
              <a:rPr sz="2400" dirty="0">
                <a:solidFill>
                  <a:srgbClr val="C00000"/>
                </a:solidFill>
                <a:latin typeface="Perpetua"/>
                <a:cs typeface="Perpetua"/>
              </a:rPr>
              <a:t>a</a:t>
            </a:r>
            <a:r>
              <a:rPr sz="2400" spc="-10" dirty="0">
                <a:solidFill>
                  <a:srgbClr val="C00000"/>
                </a:solidFill>
                <a:latin typeface="Perpetua"/>
                <a:cs typeface="Perpetua"/>
              </a:rPr>
              <a:t> </a:t>
            </a:r>
            <a:r>
              <a:rPr sz="2400" dirty="0">
                <a:solidFill>
                  <a:srgbClr val="C00000"/>
                </a:solidFill>
                <a:latin typeface="Perpetua"/>
                <a:cs typeface="Perpetua"/>
              </a:rPr>
              <a:t>friend</a:t>
            </a:r>
            <a:r>
              <a:rPr sz="2400" spc="-15" dirty="0">
                <a:solidFill>
                  <a:srgbClr val="C00000"/>
                </a:solidFill>
                <a:latin typeface="Perpetua"/>
                <a:cs typeface="Perpetua"/>
              </a:rPr>
              <a:t> </a:t>
            </a:r>
            <a:r>
              <a:rPr sz="2400" dirty="0">
                <a:solidFill>
                  <a:srgbClr val="C00000"/>
                </a:solidFill>
                <a:latin typeface="Perpetua"/>
                <a:cs typeface="Perpetua"/>
              </a:rPr>
              <a:t>of</a:t>
            </a:r>
            <a:r>
              <a:rPr sz="2400" spc="5" dirty="0">
                <a:solidFill>
                  <a:srgbClr val="C00000"/>
                </a:solidFill>
                <a:latin typeface="Perpetua"/>
                <a:cs typeface="Perpetua"/>
              </a:rPr>
              <a:t> </a:t>
            </a:r>
            <a:r>
              <a:rPr sz="2400" spc="-50" dirty="0">
                <a:solidFill>
                  <a:srgbClr val="C00000"/>
                </a:solidFill>
                <a:latin typeface="Perpetua"/>
                <a:cs typeface="Perpetua"/>
              </a:rPr>
              <a:t>B </a:t>
            </a:r>
            <a:r>
              <a:rPr sz="2400" spc="-10" dirty="0">
                <a:solidFill>
                  <a:srgbClr val="C00000"/>
                </a:solidFill>
                <a:latin typeface="Perpetua"/>
                <a:cs typeface="Perpetua"/>
              </a:rPr>
              <a:t>private:</a:t>
            </a:r>
            <a:endParaRPr sz="2400" dirty="0">
              <a:latin typeface="Perpetua"/>
              <a:cs typeface="Perpetua"/>
            </a:endParaRPr>
          </a:p>
          <a:p>
            <a:pPr marL="834390">
              <a:lnSpc>
                <a:spcPct val="100000"/>
              </a:lnSpc>
              <a:spcBef>
                <a:spcPts val="5"/>
              </a:spcBef>
            </a:pPr>
            <a:r>
              <a:rPr sz="2400" dirty="0">
                <a:solidFill>
                  <a:srgbClr val="C00000"/>
                </a:solidFill>
                <a:latin typeface="Perpetua"/>
                <a:cs typeface="Perpetua"/>
              </a:rPr>
              <a:t>int</a:t>
            </a:r>
            <a:r>
              <a:rPr sz="2400" spc="-25" dirty="0">
                <a:solidFill>
                  <a:srgbClr val="C00000"/>
                </a:solidFill>
                <a:latin typeface="Perpetua"/>
                <a:cs typeface="Perpetua"/>
              </a:rPr>
              <a:t> i;</a:t>
            </a:r>
            <a:endParaRPr sz="2400" dirty="0">
              <a:latin typeface="Perpetua"/>
              <a:cs typeface="Perpetua"/>
            </a:endParaRPr>
          </a:p>
          <a:p>
            <a:pPr marL="561340">
              <a:lnSpc>
                <a:spcPct val="100000"/>
              </a:lnSpc>
            </a:pPr>
            <a:r>
              <a:rPr sz="2400" spc="-25" dirty="0">
                <a:solidFill>
                  <a:srgbClr val="C00000"/>
                </a:solidFill>
                <a:latin typeface="Perpetua"/>
                <a:cs typeface="Perpetua"/>
              </a:rPr>
              <a:t>};</a:t>
            </a:r>
            <a:endParaRPr sz="2400" dirty="0">
              <a:latin typeface="Perpetua"/>
              <a:cs typeface="Perpetua"/>
            </a:endParaRPr>
          </a:p>
          <a:p>
            <a:pPr marL="561340">
              <a:lnSpc>
                <a:spcPct val="100000"/>
              </a:lnSpc>
            </a:pPr>
            <a:r>
              <a:rPr sz="2400" dirty="0">
                <a:solidFill>
                  <a:srgbClr val="001F5F"/>
                </a:solidFill>
                <a:latin typeface="Perpetua"/>
                <a:cs typeface="Perpetua"/>
              </a:rPr>
              <a:t>class</a:t>
            </a:r>
            <a:r>
              <a:rPr sz="2400" spc="-200" dirty="0">
                <a:solidFill>
                  <a:srgbClr val="001F5F"/>
                </a:solidFill>
                <a:latin typeface="Perpetua"/>
                <a:cs typeface="Perpetua"/>
              </a:rPr>
              <a:t> </a:t>
            </a:r>
            <a:r>
              <a:rPr sz="2400" dirty="0">
                <a:solidFill>
                  <a:srgbClr val="001F5F"/>
                </a:solidFill>
                <a:latin typeface="Perpetua"/>
                <a:cs typeface="Perpetua"/>
              </a:rPr>
              <a:t>A</a:t>
            </a:r>
            <a:r>
              <a:rPr sz="2400" spc="-15" dirty="0">
                <a:solidFill>
                  <a:srgbClr val="001F5F"/>
                </a:solidFill>
                <a:latin typeface="Perpetua"/>
                <a:cs typeface="Perpetua"/>
              </a:rPr>
              <a:t> </a:t>
            </a:r>
            <a:r>
              <a:rPr sz="2400" spc="-50" dirty="0">
                <a:solidFill>
                  <a:srgbClr val="001F5F"/>
                </a:solidFill>
                <a:latin typeface="Perpetua"/>
                <a:cs typeface="Perpetua"/>
              </a:rPr>
              <a:t>{</a:t>
            </a:r>
            <a:endParaRPr sz="2400" dirty="0">
              <a:latin typeface="Perpetua"/>
              <a:cs typeface="Perpetua"/>
            </a:endParaRPr>
          </a:p>
          <a:p>
            <a:pPr marL="561340">
              <a:lnSpc>
                <a:spcPct val="100000"/>
              </a:lnSpc>
            </a:pPr>
            <a:r>
              <a:rPr sz="2400" spc="-10" dirty="0">
                <a:solidFill>
                  <a:srgbClr val="001F5F"/>
                </a:solidFill>
                <a:latin typeface="Perpetua"/>
                <a:cs typeface="Perpetua"/>
              </a:rPr>
              <a:t>public:</a:t>
            </a:r>
            <a:endParaRPr sz="2400" dirty="0">
              <a:latin typeface="Perpetua"/>
              <a:cs typeface="Perpetua"/>
            </a:endParaRPr>
          </a:p>
          <a:p>
            <a:pPr marL="810895">
              <a:lnSpc>
                <a:spcPct val="100000"/>
              </a:lnSpc>
            </a:pPr>
            <a:r>
              <a:rPr sz="2400" dirty="0">
                <a:solidFill>
                  <a:srgbClr val="001F5F"/>
                </a:solidFill>
                <a:latin typeface="Perpetua"/>
                <a:cs typeface="Perpetua"/>
              </a:rPr>
              <a:t>A(B</a:t>
            </a:r>
            <a:r>
              <a:rPr sz="2400" spc="-25" dirty="0">
                <a:solidFill>
                  <a:srgbClr val="001F5F"/>
                </a:solidFill>
                <a:latin typeface="Perpetua"/>
                <a:cs typeface="Perpetua"/>
              </a:rPr>
              <a:t> </a:t>
            </a:r>
            <a:r>
              <a:rPr sz="2400" dirty="0">
                <a:solidFill>
                  <a:srgbClr val="001F5F"/>
                </a:solidFill>
                <a:latin typeface="Perpetua"/>
                <a:cs typeface="Perpetua"/>
              </a:rPr>
              <a:t>b)</a:t>
            </a:r>
            <a:r>
              <a:rPr sz="2400" spc="-15" dirty="0">
                <a:solidFill>
                  <a:srgbClr val="001F5F"/>
                </a:solidFill>
                <a:latin typeface="Perpetua"/>
                <a:cs typeface="Perpetua"/>
              </a:rPr>
              <a:t> </a:t>
            </a:r>
            <a:r>
              <a:rPr sz="2400" dirty="0">
                <a:solidFill>
                  <a:srgbClr val="001F5F"/>
                </a:solidFill>
                <a:latin typeface="Perpetua"/>
                <a:cs typeface="Perpetua"/>
              </a:rPr>
              <a:t>{</a:t>
            </a:r>
            <a:r>
              <a:rPr sz="2400" spc="-15" dirty="0">
                <a:solidFill>
                  <a:srgbClr val="001F5F"/>
                </a:solidFill>
                <a:latin typeface="Perpetua"/>
                <a:cs typeface="Perpetua"/>
              </a:rPr>
              <a:t> </a:t>
            </a:r>
            <a:r>
              <a:rPr sz="2400" dirty="0">
                <a:solidFill>
                  <a:srgbClr val="001F5F"/>
                </a:solidFill>
                <a:latin typeface="Perpetua"/>
                <a:cs typeface="Perpetua"/>
              </a:rPr>
              <a:t>//</a:t>
            </a:r>
            <a:r>
              <a:rPr sz="2400" spc="-15" dirty="0">
                <a:solidFill>
                  <a:srgbClr val="001F5F"/>
                </a:solidFill>
                <a:latin typeface="Perpetua"/>
                <a:cs typeface="Perpetua"/>
              </a:rPr>
              <a:t> </a:t>
            </a:r>
            <a:r>
              <a:rPr sz="2400" dirty="0">
                <a:solidFill>
                  <a:srgbClr val="001F5F"/>
                </a:solidFill>
                <a:latin typeface="Perpetua"/>
                <a:cs typeface="Perpetua"/>
              </a:rPr>
              <a:t>the</a:t>
            </a:r>
            <a:r>
              <a:rPr sz="2400" spc="-25" dirty="0">
                <a:solidFill>
                  <a:srgbClr val="001F5F"/>
                </a:solidFill>
                <a:latin typeface="Perpetua"/>
                <a:cs typeface="Perpetua"/>
              </a:rPr>
              <a:t> </a:t>
            </a:r>
            <a:r>
              <a:rPr sz="2400" dirty="0">
                <a:solidFill>
                  <a:srgbClr val="001F5F"/>
                </a:solidFill>
                <a:latin typeface="Perpetua"/>
                <a:cs typeface="Perpetua"/>
              </a:rPr>
              <a:t>object</a:t>
            </a:r>
            <a:r>
              <a:rPr sz="2400" spc="-15" dirty="0">
                <a:solidFill>
                  <a:srgbClr val="001F5F"/>
                </a:solidFill>
                <a:latin typeface="Perpetua"/>
                <a:cs typeface="Perpetua"/>
              </a:rPr>
              <a:t> </a:t>
            </a:r>
            <a:r>
              <a:rPr sz="2400" dirty="0">
                <a:solidFill>
                  <a:srgbClr val="001F5F"/>
                </a:solidFill>
                <a:latin typeface="Perpetua"/>
                <a:cs typeface="Perpetua"/>
              </a:rPr>
              <a:t>has</a:t>
            </a:r>
            <a:r>
              <a:rPr sz="2400" spc="-15" dirty="0">
                <a:solidFill>
                  <a:srgbClr val="001F5F"/>
                </a:solidFill>
                <a:latin typeface="Perpetua"/>
                <a:cs typeface="Perpetua"/>
              </a:rPr>
              <a:t> </a:t>
            </a:r>
            <a:r>
              <a:rPr sz="2400" dirty="0">
                <a:solidFill>
                  <a:srgbClr val="001F5F"/>
                </a:solidFill>
                <a:latin typeface="Perpetua"/>
                <a:cs typeface="Perpetua"/>
              </a:rPr>
              <a:t>to</a:t>
            </a:r>
            <a:r>
              <a:rPr sz="2400" spc="-15" dirty="0">
                <a:solidFill>
                  <a:srgbClr val="001F5F"/>
                </a:solidFill>
                <a:latin typeface="Perpetua"/>
                <a:cs typeface="Perpetua"/>
              </a:rPr>
              <a:t> </a:t>
            </a:r>
            <a:r>
              <a:rPr sz="2400" dirty="0">
                <a:solidFill>
                  <a:srgbClr val="001F5F"/>
                </a:solidFill>
                <a:latin typeface="Perpetua"/>
                <a:cs typeface="Perpetua"/>
              </a:rPr>
              <a:t>be</a:t>
            </a:r>
            <a:r>
              <a:rPr sz="2400" spc="-10" dirty="0">
                <a:solidFill>
                  <a:srgbClr val="001F5F"/>
                </a:solidFill>
                <a:latin typeface="Perpetua"/>
                <a:cs typeface="Perpetua"/>
              </a:rPr>
              <a:t> </a:t>
            </a:r>
            <a:r>
              <a:rPr sz="2400" dirty="0">
                <a:solidFill>
                  <a:srgbClr val="001F5F"/>
                </a:solidFill>
                <a:latin typeface="Perpetua"/>
                <a:cs typeface="Perpetua"/>
              </a:rPr>
              <a:t>passed</a:t>
            </a:r>
            <a:r>
              <a:rPr sz="2400" spc="-30" dirty="0">
                <a:solidFill>
                  <a:srgbClr val="001F5F"/>
                </a:solidFill>
                <a:latin typeface="Perpetua"/>
                <a:cs typeface="Perpetua"/>
              </a:rPr>
              <a:t> </a:t>
            </a:r>
            <a:r>
              <a:rPr sz="2400" dirty="0">
                <a:solidFill>
                  <a:srgbClr val="001F5F"/>
                </a:solidFill>
                <a:latin typeface="Perpetua"/>
                <a:cs typeface="Perpetua"/>
              </a:rPr>
              <a:t>as</a:t>
            </a:r>
            <a:r>
              <a:rPr sz="2400" spc="-15" dirty="0">
                <a:solidFill>
                  <a:srgbClr val="001F5F"/>
                </a:solidFill>
                <a:latin typeface="Perpetua"/>
                <a:cs typeface="Perpetua"/>
              </a:rPr>
              <a:t> </a:t>
            </a:r>
            <a:r>
              <a:rPr sz="2400" dirty="0">
                <a:solidFill>
                  <a:srgbClr val="001F5F"/>
                </a:solidFill>
                <a:latin typeface="Perpetua"/>
                <a:cs typeface="Perpetua"/>
              </a:rPr>
              <a:t>a</a:t>
            </a:r>
            <a:r>
              <a:rPr sz="2400" spc="-20" dirty="0">
                <a:solidFill>
                  <a:srgbClr val="001F5F"/>
                </a:solidFill>
                <a:latin typeface="Perpetua"/>
                <a:cs typeface="Perpetua"/>
              </a:rPr>
              <a:t> </a:t>
            </a:r>
            <a:r>
              <a:rPr sz="2400" dirty="0">
                <a:solidFill>
                  <a:srgbClr val="001F5F"/>
                </a:solidFill>
                <a:latin typeface="Perpetua"/>
                <a:cs typeface="Perpetua"/>
              </a:rPr>
              <a:t>parameter</a:t>
            </a:r>
            <a:r>
              <a:rPr sz="2400" spc="-15" dirty="0">
                <a:solidFill>
                  <a:srgbClr val="001F5F"/>
                </a:solidFill>
                <a:latin typeface="Perpetua"/>
                <a:cs typeface="Perpetua"/>
              </a:rPr>
              <a:t> </a:t>
            </a:r>
            <a:r>
              <a:rPr sz="2400" dirty="0">
                <a:solidFill>
                  <a:srgbClr val="001F5F"/>
                </a:solidFill>
                <a:latin typeface="Perpetua"/>
                <a:cs typeface="Perpetua"/>
              </a:rPr>
              <a:t>to</a:t>
            </a:r>
            <a:r>
              <a:rPr sz="2400" spc="-20" dirty="0">
                <a:solidFill>
                  <a:srgbClr val="001F5F"/>
                </a:solidFill>
                <a:latin typeface="Perpetua"/>
                <a:cs typeface="Perpetua"/>
              </a:rPr>
              <a:t> </a:t>
            </a:r>
            <a:r>
              <a:rPr sz="2400" dirty="0">
                <a:solidFill>
                  <a:srgbClr val="001F5F"/>
                </a:solidFill>
                <a:latin typeface="Perpetua"/>
                <a:cs typeface="Perpetua"/>
              </a:rPr>
              <a:t>the</a:t>
            </a:r>
            <a:r>
              <a:rPr sz="2400" spc="-10" dirty="0">
                <a:solidFill>
                  <a:srgbClr val="001F5F"/>
                </a:solidFill>
                <a:latin typeface="Perpetua"/>
                <a:cs typeface="Perpetua"/>
              </a:rPr>
              <a:t> function</a:t>
            </a:r>
            <a:endParaRPr sz="2400" dirty="0">
              <a:latin typeface="Perpetua"/>
              <a:cs typeface="Perpetua"/>
            </a:endParaRPr>
          </a:p>
          <a:p>
            <a:pPr marL="1106805">
              <a:lnSpc>
                <a:spcPct val="100000"/>
              </a:lnSpc>
            </a:pPr>
            <a:r>
              <a:rPr sz="2400" spc="-20" dirty="0">
                <a:solidFill>
                  <a:srgbClr val="001F5F"/>
                </a:solidFill>
                <a:latin typeface="Perpetua"/>
                <a:cs typeface="Perpetua"/>
              </a:rPr>
              <a:t>b.i</a:t>
            </a:r>
            <a:r>
              <a:rPr sz="2400" spc="-25" dirty="0">
                <a:solidFill>
                  <a:srgbClr val="001F5F"/>
                </a:solidFill>
                <a:latin typeface="Perpetua"/>
                <a:cs typeface="Perpetua"/>
              </a:rPr>
              <a:t> </a:t>
            </a:r>
            <a:r>
              <a:rPr sz="2400" dirty="0">
                <a:solidFill>
                  <a:srgbClr val="001F5F"/>
                </a:solidFill>
                <a:latin typeface="Perpetua"/>
                <a:cs typeface="Perpetua"/>
              </a:rPr>
              <a:t>=</a:t>
            </a:r>
            <a:r>
              <a:rPr sz="2400" spc="-20" dirty="0">
                <a:solidFill>
                  <a:srgbClr val="001F5F"/>
                </a:solidFill>
                <a:latin typeface="Perpetua"/>
                <a:cs typeface="Perpetua"/>
              </a:rPr>
              <a:t> </a:t>
            </a:r>
            <a:r>
              <a:rPr sz="2400" dirty="0">
                <a:solidFill>
                  <a:srgbClr val="001F5F"/>
                </a:solidFill>
                <a:latin typeface="Perpetua"/>
                <a:cs typeface="Perpetua"/>
              </a:rPr>
              <a:t>0;</a:t>
            </a:r>
            <a:r>
              <a:rPr sz="2400" spc="-120" dirty="0">
                <a:solidFill>
                  <a:srgbClr val="001F5F"/>
                </a:solidFill>
                <a:latin typeface="Perpetua"/>
                <a:cs typeface="Perpetua"/>
              </a:rPr>
              <a:t> </a:t>
            </a:r>
            <a:r>
              <a:rPr sz="2400" dirty="0">
                <a:solidFill>
                  <a:srgbClr val="001F5F"/>
                </a:solidFill>
                <a:latin typeface="Perpetua"/>
                <a:cs typeface="Perpetua"/>
              </a:rPr>
              <a:t>//</a:t>
            </a:r>
            <a:r>
              <a:rPr sz="2400" spc="-20" dirty="0">
                <a:solidFill>
                  <a:srgbClr val="001F5F"/>
                </a:solidFill>
                <a:latin typeface="Perpetua"/>
                <a:cs typeface="Perpetua"/>
              </a:rPr>
              <a:t> </a:t>
            </a:r>
            <a:r>
              <a:rPr sz="2400" dirty="0">
                <a:solidFill>
                  <a:srgbClr val="001F5F"/>
                </a:solidFill>
                <a:latin typeface="Perpetua"/>
                <a:cs typeface="Perpetua"/>
              </a:rPr>
              <a:t>legal</a:t>
            </a:r>
            <a:r>
              <a:rPr sz="2400" spc="-25" dirty="0">
                <a:solidFill>
                  <a:srgbClr val="001F5F"/>
                </a:solidFill>
                <a:latin typeface="Perpetua"/>
                <a:cs typeface="Perpetua"/>
              </a:rPr>
              <a:t> </a:t>
            </a:r>
            <a:r>
              <a:rPr sz="2400" dirty="0">
                <a:solidFill>
                  <a:srgbClr val="001F5F"/>
                </a:solidFill>
                <a:latin typeface="Perpetua"/>
                <a:cs typeface="Perpetua"/>
              </a:rPr>
              <a:t>access</a:t>
            </a:r>
            <a:r>
              <a:rPr sz="2400" spc="-25" dirty="0">
                <a:solidFill>
                  <a:srgbClr val="001F5F"/>
                </a:solidFill>
                <a:latin typeface="Perpetua"/>
                <a:cs typeface="Perpetua"/>
              </a:rPr>
              <a:t> </a:t>
            </a:r>
            <a:r>
              <a:rPr sz="2400" dirty="0">
                <a:solidFill>
                  <a:srgbClr val="001F5F"/>
                </a:solidFill>
                <a:latin typeface="Perpetua"/>
                <a:cs typeface="Perpetua"/>
              </a:rPr>
              <a:t>due</a:t>
            </a:r>
            <a:r>
              <a:rPr sz="2400" spc="-35" dirty="0">
                <a:solidFill>
                  <a:srgbClr val="001F5F"/>
                </a:solidFill>
                <a:latin typeface="Perpetua"/>
                <a:cs typeface="Perpetua"/>
              </a:rPr>
              <a:t> </a:t>
            </a:r>
            <a:r>
              <a:rPr sz="2400" dirty="0">
                <a:solidFill>
                  <a:srgbClr val="001F5F"/>
                </a:solidFill>
                <a:latin typeface="Perpetua"/>
                <a:cs typeface="Perpetua"/>
              </a:rPr>
              <a:t>to</a:t>
            </a:r>
            <a:r>
              <a:rPr sz="2400" spc="-20" dirty="0">
                <a:solidFill>
                  <a:srgbClr val="001F5F"/>
                </a:solidFill>
                <a:latin typeface="Perpetua"/>
                <a:cs typeface="Perpetua"/>
              </a:rPr>
              <a:t> </a:t>
            </a:r>
            <a:r>
              <a:rPr sz="2400" spc="-10" dirty="0">
                <a:solidFill>
                  <a:srgbClr val="001F5F"/>
                </a:solidFill>
                <a:latin typeface="Perpetua"/>
                <a:cs typeface="Perpetua"/>
              </a:rPr>
              <a:t>friendship</a:t>
            </a:r>
            <a:endParaRPr sz="2400" dirty="0">
              <a:latin typeface="Perpetua"/>
              <a:cs typeface="Perpetua"/>
            </a:endParaRPr>
          </a:p>
          <a:p>
            <a:pPr marL="834390">
              <a:lnSpc>
                <a:spcPct val="100000"/>
              </a:lnSpc>
              <a:spcBef>
                <a:spcPts val="5"/>
              </a:spcBef>
            </a:pPr>
            <a:r>
              <a:rPr sz="2400" spc="-50" dirty="0">
                <a:solidFill>
                  <a:srgbClr val="001F5F"/>
                </a:solidFill>
                <a:latin typeface="Perpetua"/>
                <a:cs typeface="Perpetua"/>
              </a:rPr>
              <a:t>}</a:t>
            </a:r>
            <a:endParaRPr sz="2400" dirty="0">
              <a:latin typeface="Perpetua"/>
              <a:cs typeface="Perpetua"/>
            </a:endParaRPr>
          </a:p>
          <a:p>
            <a:pPr marL="561340">
              <a:lnSpc>
                <a:spcPct val="100000"/>
              </a:lnSpc>
            </a:pPr>
            <a:r>
              <a:rPr sz="2400" spc="-25" dirty="0">
                <a:solidFill>
                  <a:srgbClr val="001F5F"/>
                </a:solidFill>
                <a:latin typeface="Perpetua"/>
                <a:cs typeface="Perpetua"/>
              </a:rPr>
              <a:t>};</a:t>
            </a:r>
            <a:endParaRPr sz="2400" dirty="0">
              <a:latin typeface="Perpetua"/>
              <a:cs typeface="Perpetua"/>
            </a:endParaRPr>
          </a:p>
        </p:txBody>
      </p:sp>
    </p:spTree>
    <p:extLst>
      <p:ext uri="{BB962C8B-B14F-4D97-AF65-F5344CB8AC3E}">
        <p14:creationId xmlns:p14="http://schemas.microsoft.com/office/powerpoint/2010/main" val="185172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51E02-6F84-8023-929E-69383C252CF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spc="-10">
                <a:solidFill>
                  <a:srgbClr val="FFFFFF"/>
                </a:solidFill>
                <a:latin typeface="+mj-lt"/>
                <a:ea typeface="+mj-ea"/>
                <a:cs typeface="+mj-cs"/>
              </a:rPr>
              <a:t>Encapsulation</a:t>
            </a:r>
            <a:r>
              <a:rPr lang="en-US" sz="3300" kern="1200" spc="-180">
                <a:solidFill>
                  <a:srgbClr val="FFFFFF"/>
                </a:solidFill>
                <a:latin typeface="+mj-lt"/>
                <a:ea typeface="+mj-ea"/>
                <a:cs typeface="+mj-cs"/>
              </a:rPr>
              <a:t> </a:t>
            </a:r>
            <a:r>
              <a:rPr lang="en-US" sz="3300" kern="1200">
                <a:solidFill>
                  <a:srgbClr val="FFFFFF"/>
                </a:solidFill>
                <a:latin typeface="+mj-lt"/>
                <a:ea typeface="+mj-ea"/>
                <a:cs typeface="+mj-cs"/>
              </a:rPr>
              <a:t>and</a:t>
            </a:r>
            <a:r>
              <a:rPr lang="en-US" sz="3300" kern="1200" spc="-140">
                <a:solidFill>
                  <a:srgbClr val="FFFFFF"/>
                </a:solidFill>
                <a:latin typeface="+mj-lt"/>
                <a:ea typeface="+mj-ea"/>
                <a:cs typeface="+mj-cs"/>
              </a:rPr>
              <a:t> </a:t>
            </a:r>
            <a:r>
              <a:rPr lang="en-US" sz="3300" kern="1200" spc="-30">
                <a:solidFill>
                  <a:srgbClr val="FFFFFF"/>
                </a:solidFill>
                <a:latin typeface="+mj-lt"/>
                <a:ea typeface="+mj-ea"/>
                <a:cs typeface="+mj-cs"/>
              </a:rPr>
              <a:t>Inheritance Classes (C++)</a:t>
            </a:r>
            <a:endParaRPr lang="en-US" sz="3300" kern="1200">
              <a:solidFill>
                <a:srgbClr val="FFFFFF"/>
              </a:solidFill>
              <a:latin typeface="+mj-lt"/>
              <a:ea typeface="+mj-ea"/>
              <a:cs typeface="+mj-cs"/>
            </a:endParaRPr>
          </a:p>
        </p:txBody>
      </p:sp>
      <p:pic>
        <p:nvPicPr>
          <p:cNvPr id="4" name="Picture 3" descr="A black text on a white background&#10;&#10;Description automatically generated">
            <a:extLst>
              <a:ext uri="{FF2B5EF4-FFF2-40B4-BE49-F238E27FC236}">
                <a16:creationId xmlns:a16="http://schemas.microsoft.com/office/drawing/2014/main" id="{220941BB-C6D7-668A-3D1F-295782E75CB7}"/>
              </a:ext>
            </a:extLst>
          </p:cNvPr>
          <p:cNvPicPr>
            <a:picLocks noChangeAspect="1"/>
          </p:cNvPicPr>
          <p:nvPr/>
        </p:nvPicPr>
        <p:blipFill>
          <a:blip r:embed="rId2"/>
          <a:stretch>
            <a:fillRect/>
          </a:stretch>
        </p:blipFill>
        <p:spPr>
          <a:xfrm>
            <a:off x="4777316" y="1207155"/>
            <a:ext cx="6784708" cy="4443984"/>
          </a:xfrm>
          <a:prstGeom prst="rect">
            <a:avLst/>
          </a:prstGeom>
        </p:spPr>
      </p:pic>
    </p:spTree>
    <p:extLst>
      <p:ext uri="{BB962C8B-B14F-4D97-AF65-F5344CB8AC3E}">
        <p14:creationId xmlns:p14="http://schemas.microsoft.com/office/powerpoint/2010/main" val="258234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4E22-76CA-7936-B85D-A7434A41AA93}"/>
              </a:ext>
            </a:extLst>
          </p:cNvPr>
          <p:cNvSpPr>
            <a:spLocks noGrp="1"/>
          </p:cNvSpPr>
          <p:nvPr>
            <p:ph type="title"/>
          </p:nvPr>
        </p:nvSpPr>
        <p:spPr>
          <a:xfrm>
            <a:off x="838200" y="18255"/>
            <a:ext cx="10515600" cy="1325563"/>
          </a:xfrm>
        </p:spPr>
        <p:txBody>
          <a:bodyPr/>
          <a:lstStyle/>
          <a:p>
            <a:r>
              <a:rPr lang="en-US" sz="4400" spc="-10" dirty="0"/>
              <a:t>Encapsulation</a:t>
            </a:r>
            <a:r>
              <a:rPr lang="en-US" sz="4400" spc="-180" dirty="0"/>
              <a:t> </a:t>
            </a:r>
            <a:r>
              <a:rPr lang="en-US" sz="4400" dirty="0"/>
              <a:t>and</a:t>
            </a:r>
            <a:r>
              <a:rPr lang="en-US" sz="4400" spc="-140" dirty="0"/>
              <a:t> </a:t>
            </a:r>
            <a:r>
              <a:rPr lang="en-US" sz="4400" spc="-30" dirty="0"/>
              <a:t>Inheritance</a:t>
            </a:r>
            <a:endParaRPr lang="en-US" dirty="0"/>
          </a:p>
        </p:txBody>
      </p:sp>
      <p:sp>
        <p:nvSpPr>
          <p:cNvPr id="4" name="object 3">
            <a:extLst>
              <a:ext uri="{FF2B5EF4-FFF2-40B4-BE49-F238E27FC236}">
                <a16:creationId xmlns:a16="http://schemas.microsoft.com/office/drawing/2014/main" id="{FCE93D7E-0C0F-6370-A212-E9B13B7F7482}"/>
              </a:ext>
            </a:extLst>
          </p:cNvPr>
          <p:cNvSpPr txBox="1"/>
          <p:nvPr/>
        </p:nvSpPr>
        <p:spPr>
          <a:xfrm>
            <a:off x="1568873" y="1343818"/>
            <a:ext cx="7952740" cy="4720590"/>
          </a:xfrm>
          <a:prstGeom prst="rect">
            <a:avLst/>
          </a:prstGeom>
        </p:spPr>
        <p:txBody>
          <a:bodyPr vert="horz" wrap="square" lIns="0" tIns="12065" rIns="0" bIns="0" rtlCol="0">
            <a:spAutoFit/>
          </a:bodyPr>
          <a:lstStyle/>
          <a:p>
            <a:pPr marL="283845" indent="-271145">
              <a:lnSpc>
                <a:spcPct val="100000"/>
              </a:lnSpc>
              <a:spcBef>
                <a:spcPts val="95"/>
              </a:spcBef>
              <a:buClr>
                <a:srgbClr val="D24717"/>
              </a:buClr>
              <a:buSzPct val="83928"/>
              <a:buFont typeface="Segoe UI Symbol"/>
              <a:buChar char="⚫"/>
              <a:tabLst>
                <a:tab pos="283845" algn="l"/>
              </a:tabLst>
            </a:pPr>
            <a:r>
              <a:rPr sz="2800" spc="-10" dirty="0">
                <a:latin typeface="Perpetua"/>
                <a:cs typeface="Perpetua"/>
              </a:rPr>
              <a:t>Example:</a:t>
            </a:r>
            <a:endParaRPr sz="2800" dirty="0">
              <a:latin typeface="Perpetua"/>
              <a:cs typeface="Perpetua"/>
            </a:endParaRPr>
          </a:p>
          <a:p>
            <a:pPr marL="285750">
              <a:lnSpc>
                <a:spcPct val="100000"/>
              </a:lnSpc>
            </a:pPr>
            <a:r>
              <a:rPr sz="2800" dirty="0">
                <a:latin typeface="Perpetua"/>
                <a:cs typeface="Perpetua"/>
              </a:rPr>
              <a:t>class</a:t>
            </a:r>
            <a:r>
              <a:rPr sz="2800" spc="-55" dirty="0">
                <a:latin typeface="Perpetua"/>
                <a:cs typeface="Perpetua"/>
              </a:rPr>
              <a:t> </a:t>
            </a:r>
            <a:r>
              <a:rPr sz="2800" dirty="0">
                <a:latin typeface="Perpetua"/>
                <a:cs typeface="Perpetua"/>
              </a:rPr>
              <a:t>circle</a:t>
            </a:r>
            <a:r>
              <a:rPr sz="2800" spc="-50" dirty="0">
                <a:latin typeface="Perpetua"/>
                <a:cs typeface="Perpetua"/>
              </a:rPr>
              <a:t> </a:t>
            </a:r>
            <a:r>
              <a:rPr sz="2800" dirty="0">
                <a:latin typeface="Perpetua"/>
                <a:cs typeface="Perpetua"/>
              </a:rPr>
              <a:t>:</a:t>
            </a:r>
            <a:r>
              <a:rPr sz="2800" spc="-155" dirty="0">
                <a:latin typeface="Perpetua"/>
                <a:cs typeface="Perpetua"/>
              </a:rPr>
              <a:t> </a:t>
            </a:r>
            <a:r>
              <a:rPr sz="2800" dirty="0">
                <a:latin typeface="Perpetua"/>
                <a:cs typeface="Perpetua"/>
              </a:rPr>
              <a:t>public</a:t>
            </a:r>
            <a:r>
              <a:rPr sz="2800" spc="-30" dirty="0">
                <a:latin typeface="Perpetua"/>
                <a:cs typeface="Perpetua"/>
              </a:rPr>
              <a:t> </a:t>
            </a:r>
            <a:r>
              <a:rPr sz="2800" dirty="0">
                <a:latin typeface="Perpetua"/>
                <a:cs typeface="Perpetua"/>
              </a:rPr>
              <a:t>shape</a:t>
            </a:r>
            <a:r>
              <a:rPr sz="2800" spc="-45" dirty="0">
                <a:latin typeface="Perpetua"/>
                <a:cs typeface="Perpetua"/>
              </a:rPr>
              <a:t> </a:t>
            </a:r>
            <a:r>
              <a:rPr sz="2800" dirty="0">
                <a:latin typeface="Perpetua"/>
                <a:cs typeface="Perpetua"/>
              </a:rPr>
              <a:t>{</a:t>
            </a:r>
            <a:r>
              <a:rPr sz="2800" spc="-40" dirty="0">
                <a:latin typeface="Perpetua"/>
                <a:cs typeface="Perpetua"/>
              </a:rPr>
              <a:t> </a:t>
            </a:r>
            <a:r>
              <a:rPr sz="2800" spc="-25" dirty="0">
                <a:latin typeface="Perpetua"/>
                <a:cs typeface="Perpetua"/>
              </a:rPr>
              <a:t>...</a:t>
            </a:r>
            <a:endParaRPr sz="2800" dirty="0">
              <a:latin typeface="Perpetua"/>
              <a:cs typeface="Perpetua"/>
            </a:endParaRPr>
          </a:p>
          <a:p>
            <a:pPr marL="285750">
              <a:lnSpc>
                <a:spcPct val="100000"/>
              </a:lnSpc>
              <a:spcBef>
                <a:spcPts val="5"/>
              </a:spcBef>
            </a:pPr>
            <a:r>
              <a:rPr sz="2800" b="1" spc="-10" dirty="0">
                <a:solidFill>
                  <a:srgbClr val="C00000"/>
                </a:solidFill>
                <a:latin typeface="Perpetua"/>
                <a:cs typeface="Perpetua"/>
              </a:rPr>
              <a:t>anybody</a:t>
            </a:r>
            <a:r>
              <a:rPr sz="2800" spc="-50" dirty="0">
                <a:latin typeface="Perpetua"/>
                <a:cs typeface="Perpetua"/>
              </a:rPr>
              <a:t> </a:t>
            </a:r>
            <a:r>
              <a:rPr sz="2800" dirty="0">
                <a:latin typeface="Perpetua"/>
                <a:cs typeface="Perpetua"/>
              </a:rPr>
              <a:t>can</a:t>
            </a:r>
            <a:r>
              <a:rPr sz="2800" spc="-60" dirty="0">
                <a:latin typeface="Perpetua"/>
                <a:cs typeface="Perpetua"/>
              </a:rPr>
              <a:t> </a:t>
            </a:r>
            <a:r>
              <a:rPr sz="2800" dirty="0">
                <a:latin typeface="Perpetua"/>
                <a:cs typeface="Perpetua"/>
              </a:rPr>
              <a:t>convert</a:t>
            </a:r>
            <a:r>
              <a:rPr sz="2800" spc="-55" dirty="0">
                <a:latin typeface="Perpetua"/>
                <a:cs typeface="Perpetua"/>
              </a:rPr>
              <a:t> </a:t>
            </a:r>
            <a:r>
              <a:rPr sz="2800" dirty="0">
                <a:latin typeface="Perpetua"/>
                <a:cs typeface="Perpetua"/>
              </a:rPr>
              <a:t>(assign)</a:t>
            </a:r>
            <a:r>
              <a:rPr sz="2800" spc="-60" dirty="0">
                <a:latin typeface="Perpetua"/>
                <a:cs typeface="Perpetua"/>
              </a:rPr>
              <a:t> </a:t>
            </a:r>
            <a:r>
              <a:rPr sz="2800" dirty="0">
                <a:latin typeface="Perpetua"/>
                <a:cs typeface="Perpetua"/>
              </a:rPr>
              <a:t>a</a:t>
            </a:r>
            <a:r>
              <a:rPr sz="2800" spc="-60" dirty="0">
                <a:latin typeface="Perpetua"/>
                <a:cs typeface="Perpetua"/>
              </a:rPr>
              <a:t> </a:t>
            </a:r>
            <a:r>
              <a:rPr sz="2800" dirty="0">
                <a:latin typeface="Perpetua"/>
                <a:cs typeface="Perpetua"/>
              </a:rPr>
              <a:t>circle*</a:t>
            </a:r>
            <a:r>
              <a:rPr sz="2800" spc="-55" dirty="0">
                <a:latin typeface="Perpetua"/>
                <a:cs typeface="Perpetua"/>
              </a:rPr>
              <a:t> </a:t>
            </a:r>
            <a:r>
              <a:rPr sz="2800" dirty="0">
                <a:latin typeface="Perpetua"/>
                <a:cs typeface="Perpetua"/>
              </a:rPr>
              <a:t>into</a:t>
            </a:r>
            <a:r>
              <a:rPr sz="2800" spc="-45" dirty="0">
                <a:latin typeface="Perpetua"/>
                <a:cs typeface="Perpetua"/>
              </a:rPr>
              <a:t> </a:t>
            </a:r>
            <a:r>
              <a:rPr sz="2800" dirty="0">
                <a:latin typeface="Perpetua"/>
                <a:cs typeface="Perpetua"/>
              </a:rPr>
              <a:t>a</a:t>
            </a:r>
            <a:r>
              <a:rPr sz="2800" spc="-60" dirty="0">
                <a:latin typeface="Perpetua"/>
                <a:cs typeface="Perpetua"/>
              </a:rPr>
              <a:t> </a:t>
            </a:r>
            <a:r>
              <a:rPr sz="2800" spc="-10" dirty="0">
                <a:latin typeface="Perpetua"/>
                <a:cs typeface="Perpetua"/>
              </a:rPr>
              <a:t>shape*</a:t>
            </a:r>
            <a:endParaRPr sz="2800" dirty="0">
              <a:latin typeface="Perpetua"/>
              <a:cs typeface="Perpetua"/>
            </a:endParaRPr>
          </a:p>
          <a:p>
            <a:pPr marL="285750">
              <a:lnSpc>
                <a:spcPct val="100000"/>
              </a:lnSpc>
              <a:spcBef>
                <a:spcPts val="3354"/>
              </a:spcBef>
            </a:pPr>
            <a:r>
              <a:rPr sz="2800" dirty="0">
                <a:latin typeface="Perpetua"/>
                <a:cs typeface="Perpetua"/>
              </a:rPr>
              <a:t>class</a:t>
            </a:r>
            <a:r>
              <a:rPr sz="2800" spc="-65" dirty="0">
                <a:latin typeface="Perpetua"/>
                <a:cs typeface="Perpetua"/>
              </a:rPr>
              <a:t> </a:t>
            </a:r>
            <a:r>
              <a:rPr sz="2800" dirty="0">
                <a:latin typeface="Perpetua"/>
                <a:cs typeface="Perpetua"/>
              </a:rPr>
              <a:t>circle</a:t>
            </a:r>
            <a:r>
              <a:rPr sz="2800" spc="-55" dirty="0">
                <a:latin typeface="Perpetua"/>
                <a:cs typeface="Perpetua"/>
              </a:rPr>
              <a:t> </a:t>
            </a:r>
            <a:r>
              <a:rPr sz="2800" dirty="0">
                <a:latin typeface="Perpetua"/>
                <a:cs typeface="Perpetua"/>
              </a:rPr>
              <a:t>:</a:t>
            </a:r>
            <a:r>
              <a:rPr sz="2800" spc="-160" dirty="0">
                <a:latin typeface="Perpetua"/>
                <a:cs typeface="Perpetua"/>
              </a:rPr>
              <a:t> </a:t>
            </a:r>
            <a:r>
              <a:rPr sz="2800" dirty="0">
                <a:latin typeface="Perpetua"/>
                <a:cs typeface="Perpetua"/>
              </a:rPr>
              <a:t>protected</a:t>
            </a:r>
            <a:r>
              <a:rPr sz="2800" spc="-55" dirty="0">
                <a:latin typeface="Perpetua"/>
                <a:cs typeface="Perpetua"/>
              </a:rPr>
              <a:t> </a:t>
            </a:r>
            <a:r>
              <a:rPr sz="2800" dirty="0">
                <a:latin typeface="Perpetua"/>
                <a:cs typeface="Perpetua"/>
              </a:rPr>
              <a:t>shape</a:t>
            </a:r>
            <a:r>
              <a:rPr sz="2800" spc="-45" dirty="0">
                <a:latin typeface="Perpetua"/>
                <a:cs typeface="Perpetua"/>
              </a:rPr>
              <a:t> </a:t>
            </a:r>
            <a:r>
              <a:rPr sz="2800" dirty="0">
                <a:latin typeface="Perpetua"/>
                <a:cs typeface="Perpetua"/>
              </a:rPr>
              <a:t>{</a:t>
            </a:r>
            <a:r>
              <a:rPr sz="2800" spc="-55" dirty="0">
                <a:latin typeface="Perpetua"/>
                <a:cs typeface="Perpetua"/>
              </a:rPr>
              <a:t> </a:t>
            </a:r>
            <a:r>
              <a:rPr sz="2800" spc="-25" dirty="0">
                <a:latin typeface="Perpetua"/>
                <a:cs typeface="Perpetua"/>
              </a:rPr>
              <a:t>...</a:t>
            </a:r>
            <a:endParaRPr sz="2800" dirty="0">
              <a:latin typeface="Perpetua"/>
              <a:cs typeface="Perpetua"/>
            </a:endParaRPr>
          </a:p>
          <a:p>
            <a:pPr marL="285750" marR="5080">
              <a:lnSpc>
                <a:spcPct val="100000"/>
              </a:lnSpc>
              <a:spcBef>
                <a:spcPts val="5"/>
              </a:spcBef>
            </a:pPr>
            <a:r>
              <a:rPr sz="2800" dirty="0">
                <a:latin typeface="Perpetua"/>
                <a:cs typeface="Perpetua"/>
              </a:rPr>
              <a:t>only</a:t>
            </a:r>
            <a:r>
              <a:rPr sz="2800" spc="-45" dirty="0">
                <a:latin typeface="Perpetua"/>
                <a:cs typeface="Perpetua"/>
              </a:rPr>
              <a:t> </a:t>
            </a:r>
            <a:r>
              <a:rPr sz="2800" b="1" dirty="0">
                <a:solidFill>
                  <a:srgbClr val="C00000"/>
                </a:solidFill>
                <a:latin typeface="Perpetua"/>
                <a:cs typeface="Perpetua"/>
              </a:rPr>
              <a:t>members</a:t>
            </a:r>
            <a:r>
              <a:rPr sz="2800" b="1" spc="-60" dirty="0">
                <a:solidFill>
                  <a:srgbClr val="C00000"/>
                </a:solidFill>
                <a:latin typeface="Perpetua"/>
                <a:cs typeface="Perpetua"/>
              </a:rPr>
              <a:t> </a:t>
            </a:r>
            <a:r>
              <a:rPr sz="2800" b="1" dirty="0">
                <a:solidFill>
                  <a:srgbClr val="C00000"/>
                </a:solidFill>
                <a:latin typeface="Perpetua"/>
                <a:cs typeface="Perpetua"/>
              </a:rPr>
              <a:t>and</a:t>
            </a:r>
            <a:r>
              <a:rPr sz="2800" b="1" spc="-30" dirty="0">
                <a:solidFill>
                  <a:srgbClr val="C00000"/>
                </a:solidFill>
                <a:latin typeface="Perpetua"/>
                <a:cs typeface="Perpetua"/>
              </a:rPr>
              <a:t> </a:t>
            </a:r>
            <a:r>
              <a:rPr sz="2800" b="1" dirty="0">
                <a:solidFill>
                  <a:srgbClr val="C00000"/>
                </a:solidFill>
                <a:latin typeface="Perpetua"/>
                <a:cs typeface="Perpetua"/>
              </a:rPr>
              <a:t>friends</a:t>
            </a:r>
            <a:r>
              <a:rPr sz="2800" b="1" spc="-45" dirty="0">
                <a:solidFill>
                  <a:srgbClr val="C00000"/>
                </a:solidFill>
                <a:latin typeface="Perpetua"/>
                <a:cs typeface="Perpetua"/>
              </a:rPr>
              <a:t> </a:t>
            </a:r>
            <a:r>
              <a:rPr sz="2800" dirty="0">
                <a:latin typeface="Perpetua"/>
                <a:cs typeface="Perpetua"/>
              </a:rPr>
              <a:t>of</a:t>
            </a:r>
            <a:r>
              <a:rPr sz="2800" spc="-35" dirty="0">
                <a:latin typeface="Perpetua"/>
                <a:cs typeface="Perpetua"/>
              </a:rPr>
              <a:t> </a:t>
            </a:r>
            <a:r>
              <a:rPr sz="2800" dirty="0">
                <a:latin typeface="Perpetua"/>
                <a:cs typeface="Perpetua"/>
              </a:rPr>
              <a:t>circle</a:t>
            </a:r>
            <a:r>
              <a:rPr sz="2800" spc="-60" dirty="0">
                <a:latin typeface="Perpetua"/>
                <a:cs typeface="Perpetua"/>
              </a:rPr>
              <a:t> </a:t>
            </a:r>
            <a:r>
              <a:rPr sz="2800" dirty="0">
                <a:latin typeface="Perpetua"/>
                <a:cs typeface="Perpetua"/>
              </a:rPr>
              <a:t>or</a:t>
            </a:r>
            <a:r>
              <a:rPr sz="2800" spc="-40" dirty="0">
                <a:latin typeface="Perpetua"/>
                <a:cs typeface="Perpetua"/>
              </a:rPr>
              <a:t> </a:t>
            </a:r>
            <a:r>
              <a:rPr sz="2800" dirty="0">
                <a:latin typeface="Perpetua"/>
                <a:cs typeface="Perpetua"/>
              </a:rPr>
              <a:t>its</a:t>
            </a:r>
            <a:r>
              <a:rPr sz="2800" spc="-50" dirty="0">
                <a:latin typeface="Perpetua"/>
                <a:cs typeface="Perpetua"/>
              </a:rPr>
              <a:t> </a:t>
            </a:r>
            <a:r>
              <a:rPr sz="2800" b="1" dirty="0">
                <a:solidFill>
                  <a:srgbClr val="C00000"/>
                </a:solidFill>
                <a:latin typeface="Perpetua"/>
                <a:cs typeface="Perpetua"/>
              </a:rPr>
              <a:t>derived</a:t>
            </a:r>
            <a:r>
              <a:rPr sz="2800" b="1" spc="-45" dirty="0">
                <a:solidFill>
                  <a:srgbClr val="C00000"/>
                </a:solidFill>
                <a:latin typeface="Perpetua"/>
                <a:cs typeface="Perpetua"/>
              </a:rPr>
              <a:t> </a:t>
            </a:r>
            <a:r>
              <a:rPr sz="2800" b="1" dirty="0">
                <a:solidFill>
                  <a:srgbClr val="C00000"/>
                </a:solidFill>
                <a:latin typeface="Perpetua"/>
                <a:cs typeface="Perpetua"/>
              </a:rPr>
              <a:t>classes</a:t>
            </a:r>
            <a:r>
              <a:rPr sz="2800" b="1" spc="-45" dirty="0">
                <a:solidFill>
                  <a:srgbClr val="C00000"/>
                </a:solidFill>
                <a:latin typeface="Perpetua"/>
                <a:cs typeface="Perpetua"/>
              </a:rPr>
              <a:t> </a:t>
            </a:r>
            <a:r>
              <a:rPr sz="2800" spc="-25" dirty="0">
                <a:latin typeface="Perpetua"/>
                <a:cs typeface="Perpetua"/>
              </a:rPr>
              <a:t>can </a:t>
            </a:r>
            <a:r>
              <a:rPr sz="2800" dirty="0">
                <a:latin typeface="Perpetua"/>
                <a:cs typeface="Perpetua"/>
              </a:rPr>
              <a:t>convert</a:t>
            </a:r>
            <a:r>
              <a:rPr sz="2800" spc="-55" dirty="0">
                <a:latin typeface="Perpetua"/>
                <a:cs typeface="Perpetua"/>
              </a:rPr>
              <a:t> </a:t>
            </a:r>
            <a:r>
              <a:rPr sz="2800" dirty="0">
                <a:latin typeface="Perpetua"/>
                <a:cs typeface="Perpetua"/>
              </a:rPr>
              <a:t>(assign)</a:t>
            </a:r>
            <a:r>
              <a:rPr sz="2800" spc="-55" dirty="0">
                <a:latin typeface="Perpetua"/>
                <a:cs typeface="Perpetua"/>
              </a:rPr>
              <a:t> </a:t>
            </a:r>
            <a:r>
              <a:rPr sz="2800" dirty="0">
                <a:latin typeface="Perpetua"/>
                <a:cs typeface="Perpetua"/>
              </a:rPr>
              <a:t>a</a:t>
            </a:r>
            <a:r>
              <a:rPr sz="2800" spc="-55" dirty="0">
                <a:latin typeface="Perpetua"/>
                <a:cs typeface="Perpetua"/>
              </a:rPr>
              <a:t> </a:t>
            </a:r>
            <a:r>
              <a:rPr sz="2800" dirty="0">
                <a:latin typeface="Perpetua"/>
                <a:cs typeface="Perpetua"/>
              </a:rPr>
              <a:t>circle*</a:t>
            </a:r>
            <a:r>
              <a:rPr sz="2800" spc="-50" dirty="0">
                <a:latin typeface="Perpetua"/>
                <a:cs typeface="Perpetua"/>
              </a:rPr>
              <a:t> </a:t>
            </a:r>
            <a:r>
              <a:rPr sz="2800" dirty="0">
                <a:latin typeface="Perpetua"/>
                <a:cs typeface="Perpetua"/>
              </a:rPr>
              <a:t>into</a:t>
            </a:r>
            <a:r>
              <a:rPr sz="2800" spc="-55" dirty="0">
                <a:latin typeface="Perpetua"/>
                <a:cs typeface="Perpetua"/>
              </a:rPr>
              <a:t> </a:t>
            </a:r>
            <a:r>
              <a:rPr sz="2800" dirty="0">
                <a:latin typeface="Perpetua"/>
                <a:cs typeface="Perpetua"/>
              </a:rPr>
              <a:t>a</a:t>
            </a:r>
            <a:r>
              <a:rPr sz="2800" spc="-55" dirty="0">
                <a:latin typeface="Perpetua"/>
                <a:cs typeface="Perpetua"/>
              </a:rPr>
              <a:t> </a:t>
            </a:r>
            <a:r>
              <a:rPr sz="2800" spc="-10" dirty="0">
                <a:latin typeface="Perpetua"/>
                <a:cs typeface="Perpetua"/>
              </a:rPr>
              <a:t>shape*</a:t>
            </a:r>
            <a:endParaRPr sz="2800" dirty="0">
              <a:latin typeface="Perpetua"/>
              <a:cs typeface="Perpetua"/>
            </a:endParaRPr>
          </a:p>
          <a:p>
            <a:pPr marL="285750">
              <a:lnSpc>
                <a:spcPct val="100000"/>
              </a:lnSpc>
              <a:spcBef>
                <a:spcPts val="3365"/>
              </a:spcBef>
            </a:pPr>
            <a:r>
              <a:rPr sz="2800" dirty="0">
                <a:latin typeface="Perpetua"/>
                <a:cs typeface="Perpetua"/>
              </a:rPr>
              <a:t>class</a:t>
            </a:r>
            <a:r>
              <a:rPr sz="2800" spc="-50" dirty="0">
                <a:latin typeface="Perpetua"/>
                <a:cs typeface="Perpetua"/>
              </a:rPr>
              <a:t> </a:t>
            </a:r>
            <a:r>
              <a:rPr sz="2800" dirty="0">
                <a:latin typeface="Perpetua"/>
                <a:cs typeface="Perpetua"/>
              </a:rPr>
              <a:t>circle</a:t>
            </a:r>
            <a:r>
              <a:rPr sz="2800" spc="-45" dirty="0">
                <a:latin typeface="Perpetua"/>
                <a:cs typeface="Perpetua"/>
              </a:rPr>
              <a:t> </a:t>
            </a:r>
            <a:r>
              <a:rPr sz="2800" dirty="0">
                <a:latin typeface="Perpetua"/>
                <a:cs typeface="Perpetua"/>
              </a:rPr>
              <a:t>:</a:t>
            </a:r>
            <a:r>
              <a:rPr sz="2800" spc="-155" dirty="0">
                <a:latin typeface="Perpetua"/>
                <a:cs typeface="Perpetua"/>
              </a:rPr>
              <a:t> </a:t>
            </a:r>
            <a:r>
              <a:rPr sz="2800" dirty="0">
                <a:latin typeface="Perpetua"/>
                <a:cs typeface="Perpetua"/>
              </a:rPr>
              <a:t>private</a:t>
            </a:r>
            <a:r>
              <a:rPr sz="2800" spc="-40" dirty="0">
                <a:latin typeface="Perpetua"/>
                <a:cs typeface="Perpetua"/>
              </a:rPr>
              <a:t> </a:t>
            </a:r>
            <a:r>
              <a:rPr sz="2800" dirty="0">
                <a:latin typeface="Perpetua"/>
                <a:cs typeface="Perpetua"/>
              </a:rPr>
              <a:t>shape</a:t>
            </a:r>
            <a:r>
              <a:rPr sz="2800" spc="-45" dirty="0">
                <a:latin typeface="Perpetua"/>
                <a:cs typeface="Perpetua"/>
              </a:rPr>
              <a:t> </a:t>
            </a:r>
            <a:r>
              <a:rPr sz="2800" dirty="0">
                <a:latin typeface="Perpetua"/>
                <a:cs typeface="Perpetua"/>
              </a:rPr>
              <a:t>{</a:t>
            </a:r>
            <a:r>
              <a:rPr sz="2800" spc="-35" dirty="0">
                <a:latin typeface="Perpetua"/>
                <a:cs typeface="Perpetua"/>
              </a:rPr>
              <a:t> </a:t>
            </a:r>
            <a:r>
              <a:rPr sz="2800" spc="-25" dirty="0">
                <a:latin typeface="Perpetua"/>
                <a:cs typeface="Perpetua"/>
              </a:rPr>
              <a:t>...</a:t>
            </a:r>
            <a:endParaRPr sz="2800" dirty="0">
              <a:latin typeface="Perpetua"/>
              <a:cs typeface="Perpetua"/>
            </a:endParaRPr>
          </a:p>
          <a:p>
            <a:pPr marL="285750" marR="383540">
              <a:lnSpc>
                <a:spcPct val="100000"/>
              </a:lnSpc>
            </a:pPr>
            <a:r>
              <a:rPr sz="2800" b="1" dirty="0">
                <a:solidFill>
                  <a:srgbClr val="C00000"/>
                </a:solidFill>
                <a:latin typeface="Perpetua"/>
                <a:cs typeface="Perpetua"/>
              </a:rPr>
              <a:t>only</a:t>
            </a:r>
            <a:r>
              <a:rPr sz="2800" b="1" spc="-55" dirty="0">
                <a:solidFill>
                  <a:srgbClr val="C00000"/>
                </a:solidFill>
                <a:latin typeface="Perpetua"/>
                <a:cs typeface="Perpetua"/>
              </a:rPr>
              <a:t> </a:t>
            </a:r>
            <a:r>
              <a:rPr sz="2800" b="1" dirty="0">
                <a:solidFill>
                  <a:srgbClr val="C00000"/>
                </a:solidFill>
                <a:latin typeface="Perpetua"/>
                <a:cs typeface="Perpetua"/>
              </a:rPr>
              <a:t>members</a:t>
            </a:r>
            <a:r>
              <a:rPr sz="2800" b="1" spc="-65" dirty="0">
                <a:solidFill>
                  <a:srgbClr val="C00000"/>
                </a:solidFill>
                <a:latin typeface="Perpetua"/>
                <a:cs typeface="Perpetua"/>
              </a:rPr>
              <a:t> </a:t>
            </a:r>
            <a:r>
              <a:rPr sz="2800" b="1" dirty="0">
                <a:solidFill>
                  <a:srgbClr val="C00000"/>
                </a:solidFill>
                <a:latin typeface="Perpetua"/>
                <a:cs typeface="Perpetua"/>
              </a:rPr>
              <a:t>and</a:t>
            </a:r>
            <a:r>
              <a:rPr sz="2800" b="1" spc="-40" dirty="0">
                <a:solidFill>
                  <a:srgbClr val="C00000"/>
                </a:solidFill>
                <a:latin typeface="Perpetua"/>
                <a:cs typeface="Perpetua"/>
              </a:rPr>
              <a:t> </a:t>
            </a:r>
            <a:r>
              <a:rPr sz="2800" b="1" dirty="0">
                <a:solidFill>
                  <a:srgbClr val="C00000"/>
                </a:solidFill>
                <a:latin typeface="Perpetua"/>
                <a:cs typeface="Perpetua"/>
              </a:rPr>
              <a:t>friends</a:t>
            </a:r>
            <a:r>
              <a:rPr sz="2800" b="1" spc="-55" dirty="0">
                <a:solidFill>
                  <a:srgbClr val="C00000"/>
                </a:solidFill>
                <a:latin typeface="Perpetua"/>
                <a:cs typeface="Perpetua"/>
              </a:rPr>
              <a:t> </a:t>
            </a:r>
            <a:r>
              <a:rPr sz="2800" dirty="0">
                <a:latin typeface="Perpetua"/>
                <a:cs typeface="Perpetua"/>
              </a:rPr>
              <a:t>of</a:t>
            </a:r>
            <a:r>
              <a:rPr sz="2800" spc="-40" dirty="0">
                <a:latin typeface="Perpetua"/>
                <a:cs typeface="Perpetua"/>
              </a:rPr>
              <a:t> </a:t>
            </a:r>
            <a:r>
              <a:rPr sz="2800" dirty="0">
                <a:latin typeface="Perpetua"/>
                <a:cs typeface="Perpetua"/>
              </a:rPr>
              <a:t>circle</a:t>
            </a:r>
            <a:r>
              <a:rPr sz="2800" spc="-70" dirty="0">
                <a:latin typeface="Perpetua"/>
                <a:cs typeface="Perpetua"/>
              </a:rPr>
              <a:t> </a:t>
            </a:r>
            <a:r>
              <a:rPr sz="2800" dirty="0">
                <a:latin typeface="Perpetua"/>
                <a:cs typeface="Perpetua"/>
              </a:rPr>
              <a:t>can</a:t>
            </a:r>
            <a:r>
              <a:rPr sz="2800" spc="-35" dirty="0">
                <a:latin typeface="Perpetua"/>
                <a:cs typeface="Perpetua"/>
              </a:rPr>
              <a:t> </a:t>
            </a:r>
            <a:r>
              <a:rPr sz="2800" dirty="0">
                <a:latin typeface="Perpetua"/>
                <a:cs typeface="Perpetua"/>
              </a:rPr>
              <a:t>convert</a:t>
            </a:r>
            <a:r>
              <a:rPr sz="2800" spc="-55" dirty="0">
                <a:latin typeface="Perpetua"/>
                <a:cs typeface="Perpetua"/>
              </a:rPr>
              <a:t> </a:t>
            </a:r>
            <a:r>
              <a:rPr sz="2800" dirty="0">
                <a:latin typeface="Perpetua"/>
                <a:cs typeface="Perpetua"/>
              </a:rPr>
              <a:t>(assign)</a:t>
            </a:r>
            <a:r>
              <a:rPr sz="2800" spc="-50" dirty="0">
                <a:latin typeface="Perpetua"/>
                <a:cs typeface="Perpetua"/>
              </a:rPr>
              <a:t> a </a:t>
            </a:r>
            <a:r>
              <a:rPr sz="2800" dirty="0">
                <a:latin typeface="Perpetua"/>
                <a:cs typeface="Perpetua"/>
              </a:rPr>
              <a:t>circle*</a:t>
            </a:r>
            <a:r>
              <a:rPr sz="2800" spc="-45" dirty="0">
                <a:latin typeface="Perpetua"/>
                <a:cs typeface="Perpetua"/>
              </a:rPr>
              <a:t> </a:t>
            </a:r>
            <a:r>
              <a:rPr sz="2800" dirty="0">
                <a:latin typeface="Perpetua"/>
                <a:cs typeface="Perpetua"/>
              </a:rPr>
              <a:t>into</a:t>
            </a:r>
            <a:r>
              <a:rPr sz="2800" spc="-45" dirty="0">
                <a:latin typeface="Perpetua"/>
                <a:cs typeface="Perpetua"/>
              </a:rPr>
              <a:t> </a:t>
            </a:r>
            <a:r>
              <a:rPr sz="2800" dirty="0">
                <a:latin typeface="Perpetua"/>
                <a:cs typeface="Perpetua"/>
              </a:rPr>
              <a:t>a</a:t>
            </a:r>
            <a:r>
              <a:rPr sz="2800" spc="-50" dirty="0">
                <a:latin typeface="Perpetua"/>
                <a:cs typeface="Perpetua"/>
              </a:rPr>
              <a:t> </a:t>
            </a:r>
            <a:r>
              <a:rPr sz="2800" spc="-10" dirty="0">
                <a:latin typeface="Perpetua"/>
                <a:cs typeface="Perpetua"/>
              </a:rPr>
              <a:t>shape*</a:t>
            </a:r>
            <a:endParaRPr sz="2800" dirty="0">
              <a:latin typeface="Perpetua"/>
              <a:cs typeface="Perpetua"/>
            </a:endParaRPr>
          </a:p>
        </p:txBody>
      </p:sp>
    </p:spTree>
    <p:extLst>
      <p:ext uri="{BB962C8B-B14F-4D97-AF65-F5344CB8AC3E}">
        <p14:creationId xmlns:p14="http://schemas.microsoft.com/office/powerpoint/2010/main" val="253231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A23B-85EA-B79C-BEA0-329E566B2D94}"/>
              </a:ext>
            </a:extLst>
          </p:cNvPr>
          <p:cNvSpPr>
            <a:spLocks noGrp="1"/>
          </p:cNvSpPr>
          <p:nvPr>
            <p:ph type="title"/>
          </p:nvPr>
        </p:nvSpPr>
        <p:spPr/>
        <p:txBody>
          <a:bodyPr/>
          <a:lstStyle/>
          <a:p>
            <a:r>
              <a:rPr lang="en-US" spc="-45" dirty="0"/>
              <a:t>Accessors</a:t>
            </a:r>
            <a:endParaRPr lang="en-US" dirty="0"/>
          </a:p>
        </p:txBody>
      </p:sp>
      <p:sp>
        <p:nvSpPr>
          <p:cNvPr id="4" name="object 3">
            <a:extLst>
              <a:ext uri="{FF2B5EF4-FFF2-40B4-BE49-F238E27FC236}">
                <a16:creationId xmlns:a16="http://schemas.microsoft.com/office/drawing/2014/main" id="{C08B2A39-C6C7-2E79-B7F9-43372E79B81C}"/>
              </a:ext>
            </a:extLst>
          </p:cNvPr>
          <p:cNvSpPr txBox="1"/>
          <p:nvPr/>
        </p:nvSpPr>
        <p:spPr>
          <a:xfrm>
            <a:off x="261158" y="1482378"/>
            <a:ext cx="5654733" cy="5148204"/>
          </a:xfrm>
          <a:prstGeom prst="rect">
            <a:avLst/>
          </a:prstGeom>
        </p:spPr>
        <p:txBody>
          <a:bodyPr vert="horz" wrap="square" lIns="0" tIns="13335" rIns="0" bIns="0" rtlCol="0">
            <a:spAutoFit/>
          </a:bodyPr>
          <a:lstStyle/>
          <a:p>
            <a:pPr marL="283845" marR="5080" indent="-281305">
              <a:lnSpc>
                <a:spcPct val="100000"/>
              </a:lnSpc>
              <a:spcBef>
                <a:spcPts val="105"/>
              </a:spcBef>
              <a:buClr>
                <a:srgbClr val="D24717"/>
              </a:buClr>
              <a:buSzPct val="78125"/>
              <a:buFont typeface="Segoe UI Symbol"/>
              <a:buChar char="⚫"/>
              <a:tabLst>
                <a:tab pos="285115" algn="l"/>
              </a:tabLst>
            </a:pPr>
            <a:r>
              <a:rPr sz="2400" dirty="0">
                <a:latin typeface="Perpetua"/>
                <a:cs typeface="Perpetua"/>
              </a:rPr>
              <a:t>Field</a:t>
            </a:r>
            <a:r>
              <a:rPr sz="2400" spc="-15" dirty="0">
                <a:latin typeface="Perpetua"/>
                <a:cs typeface="Perpetua"/>
              </a:rPr>
              <a:t> </a:t>
            </a:r>
            <a:r>
              <a:rPr sz="2400" dirty="0">
                <a:latin typeface="Perpetua"/>
                <a:cs typeface="Perpetua"/>
              </a:rPr>
              <a:t>access</a:t>
            </a:r>
            <a:r>
              <a:rPr sz="2400" spc="-25" dirty="0">
                <a:latin typeface="Perpetua"/>
                <a:cs typeface="Perpetua"/>
              </a:rPr>
              <a:t> </a:t>
            </a:r>
            <a:r>
              <a:rPr sz="2400" dirty="0">
                <a:latin typeface="Perpetua"/>
                <a:cs typeface="Perpetua"/>
              </a:rPr>
              <a:t>is</a:t>
            </a:r>
            <a:r>
              <a:rPr sz="2400" spc="-30" dirty="0">
                <a:latin typeface="Perpetua"/>
                <a:cs typeface="Perpetua"/>
              </a:rPr>
              <a:t> </a:t>
            </a:r>
            <a:r>
              <a:rPr sz="2400" dirty="0">
                <a:latin typeface="Perpetua"/>
                <a:cs typeface="Perpetua"/>
              </a:rPr>
              <a:t>bad</a:t>
            </a:r>
            <a:r>
              <a:rPr sz="2400" spc="-25" dirty="0">
                <a:latin typeface="Perpetua"/>
                <a:cs typeface="Perpetua"/>
              </a:rPr>
              <a:t> </a:t>
            </a:r>
            <a:r>
              <a:rPr sz="2400" dirty="0">
                <a:latin typeface="Perpetua"/>
                <a:cs typeface="Perpetua"/>
              </a:rPr>
              <a:t>in</a:t>
            </a:r>
            <a:r>
              <a:rPr sz="2400" spc="-30" dirty="0">
                <a:latin typeface="Perpetua"/>
                <a:cs typeface="Perpetua"/>
              </a:rPr>
              <a:t> </a:t>
            </a:r>
            <a:r>
              <a:rPr sz="2400" dirty="0">
                <a:latin typeface="Perpetua"/>
                <a:cs typeface="Perpetua"/>
              </a:rPr>
              <a:t>OOP:</a:t>
            </a:r>
            <a:r>
              <a:rPr sz="2400" spc="-155" dirty="0">
                <a:latin typeface="Perpetua"/>
                <a:cs typeface="Perpetua"/>
              </a:rPr>
              <a:t> </a:t>
            </a:r>
            <a:r>
              <a:rPr sz="2400" dirty="0">
                <a:latin typeface="Perpetua"/>
                <a:cs typeface="Perpetua"/>
              </a:rPr>
              <a:t>allows</a:t>
            </a:r>
            <a:r>
              <a:rPr sz="2400" spc="-20" dirty="0">
                <a:latin typeface="Perpetua"/>
                <a:cs typeface="Perpetua"/>
              </a:rPr>
              <a:t> </a:t>
            </a:r>
            <a:r>
              <a:rPr sz="2400" dirty="0">
                <a:latin typeface="Perpetua"/>
                <a:cs typeface="Perpetua"/>
              </a:rPr>
              <a:t>an</a:t>
            </a:r>
            <a:r>
              <a:rPr sz="2400" spc="-25" dirty="0">
                <a:latin typeface="Perpetua"/>
                <a:cs typeface="Perpetua"/>
              </a:rPr>
              <a:t> </a:t>
            </a:r>
            <a:r>
              <a:rPr sz="2400" dirty="0">
                <a:latin typeface="Perpetua"/>
                <a:cs typeface="Perpetua"/>
              </a:rPr>
              <a:t>external</a:t>
            </a:r>
            <a:r>
              <a:rPr sz="2400" spc="-25" dirty="0">
                <a:latin typeface="Perpetua"/>
                <a:cs typeface="Perpetua"/>
              </a:rPr>
              <a:t> </a:t>
            </a:r>
            <a:r>
              <a:rPr sz="2400" spc="-10" dirty="0">
                <a:latin typeface="Perpetua"/>
                <a:cs typeface="Perpetua"/>
              </a:rPr>
              <a:t>program</a:t>
            </a:r>
            <a:r>
              <a:rPr lang="en-US" sz="2400" spc="-10" dirty="0">
                <a:latin typeface="Perpetua"/>
                <a:cs typeface="Perpetua"/>
              </a:rPr>
              <a:t> </a:t>
            </a:r>
            <a:r>
              <a:rPr sz="2400" dirty="0">
                <a:latin typeface="Perpetua"/>
                <a:cs typeface="Perpetua"/>
              </a:rPr>
              <a:t>to</a:t>
            </a:r>
            <a:r>
              <a:rPr sz="2400" spc="-15" dirty="0">
                <a:latin typeface="Perpetua"/>
                <a:cs typeface="Perpetua"/>
              </a:rPr>
              <a:t> </a:t>
            </a:r>
            <a:r>
              <a:rPr sz="2400" dirty="0">
                <a:latin typeface="Perpetua"/>
                <a:cs typeface="Perpetua"/>
              </a:rPr>
              <a:t>change any</a:t>
            </a:r>
            <a:r>
              <a:rPr sz="2400" spc="-15" dirty="0">
                <a:latin typeface="Perpetua"/>
                <a:cs typeface="Perpetua"/>
              </a:rPr>
              <a:t> </a:t>
            </a:r>
            <a:r>
              <a:rPr sz="2400" spc="-10" dirty="0">
                <a:latin typeface="Perpetua"/>
                <a:cs typeface="Perpetua"/>
              </a:rPr>
              <a:t>value.</a:t>
            </a:r>
            <a:endParaRPr sz="2400" dirty="0">
              <a:latin typeface="Perpetua"/>
              <a:cs typeface="Perpetua"/>
            </a:endParaRPr>
          </a:p>
          <a:p>
            <a:pPr marL="284480" indent="-281305">
              <a:lnSpc>
                <a:spcPct val="100000"/>
              </a:lnSpc>
              <a:spcBef>
                <a:spcPts val="600"/>
              </a:spcBef>
              <a:buClr>
                <a:srgbClr val="D24717"/>
              </a:buClr>
              <a:buSzPct val="78125"/>
              <a:buFont typeface="Segoe UI Symbol"/>
              <a:buChar char="⚫"/>
              <a:tabLst>
                <a:tab pos="284480" algn="l"/>
              </a:tabLst>
            </a:pPr>
            <a:r>
              <a:rPr sz="2400" dirty="0">
                <a:latin typeface="Perpetua"/>
                <a:cs typeface="Perpetua"/>
              </a:rPr>
              <a:t>Accessors:</a:t>
            </a:r>
            <a:r>
              <a:rPr sz="2400" spc="-170" dirty="0">
                <a:latin typeface="Perpetua"/>
                <a:cs typeface="Perpetua"/>
              </a:rPr>
              <a:t> </a:t>
            </a:r>
            <a:r>
              <a:rPr sz="2400" dirty="0">
                <a:latin typeface="Perpetua"/>
                <a:cs typeface="Perpetua"/>
              </a:rPr>
              <a:t>small</a:t>
            </a:r>
            <a:r>
              <a:rPr sz="2400" spc="-40" dirty="0">
                <a:latin typeface="Perpetua"/>
                <a:cs typeface="Perpetua"/>
              </a:rPr>
              <a:t> </a:t>
            </a:r>
            <a:r>
              <a:rPr sz="2400" dirty="0">
                <a:latin typeface="Perpetua"/>
                <a:cs typeface="Perpetua"/>
              </a:rPr>
              <a:t>subroutines</a:t>
            </a:r>
            <a:r>
              <a:rPr sz="2400" spc="-35" dirty="0">
                <a:latin typeface="Perpetua"/>
                <a:cs typeface="Perpetua"/>
              </a:rPr>
              <a:t> </a:t>
            </a:r>
            <a:r>
              <a:rPr sz="2400" dirty="0">
                <a:latin typeface="Perpetua"/>
                <a:cs typeface="Perpetua"/>
              </a:rPr>
              <a:t>that</a:t>
            </a:r>
            <a:r>
              <a:rPr sz="2400" spc="-30" dirty="0">
                <a:latin typeface="Perpetua"/>
                <a:cs typeface="Perpetua"/>
              </a:rPr>
              <a:t> </a:t>
            </a:r>
            <a:r>
              <a:rPr sz="2400" dirty="0">
                <a:latin typeface="Perpetua"/>
                <a:cs typeface="Perpetua"/>
              </a:rPr>
              <a:t>are</a:t>
            </a:r>
            <a:r>
              <a:rPr sz="2400" spc="-35" dirty="0">
                <a:latin typeface="Perpetua"/>
                <a:cs typeface="Perpetua"/>
              </a:rPr>
              <a:t> </a:t>
            </a:r>
            <a:r>
              <a:rPr sz="2400" dirty="0">
                <a:latin typeface="Perpetua"/>
                <a:cs typeface="Perpetua"/>
              </a:rPr>
              <a:t>used</a:t>
            </a:r>
            <a:r>
              <a:rPr sz="2400" spc="-35" dirty="0">
                <a:latin typeface="Perpetua"/>
                <a:cs typeface="Perpetua"/>
              </a:rPr>
              <a:t> </a:t>
            </a:r>
            <a:r>
              <a:rPr sz="2400" dirty="0">
                <a:latin typeface="Perpetua"/>
                <a:cs typeface="Perpetua"/>
              </a:rPr>
              <a:t>to</a:t>
            </a:r>
            <a:r>
              <a:rPr sz="2400" spc="-35" dirty="0">
                <a:latin typeface="Perpetua"/>
                <a:cs typeface="Perpetua"/>
              </a:rPr>
              <a:t> </a:t>
            </a:r>
            <a:r>
              <a:rPr sz="2400" spc="-10" dirty="0">
                <a:latin typeface="Perpetua"/>
                <a:cs typeface="Perpetua"/>
              </a:rPr>
              <a:t>access.</a:t>
            </a:r>
            <a:endParaRPr sz="2400" dirty="0">
              <a:latin typeface="Perpetua"/>
              <a:cs typeface="Perpetua"/>
            </a:endParaRPr>
          </a:p>
          <a:p>
            <a:pPr marL="560705" lvl="1" indent="-301625">
              <a:lnSpc>
                <a:spcPct val="100000"/>
              </a:lnSpc>
              <a:spcBef>
                <a:spcPts val="395"/>
              </a:spcBef>
              <a:buClr>
                <a:srgbClr val="9B2C1F"/>
              </a:buClr>
              <a:buSzPct val="84375"/>
              <a:buFont typeface="Segoe UI Symbol"/>
              <a:buChar char="⚫"/>
              <a:tabLst>
                <a:tab pos="560705" algn="l"/>
              </a:tabLst>
            </a:pPr>
            <a:r>
              <a:rPr sz="2400" dirty="0">
                <a:latin typeface="Perpetua"/>
                <a:cs typeface="Perpetua"/>
              </a:rPr>
              <a:t>constrain</a:t>
            </a:r>
            <a:r>
              <a:rPr sz="2400" spc="-45" dirty="0">
                <a:latin typeface="Perpetua"/>
                <a:cs typeface="Perpetua"/>
              </a:rPr>
              <a:t> </a:t>
            </a:r>
            <a:r>
              <a:rPr sz="2400" dirty="0">
                <a:latin typeface="Perpetua"/>
                <a:cs typeface="Perpetua"/>
              </a:rPr>
              <a:t>how</a:t>
            </a:r>
            <a:r>
              <a:rPr sz="2400" spc="-45" dirty="0">
                <a:latin typeface="Perpetua"/>
                <a:cs typeface="Perpetua"/>
              </a:rPr>
              <a:t> </a:t>
            </a:r>
            <a:r>
              <a:rPr sz="2400" dirty="0">
                <a:latin typeface="Perpetua"/>
                <a:cs typeface="Perpetua"/>
              </a:rPr>
              <a:t>we</a:t>
            </a:r>
            <a:r>
              <a:rPr sz="2400" spc="-45" dirty="0">
                <a:latin typeface="Perpetua"/>
                <a:cs typeface="Perpetua"/>
              </a:rPr>
              <a:t> </a:t>
            </a:r>
            <a:r>
              <a:rPr sz="2400" dirty="0">
                <a:latin typeface="Perpetua"/>
                <a:cs typeface="Perpetua"/>
              </a:rPr>
              <a:t>can</a:t>
            </a:r>
            <a:r>
              <a:rPr sz="2400" spc="-40" dirty="0">
                <a:latin typeface="Perpetua"/>
                <a:cs typeface="Perpetua"/>
              </a:rPr>
              <a:t> </a:t>
            </a:r>
            <a:r>
              <a:rPr sz="2400" dirty="0">
                <a:latin typeface="Perpetua"/>
                <a:cs typeface="Perpetua"/>
              </a:rPr>
              <a:t>change</a:t>
            </a:r>
            <a:r>
              <a:rPr sz="2400" spc="-45" dirty="0">
                <a:latin typeface="Perpetua"/>
                <a:cs typeface="Perpetua"/>
              </a:rPr>
              <a:t> </a:t>
            </a:r>
            <a:r>
              <a:rPr sz="2400" dirty="0">
                <a:latin typeface="Perpetua"/>
                <a:cs typeface="Perpetua"/>
              </a:rPr>
              <a:t>our</a:t>
            </a:r>
            <a:r>
              <a:rPr sz="2400" spc="-45" dirty="0">
                <a:latin typeface="Perpetua"/>
                <a:cs typeface="Perpetua"/>
              </a:rPr>
              <a:t> </a:t>
            </a:r>
            <a:r>
              <a:rPr sz="2400" spc="-10" dirty="0">
                <a:latin typeface="Perpetua"/>
                <a:cs typeface="Perpetua"/>
              </a:rPr>
              <a:t>implementation.</a:t>
            </a:r>
            <a:endParaRPr sz="2400" dirty="0">
              <a:latin typeface="Perpetua"/>
              <a:cs typeface="Perpetua"/>
            </a:endParaRPr>
          </a:p>
          <a:p>
            <a:pPr marL="561340" marR="45720" lvl="1" indent="-302260">
              <a:lnSpc>
                <a:spcPct val="100000"/>
              </a:lnSpc>
              <a:spcBef>
                <a:spcPts val="409"/>
              </a:spcBef>
              <a:buClr>
                <a:srgbClr val="9B2C1F"/>
              </a:buClr>
              <a:buSzPct val="84375"/>
              <a:buFont typeface="Segoe UI Symbol"/>
              <a:buChar char="⚫"/>
              <a:tabLst>
                <a:tab pos="561340" algn="l"/>
              </a:tabLst>
            </a:pPr>
            <a:r>
              <a:rPr sz="2400" dirty="0">
                <a:latin typeface="Perpetua"/>
                <a:cs typeface="Perpetua"/>
              </a:rPr>
              <a:t>getters</a:t>
            </a:r>
            <a:r>
              <a:rPr sz="2400" spc="-5" dirty="0">
                <a:latin typeface="Perpetua"/>
                <a:cs typeface="Perpetua"/>
              </a:rPr>
              <a:t> </a:t>
            </a:r>
            <a:r>
              <a:rPr sz="2400" dirty="0">
                <a:latin typeface="Perpetua"/>
                <a:cs typeface="Perpetua"/>
              </a:rPr>
              <a:t>+</a:t>
            </a:r>
            <a:r>
              <a:rPr sz="2400" spc="-10" dirty="0">
                <a:latin typeface="Perpetua"/>
                <a:cs typeface="Perpetua"/>
              </a:rPr>
              <a:t> </a:t>
            </a:r>
            <a:r>
              <a:rPr sz="2400" dirty="0">
                <a:latin typeface="Perpetua"/>
                <a:cs typeface="Perpetua"/>
              </a:rPr>
              <a:t>setters</a:t>
            </a:r>
            <a:r>
              <a:rPr sz="2400" spc="-10" dirty="0">
                <a:latin typeface="Perpetua"/>
                <a:cs typeface="Perpetua"/>
              </a:rPr>
              <a:t> </a:t>
            </a:r>
            <a:r>
              <a:rPr sz="2400" dirty="0">
                <a:latin typeface="Perpetua"/>
                <a:cs typeface="Perpetua"/>
              </a:rPr>
              <a:t>=</a:t>
            </a:r>
            <a:r>
              <a:rPr sz="2400" spc="-10" dirty="0">
                <a:latin typeface="Perpetua"/>
                <a:cs typeface="Perpetua"/>
              </a:rPr>
              <a:t> </a:t>
            </a:r>
            <a:r>
              <a:rPr sz="2400" dirty="0">
                <a:latin typeface="Perpetua"/>
                <a:cs typeface="Perpetua"/>
              </a:rPr>
              <a:t>accessors</a:t>
            </a:r>
            <a:r>
              <a:rPr sz="2400" spc="-10" dirty="0">
                <a:latin typeface="Perpetua"/>
                <a:cs typeface="Perpetua"/>
              </a:rPr>
              <a:t> </a:t>
            </a:r>
            <a:r>
              <a:rPr sz="2400" dirty="0">
                <a:latin typeface="Perpetua"/>
                <a:cs typeface="Perpetua"/>
              </a:rPr>
              <a:t>and mutators for all </a:t>
            </a:r>
            <a:r>
              <a:rPr sz="2400" spc="-25" dirty="0">
                <a:latin typeface="Perpetua"/>
                <a:cs typeface="Perpetua"/>
              </a:rPr>
              <a:t>the </a:t>
            </a:r>
            <a:r>
              <a:rPr sz="2400" spc="-10" dirty="0">
                <a:latin typeface="Perpetua"/>
                <a:cs typeface="Perpetua"/>
              </a:rPr>
              <a:t>fields.</a:t>
            </a:r>
            <a:endParaRPr sz="2400" dirty="0">
              <a:latin typeface="Perpetua"/>
              <a:cs typeface="Perpetua"/>
            </a:endParaRPr>
          </a:p>
          <a:p>
            <a:pPr marL="284480" indent="-280670">
              <a:lnSpc>
                <a:spcPct val="100000"/>
              </a:lnSpc>
              <a:spcBef>
                <a:spcPts val="605"/>
              </a:spcBef>
              <a:buClr>
                <a:srgbClr val="D24717"/>
              </a:buClr>
              <a:buSzPct val="78125"/>
              <a:buFont typeface="Segoe UI Symbol"/>
              <a:buChar char="⚫"/>
              <a:tabLst>
                <a:tab pos="284480" algn="l"/>
              </a:tabLst>
            </a:pPr>
            <a:r>
              <a:rPr sz="2400" dirty="0">
                <a:latin typeface="Perpetua"/>
                <a:cs typeface="Perpetua"/>
              </a:rPr>
              <a:t>Less</a:t>
            </a:r>
            <a:r>
              <a:rPr sz="2400" spc="-40" dirty="0">
                <a:latin typeface="Perpetua"/>
                <a:cs typeface="Perpetua"/>
              </a:rPr>
              <a:t> </a:t>
            </a:r>
            <a:r>
              <a:rPr sz="2400" spc="-10" dirty="0">
                <a:latin typeface="Perpetua"/>
                <a:cs typeface="Perpetua"/>
              </a:rPr>
              <a:t>convenient</a:t>
            </a:r>
            <a:r>
              <a:rPr sz="2400" spc="-35" dirty="0">
                <a:latin typeface="Perpetua"/>
                <a:cs typeface="Perpetua"/>
              </a:rPr>
              <a:t> </a:t>
            </a:r>
            <a:r>
              <a:rPr sz="2400" dirty="0">
                <a:latin typeface="Perpetua"/>
                <a:cs typeface="Perpetua"/>
              </a:rPr>
              <a:t>than</a:t>
            </a:r>
            <a:r>
              <a:rPr sz="2400" spc="-40" dirty="0">
                <a:latin typeface="Perpetua"/>
                <a:cs typeface="Perpetua"/>
              </a:rPr>
              <a:t> </a:t>
            </a:r>
            <a:r>
              <a:rPr sz="2400" dirty="0">
                <a:latin typeface="Perpetua"/>
                <a:cs typeface="Perpetua"/>
              </a:rPr>
              <a:t>fields,</a:t>
            </a:r>
            <a:r>
              <a:rPr sz="2400" spc="-150" dirty="0">
                <a:latin typeface="Perpetua"/>
                <a:cs typeface="Perpetua"/>
              </a:rPr>
              <a:t> </a:t>
            </a:r>
            <a:r>
              <a:rPr sz="2400" dirty="0">
                <a:latin typeface="Perpetua"/>
                <a:cs typeface="Perpetua"/>
              </a:rPr>
              <a:t>but</a:t>
            </a:r>
            <a:r>
              <a:rPr sz="2400" spc="-40" dirty="0">
                <a:latin typeface="Perpetua"/>
                <a:cs typeface="Perpetua"/>
              </a:rPr>
              <a:t> </a:t>
            </a:r>
            <a:r>
              <a:rPr sz="2400" dirty="0">
                <a:latin typeface="Perpetua"/>
                <a:cs typeface="Perpetua"/>
              </a:rPr>
              <a:t>preferred</a:t>
            </a:r>
            <a:r>
              <a:rPr sz="2400" spc="-30" dirty="0">
                <a:latin typeface="Perpetua"/>
                <a:cs typeface="Perpetua"/>
              </a:rPr>
              <a:t> </a:t>
            </a:r>
            <a:r>
              <a:rPr sz="2400" dirty="0">
                <a:latin typeface="Perpetua"/>
                <a:cs typeface="Perpetua"/>
              </a:rPr>
              <a:t>for</a:t>
            </a:r>
            <a:r>
              <a:rPr sz="2400" spc="-40" dirty="0">
                <a:latin typeface="Perpetua"/>
                <a:cs typeface="Perpetua"/>
              </a:rPr>
              <a:t> </a:t>
            </a:r>
            <a:r>
              <a:rPr sz="2400" spc="-10" dirty="0">
                <a:latin typeface="Perpetua"/>
                <a:cs typeface="Perpetua"/>
              </a:rPr>
              <a:t>safety.</a:t>
            </a:r>
            <a:endParaRPr sz="2400" dirty="0">
              <a:latin typeface="Perpetua"/>
              <a:cs typeface="Perpetua"/>
            </a:endParaRPr>
          </a:p>
          <a:p>
            <a:pPr marL="283845" marR="64135" indent="-281305">
              <a:lnSpc>
                <a:spcPct val="100000"/>
              </a:lnSpc>
              <a:spcBef>
                <a:spcPts val="600"/>
              </a:spcBef>
              <a:buClr>
                <a:srgbClr val="D24717"/>
              </a:buClr>
              <a:buSzPct val="78125"/>
              <a:buFont typeface="Segoe UI Symbol"/>
              <a:buChar char="⚫"/>
              <a:tabLst>
                <a:tab pos="285115" algn="l"/>
              </a:tabLst>
            </a:pPr>
            <a:r>
              <a:rPr sz="2400" dirty="0">
                <a:latin typeface="Perpetua"/>
                <a:cs typeface="Perpetua"/>
              </a:rPr>
              <a:t>Good</a:t>
            </a:r>
            <a:r>
              <a:rPr sz="2400" spc="-35" dirty="0">
                <a:latin typeface="Perpetua"/>
                <a:cs typeface="Perpetua"/>
              </a:rPr>
              <a:t> </a:t>
            </a:r>
            <a:r>
              <a:rPr sz="2400" spc="-10" dirty="0">
                <a:latin typeface="Perpetua"/>
                <a:cs typeface="Perpetua"/>
              </a:rPr>
              <a:t>compromise:</a:t>
            </a:r>
            <a:r>
              <a:rPr sz="2400" spc="-145" dirty="0">
                <a:latin typeface="Perpetua"/>
                <a:cs typeface="Perpetua"/>
              </a:rPr>
              <a:t> </a:t>
            </a:r>
            <a:r>
              <a:rPr sz="2400" dirty="0">
                <a:latin typeface="Perpetua"/>
                <a:cs typeface="Perpetua"/>
              </a:rPr>
              <a:t>declare properties,</a:t>
            </a:r>
            <a:r>
              <a:rPr sz="2400" spc="-140" dirty="0">
                <a:latin typeface="Perpetua"/>
                <a:cs typeface="Perpetua"/>
              </a:rPr>
              <a:t> </a:t>
            </a:r>
            <a:r>
              <a:rPr sz="2400" dirty="0">
                <a:latin typeface="Perpetua"/>
                <a:cs typeface="Perpetua"/>
              </a:rPr>
              <a:t>which</a:t>
            </a:r>
            <a:r>
              <a:rPr sz="2400" spc="-5" dirty="0">
                <a:latin typeface="Perpetua"/>
                <a:cs typeface="Perpetua"/>
              </a:rPr>
              <a:t> </a:t>
            </a:r>
            <a:r>
              <a:rPr sz="2400" dirty="0">
                <a:latin typeface="Perpetua"/>
                <a:cs typeface="Perpetua"/>
              </a:rPr>
              <a:t>look</a:t>
            </a:r>
            <a:r>
              <a:rPr sz="2400" spc="-15" dirty="0">
                <a:latin typeface="Perpetua"/>
                <a:cs typeface="Perpetua"/>
              </a:rPr>
              <a:t> </a:t>
            </a:r>
            <a:r>
              <a:rPr sz="2400" spc="-20" dirty="0">
                <a:latin typeface="Perpetua"/>
                <a:cs typeface="Perpetua"/>
              </a:rPr>
              <a:t>like </a:t>
            </a:r>
            <a:r>
              <a:rPr sz="2400" dirty="0">
                <a:latin typeface="Perpetua"/>
                <a:cs typeface="Perpetua"/>
              </a:rPr>
              <a:t>fields,</a:t>
            </a:r>
            <a:r>
              <a:rPr sz="2400" spc="-165" dirty="0">
                <a:latin typeface="Perpetua"/>
                <a:cs typeface="Perpetua"/>
              </a:rPr>
              <a:t> </a:t>
            </a:r>
            <a:r>
              <a:rPr sz="2400" dirty="0">
                <a:latin typeface="Perpetua"/>
                <a:cs typeface="Perpetua"/>
              </a:rPr>
              <a:t>but</a:t>
            </a:r>
            <a:r>
              <a:rPr sz="2400" spc="-55" dirty="0">
                <a:latin typeface="Perpetua"/>
                <a:cs typeface="Perpetua"/>
              </a:rPr>
              <a:t> </a:t>
            </a:r>
            <a:r>
              <a:rPr sz="2400" spc="-10" dirty="0">
                <a:latin typeface="Perpetua"/>
                <a:cs typeface="Perpetua"/>
              </a:rPr>
              <a:t>invoke</a:t>
            </a:r>
            <a:r>
              <a:rPr sz="2400" spc="-55" dirty="0">
                <a:latin typeface="Perpetua"/>
                <a:cs typeface="Perpetua"/>
              </a:rPr>
              <a:t> </a:t>
            </a:r>
            <a:r>
              <a:rPr sz="2400" dirty="0">
                <a:latin typeface="Perpetua"/>
                <a:cs typeface="Perpetua"/>
              </a:rPr>
              <a:t>methods</a:t>
            </a:r>
            <a:r>
              <a:rPr sz="2400" spc="-60" dirty="0">
                <a:latin typeface="Perpetua"/>
                <a:cs typeface="Perpetua"/>
              </a:rPr>
              <a:t> </a:t>
            </a:r>
            <a:r>
              <a:rPr sz="2400" dirty="0">
                <a:latin typeface="Perpetua"/>
                <a:cs typeface="Perpetua"/>
              </a:rPr>
              <a:t>(C#,</a:t>
            </a:r>
            <a:r>
              <a:rPr sz="2400" spc="-180" dirty="0">
                <a:latin typeface="Perpetua"/>
                <a:cs typeface="Perpetua"/>
              </a:rPr>
              <a:t> </a:t>
            </a:r>
            <a:r>
              <a:rPr sz="2400" spc="-10" dirty="0">
                <a:latin typeface="Perpetua"/>
                <a:cs typeface="Perpetua"/>
              </a:rPr>
              <a:t>Python)</a:t>
            </a:r>
            <a:r>
              <a:rPr lang="en-US" sz="2400" spc="-10" dirty="0">
                <a:latin typeface="Perpetua"/>
                <a:cs typeface="Perpetua"/>
              </a:rPr>
              <a:t>.</a:t>
            </a:r>
            <a:endParaRPr sz="2400" dirty="0">
              <a:latin typeface="Perpetua"/>
              <a:cs typeface="Perpetua"/>
            </a:endParaRPr>
          </a:p>
        </p:txBody>
      </p:sp>
      <p:pic>
        <p:nvPicPr>
          <p:cNvPr id="8" name="Picture 7">
            <a:extLst>
              <a:ext uri="{FF2B5EF4-FFF2-40B4-BE49-F238E27FC236}">
                <a16:creationId xmlns:a16="http://schemas.microsoft.com/office/drawing/2014/main" id="{939611ED-E72F-E254-A4BA-BC0D27374DEE}"/>
              </a:ext>
            </a:extLst>
          </p:cNvPr>
          <p:cNvPicPr>
            <a:picLocks noChangeAspect="1"/>
          </p:cNvPicPr>
          <p:nvPr/>
        </p:nvPicPr>
        <p:blipFill>
          <a:blip r:embed="rId2"/>
          <a:stretch>
            <a:fillRect/>
          </a:stretch>
        </p:blipFill>
        <p:spPr>
          <a:xfrm>
            <a:off x="6015220" y="0"/>
            <a:ext cx="5135217" cy="6858000"/>
          </a:xfrm>
          <a:prstGeom prst="rect">
            <a:avLst/>
          </a:prstGeom>
        </p:spPr>
      </p:pic>
      <p:pic>
        <p:nvPicPr>
          <p:cNvPr id="9" name="Picture 8">
            <a:extLst>
              <a:ext uri="{FF2B5EF4-FFF2-40B4-BE49-F238E27FC236}">
                <a16:creationId xmlns:a16="http://schemas.microsoft.com/office/drawing/2014/main" id="{6029DD77-4D8F-9771-7B3D-B30DAB0713B2}"/>
              </a:ext>
            </a:extLst>
          </p:cNvPr>
          <p:cNvPicPr>
            <a:picLocks noChangeAspect="1"/>
          </p:cNvPicPr>
          <p:nvPr/>
        </p:nvPicPr>
        <p:blipFill>
          <a:blip r:embed="rId3"/>
          <a:stretch>
            <a:fillRect/>
          </a:stretch>
        </p:blipFill>
        <p:spPr>
          <a:xfrm>
            <a:off x="9828106" y="2974179"/>
            <a:ext cx="1264805" cy="1186455"/>
          </a:xfrm>
          <a:prstGeom prst="rect">
            <a:avLst/>
          </a:prstGeom>
        </p:spPr>
      </p:pic>
    </p:spTree>
    <p:extLst>
      <p:ext uri="{BB962C8B-B14F-4D97-AF65-F5344CB8AC3E}">
        <p14:creationId xmlns:p14="http://schemas.microsoft.com/office/powerpoint/2010/main" val="242066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9A0A-1839-45B1-23F1-2AB9B924BB42}"/>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3700" dirty="0"/>
              <a:t>Initialization and Finalization</a:t>
            </a:r>
          </a:p>
        </p:txBody>
      </p:sp>
      <p:sp>
        <p:nvSpPr>
          <p:cNvPr id="4" name="TextBox 3">
            <a:extLst>
              <a:ext uri="{FF2B5EF4-FFF2-40B4-BE49-F238E27FC236}">
                <a16:creationId xmlns:a16="http://schemas.microsoft.com/office/drawing/2014/main" id="{FC25A478-7638-3166-6769-276F804B1544}"/>
              </a:ext>
            </a:extLst>
          </p:cNvPr>
          <p:cNvSpPr txBox="1"/>
          <p:nvPr/>
        </p:nvSpPr>
        <p:spPr>
          <a:xfrm>
            <a:off x="939247" y="2086913"/>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t>Lifetime of an object: </a:t>
            </a:r>
          </a:p>
          <a:p>
            <a:pPr indent="-228600">
              <a:lnSpc>
                <a:spcPct val="90000"/>
              </a:lnSpc>
              <a:spcAft>
                <a:spcPts val="600"/>
              </a:spcAft>
              <a:buFont typeface="Arial" panose="020B0604020202020204" pitchFamily="34" charset="0"/>
              <a:buChar char="•"/>
            </a:pPr>
            <a:r>
              <a:rPr lang="en-US" sz="2800" dirty="0"/>
              <a:t>  -Interval during which it occupies space and can hold data</a:t>
            </a:r>
          </a:p>
        </p:txBody>
      </p:sp>
      <p:pic>
        <p:nvPicPr>
          <p:cNvPr id="5" name="Picture 4" descr="A black text on a white background&#10;&#10;Description automatically generated">
            <a:extLst>
              <a:ext uri="{FF2B5EF4-FFF2-40B4-BE49-F238E27FC236}">
                <a16:creationId xmlns:a16="http://schemas.microsoft.com/office/drawing/2014/main" id="{F81A9AE0-E757-D09B-BA8B-33CECE87D5E1}"/>
              </a:ext>
            </a:extLst>
          </p:cNvPr>
          <p:cNvPicPr>
            <a:picLocks noChangeAspect="1"/>
          </p:cNvPicPr>
          <p:nvPr/>
        </p:nvPicPr>
        <p:blipFill>
          <a:blip r:embed="rId2"/>
          <a:stretch>
            <a:fillRect/>
          </a:stretch>
        </p:blipFill>
        <p:spPr>
          <a:xfrm>
            <a:off x="5698241" y="1183825"/>
            <a:ext cx="6570957" cy="2431252"/>
          </a:xfrm>
          <a:prstGeom prst="rect">
            <a:avLst/>
          </a:prstGeom>
        </p:spPr>
      </p:pic>
      <p:grpSp>
        <p:nvGrpSpPr>
          <p:cNvPr id="9" name="Group 8">
            <a:extLst>
              <a:ext uri="{FF2B5EF4-FFF2-40B4-BE49-F238E27FC236}">
                <a16:creationId xmlns:a16="http://schemas.microsoft.com/office/drawing/2014/main" id="{87477E5C-7D21-6A43-FB3D-0BA06B89641D}"/>
              </a:ext>
            </a:extLst>
          </p:cNvPr>
          <p:cNvGrpSpPr/>
          <p:nvPr/>
        </p:nvGrpSpPr>
        <p:grpSpPr>
          <a:xfrm>
            <a:off x="6125452" y="4327598"/>
            <a:ext cx="5948770" cy="1459314"/>
            <a:chOff x="6125452" y="4327598"/>
            <a:chExt cx="5948770" cy="1459314"/>
          </a:xfrm>
        </p:grpSpPr>
        <p:pic>
          <p:nvPicPr>
            <p:cNvPr id="6" name="Picture 5" descr="A close up of black text&#10;&#10;Description automatically generated">
              <a:extLst>
                <a:ext uri="{FF2B5EF4-FFF2-40B4-BE49-F238E27FC236}">
                  <a16:creationId xmlns:a16="http://schemas.microsoft.com/office/drawing/2014/main" id="{3D749733-174A-FBAB-E8C4-590471B34BC6}"/>
                </a:ext>
              </a:extLst>
            </p:cNvPr>
            <p:cNvPicPr>
              <a:picLocks noChangeAspect="1"/>
            </p:cNvPicPr>
            <p:nvPr/>
          </p:nvPicPr>
          <p:blipFill>
            <a:blip r:embed="rId3"/>
            <a:stretch>
              <a:fillRect/>
            </a:stretch>
          </p:blipFill>
          <p:spPr>
            <a:xfrm>
              <a:off x="6125452" y="4327598"/>
              <a:ext cx="5948770" cy="1085650"/>
            </a:xfrm>
            <a:prstGeom prst="rect">
              <a:avLst/>
            </a:prstGeom>
          </p:spPr>
        </p:pic>
        <p:sp>
          <p:nvSpPr>
            <p:cNvPr id="7" name="Rectangle 6">
              <a:extLst>
                <a:ext uri="{FF2B5EF4-FFF2-40B4-BE49-F238E27FC236}">
                  <a16:creationId xmlns:a16="http://schemas.microsoft.com/office/drawing/2014/main" id="{CF0BE49B-6348-D016-5C60-477CC7213729}"/>
                </a:ext>
              </a:extLst>
            </p:cNvPr>
            <p:cNvSpPr/>
            <p:nvPr/>
          </p:nvSpPr>
          <p:spPr>
            <a:xfrm>
              <a:off x="11832336" y="4956048"/>
              <a:ext cx="241886"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18BB80BE-F294-776A-BE10-489822A15762}"/>
                </a:ext>
              </a:extLst>
            </p:cNvPr>
            <p:cNvSpPr/>
            <p:nvPr/>
          </p:nvSpPr>
          <p:spPr>
            <a:xfrm>
              <a:off x="6135392" y="5329712"/>
              <a:ext cx="241886"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2215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2083-940D-C501-5AF3-9192F60E3F0E}"/>
              </a:ext>
            </a:extLst>
          </p:cNvPr>
          <p:cNvSpPr>
            <a:spLocks noGrp="1"/>
          </p:cNvSpPr>
          <p:nvPr>
            <p:ph type="title"/>
          </p:nvPr>
        </p:nvSpPr>
        <p:spPr>
          <a:xfrm>
            <a:off x="838200" y="-128892"/>
            <a:ext cx="10515600" cy="1325563"/>
          </a:xfrm>
        </p:spPr>
        <p:txBody>
          <a:bodyPr/>
          <a:lstStyle/>
          <a:p>
            <a:r>
              <a:rPr lang="en-US" sz="4400" spc="-10" dirty="0"/>
              <a:t>Constructors</a:t>
            </a:r>
            <a:r>
              <a:rPr lang="en-US" sz="4400" spc="-190" dirty="0"/>
              <a:t> </a:t>
            </a:r>
            <a:r>
              <a:rPr lang="en-US" sz="4400" dirty="0"/>
              <a:t>and</a:t>
            </a:r>
            <a:r>
              <a:rPr lang="en-US" sz="4400" spc="-150" dirty="0"/>
              <a:t> </a:t>
            </a:r>
            <a:r>
              <a:rPr lang="en-US" sz="4400" spc="-10" dirty="0"/>
              <a:t>Destructors</a:t>
            </a:r>
            <a:endParaRPr lang="en-US" dirty="0"/>
          </a:p>
        </p:txBody>
      </p:sp>
      <p:sp>
        <p:nvSpPr>
          <p:cNvPr id="4" name="object 2">
            <a:extLst>
              <a:ext uri="{FF2B5EF4-FFF2-40B4-BE49-F238E27FC236}">
                <a16:creationId xmlns:a16="http://schemas.microsoft.com/office/drawing/2014/main" id="{0E93C5CC-7433-62E5-B7C6-563E514EE8A2}"/>
              </a:ext>
            </a:extLst>
          </p:cNvPr>
          <p:cNvSpPr txBox="1"/>
          <p:nvPr/>
        </p:nvSpPr>
        <p:spPr>
          <a:xfrm>
            <a:off x="966970" y="967413"/>
            <a:ext cx="10515599" cy="4830938"/>
          </a:xfrm>
          <a:prstGeom prst="rect">
            <a:avLst/>
          </a:prstGeom>
        </p:spPr>
        <p:txBody>
          <a:bodyPr vert="horz" wrap="square" lIns="0" tIns="13335" rIns="0" bIns="0" rtlCol="0">
            <a:spAutoFit/>
          </a:bodyPr>
          <a:lstStyle/>
          <a:p>
            <a:pPr marL="284480" marR="5080" indent="-281305">
              <a:lnSpc>
                <a:spcPct val="100000"/>
              </a:lnSpc>
              <a:spcBef>
                <a:spcPts val="105"/>
              </a:spcBef>
              <a:buClr>
                <a:srgbClr val="D24717"/>
              </a:buClr>
              <a:buSzPct val="78125"/>
              <a:buFont typeface="Segoe UI Symbol"/>
              <a:buChar char="⚫"/>
              <a:tabLst>
                <a:tab pos="285750" algn="l"/>
              </a:tabLst>
            </a:pPr>
            <a:r>
              <a:rPr sz="3200" dirty="0">
                <a:latin typeface="Perpetua"/>
                <a:cs typeface="Perpetua"/>
              </a:rPr>
              <a:t>In</a:t>
            </a:r>
            <a:r>
              <a:rPr sz="3200" spc="-50" dirty="0">
                <a:latin typeface="Perpetua"/>
                <a:cs typeface="Perpetua"/>
              </a:rPr>
              <a:t> </a:t>
            </a:r>
            <a:r>
              <a:rPr sz="3200" dirty="0">
                <a:latin typeface="Perpetua"/>
                <a:cs typeface="Perpetua"/>
              </a:rPr>
              <a:t>languages</a:t>
            </a:r>
            <a:r>
              <a:rPr sz="3200" spc="-45" dirty="0">
                <a:latin typeface="Perpetua"/>
                <a:cs typeface="Perpetua"/>
              </a:rPr>
              <a:t> </a:t>
            </a:r>
            <a:r>
              <a:rPr sz="3200" dirty="0">
                <a:latin typeface="Perpetua"/>
                <a:cs typeface="Perpetua"/>
              </a:rPr>
              <a:t>where</a:t>
            </a:r>
            <a:r>
              <a:rPr sz="3200" spc="-45" dirty="0">
                <a:latin typeface="Perpetua"/>
                <a:cs typeface="Perpetua"/>
              </a:rPr>
              <a:t> </a:t>
            </a:r>
            <a:r>
              <a:rPr sz="3200" dirty="0">
                <a:latin typeface="Perpetua"/>
                <a:cs typeface="Perpetua"/>
              </a:rPr>
              <a:t>objects</a:t>
            </a:r>
            <a:r>
              <a:rPr sz="3200" spc="-35" dirty="0">
                <a:latin typeface="Perpetua"/>
                <a:cs typeface="Perpetua"/>
              </a:rPr>
              <a:t> </a:t>
            </a:r>
            <a:r>
              <a:rPr sz="3200" dirty="0">
                <a:latin typeface="Perpetua"/>
                <a:cs typeface="Perpetua"/>
              </a:rPr>
              <a:t>are</a:t>
            </a:r>
            <a:r>
              <a:rPr sz="3200" spc="-45" dirty="0">
                <a:latin typeface="Perpetua"/>
                <a:cs typeface="Perpetua"/>
              </a:rPr>
              <a:t> </a:t>
            </a:r>
            <a:r>
              <a:rPr sz="3200" spc="-20" dirty="0">
                <a:latin typeface="Perpetua"/>
                <a:cs typeface="Perpetua"/>
              </a:rPr>
              <a:t>values,</a:t>
            </a:r>
            <a:r>
              <a:rPr sz="3200" spc="-155" dirty="0">
                <a:latin typeface="Perpetua"/>
                <a:cs typeface="Perpetua"/>
              </a:rPr>
              <a:t> </a:t>
            </a:r>
            <a:r>
              <a:rPr sz="3200" dirty="0">
                <a:latin typeface="Perpetua"/>
                <a:cs typeface="Perpetua"/>
              </a:rPr>
              <a:t>those</a:t>
            </a:r>
            <a:r>
              <a:rPr sz="3200" spc="-60" dirty="0">
                <a:latin typeface="Perpetua"/>
                <a:cs typeface="Perpetua"/>
              </a:rPr>
              <a:t> </a:t>
            </a:r>
            <a:r>
              <a:rPr sz="3200" spc="-10" dirty="0">
                <a:latin typeface="Perpetua"/>
                <a:cs typeface="Perpetua"/>
              </a:rPr>
              <a:t>values 	</a:t>
            </a:r>
            <a:r>
              <a:rPr sz="3200" dirty="0">
                <a:latin typeface="Perpetua"/>
                <a:cs typeface="Perpetua"/>
              </a:rPr>
              <a:t>need</a:t>
            </a:r>
            <a:r>
              <a:rPr sz="3200" spc="-10" dirty="0">
                <a:latin typeface="Perpetua"/>
                <a:cs typeface="Perpetua"/>
              </a:rPr>
              <a:t> </a:t>
            </a:r>
            <a:r>
              <a:rPr sz="3200" dirty="0">
                <a:latin typeface="Perpetua"/>
                <a:cs typeface="Perpetua"/>
              </a:rPr>
              <a:t>to be</a:t>
            </a:r>
            <a:r>
              <a:rPr sz="3200" spc="-5" dirty="0">
                <a:latin typeface="Perpetua"/>
                <a:cs typeface="Perpetua"/>
              </a:rPr>
              <a:t> </a:t>
            </a:r>
            <a:r>
              <a:rPr sz="3200" dirty="0">
                <a:latin typeface="Perpetua"/>
                <a:cs typeface="Perpetua"/>
              </a:rPr>
              <a:t>initialized</a:t>
            </a:r>
            <a:r>
              <a:rPr sz="3200" spc="20" dirty="0">
                <a:latin typeface="Perpetua"/>
                <a:cs typeface="Perpetua"/>
              </a:rPr>
              <a:t> </a:t>
            </a:r>
            <a:r>
              <a:rPr sz="3200" dirty="0">
                <a:latin typeface="Perpetua"/>
                <a:cs typeface="Perpetua"/>
              </a:rPr>
              <a:t>as</a:t>
            </a:r>
            <a:r>
              <a:rPr sz="3200" spc="-15" dirty="0">
                <a:latin typeface="Perpetua"/>
                <a:cs typeface="Perpetua"/>
              </a:rPr>
              <a:t> </a:t>
            </a:r>
            <a:r>
              <a:rPr sz="3200" dirty="0">
                <a:latin typeface="Perpetua"/>
                <a:cs typeface="Perpetua"/>
              </a:rPr>
              <a:t>part</a:t>
            </a:r>
            <a:r>
              <a:rPr sz="3200" spc="5" dirty="0">
                <a:latin typeface="Perpetua"/>
                <a:cs typeface="Perpetua"/>
              </a:rPr>
              <a:t> </a:t>
            </a:r>
            <a:r>
              <a:rPr sz="3200" dirty="0">
                <a:latin typeface="Perpetua"/>
                <a:cs typeface="Perpetua"/>
              </a:rPr>
              <a:t>of</a:t>
            </a:r>
            <a:r>
              <a:rPr sz="3200" spc="-10" dirty="0">
                <a:latin typeface="Perpetua"/>
                <a:cs typeface="Perpetua"/>
              </a:rPr>
              <a:t> </a:t>
            </a:r>
            <a:r>
              <a:rPr sz="3200" dirty="0">
                <a:latin typeface="Perpetua"/>
                <a:cs typeface="Perpetua"/>
              </a:rPr>
              <a:t>our </a:t>
            </a:r>
            <a:r>
              <a:rPr sz="3200" spc="-30" dirty="0">
                <a:latin typeface="Perpetua"/>
                <a:cs typeface="Perpetua"/>
              </a:rPr>
              <a:t>constructor.</a:t>
            </a:r>
            <a:r>
              <a:rPr sz="3200" spc="-150" dirty="0">
                <a:latin typeface="Perpetua"/>
                <a:cs typeface="Perpetua"/>
              </a:rPr>
              <a:t> </a:t>
            </a:r>
            <a:r>
              <a:rPr sz="3200" spc="-25" dirty="0">
                <a:latin typeface="Perpetua"/>
                <a:cs typeface="Perpetua"/>
              </a:rPr>
              <a:t>(By 	</a:t>
            </a:r>
            <a:r>
              <a:rPr sz="3200" dirty="0">
                <a:latin typeface="Perpetua"/>
                <a:cs typeface="Perpetua"/>
              </a:rPr>
              <a:t>calling</a:t>
            </a:r>
            <a:r>
              <a:rPr sz="3200" spc="-45" dirty="0">
                <a:latin typeface="Perpetua"/>
                <a:cs typeface="Perpetua"/>
              </a:rPr>
              <a:t> </a:t>
            </a:r>
            <a:r>
              <a:rPr sz="3200" dirty="0">
                <a:latin typeface="Perpetua"/>
                <a:cs typeface="Perpetua"/>
              </a:rPr>
              <a:t>their</a:t>
            </a:r>
            <a:r>
              <a:rPr sz="3200" spc="-50" dirty="0">
                <a:latin typeface="Perpetua"/>
                <a:cs typeface="Perpetua"/>
              </a:rPr>
              <a:t> </a:t>
            </a:r>
            <a:r>
              <a:rPr sz="3200" spc="-10" dirty="0">
                <a:latin typeface="Perpetua"/>
                <a:cs typeface="Perpetua"/>
              </a:rPr>
              <a:t>constructor.)</a:t>
            </a:r>
            <a:endParaRPr sz="3200" dirty="0">
              <a:latin typeface="Perpetua"/>
              <a:cs typeface="Perpetua"/>
            </a:endParaRPr>
          </a:p>
          <a:p>
            <a:pPr marL="988060" marR="3050540" indent="-426720">
              <a:lnSpc>
                <a:spcPct val="111800"/>
              </a:lnSpc>
              <a:spcBef>
                <a:spcPts val="125"/>
              </a:spcBef>
            </a:pPr>
            <a:r>
              <a:rPr sz="2800" b="1" dirty="0">
                <a:latin typeface="Courier New"/>
                <a:cs typeface="Courier New"/>
              </a:rPr>
              <a:t>class</a:t>
            </a:r>
            <a:r>
              <a:rPr sz="2800" b="1" spc="-40" dirty="0">
                <a:latin typeface="Courier New"/>
                <a:cs typeface="Courier New"/>
              </a:rPr>
              <a:t> </a:t>
            </a:r>
            <a:r>
              <a:rPr sz="2800" b="1" dirty="0">
                <a:latin typeface="Courier New"/>
                <a:cs typeface="Courier New"/>
              </a:rPr>
              <a:t>A</a:t>
            </a:r>
            <a:r>
              <a:rPr sz="2800" b="1" spc="-15" dirty="0">
                <a:latin typeface="Courier New"/>
                <a:cs typeface="Courier New"/>
              </a:rPr>
              <a:t> </a:t>
            </a:r>
            <a:r>
              <a:rPr lang="en-US" sz="2800" b="1" spc="-15" dirty="0">
                <a:latin typeface="Courier New"/>
                <a:cs typeface="Courier New"/>
              </a:rPr>
              <a:t>{</a:t>
            </a:r>
          </a:p>
          <a:p>
            <a:pPr marL="988060" marR="3050540" indent="-426720">
              <a:lnSpc>
                <a:spcPct val="111800"/>
              </a:lnSpc>
              <a:spcBef>
                <a:spcPts val="125"/>
              </a:spcBef>
            </a:pPr>
            <a:r>
              <a:rPr lang="en-US" sz="2800" b="1" spc="-15" dirty="0">
                <a:latin typeface="Courier New"/>
                <a:cs typeface="Courier New"/>
              </a:rPr>
              <a:t>    </a:t>
            </a:r>
            <a:r>
              <a:rPr sz="2800" b="1" dirty="0">
                <a:latin typeface="Courier New"/>
                <a:cs typeface="Courier New"/>
              </a:rPr>
              <a:t>A</a:t>
            </a:r>
            <a:r>
              <a:rPr sz="2800" b="1" spc="-20" dirty="0">
                <a:latin typeface="Courier New"/>
                <a:cs typeface="Courier New"/>
              </a:rPr>
              <a:t> </a:t>
            </a:r>
            <a:r>
              <a:rPr sz="2800" b="1" dirty="0">
                <a:latin typeface="Courier New"/>
                <a:cs typeface="Courier New"/>
              </a:rPr>
              <a:t>()</a:t>
            </a:r>
            <a:r>
              <a:rPr sz="2800" b="1" spc="-20" dirty="0">
                <a:latin typeface="Courier New"/>
                <a:cs typeface="Courier New"/>
              </a:rPr>
              <a:t> </a:t>
            </a:r>
            <a:r>
              <a:rPr lang="en-US" sz="2800" b="1" dirty="0">
                <a:latin typeface="Courier New"/>
                <a:cs typeface="Courier New"/>
              </a:rPr>
              <a:t>{</a:t>
            </a:r>
            <a:r>
              <a:rPr lang="en-US" sz="2800" b="1" spc="-5" dirty="0">
                <a:latin typeface="Courier New"/>
                <a:cs typeface="Courier New"/>
              </a:rPr>
              <a:t> …. </a:t>
            </a:r>
            <a:r>
              <a:rPr sz="2800" b="1" spc="-50" dirty="0">
                <a:latin typeface="Courier New"/>
                <a:cs typeface="Courier New"/>
              </a:rPr>
              <a:t>}</a:t>
            </a:r>
            <a:endParaRPr sz="2800" b="1" dirty="0">
              <a:latin typeface="Courier New"/>
              <a:cs typeface="Courier New"/>
            </a:endParaRPr>
          </a:p>
          <a:p>
            <a:pPr marL="561340">
              <a:lnSpc>
                <a:spcPct val="100000"/>
              </a:lnSpc>
              <a:spcBef>
                <a:spcPts val="350"/>
              </a:spcBef>
            </a:pPr>
            <a:r>
              <a:rPr sz="2800" b="1" spc="-50" dirty="0">
                <a:latin typeface="Courier New"/>
                <a:cs typeface="Courier New"/>
              </a:rPr>
              <a:t>}</a:t>
            </a:r>
            <a:endParaRPr lang="en-US" sz="2800" b="1" spc="-50" dirty="0">
              <a:latin typeface="Courier New"/>
              <a:cs typeface="Courier New"/>
            </a:endParaRPr>
          </a:p>
          <a:p>
            <a:pPr marL="1018540" indent="-457200">
              <a:lnSpc>
                <a:spcPct val="100000"/>
              </a:lnSpc>
              <a:spcBef>
                <a:spcPts val="350"/>
              </a:spcBef>
              <a:buFont typeface="Arial" panose="020B0604020202020204" pitchFamily="34" charset="0"/>
              <a:buChar char="•"/>
            </a:pPr>
            <a:r>
              <a:rPr lang="en-US" sz="2800" spc="-50" dirty="0">
                <a:latin typeface="Perpetua" panose="02020502060401020303" pitchFamily="18" charset="77"/>
                <a:cs typeface="Courier New"/>
              </a:rPr>
              <a:t>Constructor function is called automatically when an object of that class is created.</a:t>
            </a:r>
          </a:p>
          <a:p>
            <a:pPr marL="561340">
              <a:lnSpc>
                <a:spcPct val="100000"/>
              </a:lnSpc>
              <a:spcBef>
                <a:spcPts val="350"/>
              </a:spcBef>
            </a:pPr>
            <a:r>
              <a:rPr lang="en-US" sz="2800" b="1" spc="-50" dirty="0">
                <a:latin typeface="Courier New" panose="02070309020205020404" pitchFamily="49" charset="0"/>
                <a:cs typeface="Courier New" panose="02070309020205020404" pitchFamily="49" charset="0"/>
              </a:rPr>
              <a:t>int main(){</a:t>
            </a:r>
          </a:p>
          <a:p>
            <a:pPr marL="561340">
              <a:lnSpc>
                <a:spcPct val="100000"/>
              </a:lnSpc>
              <a:spcBef>
                <a:spcPts val="350"/>
              </a:spcBef>
            </a:pPr>
            <a:r>
              <a:rPr lang="en-US" sz="2800" b="1" spc="-50" dirty="0">
                <a:latin typeface="Courier New" panose="02070309020205020404" pitchFamily="49" charset="0"/>
                <a:cs typeface="Courier New" panose="02070309020205020404" pitchFamily="49" charset="0"/>
              </a:rPr>
              <a:t>	A obj; }</a:t>
            </a:r>
          </a:p>
          <a:p>
            <a:pPr marL="561340">
              <a:lnSpc>
                <a:spcPct val="100000"/>
              </a:lnSpc>
              <a:spcBef>
                <a:spcPts val="350"/>
              </a:spcBef>
            </a:pPr>
            <a:endParaRPr sz="2800" dirty="0">
              <a:latin typeface="Perpetua" panose="02020502060401020303" pitchFamily="18" charset="77"/>
              <a:cs typeface="Courier New"/>
            </a:endParaRPr>
          </a:p>
        </p:txBody>
      </p:sp>
      <p:sp>
        <p:nvSpPr>
          <p:cNvPr id="3" name="object 2">
            <a:extLst>
              <a:ext uri="{FF2B5EF4-FFF2-40B4-BE49-F238E27FC236}">
                <a16:creationId xmlns:a16="http://schemas.microsoft.com/office/drawing/2014/main" id="{6F19A97C-A2C7-8D45-C693-C7F377D9579C}"/>
              </a:ext>
            </a:extLst>
          </p:cNvPr>
          <p:cNvSpPr txBox="1"/>
          <p:nvPr/>
        </p:nvSpPr>
        <p:spPr>
          <a:xfrm>
            <a:off x="966970" y="5569093"/>
            <a:ext cx="10851726" cy="1460655"/>
          </a:xfrm>
          <a:prstGeom prst="rect">
            <a:avLst/>
          </a:prstGeom>
        </p:spPr>
        <p:txBody>
          <a:bodyPr vert="horz" wrap="square" lIns="0" tIns="64769" rIns="0" bIns="0" rtlCol="0">
            <a:spAutoFit/>
          </a:bodyPr>
          <a:lstStyle/>
          <a:p>
            <a:pPr marL="285115" indent="-281305">
              <a:lnSpc>
                <a:spcPct val="100000"/>
              </a:lnSpc>
              <a:spcBef>
                <a:spcPts val="509"/>
              </a:spcBef>
              <a:buClr>
                <a:srgbClr val="D24717"/>
              </a:buClr>
              <a:buSzPct val="62500"/>
              <a:buFont typeface="Segoe UI Symbol"/>
              <a:buChar char="⚫"/>
              <a:tabLst>
                <a:tab pos="285115" algn="l"/>
              </a:tabLst>
            </a:pPr>
            <a:r>
              <a:rPr sz="2800" spc="-10" dirty="0">
                <a:latin typeface="Perpetua"/>
                <a:cs typeface="Perpetua"/>
              </a:rPr>
              <a:t>Destructors:</a:t>
            </a:r>
            <a:endParaRPr sz="2800" dirty="0">
              <a:latin typeface="Perpetua"/>
              <a:cs typeface="Perpetua"/>
            </a:endParaRPr>
          </a:p>
          <a:p>
            <a:pPr marL="561340" marR="173990" lvl="1" indent="-355600">
              <a:lnSpc>
                <a:spcPct val="100000"/>
              </a:lnSpc>
              <a:spcBef>
                <a:spcPts val="409"/>
              </a:spcBef>
              <a:buSzPct val="82500"/>
              <a:buFont typeface="Segoe UI Symbol"/>
              <a:buChar char="⚫"/>
              <a:tabLst>
                <a:tab pos="561340" algn="l"/>
                <a:tab pos="570865" algn="l"/>
              </a:tabLst>
            </a:pPr>
            <a:r>
              <a:rPr sz="2800" dirty="0">
                <a:solidFill>
                  <a:srgbClr val="9B2C1F"/>
                </a:solidFill>
                <a:latin typeface="Times New Roman"/>
                <a:cs typeface="Times New Roman"/>
              </a:rPr>
              <a:t>	</a:t>
            </a:r>
            <a:r>
              <a:rPr sz="2800" dirty="0">
                <a:latin typeface="Perpetua"/>
                <a:cs typeface="Perpetua"/>
              </a:rPr>
              <a:t>Called</a:t>
            </a:r>
            <a:r>
              <a:rPr sz="2800" spc="-65" dirty="0">
                <a:latin typeface="Perpetua"/>
                <a:cs typeface="Perpetua"/>
              </a:rPr>
              <a:t> </a:t>
            </a:r>
            <a:r>
              <a:rPr sz="2800" dirty="0">
                <a:latin typeface="Perpetua"/>
                <a:cs typeface="Perpetua"/>
              </a:rPr>
              <a:t>when</a:t>
            </a:r>
            <a:r>
              <a:rPr sz="2800" spc="-45" dirty="0">
                <a:latin typeface="Perpetua"/>
                <a:cs typeface="Perpetua"/>
              </a:rPr>
              <a:t> </a:t>
            </a:r>
            <a:r>
              <a:rPr sz="2800" dirty="0">
                <a:latin typeface="Perpetua"/>
                <a:cs typeface="Perpetua"/>
              </a:rPr>
              <a:t>an</a:t>
            </a:r>
            <a:r>
              <a:rPr sz="2800" spc="-45" dirty="0">
                <a:latin typeface="Perpetua"/>
                <a:cs typeface="Perpetua"/>
              </a:rPr>
              <a:t> </a:t>
            </a:r>
            <a:r>
              <a:rPr sz="2800" dirty="0">
                <a:latin typeface="Perpetua"/>
                <a:cs typeface="Perpetua"/>
              </a:rPr>
              <a:t>object</a:t>
            </a:r>
            <a:r>
              <a:rPr sz="2800" spc="-50" dirty="0">
                <a:latin typeface="Perpetua"/>
                <a:cs typeface="Perpetua"/>
              </a:rPr>
              <a:t> </a:t>
            </a:r>
            <a:r>
              <a:rPr sz="2800" dirty="0">
                <a:latin typeface="Perpetua"/>
                <a:cs typeface="Perpetua"/>
              </a:rPr>
              <a:t>goes</a:t>
            </a:r>
            <a:r>
              <a:rPr sz="2800" spc="-45" dirty="0">
                <a:latin typeface="Perpetua"/>
                <a:cs typeface="Perpetua"/>
              </a:rPr>
              <a:t> </a:t>
            </a:r>
            <a:r>
              <a:rPr sz="2800" spc="-160" dirty="0">
                <a:latin typeface="Perpetua"/>
                <a:cs typeface="Perpetua"/>
              </a:rPr>
              <a:t>away,</a:t>
            </a:r>
            <a:r>
              <a:rPr sz="2800" spc="-165" dirty="0">
                <a:latin typeface="Perpetua"/>
                <a:cs typeface="Perpetua"/>
              </a:rPr>
              <a:t> </a:t>
            </a:r>
            <a:r>
              <a:rPr sz="2800" dirty="0">
                <a:latin typeface="Perpetua"/>
                <a:cs typeface="Perpetua"/>
              </a:rPr>
              <a:t>to</a:t>
            </a:r>
            <a:r>
              <a:rPr sz="2800" spc="-45" dirty="0">
                <a:latin typeface="Perpetua"/>
                <a:cs typeface="Perpetua"/>
              </a:rPr>
              <a:t> </a:t>
            </a:r>
            <a:r>
              <a:rPr sz="2800" spc="-20" dirty="0">
                <a:latin typeface="Perpetua"/>
                <a:cs typeface="Perpetua"/>
              </a:rPr>
              <a:t>free </a:t>
            </a:r>
            <a:r>
              <a:rPr sz="2800" dirty="0">
                <a:latin typeface="Perpetua"/>
                <a:cs typeface="Perpetua"/>
              </a:rPr>
              <a:t>up</a:t>
            </a:r>
            <a:r>
              <a:rPr sz="2800" spc="-85" dirty="0">
                <a:latin typeface="Perpetua"/>
                <a:cs typeface="Perpetua"/>
              </a:rPr>
              <a:t> </a:t>
            </a:r>
            <a:r>
              <a:rPr sz="2800" dirty="0">
                <a:latin typeface="Perpetua"/>
                <a:cs typeface="Perpetua"/>
              </a:rPr>
              <a:t>resourced</a:t>
            </a:r>
            <a:r>
              <a:rPr sz="2800" spc="-80" dirty="0">
                <a:latin typeface="Perpetua"/>
                <a:cs typeface="Perpetua"/>
              </a:rPr>
              <a:t> </a:t>
            </a:r>
            <a:r>
              <a:rPr sz="2800" dirty="0">
                <a:latin typeface="Perpetua"/>
                <a:cs typeface="Perpetua"/>
              </a:rPr>
              <a:t>used</a:t>
            </a:r>
            <a:r>
              <a:rPr sz="2800" spc="-80" dirty="0">
                <a:latin typeface="Perpetua"/>
                <a:cs typeface="Perpetua"/>
              </a:rPr>
              <a:t> </a:t>
            </a:r>
            <a:r>
              <a:rPr sz="2800" dirty="0">
                <a:latin typeface="Perpetua"/>
                <a:cs typeface="Perpetua"/>
              </a:rPr>
              <a:t>by</a:t>
            </a:r>
            <a:r>
              <a:rPr sz="2800" spc="-95" dirty="0">
                <a:latin typeface="Perpetua"/>
                <a:cs typeface="Perpetua"/>
              </a:rPr>
              <a:t> </a:t>
            </a:r>
            <a:r>
              <a:rPr sz="2800" spc="-25" dirty="0">
                <a:latin typeface="Perpetua"/>
                <a:cs typeface="Perpetua"/>
              </a:rPr>
              <a:t>it.</a:t>
            </a:r>
            <a:endParaRPr sz="2800" dirty="0">
              <a:latin typeface="Perpetua"/>
              <a:cs typeface="Perpetua"/>
            </a:endParaRPr>
          </a:p>
          <a:p>
            <a:pPr marL="205740" marR="5080" lvl="1">
              <a:lnSpc>
                <a:spcPct val="100000"/>
              </a:lnSpc>
              <a:spcBef>
                <a:spcPts val="395"/>
              </a:spcBef>
              <a:buSzPct val="82500"/>
              <a:tabLst>
                <a:tab pos="561340" algn="l"/>
                <a:tab pos="570865" algn="l"/>
              </a:tabLst>
            </a:pPr>
            <a:endParaRPr sz="2800" dirty="0">
              <a:latin typeface="Perpetua"/>
              <a:cs typeface="Perpetua"/>
            </a:endParaRPr>
          </a:p>
        </p:txBody>
      </p:sp>
    </p:spTree>
    <p:extLst>
      <p:ext uri="{BB962C8B-B14F-4D97-AF65-F5344CB8AC3E}">
        <p14:creationId xmlns:p14="http://schemas.microsoft.com/office/powerpoint/2010/main" val="325781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9581-794B-D857-7F8F-37826445950D}"/>
              </a:ext>
            </a:extLst>
          </p:cNvPr>
          <p:cNvSpPr>
            <a:spLocks noGrp="1"/>
          </p:cNvSpPr>
          <p:nvPr>
            <p:ph type="title"/>
          </p:nvPr>
        </p:nvSpPr>
        <p:spPr>
          <a:xfrm>
            <a:off x="838200" y="-270171"/>
            <a:ext cx="10515600" cy="1325563"/>
          </a:xfrm>
        </p:spPr>
        <p:txBody>
          <a:bodyPr/>
          <a:lstStyle/>
          <a:p>
            <a:r>
              <a:rPr lang="en-US" spc="-45" dirty="0"/>
              <a:t>Inheritance</a:t>
            </a:r>
            <a:endParaRPr lang="en-US" dirty="0"/>
          </a:p>
        </p:txBody>
      </p:sp>
      <p:sp>
        <p:nvSpPr>
          <p:cNvPr id="4" name="object 3">
            <a:extLst>
              <a:ext uri="{FF2B5EF4-FFF2-40B4-BE49-F238E27FC236}">
                <a16:creationId xmlns:a16="http://schemas.microsoft.com/office/drawing/2014/main" id="{08383611-C10D-513F-C36B-BD224E50BB82}"/>
              </a:ext>
            </a:extLst>
          </p:cNvPr>
          <p:cNvSpPr txBox="1"/>
          <p:nvPr/>
        </p:nvSpPr>
        <p:spPr>
          <a:xfrm>
            <a:off x="1010345" y="1009017"/>
            <a:ext cx="10515600" cy="3337452"/>
          </a:xfrm>
          <a:prstGeom prst="rect">
            <a:avLst/>
          </a:prstGeom>
        </p:spPr>
        <p:txBody>
          <a:bodyPr vert="horz" wrap="square" lIns="0" tIns="13335" rIns="0" bIns="0" rtlCol="0">
            <a:spAutoFit/>
          </a:bodyPr>
          <a:lstStyle/>
          <a:p>
            <a:pPr marL="284480" indent="-281305">
              <a:lnSpc>
                <a:spcPct val="100000"/>
              </a:lnSpc>
              <a:spcBef>
                <a:spcPts val="105"/>
              </a:spcBef>
              <a:buClr>
                <a:srgbClr val="D24717"/>
              </a:buClr>
              <a:buSzPct val="75000"/>
              <a:buFont typeface="Segoe UI Symbol"/>
              <a:buChar char="⚫"/>
              <a:tabLst>
                <a:tab pos="284480" algn="l"/>
              </a:tabLst>
            </a:pPr>
            <a:r>
              <a:rPr lang="en-US" sz="2400" spc="-170" dirty="0">
                <a:latin typeface="Perpetua"/>
                <a:cs typeface="Perpetua"/>
              </a:rPr>
              <a:t>We</a:t>
            </a:r>
            <a:r>
              <a:rPr lang="en-US" sz="2400" spc="-15" dirty="0">
                <a:latin typeface="Perpetua"/>
                <a:cs typeface="Perpetua"/>
              </a:rPr>
              <a:t> </a:t>
            </a:r>
            <a:r>
              <a:rPr lang="en-US" sz="2400" dirty="0">
                <a:latin typeface="Perpetua"/>
                <a:cs typeface="Perpetua"/>
              </a:rPr>
              <a:t>can</a:t>
            </a:r>
            <a:r>
              <a:rPr lang="en-US" sz="2400" spc="-90" dirty="0">
                <a:latin typeface="Perpetua"/>
                <a:cs typeface="Perpetua"/>
              </a:rPr>
              <a:t> </a:t>
            </a:r>
            <a:r>
              <a:rPr lang="en-US" sz="2400" dirty="0">
                <a:latin typeface="Perpetua"/>
                <a:cs typeface="Perpetua"/>
              </a:rPr>
              <a:t>create</a:t>
            </a:r>
            <a:r>
              <a:rPr lang="en-US" sz="2400" spc="-50" dirty="0">
                <a:latin typeface="Perpetua"/>
                <a:cs typeface="Perpetua"/>
              </a:rPr>
              <a:t> </a:t>
            </a:r>
            <a:r>
              <a:rPr lang="en-US" sz="2400" dirty="0">
                <a:latin typeface="Perpetua"/>
                <a:cs typeface="Perpetua"/>
              </a:rPr>
              <a:t>a</a:t>
            </a:r>
            <a:r>
              <a:rPr lang="en-US" sz="2400" spc="-40" dirty="0">
                <a:latin typeface="Perpetua"/>
                <a:cs typeface="Perpetua"/>
              </a:rPr>
              <a:t> </a:t>
            </a:r>
            <a:r>
              <a:rPr lang="en-US" sz="2400" dirty="0">
                <a:latin typeface="Perpetua"/>
                <a:cs typeface="Perpetua"/>
              </a:rPr>
              <a:t>subclass</a:t>
            </a:r>
            <a:r>
              <a:rPr lang="en-US" sz="2400" spc="-70" dirty="0">
                <a:latin typeface="Perpetua"/>
                <a:cs typeface="Perpetua"/>
              </a:rPr>
              <a:t> </a:t>
            </a:r>
            <a:r>
              <a:rPr lang="en-US" sz="2400" dirty="0">
                <a:latin typeface="Perpetua"/>
                <a:cs typeface="Perpetua"/>
              </a:rPr>
              <a:t>that</a:t>
            </a:r>
            <a:r>
              <a:rPr lang="en-US" sz="2400" spc="-45" dirty="0">
                <a:latin typeface="Perpetua"/>
                <a:cs typeface="Perpetua"/>
              </a:rPr>
              <a:t> </a:t>
            </a:r>
            <a:r>
              <a:rPr lang="en-US" sz="2400" dirty="0">
                <a:latin typeface="Perpetua"/>
                <a:cs typeface="Perpetua"/>
              </a:rPr>
              <a:t>inherits</a:t>
            </a:r>
            <a:r>
              <a:rPr lang="en-US" sz="2400" spc="-40" dirty="0">
                <a:latin typeface="Perpetua"/>
                <a:cs typeface="Perpetua"/>
              </a:rPr>
              <a:t> </a:t>
            </a:r>
            <a:r>
              <a:rPr lang="en-US" sz="2400" dirty="0">
                <a:latin typeface="Perpetua"/>
                <a:cs typeface="Perpetua"/>
              </a:rPr>
              <a:t>from</a:t>
            </a:r>
            <a:r>
              <a:rPr lang="en-US" sz="2400" spc="-60" dirty="0">
                <a:latin typeface="Perpetua"/>
                <a:cs typeface="Perpetua"/>
              </a:rPr>
              <a:t> </a:t>
            </a:r>
            <a:r>
              <a:rPr lang="en-US" sz="2400" dirty="0">
                <a:latin typeface="Perpetua"/>
                <a:cs typeface="Perpetua"/>
              </a:rPr>
              <a:t>a</a:t>
            </a:r>
            <a:r>
              <a:rPr lang="en-US" sz="2400" spc="-45" dirty="0">
                <a:latin typeface="Perpetua"/>
                <a:cs typeface="Perpetua"/>
              </a:rPr>
              <a:t> </a:t>
            </a:r>
            <a:r>
              <a:rPr lang="en-US" sz="2400" spc="-10" dirty="0">
                <a:latin typeface="Perpetua"/>
                <a:cs typeface="Perpetua"/>
              </a:rPr>
              <a:t>superclass.</a:t>
            </a:r>
            <a:endParaRPr lang="en-US" sz="2400" dirty="0">
              <a:latin typeface="Perpetua"/>
              <a:cs typeface="Perpetua"/>
            </a:endParaRPr>
          </a:p>
          <a:p>
            <a:pPr marL="560705" lvl="1" indent="-301625">
              <a:lnSpc>
                <a:spcPct val="100000"/>
              </a:lnSpc>
              <a:buClr>
                <a:srgbClr val="9B2C1F"/>
              </a:buClr>
              <a:buSzPct val="62500"/>
              <a:buFont typeface="Segoe UI Symbol"/>
              <a:buChar char="⚫"/>
              <a:tabLst>
                <a:tab pos="560705" algn="l"/>
              </a:tabLst>
            </a:pPr>
            <a:r>
              <a:rPr lang="en-US" sz="2400" dirty="0">
                <a:latin typeface="Perpetua"/>
                <a:cs typeface="Perpetua"/>
              </a:rPr>
              <a:t>Inherits</a:t>
            </a:r>
            <a:r>
              <a:rPr lang="en-US" sz="2400" spc="-15" dirty="0">
                <a:latin typeface="Perpetua"/>
                <a:cs typeface="Perpetua"/>
              </a:rPr>
              <a:t> </a:t>
            </a:r>
            <a:r>
              <a:rPr lang="en-US" sz="2400" dirty="0">
                <a:latin typeface="Perpetua"/>
                <a:cs typeface="Perpetua"/>
              </a:rPr>
              <a:t>fields</a:t>
            </a:r>
            <a:r>
              <a:rPr lang="en-US" sz="2400" spc="-10" dirty="0">
                <a:latin typeface="Perpetua"/>
                <a:cs typeface="Perpetua"/>
              </a:rPr>
              <a:t> </a:t>
            </a:r>
            <a:r>
              <a:rPr lang="en-US" sz="2400" dirty="0">
                <a:latin typeface="Perpetua"/>
                <a:cs typeface="Perpetua"/>
              </a:rPr>
              <a:t>and</a:t>
            </a:r>
            <a:r>
              <a:rPr lang="en-US" sz="2400" spc="-20" dirty="0">
                <a:latin typeface="Perpetua"/>
                <a:cs typeface="Perpetua"/>
              </a:rPr>
              <a:t> </a:t>
            </a:r>
            <a:r>
              <a:rPr lang="en-US" sz="2400" dirty="0">
                <a:latin typeface="Perpetua"/>
                <a:cs typeface="Perpetua"/>
              </a:rPr>
              <a:t>methods</a:t>
            </a:r>
            <a:r>
              <a:rPr lang="en-US" sz="2400" spc="-25" dirty="0">
                <a:latin typeface="Perpetua"/>
                <a:cs typeface="Perpetua"/>
              </a:rPr>
              <a:t> </a:t>
            </a:r>
            <a:r>
              <a:rPr lang="en-US" sz="2400" dirty="0">
                <a:latin typeface="Perpetua"/>
                <a:cs typeface="Perpetua"/>
              </a:rPr>
              <a:t>from</a:t>
            </a:r>
            <a:r>
              <a:rPr lang="en-US" sz="2400" spc="-25" dirty="0">
                <a:latin typeface="Perpetua"/>
                <a:cs typeface="Perpetua"/>
              </a:rPr>
              <a:t> </a:t>
            </a:r>
            <a:r>
              <a:rPr lang="en-US" sz="2400" dirty="0">
                <a:latin typeface="Perpetua"/>
                <a:cs typeface="Perpetua"/>
              </a:rPr>
              <a:t>base</a:t>
            </a:r>
            <a:r>
              <a:rPr lang="en-US" sz="2400" spc="-20" dirty="0">
                <a:latin typeface="Perpetua"/>
                <a:cs typeface="Perpetua"/>
              </a:rPr>
              <a:t> </a:t>
            </a:r>
            <a:r>
              <a:rPr lang="en-US" sz="2400" spc="-10" dirty="0">
                <a:latin typeface="Perpetua"/>
                <a:cs typeface="Perpetua"/>
              </a:rPr>
              <a:t>class.</a:t>
            </a:r>
            <a:endParaRPr lang="en-US" sz="2400" dirty="0">
              <a:latin typeface="Perpetua"/>
              <a:cs typeface="Perpetua"/>
            </a:endParaRPr>
          </a:p>
          <a:p>
            <a:pPr marL="271780" marR="4517390" indent="-271780" algn="r">
              <a:lnSpc>
                <a:spcPct val="100000"/>
              </a:lnSpc>
              <a:buClr>
                <a:srgbClr val="D24717"/>
              </a:buClr>
              <a:buSzPct val="75000"/>
              <a:buFont typeface="Segoe UI Symbol"/>
              <a:buChar char="⚫"/>
              <a:tabLst>
                <a:tab pos="271780" algn="l"/>
              </a:tabLst>
            </a:pPr>
            <a:r>
              <a:rPr lang="en-US" sz="2400" dirty="0">
                <a:latin typeface="Perpetua"/>
                <a:cs typeface="Perpetua"/>
              </a:rPr>
              <a:t>Do</a:t>
            </a:r>
            <a:r>
              <a:rPr lang="en-US" sz="2400" spc="-40" dirty="0">
                <a:latin typeface="Perpetua"/>
                <a:cs typeface="Perpetua"/>
              </a:rPr>
              <a:t> </a:t>
            </a:r>
            <a:r>
              <a:rPr lang="en-US" sz="2400" dirty="0">
                <a:latin typeface="Perpetua"/>
                <a:cs typeface="Perpetua"/>
              </a:rPr>
              <a:t>we</a:t>
            </a:r>
            <a:r>
              <a:rPr lang="en-US" sz="2400" spc="-35" dirty="0">
                <a:latin typeface="Perpetua"/>
                <a:cs typeface="Perpetua"/>
              </a:rPr>
              <a:t> </a:t>
            </a:r>
            <a:r>
              <a:rPr lang="en-US" sz="2400" dirty="0">
                <a:latin typeface="Perpetua"/>
                <a:cs typeface="Perpetua"/>
              </a:rPr>
              <a:t>need</a:t>
            </a:r>
            <a:r>
              <a:rPr lang="en-US" sz="2400" spc="-40" dirty="0">
                <a:latin typeface="Perpetua"/>
                <a:cs typeface="Perpetua"/>
              </a:rPr>
              <a:t> </a:t>
            </a:r>
            <a:r>
              <a:rPr lang="en-US" sz="2400" dirty="0">
                <a:latin typeface="Perpetua"/>
                <a:cs typeface="Perpetua"/>
              </a:rPr>
              <a:t>a</a:t>
            </a:r>
            <a:r>
              <a:rPr lang="en-US" sz="2400" spc="-25" dirty="0">
                <a:latin typeface="Perpetua"/>
                <a:cs typeface="Perpetua"/>
              </a:rPr>
              <a:t> </a:t>
            </a:r>
            <a:r>
              <a:rPr lang="en-US" sz="2400" dirty="0">
                <a:latin typeface="Perpetua"/>
                <a:cs typeface="Perpetua"/>
              </a:rPr>
              <a:t>root</a:t>
            </a:r>
            <a:r>
              <a:rPr lang="en-US" sz="2400" spc="-50" dirty="0">
                <a:latin typeface="Perpetua"/>
                <a:cs typeface="Perpetua"/>
              </a:rPr>
              <a:t> </a:t>
            </a:r>
            <a:r>
              <a:rPr lang="en-US" sz="2400" spc="-10" dirty="0">
                <a:latin typeface="Perpetua"/>
                <a:cs typeface="Perpetua"/>
              </a:rPr>
              <a:t>class?</a:t>
            </a:r>
            <a:endParaRPr lang="en-US" sz="2400" dirty="0">
              <a:latin typeface="Perpetua"/>
              <a:cs typeface="Perpetua"/>
            </a:endParaRPr>
          </a:p>
          <a:p>
            <a:pPr marL="227965" marR="4427855" lvl="1" indent="-227965" algn="r">
              <a:lnSpc>
                <a:spcPct val="100000"/>
              </a:lnSpc>
              <a:buClr>
                <a:srgbClr val="9B2C1F"/>
              </a:buClr>
              <a:buSzPct val="62500"/>
              <a:buFont typeface="Segoe UI Symbol"/>
              <a:buChar char="⚫"/>
              <a:tabLst>
                <a:tab pos="227965" algn="l"/>
              </a:tabLst>
            </a:pPr>
            <a:r>
              <a:rPr lang="en-US" sz="2400" dirty="0">
                <a:latin typeface="Perpetua"/>
                <a:cs typeface="Perpetua"/>
              </a:rPr>
              <a:t>C++</a:t>
            </a:r>
            <a:r>
              <a:rPr lang="en-US" sz="2400" spc="-30" dirty="0">
                <a:latin typeface="Perpetua"/>
                <a:cs typeface="Perpetua"/>
              </a:rPr>
              <a:t> </a:t>
            </a:r>
            <a:r>
              <a:rPr lang="en-US" sz="2400" dirty="0">
                <a:latin typeface="Perpetua"/>
                <a:cs typeface="Perpetua"/>
              </a:rPr>
              <a:t>is</a:t>
            </a:r>
            <a:r>
              <a:rPr lang="en-US" sz="2400" spc="-25" dirty="0">
                <a:latin typeface="Perpetua"/>
                <a:cs typeface="Perpetua"/>
              </a:rPr>
              <a:t> </a:t>
            </a:r>
            <a:r>
              <a:rPr lang="en-US" sz="2400" dirty="0">
                <a:latin typeface="Perpetua"/>
                <a:cs typeface="Perpetua"/>
              </a:rPr>
              <a:t>fine</a:t>
            </a:r>
            <a:r>
              <a:rPr lang="en-US" sz="2400" spc="-20" dirty="0">
                <a:latin typeface="Perpetua"/>
                <a:cs typeface="Perpetua"/>
              </a:rPr>
              <a:t> </a:t>
            </a:r>
            <a:r>
              <a:rPr lang="en-US" sz="2400" dirty="0">
                <a:latin typeface="Perpetua"/>
                <a:cs typeface="Perpetua"/>
              </a:rPr>
              <a:t>without</a:t>
            </a:r>
            <a:r>
              <a:rPr lang="en-US" sz="2400" spc="-30" dirty="0">
                <a:latin typeface="Perpetua"/>
                <a:cs typeface="Perpetua"/>
              </a:rPr>
              <a:t> </a:t>
            </a:r>
            <a:r>
              <a:rPr lang="en-US" sz="2400" spc="-25" dirty="0">
                <a:latin typeface="Perpetua"/>
                <a:cs typeface="Perpetua"/>
              </a:rPr>
              <a:t>it.</a:t>
            </a:r>
            <a:endParaRPr lang="en-US" sz="2400" dirty="0">
              <a:latin typeface="Perpetua"/>
              <a:cs typeface="Perpetua"/>
            </a:endParaRPr>
          </a:p>
          <a:p>
            <a:pPr marL="561340" lvl="1" indent="-228600">
              <a:lnSpc>
                <a:spcPct val="100000"/>
              </a:lnSpc>
              <a:buClr>
                <a:srgbClr val="9B2C1F"/>
              </a:buClr>
              <a:buSzPct val="62500"/>
              <a:buFont typeface="Segoe UI Symbol"/>
              <a:buChar char="⚫"/>
              <a:tabLst>
                <a:tab pos="561340" algn="l"/>
              </a:tabLst>
            </a:pPr>
            <a:r>
              <a:rPr lang="en-US" sz="2400" spc="-60" dirty="0">
                <a:latin typeface="Perpetua"/>
                <a:cs typeface="Perpetua"/>
              </a:rPr>
              <a:t>Java,</a:t>
            </a:r>
            <a:r>
              <a:rPr lang="en-US" sz="2400" spc="-125" dirty="0">
                <a:latin typeface="Perpetua"/>
                <a:cs typeface="Perpetua"/>
              </a:rPr>
              <a:t> </a:t>
            </a:r>
            <a:r>
              <a:rPr lang="en-US" sz="2400" spc="-10" dirty="0">
                <a:latin typeface="Perpetua"/>
                <a:cs typeface="Perpetua"/>
              </a:rPr>
              <a:t>Smalltalk,</a:t>
            </a:r>
            <a:r>
              <a:rPr lang="en-US" sz="2400" spc="-170" dirty="0">
                <a:latin typeface="Perpetua"/>
                <a:cs typeface="Perpetua"/>
              </a:rPr>
              <a:t> </a:t>
            </a:r>
            <a:r>
              <a:rPr lang="en-US" sz="2400" dirty="0">
                <a:latin typeface="Perpetua"/>
                <a:cs typeface="Perpetua"/>
              </a:rPr>
              <a:t>C#,</a:t>
            </a:r>
            <a:r>
              <a:rPr lang="en-US" sz="2400" spc="-170" dirty="0">
                <a:latin typeface="Perpetua"/>
                <a:cs typeface="Perpetua"/>
              </a:rPr>
              <a:t> </a:t>
            </a:r>
            <a:r>
              <a:rPr lang="en-US" sz="2400" dirty="0" err="1">
                <a:latin typeface="Perpetua"/>
                <a:cs typeface="Perpetua"/>
              </a:rPr>
              <a:t>etc</a:t>
            </a:r>
            <a:r>
              <a:rPr lang="en-US" sz="2400" spc="-45" dirty="0">
                <a:latin typeface="Perpetua"/>
                <a:cs typeface="Perpetua"/>
              </a:rPr>
              <a:t> </a:t>
            </a:r>
            <a:r>
              <a:rPr lang="en-US" sz="2400" dirty="0">
                <a:latin typeface="Perpetua"/>
                <a:cs typeface="Perpetua"/>
              </a:rPr>
              <a:t>have</a:t>
            </a:r>
            <a:r>
              <a:rPr lang="en-US" sz="2400" spc="-45" dirty="0">
                <a:latin typeface="Perpetua"/>
                <a:cs typeface="Perpetua"/>
              </a:rPr>
              <a:t> </a:t>
            </a:r>
            <a:r>
              <a:rPr lang="en-US" sz="2400" spc="-20" dirty="0">
                <a:latin typeface="Perpetua"/>
                <a:cs typeface="Perpetua"/>
              </a:rPr>
              <a:t>one.</a:t>
            </a:r>
          </a:p>
          <a:p>
            <a:pPr marL="332740" lvl="1">
              <a:lnSpc>
                <a:spcPct val="100000"/>
              </a:lnSpc>
              <a:buClr>
                <a:srgbClr val="9B2C1F"/>
              </a:buClr>
              <a:buSzPct val="62500"/>
              <a:tabLst>
                <a:tab pos="561340" algn="l"/>
              </a:tabLst>
            </a:pPr>
            <a:endParaRPr lang="en-US" sz="2400" spc="-20" dirty="0">
              <a:latin typeface="Perpetua"/>
              <a:cs typeface="Perpetua"/>
            </a:endParaRPr>
          </a:p>
          <a:p>
            <a:pPr marL="561340" lvl="1" indent="-228600">
              <a:buClr>
                <a:srgbClr val="9B2C1F"/>
              </a:buClr>
              <a:buSzPct val="62500"/>
              <a:buFont typeface="Segoe UI Symbol"/>
              <a:buChar char="⚫"/>
              <a:tabLst>
                <a:tab pos="561340" algn="l"/>
              </a:tabLst>
            </a:pPr>
            <a:r>
              <a:rPr lang="en-US" sz="2400" dirty="0">
                <a:latin typeface="Perpetua"/>
                <a:cs typeface="Perpetua"/>
              </a:rPr>
              <a:t>The Object class of the </a:t>
            </a:r>
            <a:r>
              <a:rPr lang="en-US" sz="2400" dirty="0" err="1">
                <a:latin typeface="Perpetua"/>
                <a:cs typeface="Perpetua"/>
              </a:rPr>
              <a:t>java.lang</a:t>
            </a:r>
            <a:r>
              <a:rPr lang="en-US" sz="2400" dirty="0">
                <a:latin typeface="Perpetua"/>
                <a:cs typeface="Perpetua"/>
              </a:rPr>
              <a:t> package is the root class in Java i.e. It is the super class of every user-defined/predefined class n Java. All objects, including arrays, implement the methods of this class.</a:t>
            </a:r>
          </a:p>
        </p:txBody>
      </p:sp>
      <p:grpSp>
        <p:nvGrpSpPr>
          <p:cNvPr id="9" name="Group 8">
            <a:extLst>
              <a:ext uri="{FF2B5EF4-FFF2-40B4-BE49-F238E27FC236}">
                <a16:creationId xmlns:a16="http://schemas.microsoft.com/office/drawing/2014/main" id="{3D8C8F8B-97D7-085D-273B-C26605E4EA02}"/>
              </a:ext>
            </a:extLst>
          </p:cNvPr>
          <p:cNvGrpSpPr/>
          <p:nvPr/>
        </p:nvGrpSpPr>
        <p:grpSpPr>
          <a:xfrm>
            <a:off x="226413" y="4602661"/>
            <a:ext cx="5430451" cy="2045992"/>
            <a:chOff x="4281594" y="3233504"/>
            <a:chExt cx="6451600" cy="2514600"/>
          </a:xfrm>
        </p:grpSpPr>
        <p:pic>
          <p:nvPicPr>
            <p:cNvPr id="6" name="Picture 5">
              <a:extLst>
                <a:ext uri="{FF2B5EF4-FFF2-40B4-BE49-F238E27FC236}">
                  <a16:creationId xmlns:a16="http://schemas.microsoft.com/office/drawing/2014/main" id="{1F385796-4D8E-0183-8B2F-21E9852087E5}"/>
                </a:ext>
              </a:extLst>
            </p:cNvPr>
            <p:cNvPicPr>
              <a:picLocks noChangeAspect="1"/>
            </p:cNvPicPr>
            <p:nvPr/>
          </p:nvPicPr>
          <p:blipFill>
            <a:blip r:embed="rId2"/>
            <a:stretch>
              <a:fillRect/>
            </a:stretch>
          </p:blipFill>
          <p:spPr>
            <a:xfrm>
              <a:off x="4281594" y="3233504"/>
              <a:ext cx="6451600" cy="2514600"/>
            </a:xfrm>
            <a:prstGeom prst="rect">
              <a:avLst/>
            </a:prstGeom>
          </p:spPr>
        </p:pic>
        <p:pic>
          <p:nvPicPr>
            <p:cNvPr id="7" name="Picture 6">
              <a:extLst>
                <a:ext uri="{FF2B5EF4-FFF2-40B4-BE49-F238E27FC236}">
                  <a16:creationId xmlns:a16="http://schemas.microsoft.com/office/drawing/2014/main" id="{3CC6513F-FFD0-19DD-66DF-EFB73E1D0B9A}"/>
                </a:ext>
              </a:extLst>
            </p:cNvPr>
            <p:cNvPicPr>
              <a:picLocks noChangeAspect="1"/>
            </p:cNvPicPr>
            <p:nvPr/>
          </p:nvPicPr>
          <p:blipFill rotWithShape="1">
            <a:blip r:embed="rId2"/>
            <a:srcRect l="77559" t="71380"/>
            <a:stretch/>
          </p:blipFill>
          <p:spPr>
            <a:xfrm>
              <a:off x="9872556" y="3395134"/>
              <a:ext cx="860638" cy="537633"/>
            </a:xfrm>
            <a:prstGeom prst="rect">
              <a:avLst/>
            </a:prstGeom>
          </p:spPr>
        </p:pic>
      </p:grpSp>
      <p:pic>
        <p:nvPicPr>
          <p:cNvPr id="8" name="Picture 7">
            <a:extLst>
              <a:ext uri="{FF2B5EF4-FFF2-40B4-BE49-F238E27FC236}">
                <a16:creationId xmlns:a16="http://schemas.microsoft.com/office/drawing/2014/main" id="{6C5F6412-EFF1-AD7E-EC0B-DE1F52017D0F}"/>
              </a:ext>
            </a:extLst>
          </p:cNvPr>
          <p:cNvPicPr>
            <a:picLocks noChangeAspect="1"/>
          </p:cNvPicPr>
          <p:nvPr/>
        </p:nvPicPr>
        <p:blipFill>
          <a:blip r:embed="rId3"/>
          <a:stretch>
            <a:fillRect/>
          </a:stretch>
        </p:blipFill>
        <p:spPr>
          <a:xfrm>
            <a:off x="5656864" y="4715753"/>
            <a:ext cx="6535136" cy="1720342"/>
          </a:xfrm>
          <a:prstGeom prst="rect">
            <a:avLst/>
          </a:prstGeom>
        </p:spPr>
      </p:pic>
    </p:spTree>
    <p:extLst>
      <p:ext uri="{BB962C8B-B14F-4D97-AF65-F5344CB8AC3E}">
        <p14:creationId xmlns:p14="http://schemas.microsoft.com/office/powerpoint/2010/main" val="299332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AF4F-0766-BCB3-2842-D3F23ED21C15}"/>
              </a:ext>
            </a:extLst>
          </p:cNvPr>
          <p:cNvSpPr>
            <a:spLocks noGrp="1"/>
          </p:cNvSpPr>
          <p:nvPr>
            <p:ph type="title"/>
          </p:nvPr>
        </p:nvSpPr>
        <p:spPr/>
        <p:txBody>
          <a:bodyPr/>
          <a:lstStyle/>
          <a:p>
            <a:r>
              <a:rPr lang="en-US" spc="-10" dirty="0"/>
              <a:t>Multiple</a:t>
            </a:r>
            <a:r>
              <a:rPr lang="en-US" spc="-400" dirty="0"/>
              <a:t> </a:t>
            </a:r>
            <a:r>
              <a:rPr lang="en-US" spc="-30" dirty="0"/>
              <a:t>Inheritance</a:t>
            </a:r>
            <a:endParaRPr lang="en-US" dirty="0"/>
          </a:p>
        </p:txBody>
      </p:sp>
      <p:sp>
        <p:nvSpPr>
          <p:cNvPr id="4" name="object 3">
            <a:extLst>
              <a:ext uri="{FF2B5EF4-FFF2-40B4-BE49-F238E27FC236}">
                <a16:creationId xmlns:a16="http://schemas.microsoft.com/office/drawing/2014/main" id="{DF24A140-5BFF-30F6-A10F-66350DB8D33C}"/>
              </a:ext>
            </a:extLst>
          </p:cNvPr>
          <p:cNvSpPr txBox="1"/>
          <p:nvPr/>
        </p:nvSpPr>
        <p:spPr>
          <a:xfrm>
            <a:off x="1835497" y="1690688"/>
            <a:ext cx="7826375" cy="4466590"/>
          </a:xfrm>
          <a:prstGeom prst="rect">
            <a:avLst/>
          </a:prstGeom>
        </p:spPr>
        <p:txBody>
          <a:bodyPr vert="horz" wrap="square" lIns="0" tIns="13335" rIns="0" bIns="0" rtlCol="0">
            <a:spAutoFit/>
          </a:bodyPr>
          <a:lstStyle/>
          <a:p>
            <a:pPr marL="285115" indent="-281305">
              <a:lnSpc>
                <a:spcPct val="100000"/>
              </a:lnSpc>
              <a:spcBef>
                <a:spcPts val="105"/>
              </a:spcBef>
              <a:buClr>
                <a:srgbClr val="D24717"/>
              </a:buClr>
              <a:buSzPct val="78125"/>
              <a:buFont typeface="Segoe UI Symbol"/>
              <a:buChar char="⚫"/>
              <a:tabLst>
                <a:tab pos="285115" algn="l"/>
              </a:tabLst>
            </a:pPr>
            <a:r>
              <a:rPr sz="3200" dirty="0">
                <a:latin typeface="Perpetua"/>
                <a:cs typeface="Perpetua"/>
              </a:rPr>
              <a:t>In</a:t>
            </a:r>
            <a:r>
              <a:rPr sz="3200" spc="-45" dirty="0">
                <a:latin typeface="Perpetua"/>
                <a:cs typeface="Perpetua"/>
              </a:rPr>
              <a:t> </a:t>
            </a:r>
            <a:r>
              <a:rPr sz="3200" spc="-10" dirty="0">
                <a:latin typeface="Perpetua"/>
                <a:cs typeface="Perpetua"/>
              </a:rPr>
              <a:t>C++,</a:t>
            </a:r>
            <a:r>
              <a:rPr sz="3200" spc="-145" dirty="0">
                <a:latin typeface="Perpetua"/>
                <a:cs typeface="Perpetua"/>
              </a:rPr>
              <a:t> </a:t>
            </a:r>
            <a:r>
              <a:rPr sz="3200" dirty="0">
                <a:latin typeface="Perpetua"/>
                <a:cs typeface="Perpetua"/>
              </a:rPr>
              <a:t>you</a:t>
            </a:r>
            <a:r>
              <a:rPr sz="3200" spc="-40" dirty="0">
                <a:latin typeface="Perpetua"/>
                <a:cs typeface="Perpetua"/>
              </a:rPr>
              <a:t> </a:t>
            </a:r>
            <a:r>
              <a:rPr sz="3200" dirty="0">
                <a:latin typeface="Perpetua"/>
                <a:cs typeface="Perpetua"/>
              </a:rPr>
              <a:t>can</a:t>
            </a:r>
            <a:r>
              <a:rPr sz="3200" spc="-45" dirty="0">
                <a:latin typeface="Perpetua"/>
                <a:cs typeface="Perpetua"/>
              </a:rPr>
              <a:t> </a:t>
            </a:r>
            <a:r>
              <a:rPr sz="3200" spc="-25" dirty="0">
                <a:latin typeface="Perpetua"/>
                <a:cs typeface="Perpetua"/>
              </a:rPr>
              <a:t>say</a:t>
            </a:r>
            <a:endParaRPr sz="3200" dirty="0">
              <a:latin typeface="Perpetua"/>
              <a:cs typeface="Perpetua"/>
            </a:endParaRPr>
          </a:p>
          <a:p>
            <a:pPr marL="285750">
              <a:lnSpc>
                <a:spcPct val="100000"/>
              </a:lnSpc>
            </a:pPr>
            <a:r>
              <a:rPr sz="3200" dirty="0">
                <a:latin typeface="Perpetua"/>
                <a:cs typeface="Perpetua"/>
              </a:rPr>
              <a:t>class</a:t>
            </a:r>
            <a:r>
              <a:rPr sz="3200" spc="-50" dirty="0">
                <a:latin typeface="Perpetua"/>
                <a:cs typeface="Perpetua"/>
              </a:rPr>
              <a:t> </a:t>
            </a:r>
            <a:r>
              <a:rPr sz="3200" dirty="0">
                <a:latin typeface="Perpetua"/>
                <a:cs typeface="Perpetua"/>
              </a:rPr>
              <a:t>professor</a:t>
            </a:r>
            <a:r>
              <a:rPr sz="3200" spc="-60" dirty="0">
                <a:latin typeface="Perpetua"/>
                <a:cs typeface="Perpetua"/>
              </a:rPr>
              <a:t> </a:t>
            </a:r>
            <a:r>
              <a:rPr sz="3200" dirty="0">
                <a:latin typeface="Perpetua"/>
                <a:cs typeface="Perpetua"/>
              </a:rPr>
              <a:t>:</a:t>
            </a:r>
            <a:r>
              <a:rPr sz="3200" spc="-160" dirty="0">
                <a:latin typeface="Perpetua"/>
                <a:cs typeface="Perpetua"/>
              </a:rPr>
              <a:t> </a:t>
            </a:r>
            <a:r>
              <a:rPr sz="3200" dirty="0">
                <a:latin typeface="Perpetua"/>
                <a:cs typeface="Perpetua"/>
              </a:rPr>
              <a:t>public</a:t>
            </a:r>
            <a:r>
              <a:rPr sz="3200" spc="-40" dirty="0">
                <a:latin typeface="Perpetua"/>
                <a:cs typeface="Perpetua"/>
              </a:rPr>
              <a:t> </a:t>
            </a:r>
            <a:r>
              <a:rPr sz="3200" spc="-35" dirty="0">
                <a:latin typeface="Perpetua"/>
                <a:cs typeface="Perpetua"/>
              </a:rPr>
              <a:t>teacher,</a:t>
            </a:r>
            <a:r>
              <a:rPr sz="3200" spc="-150" dirty="0">
                <a:latin typeface="Perpetua"/>
                <a:cs typeface="Perpetua"/>
              </a:rPr>
              <a:t> </a:t>
            </a:r>
            <a:r>
              <a:rPr sz="3200" dirty="0">
                <a:latin typeface="Perpetua"/>
                <a:cs typeface="Perpetua"/>
              </a:rPr>
              <a:t>public</a:t>
            </a:r>
            <a:r>
              <a:rPr sz="3200" spc="-40" dirty="0">
                <a:latin typeface="Perpetua"/>
                <a:cs typeface="Perpetua"/>
              </a:rPr>
              <a:t> </a:t>
            </a:r>
            <a:r>
              <a:rPr sz="3200" dirty="0">
                <a:latin typeface="Perpetua"/>
                <a:cs typeface="Perpetua"/>
              </a:rPr>
              <a:t>researcher</a:t>
            </a:r>
            <a:r>
              <a:rPr sz="3200" spc="-45" dirty="0">
                <a:latin typeface="Perpetua"/>
                <a:cs typeface="Perpetua"/>
              </a:rPr>
              <a:t> </a:t>
            </a:r>
            <a:r>
              <a:rPr sz="3200" spc="-50" dirty="0">
                <a:latin typeface="Perpetua"/>
                <a:cs typeface="Perpetua"/>
              </a:rPr>
              <a:t>{</a:t>
            </a:r>
            <a:endParaRPr sz="3200" dirty="0">
              <a:latin typeface="Perpetua"/>
              <a:cs typeface="Perpetua"/>
            </a:endParaRPr>
          </a:p>
          <a:p>
            <a:pPr marL="1021715">
              <a:lnSpc>
                <a:spcPct val="100000"/>
              </a:lnSpc>
            </a:pPr>
            <a:r>
              <a:rPr sz="3200" spc="-25" dirty="0">
                <a:latin typeface="Perpetua"/>
                <a:cs typeface="Perpetua"/>
              </a:rPr>
              <a:t>...</a:t>
            </a:r>
            <a:endParaRPr sz="3200" dirty="0">
              <a:latin typeface="Perpetua"/>
              <a:cs typeface="Perpetua"/>
            </a:endParaRPr>
          </a:p>
          <a:p>
            <a:pPr marL="654050">
              <a:lnSpc>
                <a:spcPct val="100000"/>
              </a:lnSpc>
            </a:pPr>
            <a:r>
              <a:rPr sz="3200" spc="-50" dirty="0">
                <a:latin typeface="Perpetua"/>
                <a:cs typeface="Perpetua"/>
              </a:rPr>
              <a:t>}</a:t>
            </a:r>
            <a:endParaRPr sz="3200" dirty="0">
              <a:latin typeface="Perpetua"/>
              <a:cs typeface="Perpetua"/>
            </a:endParaRPr>
          </a:p>
          <a:p>
            <a:pPr marL="285750" marR="5080">
              <a:lnSpc>
                <a:spcPct val="100000"/>
              </a:lnSpc>
            </a:pPr>
            <a:r>
              <a:rPr sz="3200" dirty="0">
                <a:latin typeface="Perpetua"/>
                <a:cs typeface="Perpetua"/>
              </a:rPr>
              <a:t>Here</a:t>
            </a:r>
            <a:r>
              <a:rPr sz="3200" spc="-25" dirty="0">
                <a:latin typeface="Perpetua"/>
                <a:cs typeface="Perpetua"/>
              </a:rPr>
              <a:t> </a:t>
            </a:r>
            <a:r>
              <a:rPr sz="3200" dirty="0">
                <a:latin typeface="Perpetua"/>
                <a:cs typeface="Perpetua"/>
              </a:rPr>
              <a:t>you</a:t>
            </a:r>
            <a:r>
              <a:rPr sz="3200" spc="-20" dirty="0">
                <a:latin typeface="Perpetua"/>
                <a:cs typeface="Perpetua"/>
              </a:rPr>
              <a:t> </a:t>
            </a:r>
            <a:r>
              <a:rPr sz="3200" dirty="0">
                <a:latin typeface="Perpetua"/>
                <a:cs typeface="Perpetua"/>
              </a:rPr>
              <a:t>get</a:t>
            </a:r>
            <a:r>
              <a:rPr sz="3200" spc="-25" dirty="0">
                <a:latin typeface="Perpetua"/>
                <a:cs typeface="Perpetua"/>
              </a:rPr>
              <a:t> </a:t>
            </a:r>
            <a:r>
              <a:rPr sz="3200" dirty="0">
                <a:latin typeface="Perpetua"/>
                <a:cs typeface="Perpetua"/>
              </a:rPr>
              <a:t>all the</a:t>
            </a:r>
            <a:r>
              <a:rPr sz="3200" spc="-20" dirty="0">
                <a:latin typeface="Perpetua"/>
                <a:cs typeface="Perpetua"/>
              </a:rPr>
              <a:t> </a:t>
            </a:r>
            <a:r>
              <a:rPr sz="3200" dirty="0">
                <a:latin typeface="Perpetua"/>
                <a:cs typeface="Perpetua"/>
              </a:rPr>
              <a:t>members</a:t>
            </a:r>
            <a:r>
              <a:rPr sz="3200" spc="-20" dirty="0">
                <a:latin typeface="Perpetua"/>
                <a:cs typeface="Perpetua"/>
              </a:rPr>
              <a:t> </a:t>
            </a:r>
            <a:r>
              <a:rPr sz="3200" dirty="0">
                <a:latin typeface="Perpetua"/>
                <a:cs typeface="Perpetua"/>
              </a:rPr>
              <a:t>of</a:t>
            </a:r>
            <a:r>
              <a:rPr sz="3200" spc="-20" dirty="0">
                <a:latin typeface="Perpetua"/>
                <a:cs typeface="Perpetua"/>
              </a:rPr>
              <a:t> </a:t>
            </a:r>
            <a:r>
              <a:rPr sz="3200" dirty="0">
                <a:latin typeface="Perpetua"/>
                <a:cs typeface="Perpetua"/>
              </a:rPr>
              <a:t>teacher</a:t>
            </a:r>
            <a:r>
              <a:rPr sz="3200" spc="-25" dirty="0">
                <a:latin typeface="Perpetua"/>
                <a:cs typeface="Perpetua"/>
              </a:rPr>
              <a:t> </a:t>
            </a:r>
            <a:r>
              <a:rPr sz="3200" dirty="0">
                <a:latin typeface="Perpetua"/>
                <a:cs typeface="Perpetua"/>
              </a:rPr>
              <a:t>and</a:t>
            </a:r>
            <a:r>
              <a:rPr sz="3200" spc="-30" dirty="0">
                <a:latin typeface="Perpetua"/>
                <a:cs typeface="Perpetua"/>
              </a:rPr>
              <a:t> </a:t>
            </a:r>
            <a:r>
              <a:rPr sz="3200" dirty="0">
                <a:latin typeface="Perpetua"/>
                <a:cs typeface="Perpetua"/>
              </a:rPr>
              <a:t>all</a:t>
            </a:r>
            <a:r>
              <a:rPr sz="3200" spc="-10" dirty="0">
                <a:latin typeface="Perpetua"/>
                <a:cs typeface="Perpetua"/>
              </a:rPr>
              <a:t> </a:t>
            </a:r>
            <a:r>
              <a:rPr sz="3200" spc="-25" dirty="0">
                <a:latin typeface="Perpetua"/>
                <a:cs typeface="Perpetua"/>
              </a:rPr>
              <a:t>the </a:t>
            </a:r>
            <a:r>
              <a:rPr sz="3200" dirty="0">
                <a:latin typeface="Perpetua"/>
                <a:cs typeface="Perpetua"/>
              </a:rPr>
              <a:t>members of</a:t>
            </a:r>
            <a:r>
              <a:rPr sz="3200" spc="5" dirty="0">
                <a:latin typeface="Perpetua"/>
                <a:cs typeface="Perpetua"/>
              </a:rPr>
              <a:t> </a:t>
            </a:r>
            <a:r>
              <a:rPr sz="3200" spc="-10" dirty="0">
                <a:latin typeface="Perpetua"/>
                <a:cs typeface="Perpetua"/>
              </a:rPr>
              <a:t>researcher</a:t>
            </a:r>
            <a:endParaRPr sz="3200" dirty="0">
              <a:latin typeface="Perpetua"/>
              <a:cs typeface="Perpetua"/>
            </a:endParaRPr>
          </a:p>
          <a:p>
            <a:pPr marL="561340" marR="220979" lvl="1" indent="-302260">
              <a:lnSpc>
                <a:spcPct val="100000"/>
              </a:lnSpc>
              <a:spcBef>
                <a:spcPts val="400"/>
              </a:spcBef>
              <a:buClr>
                <a:srgbClr val="9B2C1F"/>
              </a:buClr>
              <a:buSzPct val="84375"/>
              <a:buFont typeface="Segoe UI Symbol"/>
              <a:buChar char="⚫"/>
              <a:tabLst>
                <a:tab pos="561340" algn="l"/>
              </a:tabLst>
            </a:pPr>
            <a:r>
              <a:rPr sz="3200" dirty="0">
                <a:latin typeface="Perpetua"/>
                <a:cs typeface="Perpetua"/>
              </a:rPr>
              <a:t>If</a:t>
            </a:r>
            <a:r>
              <a:rPr sz="3200" spc="-30" dirty="0">
                <a:latin typeface="Perpetua"/>
                <a:cs typeface="Perpetua"/>
              </a:rPr>
              <a:t> </a:t>
            </a:r>
            <a:r>
              <a:rPr sz="3200" dirty="0">
                <a:latin typeface="Perpetua"/>
                <a:cs typeface="Perpetua"/>
              </a:rPr>
              <a:t>there's</a:t>
            </a:r>
            <a:r>
              <a:rPr sz="3200" spc="-30" dirty="0">
                <a:latin typeface="Perpetua"/>
                <a:cs typeface="Perpetua"/>
              </a:rPr>
              <a:t> </a:t>
            </a:r>
            <a:r>
              <a:rPr sz="3200" dirty="0">
                <a:latin typeface="Perpetua"/>
                <a:cs typeface="Perpetua"/>
              </a:rPr>
              <a:t>anything</a:t>
            </a:r>
            <a:r>
              <a:rPr sz="3200" spc="-30" dirty="0">
                <a:latin typeface="Perpetua"/>
                <a:cs typeface="Perpetua"/>
              </a:rPr>
              <a:t> </a:t>
            </a:r>
            <a:r>
              <a:rPr sz="3200" dirty="0">
                <a:latin typeface="Perpetua"/>
                <a:cs typeface="Perpetua"/>
              </a:rPr>
              <a:t>that's</a:t>
            </a:r>
            <a:r>
              <a:rPr sz="3200" spc="-30" dirty="0">
                <a:latin typeface="Perpetua"/>
                <a:cs typeface="Perpetua"/>
              </a:rPr>
              <a:t> </a:t>
            </a:r>
            <a:r>
              <a:rPr sz="3200" dirty="0">
                <a:latin typeface="Perpetua"/>
                <a:cs typeface="Perpetua"/>
              </a:rPr>
              <a:t>in</a:t>
            </a:r>
            <a:r>
              <a:rPr sz="3200" spc="-30" dirty="0">
                <a:latin typeface="Perpetua"/>
                <a:cs typeface="Perpetua"/>
              </a:rPr>
              <a:t> </a:t>
            </a:r>
            <a:r>
              <a:rPr sz="3200" dirty="0">
                <a:latin typeface="Perpetua"/>
                <a:cs typeface="Perpetua"/>
              </a:rPr>
              <a:t>both</a:t>
            </a:r>
            <a:r>
              <a:rPr sz="3200" spc="-30" dirty="0">
                <a:latin typeface="Perpetua"/>
                <a:cs typeface="Perpetua"/>
              </a:rPr>
              <a:t> </a:t>
            </a:r>
            <a:r>
              <a:rPr sz="3200" dirty="0">
                <a:latin typeface="Perpetua"/>
                <a:cs typeface="Perpetua"/>
              </a:rPr>
              <a:t>(same</a:t>
            </a:r>
            <a:r>
              <a:rPr sz="3200" spc="-45" dirty="0">
                <a:latin typeface="Perpetua"/>
                <a:cs typeface="Perpetua"/>
              </a:rPr>
              <a:t> </a:t>
            </a:r>
            <a:r>
              <a:rPr sz="3200" dirty="0">
                <a:latin typeface="Perpetua"/>
                <a:cs typeface="Perpetua"/>
              </a:rPr>
              <a:t>name</a:t>
            </a:r>
            <a:r>
              <a:rPr sz="3200" spc="-30" dirty="0">
                <a:latin typeface="Perpetua"/>
                <a:cs typeface="Perpetua"/>
              </a:rPr>
              <a:t> </a:t>
            </a:r>
            <a:r>
              <a:rPr sz="3200" spc="-25" dirty="0">
                <a:latin typeface="Perpetua"/>
                <a:cs typeface="Perpetua"/>
              </a:rPr>
              <a:t>and </a:t>
            </a:r>
            <a:r>
              <a:rPr sz="3200" dirty="0">
                <a:latin typeface="Perpetua"/>
                <a:cs typeface="Perpetua"/>
              </a:rPr>
              <a:t>argument</a:t>
            </a:r>
            <a:r>
              <a:rPr sz="3200" spc="-15" dirty="0">
                <a:latin typeface="Perpetua"/>
                <a:cs typeface="Perpetua"/>
              </a:rPr>
              <a:t> </a:t>
            </a:r>
            <a:r>
              <a:rPr sz="3200" dirty="0">
                <a:latin typeface="Perpetua"/>
                <a:cs typeface="Perpetua"/>
              </a:rPr>
              <a:t>types),</a:t>
            </a:r>
            <a:r>
              <a:rPr sz="3200" spc="-130" dirty="0">
                <a:latin typeface="Perpetua"/>
                <a:cs typeface="Perpetua"/>
              </a:rPr>
              <a:t> </a:t>
            </a:r>
            <a:r>
              <a:rPr sz="3200" dirty="0">
                <a:latin typeface="Perpetua"/>
                <a:cs typeface="Perpetua"/>
              </a:rPr>
              <a:t>then</a:t>
            </a:r>
            <a:r>
              <a:rPr sz="3200" spc="-15" dirty="0">
                <a:latin typeface="Perpetua"/>
                <a:cs typeface="Perpetua"/>
              </a:rPr>
              <a:t> </a:t>
            </a:r>
            <a:r>
              <a:rPr sz="3200" dirty="0">
                <a:latin typeface="Perpetua"/>
                <a:cs typeface="Perpetua"/>
              </a:rPr>
              <a:t>calls</a:t>
            </a:r>
            <a:r>
              <a:rPr sz="3200" spc="-5" dirty="0">
                <a:latin typeface="Perpetua"/>
                <a:cs typeface="Perpetua"/>
              </a:rPr>
              <a:t> </a:t>
            </a:r>
            <a:r>
              <a:rPr sz="3200" dirty="0">
                <a:latin typeface="Perpetua"/>
                <a:cs typeface="Perpetua"/>
              </a:rPr>
              <a:t>to</a:t>
            </a:r>
            <a:r>
              <a:rPr sz="3200" spc="-10" dirty="0">
                <a:latin typeface="Perpetua"/>
                <a:cs typeface="Perpetua"/>
              </a:rPr>
              <a:t> </a:t>
            </a:r>
            <a:r>
              <a:rPr sz="3200" dirty="0">
                <a:latin typeface="Perpetua"/>
                <a:cs typeface="Perpetua"/>
              </a:rPr>
              <a:t>the</a:t>
            </a:r>
            <a:r>
              <a:rPr sz="3200" spc="-15" dirty="0">
                <a:latin typeface="Perpetua"/>
                <a:cs typeface="Perpetua"/>
              </a:rPr>
              <a:t> </a:t>
            </a:r>
            <a:r>
              <a:rPr sz="3200" dirty="0">
                <a:latin typeface="Perpetua"/>
                <a:cs typeface="Perpetua"/>
              </a:rPr>
              <a:t>member</a:t>
            </a:r>
            <a:r>
              <a:rPr sz="3200" spc="-15" dirty="0">
                <a:latin typeface="Perpetua"/>
                <a:cs typeface="Perpetua"/>
              </a:rPr>
              <a:t> </a:t>
            </a:r>
            <a:r>
              <a:rPr sz="3200" spc="-25" dirty="0">
                <a:latin typeface="Perpetua"/>
                <a:cs typeface="Perpetua"/>
              </a:rPr>
              <a:t>are </a:t>
            </a:r>
            <a:r>
              <a:rPr sz="3200" spc="-10" dirty="0">
                <a:latin typeface="Perpetua"/>
                <a:cs typeface="Perpetua"/>
              </a:rPr>
              <a:t>ambiguous;</a:t>
            </a:r>
            <a:r>
              <a:rPr sz="3200" spc="-170" dirty="0">
                <a:latin typeface="Perpetua"/>
                <a:cs typeface="Perpetua"/>
              </a:rPr>
              <a:t> </a:t>
            </a:r>
            <a:r>
              <a:rPr sz="3200" dirty="0">
                <a:latin typeface="Perpetua"/>
                <a:cs typeface="Perpetua"/>
              </a:rPr>
              <a:t>the</a:t>
            </a:r>
            <a:r>
              <a:rPr sz="3200" spc="-45" dirty="0">
                <a:latin typeface="Perpetua"/>
                <a:cs typeface="Perpetua"/>
              </a:rPr>
              <a:t> </a:t>
            </a:r>
            <a:r>
              <a:rPr sz="3200" dirty="0">
                <a:latin typeface="Perpetua"/>
                <a:cs typeface="Perpetua"/>
              </a:rPr>
              <a:t>compiler</a:t>
            </a:r>
            <a:r>
              <a:rPr sz="3200" spc="-40" dirty="0">
                <a:latin typeface="Perpetua"/>
                <a:cs typeface="Perpetua"/>
              </a:rPr>
              <a:t> </a:t>
            </a:r>
            <a:r>
              <a:rPr sz="3200" dirty="0">
                <a:latin typeface="Perpetua"/>
                <a:cs typeface="Perpetua"/>
              </a:rPr>
              <a:t>disallows</a:t>
            </a:r>
            <a:r>
              <a:rPr sz="3200" spc="-40" dirty="0">
                <a:latin typeface="Perpetua"/>
                <a:cs typeface="Perpetua"/>
              </a:rPr>
              <a:t> </a:t>
            </a:r>
            <a:r>
              <a:rPr sz="3200" spc="-20" dirty="0">
                <a:latin typeface="Perpetua"/>
                <a:cs typeface="Perpetua"/>
              </a:rPr>
              <a:t>them</a:t>
            </a:r>
            <a:endParaRPr sz="3200" dirty="0">
              <a:latin typeface="Perpetua"/>
              <a:cs typeface="Perpetua"/>
            </a:endParaRPr>
          </a:p>
        </p:txBody>
      </p:sp>
    </p:spTree>
    <p:extLst>
      <p:ext uri="{BB962C8B-B14F-4D97-AF65-F5344CB8AC3E}">
        <p14:creationId xmlns:p14="http://schemas.microsoft.com/office/powerpoint/2010/main" val="365020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1E29-09B7-73FF-A5CF-042B6B8A2EF2}"/>
              </a:ext>
            </a:extLst>
          </p:cNvPr>
          <p:cNvSpPr>
            <a:spLocks noGrp="1"/>
          </p:cNvSpPr>
          <p:nvPr>
            <p:ph type="title"/>
          </p:nvPr>
        </p:nvSpPr>
        <p:spPr/>
        <p:txBody>
          <a:bodyPr/>
          <a:lstStyle/>
          <a:p>
            <a:r>
              <a:rPr lang="en-US" spc="-10" dirty="0"/>
              <a:t>Multiple</a:t>
            </a:r>
            <a:r>
              <a:rPr lang="en-US" spc="-400" dirty="0"/>
              <a:t> </a:t>
            </a:r>
            <a:r>
              <a:rPr lang="en-US" spc="-30" dirty="0"/>
              <a:t>Inheritance</a:t>
            </a:r>
            <a:endParaRPr lang="en-US" dirty="0"/>
          </a:p>
        </p:txBody>
      </p:sp>
      <p:pic>
        <p:nvPicPr>
          <p:cNvPr id="4" name="Picture 3">
            <a:extLst>
              <a:ext uri="{FF2B5EF4-FFF2-40B4-BE49-F238E27FC236}">
                <a16:creationId xmlns:a16="http://schemas.microsoft.com/office/drawing/2014/main" id="{221822C4-42DE-030D-98A8-9C39636C5A71}"/>
              </a:ext>
            </a:extLst>
          </p:cNvPr>
          <p:cNvPicPr>
            <a:picLocks noChangeAspect="1"/>
          </p:cNvPicPr>
          <p:nvPr/>
        </p:nvPicPr>
        <p:blipFill>
          <a:blip r:embed="rId2"/>
          <a:stretch>
            <a:fillRect/>
          </a:stretch>
        </p:blipFill>
        <p:spPr>
          <a:xfrm>
            <a:off x="190821" y="1690688"/>
            <a:ext cx="7773972" cy="2551176"/>
          </a:xfrm>
          <a:prstGeom prst="rect">
            <a:avLst/>
          </a:prstGeom>
        </p:spPr>
      </p:pic>
      <p:pic>
        <p:nvPicPr>
          <p:cNvPr id="5" name="Picture 4">
            <a:extLst>
              <a:ext uri="{FF2B5EF4-FFF2-40B4-BE49-F238E27FC236}">
                <a16:creationId xmlns:a16="http://schemas.microsoft.com/office/drawing/2014/main" id="{778206C1-7820-A701-455A-A28410C8F0C3}"/>
              </a:ext>
            </a:extLst>
          </p:cNvPr>
          <p:cNvPicPr>
            <a:picLocks noChangeAspect="1"/>
          </p:cNvPicPr>
          <p:nvPr/>
        </p:nvPicPr>
        <p:blipFill>
          <a:blip r:embed="rId3"/>
          <a:stretch>
            <a:fillRect/>
          </a:stretch>
        </p:blipFill>
        <p:spPr>
          <a:xfrm>
            <a:off x="7963220" y="936702"/>
            <a:ext cx="4107385" cy="5556173"/>
          </a:xfrm>
          <a:prstGeom prst="rect">
            <a:avLst/>
          </a:prstGeom>
        </p:spPr>
      </p:pic>
      <p:pic>
        <p:nvPicPr>
          <p:cNvPr id="6" name="Picture 5">
            <a:extLst>
              <a:ext uri="{FF2B5EF4-FFF2-40B4-BE49-F238E27FC236}">
                <a16:creationId xmlns:a16="http://schemas.microsoft.com/office/drawing/2014/main" id="{A48FDBC4-05FD-D3ED-0C55-BDC0FB5055B3}"/>
              </a:ext>
            </a:extLst>
          </p:cNvPr>
          <p:cNvPicPr>
            <a:picLocks noChangeAspect="1"/>
          </p:cNvPicPr>
          <p:nvPr/>
        </p:nvPicPr>
        <p:blipFill>
          <a:blip r:embed="rId4"/>
          <a:stretch>
            <a:fillRect/>
          </a:stretch>
        </p:blipFill>
        <p:spPr>
          <a:xfrm>
            <a:off x="412006" y="4632848"/>
            <a:ext cx="7772400" cy="1565504"/>
          </a:xfrm>
          <a:prstGeom prst="rect">
            <a:avLst/>
          </a:prstGeom>
        </p:spPr>
      </p:pic>
      <p:sp>
        <p:nvSpPr>
          <p:cNvPr id="3" name="Rectangle 2">
            <a:extLst>
              <a:ext uri="{FF2B5EF4-FFF2-40B4-BE49-F238E27FC236}">
                <a16:creationId xmlns:a16="http://schemas.microsoft.com/office/drawing/2014/main" id="{D713EDB9-D984-8DD2-4880-56B5E5301AEE}"/>
              </a:ext>
            </a:extLst>
          </p:cNvPr>
          <p:cNvSpPr/>
          <p:nvPr/>
        </p:nvSpPr>
        <p:spPr>
          <a:xfrm>
            <a:off x="5555673" y="2770909"/>
            <a:ext cx="304800" cy="374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A</a:t>
            </a:r>
          </a:p>
        </p:txBody>
      </p:sp>
      <p:sp>
        <p:nvSpPr>
          <p:cNvPr id="7" name="Rectangle 6">
            <a:extLst>
              <a:ext uri="{FF2B5EF4-FFF2-40B4-BE49-F238E27FC236}">
                <a16:creationId xmlns:a16="http://schemas.microsoft.com/office/drawing/2014/main" id="{EBA11CF6-6034-424B-7CFD-02268C73E1F2}"/>
              </a:ext>
            </a:extLst>
          </p:cNvPr>
          <p:cNvSpPr/>
          <p:nvPr/>
        </p:nvSpPr>
        <p:spPr>
          <a:xfrm>
            <a:off x="6954981" y="3241963"/>
            <a:ext cx="581891" cy="3879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68137BE5-E54A-57C8-B302-B7C431EB9BA5}"/>
              </a:ext>
            </a:extLst>
          </p:cNvPr>
          <p:cNvSpPr/>
          <p:nvPr/>
        </p:nvSpPr>
        <p:spPr>
          <a:xfrm>
            <a:off x="2840181" y="5207210"/>
            <a:ext cx="886691" cy="3602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63E6D79-9140-55E6-BB81-226E4C84929C}"/>
              </a:ext>
            </a:extLst>
          </p:cNvPr>
          <p:cNvSpPr/>
          <p:nvPr/>
        </p:nvSpPr>
        <p:spPr>
          <a:xfrm>
            <a:off x="3799930" y="5784504"/>
            <a:ext cx="304800" cy="374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7DFAA5D6-D97D-E3C4-B01B-4F40FE0BC77E}"/>
              </a:ext>
            </a:extLst>
          </p:cNvPr>
          <p:cNvSpPr/>
          <p:nvPr/>
        </p:nvSpPr>
        <p:spPr>
          <a:xfrm>
            <a:off x="6877211" y="3264273"/>
            <a:ext cx="581890" cy="374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A’s</a:t>
            </a:r>
          </a:p>
        </p:txBody>
      </p:sp>
      <p:sp>
        <p:nvSpPr>
          <p:cNvPr id="11" name="Rectangle 10">
            <a:extLst>
              <a:ext uri="{FF2B5EF4-FFF2-40B4-BE49-F238E27FC236}">
                <a16:creationId xmlns:a16="http://schemas.microsoft.com/office/drawing/2014/main" id="{95508A13-35AE-2DCD-53BB-741B458B8DD6}"/>
              </a:ext>
            </a:extLst>
          </p:cNvPr>
          <p:cNvSpPr/>
          <p:nvPr/>
        </p:nvSpPr>
        <p:spPr>
          <a:xfrm>
            <a:off x="3882813" y="5744729"/>
            <a:ext cx="304800" cy="374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1592965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F2C4A-8356-4C66-0F05-5D92C4AAFD3B}"/>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dirty="0"/>
              <a:t>Virtual Base Class</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1F4E22A5-E52C-AC58-B75C-CFEB62D179BA}"/>
              </a:ext>
            </a:extLst>
          </p:cNvPr>
          <p:cNvPicPr>
            <a:picLocks noChangeAspect="1"/>
          </p:cNvPicPr>
          <p:nvPr/>
        </p:nvPicPr>
        <p:blipFill rotWithShape="1">
          <a:blip r:embed="rId2"/>
          <a:srcRect l="2122"/>
          <a:stretch/>
        </p:blipFill>
        <p:spPr>
          <a:xfrm>
            <a:off x="3817500" y="679731"/>
            <a:ext cx="3815139" cy="5861430"/>
          </a:xfrm>
          <a:prstGeom prst="rect">
            <a:avLst/>
          </a:prstGeom>
        </p:spPr>
      </p:pic>
      <p:pic>
        <p:nvPicPr>
          <p:cNvPr id="5" name="Picture 4" descr="A screenshot of a computer error&#10;&#10;Description automatically generated">
            <a:extLst>
              <a:ext uri="{FF2B5EF4-FFF2-40B4-BE49-F238E27FC236}">
                <a16:creationId xmlns:a16="http://schemas.microsoft.com/office/drawing/2014/main" id="{04C36E13-1310-4641-E3ED-FF2CEE6FC26E}"/>
              </a:ext>
            </a:extLst>
          </p:cNvPr>
          <p:cNvPicPr>
            <a:picLocks noChangeAspect="1"/>
          </p:cNvPicPr>
          <p:nvPr/>
        </p:nvPicPr>
        <p:blipFill>
          <a:blip r:embed="rId3"/>
          <a:stretch>
            <a:fillRect/>
          </a:stretch>
        </p:blipFill>
        <p:spPr>
          <a:xfrm>
            <a:off x="7812357" y="2206227"/>
            <a:ext cx="3383280" cy="2579751"/>
          </a:xfrm>
          <a:prstGeom prst="rect">
            <a:avLst/>
          </a:prstGeom>
        </p:spPr>
      </p:pic>
    </p:spTree>
    <p:extLst>
      <p:ext uri="{BB962C8B-B14F-4D97-AF65-F5344CB8AC3E}">
        <p14:creationId xmlns:p14="http://schemas.microsoft.com/office/powerpoint/2010/main" val="408546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F76-83A8-BE95-3DF9-6EBE929C0A18}"/>
              </a:ext>
            </a:extLst>
          </p:cNvPr>
          <p:cNvSpPr>
            <a:spLocks noGrp="1"/>
          </p:cNvSpPr>
          <p:nvPr>
            <p:ph type="title"/>
          </p:nvPr>
        </p:nvSpPr>
        <p:spPr/>
        <p:txBody>
          <a:bodyPr/>
          <a:lstStyle/>
          <a:p>
            <a:r>
              <a:rPr lang="en-US" sz="4400" spc="-45" dirty="0"/>
              <a:t>Object-</a:t>
            </a:r>
            <a:r>
              <a:rPr lang="en-US" sz="4400" spc="-25" dirty="0"/>
              <a:t>Oriented</a:t>
            </a:r>
            <a:r>
              <a:rPr lang="en-US" sz="4400" spc="-245" dirty="0"/>
              <a:t> </a:t>
            </a:r>
            <a:r>
              <a:rPr lang="en-US" sz="4400" spc="-120" dirty="0"/>
              <a:t>Programming</a:t>
            </a:r>
            <a:endParaRPr lang="en-US" dirty="0"/>
          </a:p>
        </p:txBody>
      </p:sp>
      <p:sp>
        <p:nvSpPr>
          <p:cNvPr id="4" name="object 3">
            <a:extLst>
              <a:ext uri="{FF2B5EF4-FFF2-40B4-BE49-F238E27FC236}">
                <a16:creationId xmlns:a16="http://schemas.microsoft.com/office/drawing/2014/main" id="{C441AD43-C099-B094-9C50-62553BBDA138}"/>
              </a:ext>
            </a:extLst>
          </p:cNvPr>
          <p:cNvSpPr txBox="1"/>
          <p:nvPr/>
        </p:nvSpPr>
        <p:spPr>
          <a:xfrm>
            <a:off x="1512685" y="1500064"/>
            <a:ext cx="8850514" cy="2546851"/>
          </a:xfrm>
          <a:prstGeom prst="rect">
            <a:avLst/>
          </a:prstGeom>
        </p:spPr>
        <p:txBody>
          <a:bodyPr vert="horz" wrap="square" lIns="0" tIns="88900" rIns="0" bIns="0" rtlCol="0">
            <a:spAutoFit/>
          </a:bodyPr>
          <a:lstStyle/>
          <a:p>
            <a:pPr marL="283845" indent="-271145">
              <a:lnSpc>
                <a:spcPct val="100000"/>
              </a:lnSpc>
              <a:spcBef>
                <a:spcPts val="700"/>
              </a:spcBef>
              <a:buClr>
                <a:srgbClr val="D24717"/>
              </a:buClr>
              <a:buSzPct val="84615"/>
              <a:buFont typeface="Segoe UI Symbol"/>
              <a:buChar char="⚫"/>
              <a:tabLst>
                <a:tab pos="283845" algn="l"/>
              </a:tabLst>
            </a:pPr>
            <a:r>
              <a:rPr sz="2600" dirty="0">
                <a:latin typeface="Perpetua"/>
                <a:cs typeface="Perpetua"/>
              </a:rPr>
              <a:t>Control</a:t>
            </a:r>
            <a:r>
              <a:rPr sz="2600" spc="-35" dirty="0">
                <a:latin typeface="Perpetua"/>
                <a:cs typeface="Perpetua"/>
              </a:rPr>
              <a:t> </a:t>
            </a:r>
            <a:r>
              <a:rPr sz="2600" dirty="0">
                <a:latin typeface="Perpetua"/>
                <a:cs typeface="Perpetua"/>
              </a:rPr>
              <a:t>or</a:t>
            </a:r>
            <a:r>
              <a:rPr sz="2600" spc="-35" dirty="0">
                <a:latin typeface="Perpetua"/>
                <a:cs typeface="Perpetua"/>
              </a:rPr>
              <a:t> </a:t>
            </a:r>
            <a:r>
              <a:rPr sz="2600" spc="-10" dirty="0">
                <a:latin typeface="Perpetua"/>
                <a:cs typeface="Perpetua"/>
              </a:rPr>
              <a:t>PROCESS</a:t>
            </a:r>
            <a:r>
              <a:rPr sz="2600" spc="-50" dirty="0">
                <a:latin typeface="Perpetua"/>
                <a:cs typeface="Perpetua"/>
              </a:rPr>
              <a:t> </a:t>
            </a:r>
            <a:r>
              <a:rPr sz="2600" dirty="0">
                <a:latin typeface="Perpetua"/>
                <a:cs typeface="Perpetua"/>
              </a:rPr>
              <a:t>abstraction</a:t>
            </a:r>
            <a:r>
              <a:rPr sz="2600" spc="-35" dirty="0">
                <a:latin typeface="Perpetua"/>
                <a:cs typeface="Perpetua"/>
              </a:rPr>
              <a:t> </a:t>
            </a:r>
            <a:r>
              <a:rPr sz="2600" dirty="0">
                <a:latin typeface="Perpetua"/>
                <a:cs typeface="Perpetua"/>
              </a:rPr>
              <a:t>(subroutines!)</a:t>
            </a:r>
            <a:r>
              <a:rPr sz="2600" spc="-40" dirty="0">
                <a:latin typeface="Perpetua"/>
                <a:cs typeface="Perpetua"/>
              </a:rPr>
              <a:t> </a:t>
            </a:r>
            <a:r>
              <a:rPr sz="2600" dirty="0">
                <a:latin typeface="Perpetua"/>
                <a:cs typeface="Perpetua"/>
              </a:rPr>
              <a:t>is</a:t>
            </a:r>
            <a:r>
              <a:rPr sz="2600" spc="-35" dirty="0">
                <a:latin typeface="Perpetua"/>
                <a:cs typeface="Perpetua"/>
              </a:rPr>
              <a:t> </a:t>
            </a:r>
            <a:r>
              <a:rPr sz="2600" dirty="0">
                <a:latin typeface="Perpetua"/>
                <a:cs typeface="Perpetua"/>
              </a:rPr>
              <a:t>a</a:t>
            </a:r>
            <a:r>
              <a:rPr sz="2600" spc="-35" dirty="0">
                <a:latin typeface="Perpetua"/>
                <a:cs typeface="Perpetua"/>
              </a:rPr>
              <a:t> </a:t>
            </a:r>
            <a:r>
              <a:rPr sz="2600" dirty="0">
                <a:latin typeface="Perpetua"/>
                <a:cs typeface="Perpetua"/>
              </a:rPr>
              <a:t>very</a:t>
            </a:r>
            <a:r>
              <a:rPr sz="2600" spc="-35" dirty="0">
                <a:latin typeface="Perpetua"/>
                <a:cs typeface="Perpetua"/>
              </a:rPr>
              <a:t> </a:t>
            </a:r>
            <a:r>
              <a:rPr sz="2600" dirty="0">
                <a:latin typeface="Perpetua"/>
                <a:cs typeface="Perpetua"/>
              </a:rPr>
              <a:t>old</a:t>
            </a:r>
            <a:r>
              <a:rPr sz="2600" spc="-35" dirty="0">
                <a:latin typeface="Perpetua"/>
                <a:cs typeface="Perpetua"/>
              </a:rPr>
              <a:t> </a:t>
            </a:r>
            <a:r>
              <a:rPr sz="2600" spc="-20" dirty="0">
                <a:latin typeface="Perpetua"/>
                <a:cs typeface="Perpetua"/>
              </a:rPr>
              <a:t>idea</a:t>
            </a:r>
            <a:endParaRPr sz="2600" dirty="0">
              <a:latin typeface="Perpetua"/>
              <a:cs typeface="Perpetua"/>
            </a:endParaRPr>
          </a:p>
          <a:p>
            <a:pPr marL="283845" indent="-271145">
              <a:lnSpc>
                <a:spcPct val="100000"/>
              </a:lnSpc>
              <a:spcBef>
                <a:spcPts val="600"/>
              </a:spcBef>
              <a:buClr>
                <a:srgbClr val="D24717"/>
              </a:buClr>
              <a:buSzPct val="84615"/>
              <a:buFont typeface="Segoe UI Symbol"/>
              <a:buChar char="⚫"/>
              <a:tabLst>
                <a:tab pos="283845" algn="l"/>
              </a:tabLst>
            </a:pPr>
            <a:r>
              <a:rPr sz="2600" dirty="0">
                <a:latin typeface="Perpetua"/>
                <a:cs typeface="Perpetua"/>
              </a:rPr>
              <a:t>Data</a:t>
            </a:r>
            <a:r>
              <a:rPr sz="2600" spc="-25" dirty="0">
                <a:latin typeface="Perpetua"/>
                <a:cs typeface="Perpetua"/>
              </a:rPr>
              <a:t> </a:t>
            </a:r>
            <a:r>
              <a:rPr sz="2600" dirty="0">
                <a:latin typeface="Perpetua"/>
                <a:cs typeface="Perpetua"/>
              </a:rPr>
              <a:t>abstraction</a:t>
            </a:r>
            <a:r>
              <a:rPr sz="2600" spc="-20" dirty="0">
                <a:latin typeface="Perpetua"/>
                <a:cs typeface="Perpetua"/>
              </a:rPr>
              <a:t> </a:t>
            </a:r>
            <a:r>
              <a:rPr sz="2600" spc="-10" dirty="0">
                <a:latin typeface="Perpetua"/>
                <a:cs typeface="Perpetua"/>
              </a:rPr>
              <a:t>(Object-</a:t>
            </a:r>
            <a:r>
              <a:rPr sz="2600" dirty="0">
                <a:latin typeface="Perpetua"/>
                <a:cs typeface="Perpetua"/>
              </a:rPr>
              <a:t>Oriented</a:t>
            </a:r>
            <a:r>
              <a:rPr sz="2600" spc="-35" dirty="0">
                <a:latin typeface="Perpetua"/>
                <a:cs typeface="Perpetua"/>
              </a:rPr>
              <a:t> </a:t>
            </a:r>
            <a:r>
              <a:rPr sz="2600" dirty="0">
                <a:latin typeface="Perpetua"/>
                <a:cs typeface="Perpetua"/>
              </a:rPr>
              <a:t>(OO))</a:t>
            </a:r>
            <a:r>
              <a:rPr sz="2600" spc="-25" dirty="0">
                <a:latin typeface="Perpetua"/>
                <a:cs typeface="Perpetua"/>
              </a:rPr>
              <a:t> </a:t>
            </a:r>
            <a:r>
              <a:rPr sz="2600" dirty="0">
                <a:latin typeface="Perpetua"/>
                <a:cs typeface="Perpetua"/>
              </a:rPr>
              <a:t>is</a:t>
            </a:r>
            <a:r>
              <a:rPr sz="2600" spc="-25" dirty="0">
                <a:latin typeface="Perpetua"/>
                <a:cs typeface="Perpetua"/>
              </a:rPr>
              <a:t> </a:t>
            </a:r>
            <a:r>
              <a:rPr sz="2600" dirty="0">
                <a:latin typeface="Perpetua"/>
                <a:cs typeface="Perpetua"/>
              </a:rPr>
              <a:t>somewhat</a:t>
            </a:r>
            <a:r>
              <a:rPr sz="2600" spc="-40" dirty="0">
                <a:latin typeface="Perpetua"/>
                <a:cs typeface="Perpetua"/>
              </a:rPr>
              <a:t> </a:t>
            </a:r>
            <a:r>
              <a:rPr sz="2600" spc="-10" dirty="0">
                <a:latin typeface="Perpetua"/>
                <a:cs typeface="Perpetua"/>
              </a:rPr>
              <a:t>newer</a:t>
            </a:r>
            <a:endParaRPr sz="2600" dirty="0">
              <a:latin typeface="Perpetua"/>
              <a:cs typeface="Perpetua"/>
            </a:endParaRPr>
          </a:p>
          <a:p>
            <a:pPr marL="561340" marR="5080" lvl="1" indent="-232410">
              <a:lnSpc>
                <a:spcPct val="100000"/>
              </a:lnSpc>
              <a:spcBef>
                <a:spcPts val="430"/>
              </a:spcBef>
              <a:buClr>
                <a:srgbClr val="9B2C1F"/>
              </a:buClr>
              <a:buSzPct val="85416"/>
              <a:buFont typeface="Segoe UI Symbol"/>
              <a:buChar char="⚫"/>
              <a:tabLst>
                <a:tab pos="561340" algn="l"/>
              </a:tabLst>
            </a:pPr>
            <a:r>
              <a:rPr sz="2400" dirty="0">
                <a:latin typeface="Perpetua"/>
                <a:cs typeface="Perpetua"/>
              </a:rPr>
              <a:t>An</a:t>
            </a:r>
            <a:r>
              <a:rPr sz="2400" spc="-190" dirty="0">
                <a:latin typeface="Perpetua"/>
                <a:cs typeface="Perpetua"/>
              </a:rPr>
              <a:t> </a:t>
            </a:r>
            <a:r>
              <a:rPr sz="2400" dirty="0">
                <a:latin typeface="Perpetua"/>
                <a:cs typeface="Perpetua"/>
              </a:rPr>
              <a:t>Abstract</a:t>
            </a:r>
            <a:r>
              <a:rPr sz="2400" spc="-50" dirty="0">
                <a:latin typeface="Perpetua"/>
                <a:cs typeface="Perpetua"/>
              </a:rPr>
              <a:t> </a:t>
            </a:r>
            <a:r>
              <a:rPr sz="2400" spc="-10" dirty="0">
                <a:latin typeface="Perpetua"/>
                <a:cs typeface="Perpetua"/>
              </a:rPr>
              <a:t>Data</a:t>
            </a:r>
            <a:r>
              <a:rPr sz="2400" spc="-285" dirty="0">
                <a:latin typeface="Perpetua"/>
                <a:cs typeface="Perpetua"/>
              </a:rPr>
              <a:t> </a:t>
            </a:r>
            <a:r>
              <a:rPr sz="2400" spc="-55" dirty="0">
                <a:latin typeface="Perpetua"/>
                <a:cs typeface="Perpetua"/>
              </a:rPr>
              <a:t>Type</a:t>
            </a:r>
            <a:r>
              <a:rPr sz="2400" spc="-25" dirty="0">
                <a:latin typeface="Perpetua"/>
                <a:cs typeface="Perpetua"/>
              </a:rPr>
              <a:t> </a:t>
            </a:r>
            <a:r>
              <a:rPr sz="2400" dirty="0">
                <a:latin typeface="Perpetua"/>
                <a:cs typeface="Perpetua"/>
              </a:rPr>
              <a:t>is</a:t>
            </a:r>
            <a:r>
              <a:rPr sz="2400" spc="-25" dirty="0">
                <a:latin typeface="Perpetua"/>
                <a:cs typeface="Perpetua"/>
              </a:rPr>
              <a:t> </a:t>
            </a:r>
            <a:r>
              <a:rPr sz="2400" dirty="0">
                <a:latin typeface="Perpetua"/>
                <a:cs typeface="Perpetua"/>
              </a:rPr>
              <a:t>one</a:t>
            </a:r>
            <a:r>
              <a:rPr sz="2400" spc="-15" dirty="0">
                <a:latin typeface="Perpetua"/>
                <a:cs typeface="Perpetua"/>
              </a:rPr>
              <a:t> </a:t>
            </a:r>
            <a:r>
              <a:rPr sz="2400" dirty="0">
                <a:latin typeface="Perpetua"/>
                <a:cs typeface="Perpetua"/>
              </a:rPr>
              <a:t>that</a:t>
            </a:r>
            <a:r>
              <a:rPr sz="2400" spc="-30" dirty="0">
                <a:latin typeface="Perpetua"/>
                <a:cs typeface="Perpetua"/>
              </a:rPr>
              <a:t> </a:t>
            </a:r>
            <a:r>
              <a:rPr sz="2400" dirty="0">
                <a:latin typeface="Perpetua"/>
                <a:cs typeface="Perpetua"/>
              </a:rPr>
              <a:t>is</a:t>
            </a:r>
            <a:r>
              <a:rPr sz="2400" spc="-15" dirty="0">
                <a:latin typeface="Perpetua"/>
                <a:cs typeface="Perpetua"/>
              </a:rPr>
              <a:t> </a:t>
            </a:r>
            <a:r>
              <a:rPr sz="2400" dirty="0">
                <a:latin typeface="Perpetua"/>
                <a:cs typeface="Perpetua"/>
              </a:rPr>
              <a:t>defined</a:t>
            </a:r>
            <a:r>
              <a:rPr sz="2400" spc="-20" dirty="0">
                <a:latin typeface="Perpetua"/>
                <a:cs typeface="Perpetua"/>
              </a:rPr>
              <a:t> </a:t>
            </a:r>
            <a:r>
              <a:rPr sz="2400" dirty="0">
                <a:latin typeface="Perpetua"/>
                <a:cs typeface="Perpetua"/>
              </a:rPr>
              <a:t>in</a:t>
            </a:r>
            <a:r>
              <a:rPr sz="2400" spc="-20" dirty="0">
                <a:latin typeface="Perpetua"/>
                <a:cs typeface="Perpetua"/>
              </a:rPr>
              <a:t> </a:t>
            </a:r>
            <a:r>
              <a:rPr sz="2400" dirty="0">
                <a:latin typeface="Perpetua"/>
                <a:cs typeface="Perpetua"/>
              </a:rPr>
              <a:t>terms</a:t>
            </a:r>
            <a:r>
              <a:rPr sz="2400" spc="-20" dirty="0">
                <a:latin typeface="Perpetua"/>
                <a:cs typeface="Perpetua"/>
              </a:rPr>
              <a:t> </a:t>
            </a:r>
            <a:r>
              <a:rPr sz="2400" dirty="0">
                <a:latin typeface="Perpetua"/>
                <a:cs typeface="Perpetua"/>
              </a:rPr>
              <a:t>of</a:t>
            </a:r>
            <a:r>
              <a:rPr sz="2400" spc="-15" dirty="0">
                <a:latin typeface="Perpetua"/>
                <a:cs typeface="Perpetua"/>
              </a:rPr>
              <a:t> </a:t>
            </a:r>
            <a:r>
              <a:rPr sz="2400" dirty="0">
                <a:latin typeface="Perpetua"/>
                <a:cs typeface="Perpetua"/>
              </a:rPr>
              <a:t>the</a:t>
            </a:r>
            <a:r>
              <a:rPr sz="2400" spc="-15" dirty="0">
                <a:latin typeface="Perpetua"/>
                <a:cs typeface="Perpetua"/>
              </a:rPr>
              <a:t> </a:t>
            </a:r>
            <a:r>
              <a:rPr sz="2400" spc="-10" dirty="0">
                <a:latin typeface="Perpetua"/>
                <a:cs typeface="Perpetua"/>
              </a:rPr>
              <a:t>operations </a:t>
            </a:r>
            <a:r>
              <a:rPr sz="2400" dirty="0">
                <a:latin typeface="Perpetua"/>
                <a:cs typeface="Perpetua"/>
              </a:rPr>
              <a:t>that</a:t>
            </a:r>
            <a:r>
              <a:rPr sz="2400" spc="-25" dirty="0">
                <a:latin typeface="Perpetua"/>
                <a:cs typeface="Perpetua"/>
              </a:rPr>
              <a:t> </a:t>
            </a:r>
            <a:r>
              <a:rPr sz="2400" dirty="0">
                <a:latin typeface="Perpetua"/>
                <a:cs typeface="Perpetua"/>
              </a:rPr>
              <a:t>it</a:t>
            </a:r>
            <a:r>
              <a:rPr sz="2400" spc="-25" dirty="0">
                <a:latin typeface="Perpetua"/>
                <a:cs typeface="Perpetua"/>
              </a:rPr>
              <a:t> </a:t>
            </a:r>
            <a:r>
              <a:rPr sz="2400" dirty="0">
                <a:latin typeface="Perpetua"/>
                <a:cs typeface="Perpetua"/>
              </a:rPr>
              <a:t>supports</a:t>
            </a:r>
            <a:r>
              <a:rPr sz="2400" spc="-55" dirty="0">
                <a:latin typeface="Perpetua"/>
                <a:cs typeface="Perpetua"/>
              </a:rPr>
              <a:t> </a:t>
            </a:r>
            <a:r>
              <a:rPr sz="2400" spc="-10" dirty="0">
                <a:latin typeface="Perpetua"/>
                <a:cs typeface="Perpetua"/>
              </a:rPr>
              <a:t>(i.e.,</a:t>
            </a:r>
            <a:r>
              <a:rPr sz="2400" spc="-120" dirty="0">
                <a:latin typeface="Perpetua"/>
                <a:cs typeface="Perpetua"/>
              </a:rPr>
              <a:t> </a:t>
            </a:r>
            <a:r>
              <a:rPr sz="2400" dirty="0">
                <a:latin typeface="Perpetua"/>
                <a:cs typeface="Perpetua"/>
              </a:rPr>
              <a:t>that</a:t>
            </a:r>
            <a:r>
              <a:rPr sz="2400" spc="-20" dirty="0">
                <a:latin typeface="Perpetua"/>
                <a:cs typeface="Perpetua"/>
              </a:rPr>
              <a:t> </a:t>
            </a:r>
            <a:r>
              <a:rPr sz="2400" dirty="0">
                <a:latin typeface="Perpetua"/>
                <a:cs typeface="Perpetua"/>
              </a:rPr>
              <a:t>can</a:t>
            </a:r>
            <a:r>
              <a:rPr sz="2400" spc="-35" dirty="0">
                <a:latin typeface="Perpetua"/>
                <a:cs typeface="Perpetua"/>
              </a:rPr>
              <a:t> </a:t>
            </a:r>
            <a:r>
              <a:rPr sz="2400" dirty="0">
                <a:latin typeface="Perpetua"/>
                <a:cs typeface="Perpetua"/>
              </a:rPr>
              <a:t>be</a:t>
            </a:r>
            <a:r>
              <a:rPr sz="2400" spc="-20" dirty="0">
                <a:latin typeface="Perpetua"/>
                <a:cs typeface="Perpetua"/>
              </a:rPr>
              <a:t> </a:t>
            </a:r>
            <a:r>
              <a:rPr sz="2400" dirty="0">
                <a:latin typeface="Perpetua"/>
                <a:cs typeface="Perpetua"/>
              </a:rPr>
              <a:t>performed</a:t>
            </a:r>
            <a:r>
              <a:rPr sz="2400" spc="-35" dirty="0">
                <a:latin typeface="Perpetua"/>
                <a:cs typeface="Perpetua"/>
              </a:rPr>
              <a:t> </a:t>
            </a:r>
            <a:r>
              <a:rPr sz="2400" dirty="0">
                <a:latin typeface="Perpetua"/>
                <a:cs typeface="Perpetua"/>
              </a:rPr>
              <a:t>upon</a:t>
            </a:r>
            <a:r>
              <a:rPr sz="2400" spc="-30" dirty="0">
                <a:latin typeface="Perpetua"/>
                <a:cs typeface="Perpetua"/>
              </a:rPr>
              <a:t> </a:t>
            </a:r>
            <a:r>
              <a:rPr sz="2400" dirty="0">
                <a:latin typeface="Perpetua"/>
                <a:cs typeface="Perpetua"/>
              </a:rPr>
              <a:t>it)</a:t>
            </a:r>
            <a:r>
              <a:rPr sz="2400" spc="-30" dirty="0">
                <a:latin typeface="Perpetua"/>
                <a:cs typeface="Perpetua"/>
              </a:rPr>
              <a:t> </a:t>
            </a:r>
            <a:r>
              <a:rPr sz="2400" dirty="0">
                <a:latin typeface="Perpetua"/>
                <a:cs typeface="Perpetua"/>
              </a:rPr>
              <a:t>rather</a:t>
            </a:r>
            <a:r>
              <a:rPr sz="2400" spc="-25" dirty="0">
                <a:latin typeface="Perpetua"/>
                <a:cs typeface="Perpetua"/>
              </a:rPr>
              <a:t> </a:t>
            </a:r>
            <a:r>
              <a:rPr sz="2400" dirty="0">
                <a:latin typeface="Perpetua"/>
                <a:cs typeface="Perpetua"/>
              </a:rPr>
              <a:t>than</a:t>
            </a:r>
            <a:r>
              <a:rPr sz="2400" spc="-20" dirty="0">
                <a:latin typeface="Perpetua"/>
                <a:cs typeface="Perpetua"/>
              </a:rPr>
              <a:t> </a:t>
            </a:r>
            <a:r>
              <a:rPr sz="2400" spc="-25" dirty="0">
                <a:latin typeface="Perpetua"/>
                <a:cs typeface="Perpetua"/>
              </a:rPr>
              <a:t>in </a:t>
            </a:r>
            <a:r>
              <a:rPr sz="2400" dirty="0">
                <a:latin typeface="Perpetua"/>
                <a:cs typeface="Perpetua"/>
              </a:rPr>
              <a:t>terms</a:t>
            </a:r>
            <a:r>
              <a:rPr sz="2400" spc="-20" dirty="0">
                <a:latin typeface="Perpetua"/>
                <a:cs typeface="Perpetua"/>
              </a:rPr>
              <a:t> </a:t>
            </a:r>
            <a:r>
              <a:rPr sz="2400" dirty="0">
                <a:latin typeface="Perpetua"/>
                <a:cs typeface="Perpetua"/>
              </a:rPr>
              <a:t>of</a:t>
            </a:r>
            <a:r>
              <a:rPr sz="2400" spc="-5" dirty="0">
                <a:latin typeface="Perpetua"/>
                <a:cs typeface="Perpetua"/>
              </a:rPr>
              <a:t> </a:t>
            </a:r>
            <a:r>
              <a:rPr sz="2400" dirty="0">
                <a:latin typeface="Perpetua"/>
                <a:cs typeface="Perpetua"/>
              </a:rPr>
              <a:t>its</a:t>
            </a:r>
            <a:r>
              <a:rPr sz="2400" spc="-20" dirty="0">
                <a:latin typeface="Perpetua"/>
                <a:cs typeface="Perpetua"/>
              </a:rPr>
              <a:t> </a:t>
            </a:r>
            <a:r>
              <a:rPr sz="2400" dirty="0">
                <a:latin typeface="Perpetua"/>
                <a:cs typeface="Perpetua"/>
              </a:rPr>
              <a:t>structure</a:t>
            </a:r>
            <a:r>
              <a:rPr sz="2400" spc="-5" dirty="0">
                <a:latin typeface="Perpetua"/>
                <a:cs typeface="Perpetua"/>
              </a:rPr>
              <a:t> </a:t>
            </a:r>
            <a:r>
              <a:rPr sz="2400" dirty="0">
                <a:latin typeface="Perpetua"/>
                <a:cs typeface="Perpetua"/>
              </a:rPr>
              <a:t>or</a:t>
            </a:r>
            <a:r>
              <a:rPr sz="2400" spc="-10" dirty="0">
                <a:latin typeface="Perpetua"/>
                <a:cs typeface="Perpetua"/>
              </a:rPr>
              <a:t> implementation</a:t>
            </a:r>
            <a:endParaRPr sz="2400" dirty="0">
              <a:latin typeface="Perpetua"/>
              <a:cs typeface="Perpetua"/>
            </a:endParaRPr>
          </a:p>
          <a:p>
            <a:pPr marL="328930" lvl="1">
              <a:lnSpc>
                <a:spcPct val="100000"/>
              </a:lnSpc>
              <a:spcBef>
                <a:spcPts val="395"/>
              </a:spcBef>
              <a:buClr>
                <a:srgbClr val="9B2C1F"/>
              </a:buClr>
              <a:buSzPct val="85416"/>
              <a:tabLst>
                <a:tab pos="560705" algn="l"/>
              </a:tabLst>
            </a:pPr>
            <a:endParaRPr lang="en-US" sz="2400" dirty="0">
              <a:latin typeface="Perpetua"/>
              <a:cs typeface="Perpetua"/>
            </a:endParaRPr>
          </a:p>
        </p:txBody>
      </p:sp>
    </p:spTree>
    <p:extLst>
      <p:ext uri="{BB962C8B-B14F-4D97-AF65-F5344CB8AC3E}">
        <p14:creationId xmlns:p14="http://schemas.microsoft.com/office/powerpoint/2010/main" val="1040779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04B644-CBBA-D130-5E52-2BD072498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3429000"/>
          </a:xfrm>
          <a:prstGeom prst="rect">
            <a:avLst/>
          </a:prstGeom>
          <a:ln>
            <a:noFill/>
          </a:ln>
          <a:effectLst>
            <a:outerShdw blurRad="228600" dist="1143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8344D2-B8EB-F4A4-79F2-9A8DE8FCC4AC}"/>
              </a:ext>
            </a:extLst>
          </p:cNvPr>
          <p:cNvSpPr>
            <a:spLocks noGrp="1"/>
          </p:cNvSpPr>
          <p:nvPr>
            <p:ph type="title"/>
          </p:nvPr>
        </p:nvSpPr>
        <p:spPr>
          <a:xfrm>
            <a:off x="758952" y="549934"/>
            <a:ext cx="5940084" cy="2329132"/>
          </a:xfrm>
        </p:spPr>
        <p:txBody>
          <a:bodyPr vert="horz" lIns="91440" tIns="45720" rIns="91440" bIns="45720" rtlCol="0" anchor="ctr">
            <a:normAutofit/>
          </a:bodyPr>
          <a:lstStyle/>
          <a:p>
            <a:r>
              <a:rPr lang="en-US" sz="4800"/>
              <a:t>Virtual Base Class</a:t>
            </a:r>
          </a:p>
        </p:txBody>
      </p:sp>
      <p:pic>
        <p:nvPicPr>
          <p:cNvPr id="4" name="Picture 3">
            <a:extLst>
              <a:ext uri="{FF2B5EF4-FFF2-40B4-BE49-F238E27FC236}">
                <a16:creationId xmlns:a16="http://schemas.microsoft.com/office/drawing/2014/main" id="{E91D7378-6D33-226F-F0D8-816C8276BFD7}"/>
              </a:ext>
            </a:extLst>
          </p:cNvPr>
          <p:cNvPicPr>
            <a:picLocks noChangeAspect="1"/>
          </p:cNvPicPr>
          <p:nvPr/>
        </p:nvPicPr>
        <p:blipFill>
          <a:blip r:embed="rId2"/>
          <a:stretch>
            <a:fillRect/>
          </a:stretch>
        </p:blipFill>
        <p:spPr>
          <a:xfrm>
            <a:off x="6095999" y="0"/>
            <a:ext cx="4363931" cy="6845388"/>
          </a:xfrm>
          <a:prstGeom prst="rect">
            <a:avLst/>
          </a:prstGeom>
        </p:spPr>
      </p:pic>
      <p:pic>
        <p:nvPicPr>
          <p:cNvPr id="5" name="Picture 4">
            <a:extLst>
              <a:ext uri="{FF2B5EF4-FFF2-40B4-BE49-F238E27FC236}">
                <a16:creationId xmlns:a16="http://schemas.microsoft.com/office/drawing/2014/main" id="{824264F0-0A15-71E3-EEA1-A2724E7FD861}"/>
              </a:ext>
            </a:extLst>
          </p:cNvPr>
          <p:cNvPicPr>
            <a:picLocks noChangeAspect="1"/>
          </p:cNvPicPr>
          <p:nvPr/>
        </p:nvPicPr>
        <p:blipFill>
          <a:blip r:embed="rId3"/>
          <a:stretch>
            <a:fillRect/>
          </a:stretch>
        </p:blipFill>
        <p:spPr>
          <a:xfrm>
            <a:off x="863114" y="3978934"/>
            <a:ext cx="3062955" cy="1181769"/>
          </a:xfrm>
          <a:prstGeom prst="rect">
            <a:avLst/>
          </a:prstGeom>
        </p:spPr>
      </p:pic>
    </p:spTree>
    <p:extLst>
      <p:ext uri="{BB962C8B-B14F-4D97-AF65-F5344CB8AC3E}">
        <p14:creationId xmlns:p14="http://schemas.microsoft.com/office/powerpoint/2010/main" val="414686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2C8A-A16C-95F2-5844-80D1B14E3642}"/>
              </a:ext>
            </a:extLst>
          </p:cNvPr>
          <p:cNvSpPr>
            <a:spLocks noGrp="1"/>
          </p:cNvSpPr>
          <p:nvPr>
            <p:ph type="title"/>
          </p:nvPr>
        </p:nvSpPr>
        <p:spPr/>
        <p:txBody>
          <a:bodyPr/>
          <a:lstStyle/>
          <a:p>
            <a:r>
              <a:rPr lang="en-US" dirty="0"/>
              <a:t>Nested</a:t>
            </a:r>
            <a:r>
              <a:rPr lang="en-US" spc="-229" dirty="0"/>
              <a:t> </a:t>
            </a:r>
            <a:r>
              <a:rPr lang="en-US" dirty="0"/>
              <a:t>Inner</a:t>
            </a:r>
            <a:r>
              <a:rPr lang="en-US" spc="-250" dirty="0"/>
              <a:t> </a:t>
            </a:r>
            <a:r>
              <a:rPr lang="en-US" spc="-10" dirty="0"/>
              <a:t>Classes</a:t>
            </a:r>
            <a:endParaRPr lang="en-US" dirty="0"/>
          </a:p>
        </p:txBody>
      </p:sp>
      <p:sp>
        <p:nvSpPr>
          <p:cNvPr id="4" name="object 3">
            <a:extLst>
              <a:ext uri="{FF2B5EF4-FFF2-40B4-BE49-F238E27FC236}">
                <a16:creationId xmlns:a16="http://schemas.microsoft.com/office/drawing/2014/main" id="{517E9818-A6A5-C2DD-1494-715EFBE43F4F}"/>
              </a:ext>
            </a:extLst>
          </p:cNvPr>
          <p:cNvSpPr txBox="1"/>
          <p:nvPr/>
        </p:nvSpPr>
        <p:spPr>
          <a:xfrm>
            <a:off x="289329" y="1690688"/>
            <a:ext cx="8101965" cy="3874135"/>
          </a:xfrm>
          <a:prstGeom prst="rect">
            <a:avLst/>
          </a:prstGeom>
        </p:spPr>
        <p:txBody>
          <a:bodyPr vert="horz" wrap="square" lIns="0" tIns="62865" rIns="0" bIns="0" rtlCol="0">
            <a:spAutoFit/>
          </a:bodyPr>
          <a:lstStyle/>
          <a:p>
            <a:pPr marL="285115" indent="-280670">
              <a:lnSpc>
                <a:spcPct val="100000"/>
              </a:lnSpc>
              <a:spcBef>
                <a:spcPts val="495"/>
              </a:spcBef>
              <a:buClr>
                <a:srgbClr val="D24717"/>
              </a:buClr>
              <a:buSzPct val="69444"/>
              <a:buFont typeface="Segoe UI Symbol"/>
              <a:buChar char="⚫"/>
              <a:tabLst>
                <a:tab pos="285115" algn="l"/>
              </a:tabLst>
            </a:pPr>
            <a:r>
              <a:rPr sz="3600" dirty="0">
                <a:latin typeface="Perpetua"/>
                <a:cs typeface="Perpetua"/>
              </a:rPr>
              <a:t>Inner</a:t>
            </a:r>
            <a:r>
              <a:rPr sz="3600" spc="-45" dirty="0">
                <a:latin typeface="Perpetua"/>
                <a:cs typeface="Perpetua"/>
              </a:rPr>
              <a:t> </a:t>
            </a:r>
            <a:r>
              <a:rPr sz="3600" dirty="0">
                <a:latin typeface="Perpetua"/>
                <a:cs typeface="Perpetua"/>
              </a:rPr>
              <a:t>Class</a:t>
            </a:r>
            <a:r>
              <a:rPr sz="3600" spc="-45" dirty="0">
                <a:latin typeface="Perpetua"/>
                <a:cs typeface="Perpetua"/>
              </a:rPr>
              <a:t> </a:t>
            </a:r>
            <a:r>
              <a:rPr sz="3600" dirty="0">
                <a:latin typeface="Perpetua"/>
                <a:cs typeface="Perpetua"/>
              </a:rPr>
              <a:t>=</a:t>
            </a:r>
            <a:r>
              <a:rPr sz="3600" spc="-55" dirty="0">
                <a:latin typeface="Perpetua"/>
                <a:cs typeface="Perpetua"/>
              </a:rPr>
              <a:t> </a:t>
            </a:r>
            <a:r>
              <a:rPr sz="3600" dirty="0">
                <a:latin typeface="Perpetua"/>
                <a:cs typeface="Perpetua"/>
              </a:rPr>
              <a:t>class</a:t>
            </a:r>
            <a:r>
              <a:rPr sz="3600" spc="-45" dirty="0">
                <a:latin typeface="Perpetua"/>
                <a:cs typeface="Perpetua"/>
              </a:rPr>
              <a:t> </a:t>
            </a:r>
            <a:r>
              <a:rPr sz="3600" dirty="0">
                <a:latin typeface="Perpetua"/>
                <a:cs typeface="Perpetua"/>
              </a:rPr>
              <a:t>defined</a:t>
            </a:r>
            <a:r>
              <a:rPr sz="3600" spc="-45" dirty="0">
                <a:latin typeface="Perpetua"/>
                <a:cs typeface="Perpetua"/>
              </a:rPr>
              <a:t> </a:t>
            </a:r>
            <a:r>
              <a:rPr sz="3600" dirty="0">
                <a:latin typeface="Perpetua"/>
                <a:cs typeface="Perpetua"/>
              </a:rPr>
              <a:t>inside</a:t>
            </a:r>
            <a:r>
              <a:rPr sz="3600" spc="-40" dirty="0">
                <a:latin typeface="Perpetua"/>
                <a:cs typeface="Perpetua"/>
              </a:rPr>
              <a:t> </a:t>
            </a:r>
            <a:r>
              <a:rPr sz="3600" dirty="0">
                <a:latin typeface="Perpetua"/>
                <a:cs typeface="Perpetua"/>
              </a:rPr>
              <a:t>another</a:t>
            </a:r>
            <a:r>
              <a:rPr sz="3600" spc="-45" dirty="0">
                <a:latin typeface="Perpetua"/>
                <a:cs typeface="Perpetua"/>
              </a:rPr>
              <a:t> </a:t>
            </a:r>
            <a:r>
              <a:rPr sz="3600" spc="-10" dirty="0">
                <a:latin typeface="Perpetua"/>
                <a:cs typeface="Perpetua"/>
              </a:rPr>
              <a:t>class:</a:t>
            </a:r>
            <a:endParaRPr sz="3600" dirty="0">
              <a:latin typeface="Perpetua"/>
              <a:cs typeface="Perpetua"/>
            </a:endParaRPr>
          </a:p>
          <a:p>
            <a:pPr marL="560705" lvl="1" indent="-339725">
              <a:lnSpc>
                <a:spcPct val="100000"/>
              </a:lnSpc>
              <a:spcBef>
                <a:spcPts val="400"/>
              </a:spcBef>
              <a:buClr>
                <a:srgbClr val="9B2C1F"/>
              </a:buClr>
              <a:buSzPct val="84722"/>
              <a:buFont typeface="Segoe UI Symbol"/>
              <a:buChar char="⚫"/>
              <a:tabLst>
                <a:tab pos="560705" algn="l"/>
              </a:tabLst>
            </a:pPr>
            <a:r>
              <a:rPr sz="3600" dirty="0">
                <a:latin typeface="Perpetua"/>
                <a:cs typeface="Perpetua"/>
              </a:rPr>
              <a:t>Need to</a:t>
            </a:r>
            <a:r>
              <a:rPr sz="3600" spc="5" dirty="0">
                <a:latin typeface="Perpetua"/>
                <a:cs typeface="Perpetua"/>
              </a:rPr>
              <a:t> </a:t>
            </a:r>
            <a:r>
              <a:rPr sz="3600" dirty="0">
                <a:latin typeface="Perpetua"/>
                <a:cs typeface="Perpetua"/>
              </a:rPr>
              <a:t>decide</a:t>
            </a:r>
            <a:r>
              <a:rPr sz="3600" spc="5" dirty="0">
                <a:latin typeface="Perpetua"/>
                <a:cs typeface="Perpetua"/>
              </a:rPr>
              <a:t> </a:t>
            </a:r>
            <a:r>
              <a:rPr sz="3600" dirty="0">
                <a:latin typeface="Perpetua"/>
                <a:cs typeface="Perpetua"/>
              </a:rPr>
              <a:t>which</a:t>
            </a:r>
            <a:r>
              <a:rPr sz="3600" spc="5" dirty="0">
                <a:latin typeface="Perpetua"/>
                <a:cs typeface="Perpetua"/>
              </a:rPr>
              <a:t> </a:t>
            </a:r>
            <a:r>
              <a:rPr sz="3600" dirty="0">
                <a:latin typeface="Perpetua"/>
                <a:cs typeface="Perpetua"/>
              </a:rPr>
              <a:t>fields</a:t>
            </a:r>
            <a:r>
              <a:rPr sz="3600" spc="5" dirty="0">
                <a:latin typeface="Perpetua"/>
                <a:cs typeface="Perpetua"/>
              </a:rPr>
              <a:t> </a:t>
            </a:r>
            <a:r>
              <a:rPr sz="3600" dirty="0">
                <a:latin typeface="Perpetua"/>
                <a:cs typeface="Perpetua"/>
              </a:rPr>
              <a:t>such</a:t>
            </a:r>
            <a:r>
              <a:rPr sz="3600" spc="10" dirty="0">
                <a:latin typeface="Perpetua"/>
                <a:cs typeface="Perpetua"/>
              </a:rPr>
              <a:t> </a:t>
            </a:r>
            <a:r>
              <a:rPr sz="3600" dirty="0">
                <a:latin typeface="Perpetua"/>
                <a:cs typeface="Perpetua"/>
              </a:rPr>
              <a:t>a class</a:t>
            </a:r>
            <a:r>
              <a:rPr sz="3600" spc="5" dirty="0">
                <a:latin typeface="Perpetua"/>
                <a:cs typeface="Perpetua"/>
              </a:rPr>
              <a:t> </a:t>
            </a:r>
            <a:r>
              <a:rPr sz="3600" spc="-20" dirty="0">
                <a:latin typeface="Perpetua"/>
                <a:cs typeface="Perpetua"/>
              </a:rPr>
              <a:t>sees</a:t>
            </a:r>
            <a:endParaRPr sz="3600" dirty="0">
              <a:latin typeface="Perpetua"/>
              <a:cs typeface="Perpetua"/>
            </a:endParaRPr>
          </a:p>
          <a:p>
            <a:pPr marL="835660" marR="464184" lvl="2" indent="-302260">
              <a:lnSpc>
                <a:spcPct val="100000"/>
              </a:lnSpc>
              <a:spcBef>
                <a:spcPts val="459"/>
              </a:spcBef>
              <a:buClr>
                <a:srgbClr val="E6B0AB"/>
              </a:buClr>
              <a:buSzPct val="84375"/>
              <a:buFont typeface="Segoe UI Symbol"/>
              <a:buChar char="⚫"/>
              <a:tabLst>
                <a:tab pos="835660" algn="l"/>
              </a:tabLst>
            </a:pPr>
            <a:r>
              <a:rPr sz="3200" dirty="0">
                <a:latin typeface="Perpetua"/>
                <a:cs typeface="Perpetua"/>
              </a:rPr>
              <a:t>Nothing</a:t>
            </a:r>
            <a:r>
              <a:rPr sz="3200" spc="-35" dirty="0">
                <a:latin typeface="Perpetua"/>
                <a:cs typeface="Perpetua"/>
              </a:rPr>
              <a:t> </a:t>
            </a:r>
            <a:r>
              <a:rPr sz="3200" dirty="0">
                <a:latin typeface="Perpetua"/>
                <a:cs typeface="Perpetua"/>
              </a:rPr>
              <a:t>-</a:t>
            </a:r>
            <a:r>
              <a:rPr sz="3200" spc="-25" dirty="0">
                <a:latin typeface="Perpetua"/>
                <a:cs typeface="Perpetua"/>
              </a:rPr>
              <a:t> </a:t>
            </a:r>
            <a:r>
              <a:rPr sz="3200" dirty="0">
                <a:latin typeface="Perpetua"/>
                <a:cs typeface="Perpetua"/>
              </a:rPr>
              <a:t>no</a:t>
            </a:r>
            <a:r>
              <a:rPr sz="3200" spc="-30" dirty="0">
                <a:latin typeface="Perpetua"/>
                <a:cs typeface="Perpetua"/>
              </a:rPr>
              <a:t> </a:t>
            </a:r>
            <a:r>
              <a:rPr sz="3200" dirty="0">
                <a:latin typeface="Perpetua"/>
                <a:cs typeface="Perpetua"/>
              </a:rPr>
              <a:t>special</a:t>
            </a:r>
            <a:r>
              <a:rPr sz="3200" spc="-20" dirty="0">
                <a:latin typeface="Perpetua"/>
                <a:cs typeface="Perpetua"/>
              </a:rPr>
              <a:t> </a:t>
            </a:r>
            <a:r>
              <a:rPr sz="3200" dirty="0">
                <a:latin typeface="Perpetua"/>
                <a:cs typeface="Perpetua"/>
              </a:rPr>
              <a:t>relationship</a:t>
            </a:r>
            <a:r>
              <a:rPr sz="3200" spc="-25" dirty="0">
                <a:latin typeface="Perpetua"/>
                <a:cs typeface="Perpetua"/>
              </a:rPr>
              <a:t> </a:t>
            </a:r>
            <a:r>
              <a:rPr sz="3200" dirty="0">
                <a:latin typeface="Perpetua"/>
                <a:cs typeface="Perpetua"/>
              </a:rPr>
              <a:t>to</a:t>
            </a:r>
            <a:r>
              <a:rPr sz="3200" spc="-20" dirty="0">
                <a:latin typeface="Perpetua"/>
                <a:cs typeface="Perpetua"/>
              </a:rPr>
              <a:t> </a:t>
            </a:r>
            <a:r>
              <a:rPr sz="3200" dirty="0">
                <a:latin typeface="Perpetua"/>
                <a:cs typeface="Perpetua"/>
              </a:rPr>
              <a:t>outer</a:t>
            </a:r>
            <a:r>
              <a:rPr sz="3200" spc="-35" dirty="0">
                <a:latin typeface="Perpetua"/>
                <a:cs typeface="Perpetua"/>
              </a:rPr>
              <a:t> </a:t>
            </a:r>
            <a:r>
              <a:rPr sz="3200" spc="-10" dirty="0">
                <a:latin typeface="Perpetua"/>
                <a:cs typeface="Perpetua"/>
              </a:rPr>
              <a:t>class (Python)</a:t>
            </a:r>
            <a:endParaRPr sz="3200" dirty="0">
              <a:latin typeface="Perpetua"/>
              <a:cs typeface="Perpetua"/>
            </a:endParaRPr>
          </a:p>
          <a:p>
            <a:pPr marL="835025" lvl="2" indent="-301625">
              <a:lnSpc>
                <a:spcPct val="100000"/>
              </a:lnSpc>
              <a:spcBef>
                <a:spcPts val="395"/>
              </a:spcBef>
              <a:buClr>
                <a:srgbClr val="E6B0AB"/>
              </a:buClr>
              <a:buSzPct val="84375"/>
              <a:buFont typeface="Segoe UI Symbol"/>
              <a:buChar char="⚫"/>
              <a:tabLst>
                <a:tab pos="835025" algn="l"/>
              </a:tabLst>
            </a:pPr>
            <a:r>
              <a:rPr sz="3200" dirty="0">
                <a:latin typeface="Perpetua"/>
                <a:cs typeface="Perpetua"/>
              </a:rPr>
              <a:t>Statics</a:t>
            </a:r>
            <a:r>
              <a:rPr sz="3200" spc="-114" dirty="0">
                <a:latin typeface="Perpetua"/>
                <a:cs typeface="Perpetua"/>
              </a:rPr>
              <a:t> </a:t>
            </a:r>
            <a:r>
              <a:rPr sz="3200" dirty="0">
                <a:latin typeface="Perpetua"/>
                <a:cs typeface="Perpetua"/>
              </a:rPr>
              <a:t>Only</a:t>
            </a:r>
            <a:r>
              <a:rPr sz="3200" spc="-125" dirty="0">
                <a:latin typeface="Perpetua"/>
                <a:cs typeface="Perpetua"/>
              </a:rPr>
              <a:t> </a:t>
            </a:r>
            <a:r>
              <a:rPr sz="3200" spc="-10" dirty="0">
                <a:latin typeface="Perpetua"/>
                <a:cs typeface="Perpetua"/>
              </a:rPr>
              <a:t>(C++/C#).</a:t>
            </a:r>
            <a:endParaRPr sz="3200" dirty="0">
              <a:latin typeface="Perpetua"/>
              <a:cs typeface="Perpetua"/>
            </a:endParaRPr>
          </a:p>
          <a:p>
            <a:pPr marL="835025" lvl="2" indent="-301625">
              <a:lnSpc>
                <a:spcPct val="100000"/>
              </a:lnSpc>
              <a:spcBef>
                <a:spcPts val="400"/>
              </a:spcBef>
              <a:buClr>
                <a:srgbClr val="E6B0AB"/>
              </a:buClr>
              <a:buSzPct val="84375"/>
              <a:buFont typeface="Segoe UI Symbol"/>
              <a:buChar char="⚫"/>
              <a:tabLst>
                <a:tab pos="835025" algn="l"/>
              </a:tabLst>
            </a:pPr>
            <a:r>
              <a:rPr sz="3200" dirty="0">
                <a:latin typeface="Perpetua"/>
                <a:cs typeface="Perpetua"/>
              </a:rPr>
              <a:t>Associated</a:t>
            </a:r>
            <a:r>
              <a:rPr sz="3200" spc="-90" dirty="0">
                <a:latin typeface="Perpetua"/>
                <a:cs typeface="Perpetua"/>
              </a:rPr>
              <a:t> </a:t>
            </a:r>
            <a:r>
              <a:rPr sz="3200" dirty="0">
                <a:latin typeface="Perpetua"/>
                <a:cs typeface="Perpetua"/>
              </a:rPr>
              <a:t>with</a:t>
            </a:r>
            <a:r>
              <a:rPr sz="3200" spc="-90" dirty="0">
                <a:latin typeface="Perpetua"/>
                <a:cs typeface="Perpetua"/>
              </a:rPr>
              <a:t> </a:t>
            </a:r>
            <a:r>
              <a:rPr sz="3200" dirty="0">
                <a:latin typeface="Perpetua"/>
                <a:cs typeface="Perpetua"/>
              </a:rPr>
              <a:t>every</a:t>
            </a:r>
            <a:r>
              <a:rPr sz="3200" spc="-90" dirty="0">
                <a:latin typeface="Perpetua"/>
                <a:cs typeface="Perpetua"/>
              </a:rPr>
              <a:t> </a:t>
            </a:r>
            <a:r>
              <a:rPr sz="3200" dirty="0">
                <a:latin typeface="Perpetua"/>
                <a:cs typeface="Perpetua"/>
              </a:rPr>
              <a:t>instance</a:t>
            </a:r>
            <a:r>
              <a:rPr sz="3200" spc="-90" dirty="0">
                <a:latin typeface="Perpetua"/>
                <a:cs typeface="Perpetua"/>
              </a:rPr>
              <a:t> </a:t>
            </a:r>
            <a:r>
              <a:rPr sz="3200" spc="-10" dirty="0">
                <a:latin typeface="Perpetua"/>
                <a:cs typeface="Perpetua"/>
              </a:rPr>
              <a:t>(Java)</a:t>
            </a:r>
            <a:endParaRPr sz="3200" dirty="0">
              <a:latin typeface="Perpetua"/>
              <a:cs typeface="Perpetua"/>
            </a:endParaRPr>
          </a:p>
          <a:p>
            <a:pPr marL="1109980" lvl="3" indent="-285750">
              <a:lnSpc>
                <a:spcPct val="100000"/>
              </a:lnSpc>
              <a:spcBef>
                <a:spcPts val="409"/>
              </a:spcBef>
              <a:buClr>
                <a:srgbClr val="A18E6A"/>
              </a:buClr>
              <a:buSzPct val="79687"/>
              <a:buFont typeface="Segoe UI Symbol"/>
              <a:buChar char="⚫"/>
              <a:tabLst>
                <a:tab pos="1109980" algn="l"/>
              </a:tabLst>
            </a:pPr>
            <a:r>
              <a:rPr sz="3200" dirty="0">
                <a:latin typeface="Perpetua"/>
                <a:cs typeface="Perpetua"/>
              </a:rPr>
              <a:t>Needs</a:t>
            </a:r>
            <a:r>
              <a:rPr sz="3200" spc="-25" dirty="0">
                <a:latin typeface="Perpetua"/>
                <a:cs typeface="Perpetua"/>
              </a:rPr>
              <a:t> </a:t>
            </a:r>
            <a:r>
              <a:rPr sz="3200" dirty="0">
                <a:latin typeface="Perpetua"/>
                <a:cs typeface="Perpetua"/>
              </a:rPr>
              <a:t>link</a:t>
            </a:r>
            <a:r>
              <a:rPr sz="3200" spc="-20" dirty="0">
                <a:latin typeface="Perpetua"/>
                <a:cs typeface="Perpetua"/>
              </a:rPr>
              <a:t> </a:t>
            </a:r>
            <a:r>
              <a:rPr sz="3200" dirty="0">
                <a:latin typeface="Perpetua"/>
                <a:cs typeface="Perpetua"/>
              </a:rPr>
              <a:t>to</a:t>
            </a:r>
            <a:r>
              <a:rPr sz="3200" spc="-20" dirty="0">
                <a:latin typeface="Perpetua"/>
                <a:cs typeface="Perpetua"/>
              </a:rPr>
              <a:t> </a:t>
            </a:r>
            <a:r>
              <a:rPr sz="3200" dirty="0">
                <a:latin typeface="Perpetua"/>
                <a:cs typeface="Perpetua"/>
              </a:rPr>
              <a:t>instance</a:t>
            </a:r>
            <a:r>
              <a:rPr sz="3200" spc="-25" dirty="0">
                <a:latin typeface="Perpetua"/>
                <a:cs typeface="Perpetua"/>
              </a:rPr>
              <a:t> </a:t>
            </a:r>
            <a:r>
              <a:rPr sz="3200" dirty="0">
                <a:latin typeface="Perpetua"/>
                <a:cs typeface="Perpetua"/>
              </a:rPr>
              <a:t>of</a:t>
            </a:r>
            <a:r>
              <a:rPr sz="3200" spc="-25" dirty="0">
                <a:latin typeface="Perpetua"/>
                <a:cs typeface="Perpetua"/>
              </a:rPr>
              <a:t> </a:t>
            </a:r>
            <a:r>
              <a:rPr sz="3200" dirty="0">
                <a:latin typeface="Perpetua"/>
                <a:cs typeface="Perpetua"/>
              </a:rPr>
              <a:t>enclosing</a:t>
            </a:r>
            <a:r>
              <a:rPr sz="3200" spc="-15" dirty="0">
                <a:latin typeface="Perpetua"/>
                <a:cs typeface="Perpetua"/>
              </a:rPr>
              <a:t> </a:t>
            </a:r>
            <a:r>
              <a:rPr sz="3200" spc="-10" dirty="0">
                <a:latin typeface="Perpetua"/>
                <a:cs typeface="Perpetua"/>
              </a:rPr>
              <a:t>class.</a:t>
            </a:r>
            <a:endParaRPr sz="3200" dirty="0">
              <a:latin typeface="Perpetua"/>
              <a:cs typeface="Perpetua"/>
            </a:endParaRPr>
          </a:p>
        </p:txBody>
      </p:sp>
    </p:spTree>
    <p:extLst>
      <p:ext uri="{BB962C8B-B14F-4D97-AF65-F5344CB8AC3E}">
        <p14:creationId xmlns:p14="http://schemas.microsoft.com/office/powerpoint/2010/main" val="3300147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05EC-25C5-761F-07DC-03B8D39DA19F}"/>
              </a:ext>
            </a:extLst>
          </p:cNvPr>
          <p:cNvSpPr>
            <a:spLocks noGrp="1"/>
          </p:cNvSpPr>
          <p:nvPr>
            <p:ph type="title"/>
          </p:nvPr>
        </p:nvSpPr>
        <p:spPr>
          <a:xfrm>
            <a:off x="114672" y="270113"/>
            <a:ext cx="5806626" cy="1325563"/>
          </a:xfrm>
        </p:spPr>
        <p:txBody>
          <a:bodyPr>
            <a:normAutofit/>
          </a:bodyPr>
          <a:lstStyle/>
          <a:p>
            <a:r>
              <a:rPr lang="en-US" sz="4000" spc="-10" dirty="0"/>
              <a:t>Dynamic Method Binding</a:t>
            </a:r>
            <a:endParaRPr lang="en-US" sz="4000" dirty="0"/>
          </a:p>
        </p:txBody>
      </p:sp>
      <p:sp>
        <p:nvSpPr>
          <p:cNvPr id="6" name="TextBox 5">
            <a:extLst>
              <a:ext uri="{FF2B5EF4-FFF2-40B4-BE49-F238E27FC236}">
                <a16:creationId xmlns:a16="http://schemas.microsoft.com/office/drawing/2014/main" id="{7C27DDFE-EF3D-6E3C-74DD-77F18760797D}"/>
              </a:ext>
            </a:extLst>
          </p:cNvPr>
          <p:cNvSpPr txBox="1"/>
          <p:nvPr/>
        </p:nvSpPr>
        <p:spPr>
          <a:xfrm>
            <a:off x="292968" y="1595676"/>
            <a:ext cx="5342610" cy="1938992"/>
          </a:xfrm>
          <a:prstGeom prst="rect">
            <a:avLst/>
          </a:prstGeom>
          <a:noFill/>
        </p:spPr>
        <p:txBody>
          <a:bodyPr wrap="square">
            <a:spAutoFit/>
          </a:bodyPr>
          <a:lstStyle/>
          <a:p>
            <a:r>
              <a:rPr lang="en-US" sz="2400" b="0" i="0" dirty="0">
                <a:solidFill>
                  <a:srgbClr val="273239"/>
                </a:solidFill>
                <a:effectLst/>
                <a:latin typeface="Nunito" pitchFamily="2" charset="77"/>
              </a:rPr>
              <a:t>A virtual function (also known as virtual methods) is a member function that is declared within a base class and is re-defined (overridden) by a derived class. </a:t>
            </a:r>
            <a:endParaRPr lang="en-US" sz="2400" dirty="0"/>
          </a:p>
        </p:txBody>
      </p:sp>
      <p:pic>
        <p:nvPicPr>
          <p:cNvPr id="7" name="Picture 6">
            <a:extLst>
              <a:ext uri="{FF2B5EF4-FFF2-40B4-BE49-F238E27FC236}">
                <a16:creationId xmlns:a16="http://schemas.microsoft.com/office/drawing/2014/main" id="{EDF2456C-86BC-ED00-7D91-CE351CA67C1E}"/>
              </a:ext>
            </a:extLst>
          </p:cNvPr>
          <p:cNvPicPr>
            <a:picLocks noChangeAspect="1"/>
          </p:cNvPicPr>
          <p:nvPr/>
        </p:nvPicPr>
        <p:blipFill>
          <a:blip r:embed="rId2"/>
          <a:stretch>
            <a:fillRect/>
          </a:stretch>
        </p:blipFill>
        <p:spPr>
          <a:xfrm>
            <a:off x="6556423" y="0"/>
            <a:ext cx="5635577" cy="6858000"/>
          </a:xfrm>
          <a:prstGeom prst="rect">
            <a:avLst/>
          </a:prstGeom>
        </p:spPr>
      </p:pic>
      <p:pic>
        <p:nvPicPr>
          <p:cNvPr id="8" name="Picture 7">
            <a:extLst>
              <a:ext uri="{FF2B5EF4-FFF2-40B4-BE49-F238E27FC236}">
                <a16:creationId xmlns:a16="http://schemas.microsoft.com/office/drawing/2014/main" id="{083B5700-DA15-0EFC-661F-4175889776B8}"/>
              </a:ext>
            </a:extLst>
          </p:cNvPr>
          <p:cNvPicPr>
            <a:picLocks noChangeAspect="1"/>
          </p:cNvPicPr>
          <p:nvPr/>
        </p:nvPicPr>
        <p:blipFill>
          <a:blip r:embed="rId3"/>
          <a:stretch>
            <a:fillRect/>
          </a:stretch>
        </p:blipFill>
        <p:spPr>
          <a:xfrm>
            <a:off x="1674081" y="4690824"/>
            <a:ext cx="3048000" cy="1143000"/>
          </a:xfrm>
          <a:prstGeom prst="rect">
            <a:avLst/>
          </a:prstGeom>
        </p:spPr>
      </p:pic>
      <p:sp>
        <p:nvSpPr>
          <p:cNvPr id="9" name="TextBox 8">
            <a:extLst>
              <a:ext uri="{FF2B5EF4-FFF2-40B4-BE49-F238E27FC236}">
                <a16:creationId xmlns:a16="http://schemas.microsoft.com/office/drawing/2014/main" id="{1321514F-28F8-02D9-760A-ADA6A510E2EE}"/>
              </a:ext>
            </a:extLst>
          </p:cNvPr>
          <p:cNvSpPr txBox="1"/>
          <p:nvPr/>
        </p:nvSpPr>
        <p:spPr>
          <a:xfrm>
            <a:off x="2341756" y="4192859"/>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7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BD47-B4D7-56B9-039D-0CA06CA6A4D7}"/>
              </a:ext>
            </a:extLst>
          </p:cNvPr>
          <p:cNvSpPr>
            <a:spLocks noGrp="1"/>
          </p:cNvSpPr>
          <p:nvPr>
            <p:ph type="title"/>
          </p:nvPr>
        </p:nvSpPr>
        <p:spPr>
          <a:xfrm>
            <a:off x="838200" y="260095"/>
            <a:ext cx="9585960" cy="841883"/>
          </a:xfrm>
        </p:spPr>
        <p:txBody>
          <a:bodyPr/>
          <a:lstStyle/>
          <a:p>
            <a:r>
              <a:rPr lang="en-US" sz="4400" spc="-10" dirty="0"/>
              <a:t>Dynamic Method Binding</a:t>
            </a:r>
            <a:endParaRPr lang="en-US" dirty="0"/>
          </a:p>
        </p:txBody>
      </p:sp>
      <p:pic>
        <p:nvPicPr>
          <p:cNvPr id="6" name="Picture 5">
            <a:extLst>
              <a:ext uri="{FF2B5EF4-FFF2-40B4-BE49-F238E27FC236}">
                <a16:creationId xmlns:a16="http://schemas.microsoft.com/office/drawing/2014/main" id="{4BCC3B48-79D0-4BED-2169-F00566A43D53}"/>
              </a:ext>
            </a:extLst>
          </p:cNvPr>
          <p:cNvPicPr>
            <a:picLocks noChangeAspect="1"/>
          </p:cNvPicPr>
          <p:nvPr/>
        </p:nvPicPr>
        <p:blipFill>
          <a:blip r:embed="rId2"/>
          <a:stretch>
            <a:fillRect/>
          </a:stretch>
        </p:blipFill>
        <p:spPr>
          <a:xfrm>
            <a:off x="7089084" y="1572767"/>
            <a:ext cx="5102916" cy="2569451"/>
          </a:xfrm>
          <a:prstGeom prst="rect">
            <a:avLst/>
          </a:prstGeom>
        </p:spPr>
      </p:pic>
      <p:sp>
        <p:nvSpPr>
          <p:cNvPr id="7" name="object 3">
            <a:extLst>
              <a:ext uri="{FF2B5EF4-FFF2-40B4-BE49-F238E27FC236}">
                <a16:creationId xmlns:a16="http://schemas.microsoft.com/office/drawing/2014/main" id="{89C27316-9161-FBFC-77C7-6E845F6F357B}"/>
              </a:ext>
            </a:extLst>
          </p:cNvPr>
          <p:cNvSpPr txBox="1"/>
          <p:nvPr/>
        </p:nvSpPr>
        <p:spPr>
          <a:xfrm>
            <a:off x="248158" y="1401811"/>
            <a:ext cx="6939026" cy="5017912"/>
          </a:xfrm>
          <a:prstGeom prst="rect">
            <a:avLst/>
          </a:prstGeom>
        </p:spPr>
        <p:txBody>
          <a:bodyPr vert="horz" wrap="square" lIns="0" tIns="12065" rIns="0" bIns="0" rtlCol="0">
            <a:spAutoFit/>
          </a:bodyPr>
          <a:lstStyle/>
          <a:p>
            <a:pPr marL="283210" marR="1158240" indent="-271145">
              <a:lnSpc>
                <a:spcPct val="100000"/>
              </a:lnSpc>
              <a:spcBef>
                <a:spcPts val="95"/>
              </a:spcBef>
              <a:buClr>
                <a:srgbClr val="D24717"/>
              </a:buClr>
              <a:buSzPct val="83928"/>
              <a:buFont typeface="Segoe UI Symbol"/>
              <a:buChar char="⚫"/>
              <a:tabLst>
                <a:tab pos="285115" algn="l"/>
              </a:tabLst>
            </a:pPr>
            <a:r>
              <a:rPr sz="2800" spc="-10" dirty="0">
                <a:latin typeface="Perpetua"/>
                <a:cs typeface="Perpetua"/>
              </a:rPr>
              <a:t>Subtype</a:t>
            </a:r>
            <a:r>
              <a:rPr lang="en-US" sz="2800" spc="-10" dirty="0">
                <a:latin typeface="Perpetua"/>
                <a:cs typeface="Perpetua"/>
              </a:rPr>
              <a:t> </a:t>
            </a:r>
            <a:r>
              <a:rPr sz="2800" spc="-10" dirty="0">
                <a:latin typeface="Perpetua"/>
                <a:cs typeface="Perpetua"/>
              </a:rPr>
              <a:t>polymorphism:</a:t>
            </a:r>
            <a:endParaRPr sz="2800" dirty="0">
              <a:latin typeface="Perpetua"/>
              <a:cs typeface="Perpetua"/>
            </a:endParaRPr>
          </a:p>
          <a:p>
            <a:pPr marL="332740">
              <a:lnSpc>
                <a:spcPct val="100000"/>
              </a:lnSpc>
              <a:spcBef>
                <a:spcPts val="409"/>
              </a:spcBef>
              <a:tabLst>
                <a:tab pos="1533525" algn="l"/>
                <a:tab pos="3297554" algn="l"/>
              </a:tabLst>
            </a:pPr>
            <a:r>
              <a:rPr sz="2800" dirty="0">
                <a:latin typeface="Perpetua"/>
                <a:cs typeface="Perpetua"/>
              </a:rPr>
              <a:t>class</a:t>
            </a:r>
            <a:r>
              <a:rPr sz="2800" spc="-55" dirty="0">
                <a:latin typeface="Perpetua"/>
                <a:cs typeface="Perpetua"/>
              </a:rPr>
              <a:t> </a:t>
            </a:r>
            <a:r>
              <a:rPr sz="2800" spc="-25" dirty="0">
                <a:latin typeface="Perpetua"/>
                <a:cs typeface="Perpetua"/>
              </a:rPr>
              <a:t>C:</a:t>
            </a:r>
            <a:r>
              <a:rPr sz="2800" dirty="0">
                <a:latin typeface="Perpetua"/>
                <a:cs typeface="Perpetua"/>
              </a:rPr>
              <a:t>	def</a:t>
            </a:r>
            <a:r>
              <a:rPr sz="2800" spc="-45" dirty="0">
                <a:latin typeface="Perpetua"/>
                <a:cs typeface="Perpetua"/>
              </a:rPr>
              <a:t> </a:t>
            </a:r>
            <a:r>
              <a:rPr sz="2800" spc="-10" dirty="0">
                <a:latin typeface="Perpetua"/>
                <a:cs typeface="Perpetua"/>
              </a:rPr>
              <a:t>foo():</a:t>
            </a:r>
            <a:r>
              <a:rPr sz="2800" dirty="0">
                <a:latin typeface="Perpetua"/>
                <a:cs typeface="Perpetua"/>
              </a:rPr>
              <a:t>	</a:t>
            </a:r>
            <a:r>
              <a:rPr sz="2800" spc="-25" dirty="0">
                <a:latin typeface="Perpetua"/>
                <a:cs typeface="Perpetua"/>
              </a:rPr>
              <a:t>...</a:t>
            </a:r>
            <a:endParaRPr sz="2800" dirty="0">
              <a:latin typeface="Perpetua"/>
              <a:cs typeface="Perpetua"/>
            </a:endParaRPr>
          </a:p>
          <a:p>
            <a:pPr marL="332740">
              <a:lnSpc>
                <a:spcPct val="100000"/>
              </a:lnSpc>
              <a:spcBef>
                <a:spcPts val="395"/>
              </a:spcBef>
              <a:tabLst>
                <a:tab pos="1991995" algn="l"/>
                <a:tab pos="3756660" algn="l"/>
              </a:tabLst>
            </a:pPr>
            <a:r>
              <a:rPr sz="2800" dirty="0">
                <a:latin typeface="Perpetua"/>
                <a:cs typeface="Perpetua"/>
              </a:rPr>
              <a:t>class</a:t>
            </a:r>
            <a:r>
              <a:rPr sz="2800" spc="-55" dirty="0">
                <a:latin typeface="Perpetua"/>
                <a:cs typeface="Perpetua"/>
              </a:rPr>
              <a:t> </a:t>
            </a:r>
            <a:r>
              <a:rPr sz="2800" spc="-10" dirty="0">
                <a:latin typeface="Perpetua"/>
                <a:cs typeface="Perpetua"/>
              </a:rPr>
              <a:t>D(C):</a:t>
            </a:r>
            <a:r>
              <a:rPr sz="2800" dirty="0">
                <a:latin typeface="Perpetua"/>
                <a:cs typeface="Perpetua"/>
              </a:rPr>
              <a:t>	def</a:t>
            </a:r>
            <a:r>
              <a:rPr sz="2800" spc="-40" dirty="0">
                <a:latin typeface="Perpetua"/>
                <a:cs typeface="Perpetua"/>
              </a:rPr>
              <a:t> </a:t>
            </a:r>
            <a:r>
              <a:rPr sz="2800" spc="-10" dirty="0">
                <a:latin typeface="Perpetua"/>
                <a:cs typeface="Perpetua"/>
              </a:rPr>
              <a:t>foo():</a:t>
            </a:r>
            <a:r>
              <a:rPr sz="2800" dirty="0">
                <a:latin typeface="Perpetua"/>
                <a:cs typeface="Perpetua"/>
              </a:rPr>
              <a:t>	</a:t>
            </a:r>
            <a:r>
              <a:rPr sz="2800" spc="-25" dirty="0">
                <a:latin typeface="Perpetua"/>
                <a:cs typeface="Perpetua"/>
              </a:rPr>
              <a:t>...</a:t>
            </a:r>
            <a:endParaRPr sz="2800" dirty="0">
              <a:latin typeface="Perpetua"/>
              <a:cs typeface="Perpetua"/>
            </a:endParaRPr>
          </a:p>
          <a:p>
            <a:pPr marL="283845" indent="-271145">
              <a:lnSpc>
                <a:spcPct val="100000"/>
              </a:lnSpc>
              <a:spcBef>
                <a:spcPts val="605"/>
              </a:spcBef>
              <a:buClr>
                <a:srgbClr val="D24717"/>
              </a:buClr>
              <a:buSzPct val="83928"/>
              <a:buFont typeface="Segoe UI Symbol"/>
              <a:buChar char="⚫"/>
              <a:tabLst>
                <a:tab pos="283845" algn="l"/>
              </a:tabLst>
            </a:pPr>
            <a:r>
              <a:rPr sz="2800" dirty="0">
                <a:latin typeface="Perpetua"/>
                <a:cs typeface="Perpetua"/>
              </a:rPr>
              <a:t>When</a:t>
            </a:r>
            <a:r>
              <a:rPr sz="2800" spc="-60" dirty="0">
                <a:latin typeface="Perpetua"/>
                <a:cs typeface="Perpetua"/>
              </a:rPr>
              <a:t> </a:t>
            </a:r>
            <a:r>
              <a:rPr sz="2800" dirty="0">
                <a:latin typeface="Perpetua"/>
                <a:cs typeface="Perpetua"/>
              </a:rPr>
              <a:t>both</a:t>
            </a:r>
            <a:r>
              <a:rPr sz="2800" spc="-60" dirty="0">
                <a:latin typeface="Perpetua"/>
                <a:cs typeface="Perpetua"/>
              </a:rPr>
              <a:t> </a:t>
            </a:r>
            <a:r>
              <a:rPr sz="2800" dirty="0">
                <a:latin typeface="Perpetua"/>
                <a:cs typeface="Perpetua"/>
              </a:rPr>
              <a:t>define</a:t>
            </a:r>
            <a:r>
              <a:rPr sz="2800" spc="-45" dirty="0">
                <a:latin typeface="Perpetua"/>
                <a:cs typeface="Perpetua"/>
              </a:rPr>
              <a:t> </a:t>
            </a:r>
            <a:r>
              <a:rPr sz="2800" dirty="0">
                <a:latin typeface="Perpetua"/>
                <a:cs typeface="Perpetua"/>
              </a:rPr>
              <a:t>method</a:t>
            </a:r>
            <a:r>
              <a:rPr sz="2800" spc="-50" dirty="0">
                <a:latin typeface="Perpetua"/>
                <a:cs typeface="Perpetua"/>
              </a:rPr>
              <a:t> </a:t>
            </a:r>
            <a:r>
              <a:rPr sz="2800" spc="-20" dirty="0">
                <a:latin typeface="Perpetua"/>
                <a:cs typeface="Perpetua"/>
              </a:rPr>
              <a:t>foo,</a:t>
            </a:r>
            <a:r>
              <a:rPr sz="2800" spc="-135" dirty="0">
                <a:latin typeface="Perpetua"/>
                <a:cs typeface="Perpetua"/>
              </a:rPr>
              <a:t> </a:t>
            </a:r>
            <a:r>
              <a:rPr sz="2800" dirty="0">
                <a:latin typeface="Perpetua"/>
                <a:cs typeface="Perpetua"/>
              </a:rPr>
              <a:t>which</a:t>
            </a:r>
            <a:r>
              <a:rPr sz="2800" spc="-50" dirty="0">
                <a:latin typeface="Perpetua"/>
                <a:cs typeface="Perpetua"/>
              </a:rPr>
              <a:t> </a:t>
            </a:r>
            <a:r>
              <a:rPr sz="2800" dirty="0">
                <a:latin typeface="Perpetua"/>
                <a:cs typeface="Perpetua"/>
              </a:rPr>
              <a:t>method</a:t>
            </a:r>
            <a:r>
              <a:rPr sz="2800" spc="-60" dirty="0">
                <a:latin typeface="Perpetua"/>
                <a:cs typeface="Perpetua"/>
              </a:rPr>
              <a:t> </a:t>
            </a:r>
            <a:r>
              <a:rPr sz="2800" dirty="0">
                <a:latin typeface="Perpetua"/>
                <a:cs typeface="Perpetua"/>
              </a:rPr>
              <a:t>do</a:t>
            </a:r>
            <a:r>
              <a:rPr sz="2800" spc="-40" dirty="0">
                <a:latin typeface="Perpetua"/>
                <a:cs typeface="Perpetua"/>
              </a:rPr>
              <a:t> </a:t>
            </a:r>
            <a:r>
              <a:rPr sz="2800" dirty="0">
                <a:latin typeface="Perpetua"/>
                <a:cs typeface="Perpetua"/>
              </a:rPr>
              <a:t>we</a:t>
            </a:r>
            <a:r>
              <a:rPr sz="2800" spc="-40" dirty="0">
                <a:latin typeface="Perpetua"/>
                <a:cs typeface="Perpetua"/>
              </a:rPr>
              <a:t> </a:t>
            </a:r>
            <a:r>
              <a:rPr sz="2800" spc="-10" dirty="0">
                <a:latin typeface="Perpetua"/>
                <a:cs typeface="Perpetua"/>
              </a:rPr>
              <a:t>call:</a:t>
            </a:r>
            <a:endParaRPr lang="en-US" sz="2800" dirty="0">
              <a:latin typeface="Perpetua"/>
              <a:cs typeface="Perpetua"/>
            </a:endParaRPr>
          </a:p>
          <a:p>
            <a:pPr marL="559435" marR="464184" lvl="1" indent="-263525">
              <a:lnSpc>
                <a:spcPct val="100000"/>
              </a:lnSpc>
              <a:spcBef>
                <a:spcPts val="395"/>
              </a:spcBef>
              <a:buClr>
                <a:srgbClr val="9B2C1F"/>
              </a:buClr>
              <a:buSzPct val="83928"/>
              <a:buFont typeface="Segoe UI Symbol"/>
              <a:buChar char="⚫"/>
              <a:tabLst>
                <a:tab pos="561340" algn="l"/>
              </a:tabLst>
            </a:pPr>
            <a:r>
              <a:rPr lang="en-US" sz="2800" dirty="0">
                <a:latin typeface="Perpetua"/>
                <a:cs typeface="Perpetua"/>
              </a:rPr>
              <a:t>static</a:t>
            </a:r>
            <a:r>
              <a:rPr lang="en-US" sz="2800" spc="-60" dirty="0">
                <a:latin typeface="Perpetua"/>
                <a:cs typeface="Perpetua"/>
              </a:rPr>
              <a:t> </a:t>
            </a:r>
            <a:r>
              <a:rPr lang="en-US" sz="2800" dirty="0">
                <a:latin typeface="Perpetua"/>
                <a:cs typeface="Perpetua"/>
              </a:rPr>
              <a:t>method</a:t>
            </a:r>
            <a:r>
              <a:rPr lang="en-US" sz="2800" spc="-45" dirty="0">
                <a:latin typeface="Perpetua"/>
                <a:cs typeface="Perpetua"/>
              </a:rPr>
              <a:t> </a:t>
            </a:r>
            <a:r>
              <a:rPr lang="en-US" sz="2800" dirty="0">
                <a:latin typeface="Perpetua"/>
                <a:cs typeface="Perpetua"/>
              </a:rPr>
              <a:t>binding</a:t>
            </a:r>
            <a:r>
              <a:rPr lang="en-US" sz="2800" spc="-30" dirty="0">
                <a:latin typeface="Perpetua"/>
                <a:cs typeface="Perpetua"/>
              </a:rPr>
              <a:t> </a:t>
            </a:r>
            <a:r>
              <a:rPr lang="en-US" sz="2800" dirty="0">
                <a:latin typeface="Perpetua"/>
                <a:cs typeface="Perpetua"/>
              </a:rPr>
              <a:t>-</a:t>
            </a:r>
            <a:r>
              <a:rPr lang="en-US" sz="2800" spc="-45" dirty="0">
                <a:latin typeface="Perpetua"/>
                <a:cs typeface="Perpetua"/>
              </a:rPr>
              <a:t> </a:t>
            </a:r>
            <a:r>
              <a:rPr lang="en-US" sz="2800" dirty="0">
                <a:latin typeface="Perpetua"/>
                <a:cs typeface="Perpetua"/>
              </a:rPr>
              <a:t>needs</a:t>
            </a:r>
            <a:r>
              <a:rPr lang="en-US" sz="2800" spc="-35" dirty="0">
                <a:latin typeface="Perpetua"/>
                <a:cs typeface="Perpetua"/>
              </a:rPr>
              <a:t> </a:t>
            </a:r>
            <a:r>
              <a:rPr lang="en-US" sz="2800" dirty="0">
                <a:latin typeface="Perpetua"/>
                <a:cs typeface="Perpetua"/>
              </a:rPr>
              <a:t>static</a:t>
            </a:r>
            <a:r>
              <a:rPr lang="en-US" sz="2800" spc="-60" dirty="0">
                <a:latin typeface="Perpetua"/>
                <a:cs typeface="Perpetua"/>
              </a:rPr>
              <a:t> </a:t>
            </a:r>
            <a:r>
              <a:rPr lang="en-US" sz="2800" dirty="0">
                <a:latin typeface="Perpetua"/>
                <a:cs typeface="Perpetua"/>
              </a:rPr>
              <a:t>typing</a:t>
            </a:r>
            <a:r>
              <a:rPr lang="en-US" sz="2800" spc="-35" dirty="0">
                <a:latin typeface="Perpetua"/>
                <a:cs typeface="Perpetua"/>
              </a:rPr>
              <a:t> </a:t>
            </a:r>
            <a:r>
              <a:rPr lang="en-US" sz="2800" dirty="0">
                <a:latin typeface="Perpetua"/>
                <a:cs typeface="Perpetua"/>
              </a:rPr>
              <a:t>-</a:t>
            </a:r>
            <a:r>
              <a:rPr lang="en-US" sz="2800" spc="-45" dirty="0">
                <a:latin typeface="Perpetua"/>
                <a:cs typeface="Perpetua"/>
              </a:rPr>
              <a:t> </a:t>
            </a:r>
            <a:r>
              <a:rPr lang="en-US" sz="2800" dirty="0">
                <a:latin typeface="Perpetua"/>
                <a:cs typeface="Perpetua"/>
              </a:rPr>
              <a:t>call</a:t>
            </a:r>
            <a:r>
              <a:rPr lang="en-US" sz="2800" spc="-30" dirty="0">
                <a:latin typeface="Perpetua"/>
                <a:cs typeface="Perpetua"/>
              </a:rPr>
              <a:t> </a:t>
            </a:r>
            <a:r>
              <a:rPr lang="en-US" sz="2800" spc="-10" dirty="0">
                <a:latin typeface="Perpetua"/>
                <a:cs typeface="Perpetua"/>
              </a:rPr>
              <a:t>method 	</a:t>
            </a:r>
            <a:endParaRPr lang="en-US" sz="2800" dirty="0">
              <a:latin typeface="Perpetua"/>
              <a:cs typeface="Perpetua"/>
            </a:endParaRPr>
          </a:p>
          <a:p>
            <a:pPr marL="560070" marR="5080" lvl="1" indent="-263525">
              <a:lnSpc>
                <a:spcPct val="102499"/>
              </a:lnSpc>
              <a:spcBef>
                <a:spcPts val="325"/>
              </a:spcBef>
              <a:buClr>
                <a:srgbClr val="9B2C1F"/>
              </a:buClr>
              <a:buSzPct val="83928"/>
              <a:buFont typeface="Segoe UI Symbol"/>
              <a:buChar char="⚫"/>
              <a:tabLst>
                <a:tab pos="561340" algn="l"/>
              </a:tabLst>
            </a:pPr>
            <a:r>
              <a:rPr sz="2800" dirty="0">
                <a:latin typeface="Perpetua"/>
                <a:cs typeface="Perpetua"/>
              </a:rPr>
              <a:t>dynamic</a:t>
            </a:r>
            <a:r>
              <a:rPr sz="2800" spc="-35" dirty="0">
                <a:latin typeface="Perpetua"/>
                <a:cs typeface="Perpetua"/>
              </a:rPr>
              <a:t> </a:t>
            </a:r>
            <a:r>
              <a:rPr sz="2800" dirty="0">
                <a:latin typeface="Perpetua"/>
                <a:cs typeface="Perpetua"/>
              </a:rPr>
              <a:t>method</a:t>
            </a:r>
            <a:r>
              <a:rPr sz="2800" spc="-40" dirty="0">
                <a:latin typeface="Perpetua"/>
                <a:cs typeface="Perpetua"/>
              </a:rPr>
              <a:t> </a:t>
            </a:r>
            <a:r>
              <a:rPr sz="2800" dirty="0">
                <a:latin typeface="Perpetua"/>
                <a:cs typeface="Perpetua"/>
              </a:rPr>
              <a:t>binding</a:t>
            </a:r>
            <a:r>
              <a:rPr sz="2800" spc="-30" dirty="0">
                <a:latin typeface="Perpetua"/>
                <a:cs typeface="Perpetua"/>
              </a:rPr>
              <a:t> </a:t>
            </a:r>
            <a:r>
              <a:rPr sz="2800" dirty="0">
                <a:latin typeface="Perpetua"/>
                <a:cs typeface="Perpetua"/>
              </a:rPr>
              <a:t>-</a:t>
            </a:r>
            <a:r>
              <a:rPr sz="2800" spc="-40" dirty="0">
                <a:latin typeface="Perpetua"/>
                <a:cs typeface="Perpetua"/>
              </a:rPr>
              <a:t> </a:t>
            </a:r>
            <a:r>
              <a:rPr sz="2800" dirty="0">
                <a:latin typeface="Perpetua"/>
                <a:cs typeface="Perpetua"/>
              </a:rPr>
              <a:t>use</a:t>
            </a:r>
            <a:r>
              <a:rPr sz="2800" spc="-35" dirty="0">
                <a:latin typeface="Perpetua"/>
                <a:cs typeface="Perpetua"/>
              </a:rPr>
              <a:t> </a:t>
            </a:r>
            <a:r>
              <a:rPr sz="2800" dirty="0">
                <a:latin typeface="Perpetua"/>
                <a:cs typeface="Perpetua"/>
              </a:rPr>
              <a:t>class</a:t>
            </a:r>
            <a:r>
              <a:rPr sz="2800" spc="-40" dirty="0">
                <a:latin typeface="Perpetua"/>
                <a:cs typeface="Perpetua"/>
              </a:rPr>
              <a:t> </a:t>
            </a:r>
            <a:r>
              <a:rPr sz="2800" dirty="0">
                <a:latin typeface="Perpetua"/>
                <a:cs typeface="Perpetua"/>
              </a:rPr>
              <a:t>of</a:t>
            </a:r>
            <a:r>
              <a:rPr sz="2800" spc="-35" dirty="0">
                <a:latin typeface="Perpetua"/>
                <a:cs typeface="Perpetua"/>
              </a:rPr>
              <a:t> </a:t>
            </a:r>
            <a:r>
              <a:rPr sz="2800" dirty="0">
                <a:latin typeface="Perpetua"/>
                <a:cs typeface="Perpetua"/>
              </a:rPr>
              <a:t>the</a:t>
            </a:r>
            <a:r>
              <a:rPr sz="2800" spc="-30" dirty="0">
                <a:latin typeface="Perpetua"/>
                <a:cs typeface="Perpetua"/>
              </a:rPr>
              <a:t> </a:t>
            </a:r>
            <a:r>
              <a:rPr sz="2800" dirty="0">
                <a:latin typeface="Perpetua"/>
                <a:cs typeface="Perpetua"/>
              </a:rPr>
              <a:t>object</a:t>
            </a:r>
            <a:r>
              <a:rPr sz="2800" spc="-40" dirty="0">
                <a:latin typeface="Perpetua"/>
                <a:cs typeface="Perpetua"/>
              </a:rPr>
              <a:t> </a:t>
            </a:r>
            <a:r>
              <a:rPr sz="2800" dirty="0">
                <a:latin typeface="Perpetua"/>
                <a:cs typeface="Perpetua"/>
              </a:rPr>
              <a:t>-</a:t>
            </a:r>
            <a:r>
              <a:rPr sz="2800" spc="-45" dirty="0">
                <a:latin typeface="Perpetua"/>
                <a:cs typeface="Perpetua"/>
              </a:rPr>
              <a:t> </a:t>
            </a:r>
            <a:r>
              <a:rPr sz="2800" dirty="0">
                <a:latin typeface="Perpetua"/>
                <a:cs typeface="Perpetua"/>
              </a:rPr>
              <a:t>call</a:t>
            </a:r>
            <a:r>
              <a:rPr sz="2800" spc="-40" dirty="0">
                <a:latin typeface="Perpetua"/>
                <a:cs typeface="Perpetua"/>
              </a:rPr>
              <a:t> </a:t>
            </a:r>
            <a:r>
              <a:rPr sz="2800" spc="-20" dirty="0">
                <a:latin typeface="Perpetua"/>
                <a:cs typeface="Perpetua"/>
              </a:rPr>
              <a:t>from 	</a:t>
            </a:r>
            <a:r>
              <a:rPr sz="2800" dirty="0">
                <a:latin typeface="Perpetua"/>
                <a:cs typeface="Perpetua"/>
              </a:rPr>
              <a:t>most</a:t>
            </a:r>
            <a:r>
              <a:rPr sz="2800" spc="-55" dirty="0">
                <a:latin typeface="Perpetua"/>
                <a:cs typeface="Perpetua"/>
              </a:rPr>
              <a:t> </a:t>
            </a:r>
            <a:r>
              <a:rPr sz="2800" dirty="0">
                <a:latin typeface="Perpetua"/>
                <a:cs typeface="Perpetua"/>
              </a:rPr>
              <a:t>derived</a:t>
            </a:r>
            <a:r>
              <a:rPr sz="2800" spc="-50" dirty="0">
                <a:latin typeface="Perpetua"/>
                <a:cs typeface="Perpetua"/>
              </a:rPr>
              <a:t> </a:t>
            </a:r>
            <a:r>
              <a:rPr sz="2800" dirty="0">
                <a:latin typeface="Perpetua"/>
                <a:cs typeface="Perpetua"/>
              </a:rPr>
              <a:t>type</a:t>
            </a:r>
            <a:r>
              <a:rPr sz="2800" spc="-40" dirty="0">
                <a:latin typeface="Perpetua"/>
                <a:cs typeface="Perpetua"/>
              </a:rPr>
              <a:t> </a:t>
            </a:r>
            <a:r>
              <a:rPr sz="2800" dirty="0">
                <a:latin typeface="Wingdings"/>
                <a:cs typeface="Wingdings"/>
              </a:rPr>
              <a:t></a:t>
            </a:r>
            <a:r>
              <a:rPr sz="2800" spc="-125" dirty="0">
                <a:latin typeface="Times New Roman"/>
                <a:cs typeface="Times New Roman"/>
              </a:rPr>
              <a:t> </a:t>
            </a:r>
            <a:r>
              <a:rPr sz="2800" dirty="0">
                <a:latin typeface="Perpetua"/>
                <a:cs typeface="Perpetua"/>
              </a:rPr>
              <a:t>more</a:t>
            </a:r>
            <a:r>
              <a:rPr sz="2800" spc="-50" dirty="0">
                <a:latin typeface="Perpetua"/>
                <a:cs typeface="Perpetua"/>
              </a:rPr>
              <a:t> </a:t>
            </a:r>
            <a:r>
              <a:rPr sz="2800" spc="-10" dirty="0">
                <a:latin typeface="Perpetua"/>
                <a:cs typeface="Perpetua"/>
              </a:rPr>
              <a:t>expensive.</a:t>
            </a:r>
            <a:endParaRPr sz="2800" dirty="0">
              <a:latin typeface="Perpetua"/>
              <a:cs typeface="Perpetua"/>
            </a:endParaRPr>
          </a:p>
          <a:p>
            <a:pPr marL="835025" lvl="2" indent="-231775">
              <a:lnSpc>
                <a:spcPct val="100000"/>
              </a:lnSpc>
              <a:spcBef>
                <a:spcPts val="365"/>
              </a:spcBef>
              <a:buClr>
                <a:srgbClr val="E6B0AB"/>
              </a:buClr>
              <a:buSzPct val="85416"/>
              <a:buFont typeface="Segoe UI Symbol"/>
              <a:buChar char="⚫"/>
              <a:tabLst>
                <a:tab pos="835025" algn="l"/>
              </a:tabLst>
            </a:pPr>
            <a:r>
              <a:rPr sz="2400" dirty="0">
                <a:latin typeface="Perpetua"/>
                <a:cs typeface="Perpetua"/>
              </a:rPr>
              <a:t>Dynamic ==</a:t>
            </a:r>
            <a:r>
              <a:rPr sz="2400" spc="-10" dirty="0">
                <a:latin typeface="Perpetua"/>
                <a:cs typeface="Perpetua"/>
              </a:rPr>
              <a:t> </a:t>
            </a:r>
            <a:r>
              <a:rPr sz="2400" dirty="0">
                <a:latin typeface="Perpetua"/>
                <a:cs typeface="Perpetua"/>
              </a:rPr>
              <a:t>virtual methods</a:t>
            </a:r>
            <a:r>
              <a:rPr sz="2400" spc="-20" dirty="0">
                <a:latin typeface="Perpetua"/>
                <a:cs typeface="Perpetua"/>
              </a:rPr>
              <a:t> </a:t>
            </a:r>
            <a:r>
              <a:rPr sz="2400" dirty="0">
                <a:latin typeface="Perpetua"/>
                <a:cs typeface="Perpetua"/>
              </a:rPr>
              <a:t>in</a:t>
            </a:r>
            <a:r>
              <a:rPr sz="2400" spc="-5" dirty="0">
                <a:latin typeface="Perpetua"/>
                <a:cs typeface="Perpetua"/>
              </a:rPr>
              <a:t> </a:t>
            </a:r>
            <a:r>
              <a:rPr sz="2400" spc="-20" dirty="0">
                <a:latin typeface="Perpetua"/>
                <a:cs typeface="Perpetua"/>
              </a:rPr>
              <a:t>C++.</a:t>
            </a:r>
            <a:endParaRPr sz="2400" dirty="0">
              <a:latin typeface="Perpetua"/>
              <a:cs typeface="Perpetua"/>
            </a:endParaRPr>
          </a:p>
          <a:p>
            <a:pPr marL="835025" lvl="2" indent="-231775">
              <a:lnSpc>
                <a:spcPct val="100000"/>
              </a:lnSpc>
              <a:spcBef>
                <a:spcPts val="409"/>
              </a:spcBef>
              <a:buClr>
                <a:srgbClr val="E6B0AB"/>
              </a:buClr>
              <a:buSzPct val="85416"/>
              <a:buFont typeface="Segoe UI Symbol"/>
              <a:buChar char="⚫"/>
              <a:tabLst>
                <a:tab pos="835025" algn="l"/>
              </a:tabLst>
            </a:pPr>
            <a:r>
              <a:rPr sz="2400" dirty="0">
                <a:latin typeface="Perpetua"/>
                <a:cs typeface="Perpetua"/>
              </a:rPr>
              <a:t>Dynamic</a:t>
            </a:r>
            <a:r>
              <a:rPr sz="2400" spc="-15" dirty="0">
                <a:latin typeface="Perpetua"/>
                <a:cs typeface="Perpetua"/>
              </a:rPr>
              <a:t> </a:t>
            </a:r>
            <a:r>
              <a:rPr sz="2400" dirty="0">
                <a:latin typeface="Perpetua"/>
                <a:cs typeface="Perpetua"/>
              </a:rPr>
              <a:t>==</a:t>
            </a:r>
            <a:r>
              <a:rPr sz="2400" spc="-25" dirty="0">
                <a:latin typeface="Perpetua"/>
                <a:cs typeface="Perpetua"/>
              </a:rPr>
              <a:t> </a:t>
            </a:r>
            <a:r>
              <a:rPr sz="2400" dirty="0">
                <a:latin typeface="Perpetua"/>
                <a:cs typeface="Perpetua"/>
              </a:rPr>
              <a:t>default</a:t>
            </a:r>
            <a:r>
              <a:rPr sz="2400" spc="-15" dirty="0">
                <a:latin typeface="Perpetua"/>
                <a:cs typeface="Perpetua"/>
              </a:rPr>
              <a:t> </a:t>
            </a:r>
            <a:r>
              <a:rPr sz="2400" dirty="0">
                <a:latin typeface="Perpetua"/>
                <a:cs typeface="Perpetua"/>
              </a:rPr>
              <a:t>in</a:t>
            </a:r>
            <a:r>
              <a:rPr sz="2400" spc="-25" dirty="0">
                <a:latin typeface="Perpetua"/>
                <a:cs typeface="Perpetua"/>
              </a:rPr>
              <a:t> </a:t>
            </a:r>
            <a:r>
              <a:rPr sz="2400" spc="-20" dirty="0">
                <a:latin typeface="Perpetua"/>
                <a:cs typeface="Perpetua"/>
              </a:rPr>
              <a:t>Java.</a:t>
            </a:r>
            <a:endParaRPr sz="2400" dirty="0">
              <a:latin typeface="Perpetua"/>
              <a:cs typeface="Perpetua"/>
            </a:endParaRPr>
          </a:p>
        </p:txBody>
      </p:sp>
    </p:spTree>
    <p:extLst>
      <p:ext uri="{BB962C8B-B14F-4D97-AF65-F5344CB8AC3E}">
        <p14:creationId xmlns:p14="http://schemas.microsoft.com/office/powerpoint/2010/main" val="81654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0184-1689-BFC7-C3FC-62299ACBB9F7}"/>
              </a:ext>
            </a:extLst>
          </p:cNvPr>
          <p:cNvSpPr>
            <a:spLocks noGrp="1"/>
          </p:cNvSpPr>
          <p:nvPr>
            <p:ph type="title"/>
          </p:nvPr>
        </p:nvSpPr>
        <p:spPr>
          <a:xfrm>
            <a:off x="838200" y="365125"/>
            <a:ext cx="10515600" cy="732155"/>
          </a:xfrm>
        </p:spPr>
        <p:txBody>
          <a:bodyPr/>
          <a:lstStyle/>
          <a:p>
            <a:r>
              <a:rPr lang="en-US" sz="4400" spc="-10" dirty="0"/>
              <a:t>Dynamic Method Binding</a:t>
            </a:r>
            <a:endParaRPr lang="en-US" dirty="0"/>
          </a:p>
        </p:txBody>
      </p:sp>
      <p:pic>
        <p:nvPicPr>
          <p:cNvPr id="4" name="Picture 3">
            <a:extLst>
              <a:ext uri="{FF2B5EF4-FFF2-40B4-BE49-F238E27FC236}">
                <a16:creationId xmlns:a16="http://schemas.microsoft.com/office/drawing/2014/main" id="{A2A7CA88-7CCD-6EEB-DA46-781F81F335B6}"/>
              </a:ext>
            </a:extLst>
          </p:cNvPr>
          <p:cNvPicPr>
            <a:picLocks noChangeAspect="1"/>
          </p:cNvPicPr>
          <p:nvPr/>
        </p:nvPicPr>
        <p:blipFill>
          <a:blip r:embed="rId2"/>
          <a:stretch>
            <a:fillRect/>
          </a:stretch>
        </p:blipFill>
        <p:spPr>
          <a:xfrm>
            <a:off x="2078482" y="1435609"/>
            <a:ext cx="7152719" cy="2765406"/>
          </a:xfrm>
          <a:prstGeom prst="rect">
            <a:avLst/>
          </a:prstGeom>
        </p:spPr>
      </p:pic>
      <p:sp>
        <p:nvSpPr>
          <p:cNvPr id="5" name="object 7">
            <a:extLst>
              <a:ext uri="{FF2B5EF4-FFF2-40B4-BE49-F238E27FC236}">
                <a16:creationId xmlns:a16="http://schemas.microsoft.com/office/drawing/2014/main" id="{A8D39E2B-9F0C-0007-556D-0934CB679D9C}"/>
              </a:ext>
            </a:extLst>
          </p:cNvPr>
          <p:cNvSpPr txBox="1"/>
          <p:nvPr/>
        </p:nvSpPr>
        <p:spPr>
          <a:xfrm>
            <a:off x="267970" y="4539344"/>
            <a:ext cx="11656060" cy="2166619"/>
          </a:xfrm>
          <a:prstGeom prst="rect">
            <a:avLst/>
          </a:prstGeom>
        </p:spPr>
        <p:txBody>
          <a:bodyPr vert="horz" wrap="square" lIns="0" tIns="12065" rIns="0" bIns="0" rtlCol="0">
            <a:spAutoFit/>
          </a:bodyPr>
          <a:lstStyle/>
          <a:p>
            <a:pPr marL="12700" marR="104775">
              <a:lnSpc>
                <a:spcPct val="100000"/>
              </a:lnSpc>
              <a:spcBef>
                <a:spcPts val="95"/>
              </a:spcBef>
            </a:pPr>
            <a:r>
              <a:rPr sz="2800" dirty="0">
                <a:latin typeface="Times New Roman"/>
                <a:cs typeface="Times New Roman"/>
              </a:rPr>
              <a:t>The</a:t>
            </a:r>
            <a:r>
              <a:rPr sz="2800" spc="-35" dirty="0">
                <a:latin typeface="Times New Roman"/>
                <a:cs typeface="Times New Roman"/>
              </a:rPr>
              <a:t> </a:t>
            </a:r>
            <a:r>
              <a:rPr sz="2800" dirty="0">
                <a:latin typeface="Times New Roman"/>
                <a:cs typeface="Times New Roman"/>
              </a:rPr>
              <a:t>representation</a:t>
            </a:r>
            <a:r>
              <a:rPr sz="2800" spc="-45" dirty="0">
                <a:latin typeface="Times New Roman"/>
                <a:cs typeface="Times New Roman"/>
              </a:rPr>
              <a:t> </a:t>
            </a:r>
            <a:r>
              <a:rPr sz="2800" dirty="0">
                <a:latin typeface="Times New Roman"/>
                <a:cs typeface="Times New Roman"/>
              </a:rPr>
              <a:t>of</a:t>
            </a:r>
            <a:r>
              <a:rPr sz="2800" spc="-25" dirty="0">
                <a:latin typeface="Times New Roman"/>
                <a:cs typeface="Times New Roman"/>
              </a:rPr>
              <a:t> </a:t>
            </a:r>
            <a:r>
              <a:rPr sz="2800" dirty="0">
                <a:latin typeface="Times New Roman"/>
                <a:cs typeface="Times New Roman"/>
              </a:rPr>
              <a:t>object</a:t>
            </a:r>
            <a:r>
              <a:rPr sz="2800" spc="-45" dirty="0">
                <a:latin typeface="Times New Roman"/>
                <a:cs typeface="Times New Roman"/>
              </a:rPr>
              <a:t> </a:t>
            </a:r>
            <a:r>
              <a:rPr sz="2800" dirty="0">
                <a:latin typeface="Times New Roman"/>
                <a:cs typeface="Times New Roman"/>
              </a:rPr>
              <a:t>F</a:t>
            </a:r>
            <a:r>
              <a:rPr sz="2800" spc="-20" dirty="0">
                <a:latin typeface="Times New Roman"/>
                <a:cs typeface="Times New Roman"/>
              </a:rPr>
              <a:t> </a:t>
            </a:r>
            <a:r>
              <a:rPr sz="2800" dirty="0">
                <a:latin typeface="Times New Roman"/>
                <a:cs typeface="Times New Roman"/>
              </a:rPr>
              <a:t>begins</a:t>
            </a:r>
            <a:r>
              <a:rPr sz="2800" spc="-50" dirty="0">
                <a:latin typeface="Times New Roman"/>
                <a:cs typeface="Times New Roman"/>
              </a:rPr>
              <a:t> </a:t>
            </a:r>
            <a:r>
              <a:rPr sz="2800" dirty="0">
                <a:latin typeface="Times New Roman"/>
                <a:cs typeface="Times New Roman"/>
              </a:rPr>
              <a:t>with</a:t>
            </a:r>
            <a:r>
              <a:rPr sz="2800" spc="-2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address</a:t>
            </a:r>
            <a:r>
              <a:rPr sz="2800" spc="-40" dirty="0">
                <a:latin typeface="Times New Roman"/>
                <a:cs typeface="Times New Roman"/>
              </a:rPr>
              <a:t> </a:t>
            </a:r>
            <a:r>
              <a:rPr sz="2800" dirty="0">
                <a:latin typeface="Times New Roman"/>
                <a:cs typeface="Times New Roman"/>
              </a:rPr>
              <a:t>of</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vtable</a:t>
            </a:r>
            <a:r>
              <a:rPr sz="2800" spc="-30" dirty="0">
                <a:latin typeface="Times New Roman"/>
                <a:cs typeface="Times New Roman"/>
              </a:rPr>
              <a:t> </a:t>
            </a:r>
            <a:r>
              <a:rPr sz="2800" dirty="0">
                <a:latin typeface="Times New Roman"/>
                <a:cs typeface="Times New Roman"/>
              </a:rPr>
              <a:t>for</a:t>
            </a:r>
            <a:r>
              <a:rPr sz="2800" spc="-20" dirty="0">
                <a:latin typeface="Times New Roman"/>
                <a:cs typeface="Times New Roman"/>
              </a:rPr>
              <a:t> </a:t>
            </a:r>
            <a:r>
              <a:rPr sz="2800" dirty="0">
                <a:latin typeface="Times New Roman"/>
                <a:cs typeface="Times New Roman"/>
              </a:rPr>
              <a:t>class</a:t>
            </a:r>
            <a:r>
              <a:rPr sz="2800" spc="-20" dirty="0">
                <a:latin typeface="Times New Roman"/>
                <a:cs typeface="Times New Roman"/>
              </a:rPr>
              <a:t> foo.</a:t>
            </a:r>
            <a:endParaRPr sz="2800" dirty="0">
              <a:latin typeface="Times New Roman"/>
              <a:cs typeface="Times New Roman"/>
            </a:endParaRPr>
          </a:p>
          <a:p>
            <a:pPr marL="12700">
              <a:lnSpc>
                <a:spcPct val="100000"/>
              </a:lnSpc>
            </a:pPr>
            <a:r>
              <a:rPr sz="2800" dirty="0">
                <a:latin typeface="Times New Roman"/>
                <a:cs typeface="Times New Roman"/>
              </a:rPr>
              <a:t>All</a:t>
            </a:r>
            <a:r>
              <a:rPr sz="2800" spc="-15" dirty="0">
                <a:latin typeface="Times New Roman"/>
                <a:cs typeface="Times New Roman"/>
              </a:rPr>
              <a:t> </a:t>
            </a:r>
            <a:r>
              <a:rPr sz="2800" dirty="0">
                <a:latin typeface="Times New Roman"/>
                <a:cs typeface="Times New Roman"/>
              </a:rPr>
              <a:t>objects</a:t>
            </a:r>
            <a:r>
              <a:rPr sz="2800" spc="-2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this</a:t>
            </a:r>
            <a:r>
              <a:rPr sz="2800" spc="-25" dirty="0">
                <a:latin typeface="Times New Roman"/>
                <a:cs typeface="Times New Roman"/>
              </a:rPr>
              <a:t> </a:t>
            </a:r>
            <a:r>
              <a:rPr sz="2800" dirty="0">
                <a:latin typeface="Times New Roman"/>
                <a:cs typeface="Times New Roman"/>
              </a:rPr>
              <a:t>class</a:t>
            </a:r>
            <a:r>
              <a:rPr sz="2800" spc="-20" dirty="0">
                <a:latin typeface="Times New Roman"/>
                <a:cs typeface="Times New Roman"/>
              </a:rPr>
              <a:t> </a:t>
            </a:r>
            <a:r>
              <a:rPr sz="2800" dirty="0">
                <a:latin typeface="Times New Roman"/>
                <a:cs typeface="Times New Roman"/>
              </a:rPr>
              <a:t>will</a:t>
            </a:r>
            <a:r>
              <a:rPr sz="2800" spc="-15" dirty="0">
                <a:latin typeface="Times New Roman"/>
                <a:cs typeface="Times New Roman"/>
              </a:rPr>
              <a:t> </a:t>
            </a:r>
            <a:r>
              <a:rPr sz="2800" dirty="0">
                <a:latin typeface="Times New Roman"/>
                <a:cs typeface="Times New Roman"/>
              </a:rPr>
              <a:t>point</a:t>
            </a:r>
            <a:r>
              <a:rPr sz="2800" spc="-20" dirty="0">
                <a:latin typeface="Times New Roman"/>
                <a:cs typeface="Times New Roman"/>
              </a:rPr>
              <a:t> </a:t>
            </a:r>
            <a:r>
              <a:rPr sz="2800" dirty="0">
                <a:latin typeface="Times New Roman"/>
                <a:cs typeface="Times New Roman"/>
              </a:rPr>
              <a:t>to</a:t>
            </a:r>
            <a:r>
              <a:rPr sz="2800" spc="-20" dirty="0">
                <a:latin typeface="Times New Roman"/>
                <a:cs typeface="Times New Roman"/>
              </a:rPr>
              <a:t> </a:t>
            </a:r>
            <a:r>
              <a:rPr sz="2800" dirty="0">
                <a:latin typeface="Times New Roman"/>
                <a:cs typeface="Times New Roman"/>
              </a:rPr>
              <a:t>the</a:t>
            </a:r>
            <a:r>
              <a:rPr sz="2800" spc="-15" dirty="0">
                <a:latin typeface="Times New Roman"/>
                <a:cs typeface="Times New Roman"/>
              </a:rPr>
              <a:t> </a:t>
            </a:r>
            <a:r>
              <a:rPr sz="2800" dirty="0">
                <a:latin typeface="Times New Roman"/>
                <a:cs typeface="Times New Roman"/>
              </a:rPr>
              <a:t>same</a:t>
            </a:r>
            <a:r>
              <a:rPr sz="2800" spc="20" dirty="0">
                <a:latin typeface="Times New Roman"/>
                <a:cs typeface="Times New Roman"/>
              </a:rPr>
              <a:t> </a:t>
            </a:r>
            <a:r>
              <a:rPr sz="2800" spc="-10" dirty="0">
                <a:latin typeface="Times New Roman"/>
                <a:cs typeface="Times New Roman"/>
              </a:rPr>
              <a:t>vtable.</a:t>
            </a:r>
            <a:endParaRPr sz="2800" dirty="0">
              <a:latin typeface="Times New Roman"/>
              <a:cs typeface="Times New Roman"/>
            </a:endParaRPr>
          </a:p>
          <a:p>
            <a:pPr marL="12700" marR="5080">
              <a:lnSpc>
                <a:spcPct val="100000"/>
              </a:lnSpc>
            </a:pPr>
            <a:r>
              <a:rPr sz="2800" dirty="0">
                <a:latin typeface="Times New Roman"/>
                <a:cs typeface="Times New Roman"/>
              </a:rPr>
              <a:t>The</a:t>
            </a:r>
            <a:r>
              <a:rPr sz="2800" spc="-25" dirty="0">
                <a:latin typeface="Times New Roman"/>
                <a:cs typeface="Times New Roman"/>
              </a:rPr>
              <a:t> </a:t>
            </a:r>
            <a:r>
              <a:rPr sz="2800" dirty="0">
                <a:latin typeface="Times New Roman"/>
                <a:cs typeface="Times New Roman"/>
              </a:rPr>
              <a:t>vtable</a:t>
            </a:r>
            <a:r>
              <a:rPr sz="2800" spc="-35" dirty="0">
                <a:latin typeface="Times New Roman"/>
                <a:cs typeface="Times New Roman"/>
              </a:rPr>
              <a:t> </a:t>
            </a:r>
            <a:r>
              <a:rPr sz="2800" dirty="0">
                <a:latin typeface="Times New Roman"/>
                <a:cs typeface="Times New Roman"/>
              </a:rPr>
              <a:t>itself</a:t>
            </a:r>
            <a:r>
              <a:rPr sz="2800" spc="-40" dirty="0">
                <a:latin typeface="Times New Roman"/>
                <a:cs typeface="Times New Roman"/>
              </a:rPr>
              <a:t> </a:t>
            </a:r>
            <a:r>
              <a:rPr sz="2800" dirty="0">
                <a:latin typeface="Times New Roman"/>
                <a:cs typeface="Times New Roman"/>
              </a:rPr>
              <a:t>consists</a:t>
            </a:r>
            <a:r>
              <a:rPr sz="2800" spc="-50" dirty="0">
                <a:latin typeface="Times New Roman"/>
                <a:cs typeface="Times New Roman"/>
              </a:rPr>
              <a:t> </a:t>
            </a:r>
            <a:r>
              <a:rPr sz="2800" dirty="0">
                <a:latin typeface="Times New Roman"/>
                <a:cs typeface="Times New Roman"/>
              </a:rPr>
              <a:t>of</a:t>
            </a:r>
            <a:r>
              <a:rPr sz="2800" spc="-20" dirty="0">
                <a:latin typeface="Times New Roman"/>
                <a:cs typeface="Times New Roman"/>
              </a:rPr>
              <a:t> </a:t>
            </a:r>
            <a:r>
              <a:rPr sz="2800" dirty="0">
                <a:latin typeface="Times New Roman"/>
                <a:cs typeface="Times New Roman"/>
              </a:rPr>
              <a:t>an</a:t>
            </a:r>
            <a:r>
              <a:rPr sz="2800" spc="-30" dirty="0">
                <a:latin typeface="Times New Roman"/>
                <a:cs typeface="Times New Roman"/>
              </a:rPr>
              <a:t> </a:t>
            </a:r>
            <a:r>
              <a:rPr sz="2800" dirty="0">
                <a:latin typeface="Times New Roman"/>
                <a:cs typeface="Times New Roman"/>
              </a:rPr>
              <a:t>array</a:t>
            </a:r>
            <a:r>
              <a:rPr sz="2800" spc="-30" dirty="0">
                <a:latin typeface="Times New Roman"/>
                <a:cs typeface="Times New Roman"/>
              </a:rPr>
              <a:t> </a:t>
            </a:r>
            <a:r>
              <a:rPr sz="2800" dirty="0">
                <a:latin typeface="Times New Roman"/>
                <a:cs typeface="Times New Roman"/>
              </a:rPr>
              <a:t>of</a:t>
            </a:r>
            <a:r>
              <a:rPr sz="2800" spc="-15" dirty="0">
                <a:latin typeface="Times New Roman"/>
                <a:cs typeface="Times New Roman"/>
              </a:rPr>
              <a:t> </a:t>
            </a:r>
            <a:r>
              <a:rPr sz="2800" dirty="0">
                <a:latin typeface="Times New Roman"/>
                <a:cs typeface="Times New Roman"/>
              </a:rPr>
              <a:t>addresses,</a:t>
            </a:r>
            <a:r>
              <a:rPr sz="2800" spc="-45" dirty="0">
                <a:latin typeface="Times New Roman"/>
                <a:cs typeface="Times New Roman"/>
              </a:rPr>
              <a:t> </a:t>
            </a:r>
            <a:r>
              <a:rPr sz="2800" dirty="0">
                <a:latin typeface="Times New Roman"/>
                <a:cs typeface="Times New Roman"/>
              </a:rPr>
              <a:t>one</a:t>
            </a:r>
            <a:r>
              <a:rPr sz="2800" spc="-35" dirty="0">
                <a:latin typeface="Times New Roman"/>
                <a:cs typeface="Times New Roman"/>
              </a:rPr>
              <a:t> </a:t>
            </a:r>
            <a:r>
              <a:rPr sz="2800" dirty="0">
                <a:latin typeface="Times New Roman"/>
                <a:cs typeface="Times New Roman"/>
              </a:rPr>
              <a:t>for</a:t>
            </a:r>
            <a:r>
              <a:rPr sz="2800" spc="-30" dirty="0">
                <a:latin typeface="Times New Roman"/>
                <a:cs typeface="Times New Roman"/>
              </a:rPr>
              <a:t> </a:t>
            </a:r>
            <a:r>
              <a:rPr sz="2800" spc="-25" dirty="0">
                <a:latin typeface="Times New Roman"/>
                <a:cs typeface="Times New Roman"/>
              </a:rPr>
              <a:t>the </a:t>
            </a:r>
            <a:r>
              <a:rPr sz="2800" dirty="0">
                <a:latin typeface="Times New Roman"/>
                <a:cs typeface="Times New Roman"/>
              </a:rPr>
              <a:t>code</a:t>
            </a:r>
            <a:r>
              <a:rPr sz="2800" spc="-25" dirty="0">
                <a:latin typeface="Times New Roman"/>
                <a:cs typeface="Times New Roman"/>
              </a:rPr>
              <a:t> </a:t>
            </a:r>
            <a:r>
              <a:rPr sz="2800" dirty="0">
                <a:latin typeface="Times New Roman"/>
                <a:cs typeface="Times New Roman"/>
              </a:rPr>
              <a:t>of</a:t>
            </a:r>
            <a:r>
              <a:rPr sz="2800" spc="-20" dirty="0">
                <a:latin typeface="Times New Roman"/>
                <a:cs typeface="Times New Roman"/>
              </a:rPr>
              <a:t> </a:t>
            </a:r>
            <a:r>
              <a:rPr sz="2800" dirty="0">
                <a:latin typeface="Times New Roman"/>
                <a:cs typeface="Times New Roman"/>
              </a:rPr>
              <a:t>each</a:t>
            </a:r>
            <a:r>
              <a:rPr sz="2800" spc="-25" dirty="0">
                <a:latin typeface="Times New Roman"/>
                <a:cs typeface="Times New Roman"/>
              </a:rPr>
              <a:t> </a:t>
            </a:r>
            <a:r>
              <a:rPr sz="2800" dirty="0">
                <a:latin typeface="Times New Roman"/>
                <a:cs typeface="Times New Roman"/>
              </a:rPr>
              <a:t>virtual</a:t>
            </a:r>
            <a:r>
              <a:rPr sz="2800" spc="-30" dirty="0">
                <a:latin typeface="Times New Roman"/>
                <a:cs typeface="Times New Roman"/>
              </a:rPr>
              <a:t> </a:t>
            </a:r>
            <a:r>
              <a:rPr sz="2800" dirty="0">
                <a:latin typeface="Times New Roman"/>
                <a:cs typeface="Times New Roman"/>
              </a:rPr>
              <a:t>method</a:t>
            </a:r>
            <a:r>
              <a:rPr sz="2800" spc="-25"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the</a:t>
            </a:r>
            <a:r>
              <a:rPr sz="2800" spc="-40" dirty="0">
                <a:latin typeface="Times New Roman"/>
                <a:cs typeface="Times New Roman"/>
              </a:rPr>
              <a:t> </a:t>
            </a:r>
            <a:r>
              <a:rPr sz="2800" spc="-10" dirty="0">
                <a:latin typeface="Times New Roman"/>
                <a:cs typeface="Times New Roman"/>
              </a:rPr>
              <a:t>class.</a:t>
            </a:r>
            <a:endParaRPr sz="2800" dirty="0">
              <a:latin typeface="Times New Roman"/>
              <a:cs typeface="Times New Roman"/>
            </a:endParaRPr>
          </a:p>
          <a:p>
            <a:pPr marL="12700" marR="782955">
              <a:lnSpc>
                <a:spcPct val="100000"/>
              </a:lnSpc>
              <a:spcBef>
                <a:spcPts val="5"/>
              </a:spcBef>
            </a:pP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remainder</a:t>
            </a:r>
            <a:r>
              <a:rPr sz="2800" spc="-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F</a:t>
            </a:r>
            <a:r>
              <a:rPr sz="2800" spc="-5" dirty="0">
                <a:latin typeface="Times New Roman"/>
                <a:cs typeface="Times New Roman"/>
              </a:rPr>
              <a:t> </a:t>
            </a:r>
            <a:r>
              <a:rPr sz="2800" dirty="0">
                <a:latin typeface="Times New Roman"/>
                <a:cs typeface="Times New Roman"/>
              </a:rPr>
              <a:t>consists</a:t>
            </a:r>
            <a:r>
              <a:rPr sz="2800" spc="-45" dirty="0">
                <a:latin typeface="Times New Roman"/>
                <a:cs typeface="Times New Roman"/>
              </a:rPr>
              <a:t> </a:t>
            </a:r>
            <a:r>
              <a:rPr sz="2800" dirty="0">
                <a:latin typeface="Times New Roman"/>
                <a:cs typeface="Times New Roman"/>
              </a:rPr>
              <a:t>of the</a:t>
            </a:r>
            <a:r>
              <a:rPr sz="2800" spc="-25" dirty="0">
                <a:latin typeface="Times New Roman"/>
                <a:cs typeface="Times New Roman"/>
              </a:rPr>
              <a:t> </a:t>
            </a:r>
            <a:r>
              <a:rPr sz="2800" dirty="0">
                <a:latin typeface="Times New Roman"/>
                <a:cs typeface="Times New Roman"/>
              </a:rPr>
              <a:t>representations</a:t>
            </a:r>
            <a:r>
              <a:rPr sz="2800" spc="-40"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spc="-25" dirty="0">
                <a:latin typeface="Times New Roman"/>
                <a:cs typeface="Times New Roman"/>
              </a:rPr>
              <a:t>its </a:t>
            </a:r>
            <a:r>
              <a:rPr sz="2800" spc="-10" dirty="0">
                <a:latin typeface="Times New Roman"/>
                <a:cs typeface="Times New Roman"/>
              </a:rPr>
              <a:t>fields.</a:t>
            </a:r>
            <a:endParaRPr sz="2800" dirty="0">
              <a:latin typeface="Times New Roman"/>
              <a:cs typeface="Times New Roman"/>
            </a:endParaRPr>
          </a:p>
        </p:txBody>
      </p:sp>
    </p:spTree>
    <p:extLst>
      <p:ext uri="{BB962C8B-B14F-4D97-AF65-F5344CB8AC3E}">
        <p14:creationId xmlns:p14="http://schemas.microsoft.com/office/powerpoint/2010/main" val="110548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0184-1689-BFC7-C3FC-62299ACBB9F7}"/>
              </a:ext>
            </a:extLst>
          </p:cNvPr>
          <p:cNvSpPr>
            <a:spLocks noGrp="1"/>
          </p:cNvSpPr>
          <p:nvPr>
            <p:ph type="title"/>
          </p:nvPr>
        </p:nvSpPr>
        <p:spPr>
          <a:xfrm>
            <a:off x="838200" y="365125"/>
            <a:ext cx="10515600" cy="732155"/>
          </a:xfrm>
        </p:spPr>
        <p:txBody>
          <a:bodyPr/>
          <a:lstStyle/>
          <a:p>
            <a:r>
              <a:rPr lang="en-US" sz="4400" spc="-10" dirty="0"/>
              <a:t>Dynamic Method Binding</a:t>
            </a:r>
            <a:endParaRPr lang="en-US" dirty="0"/>
          </a:p>
        </p:txBody>
      </p:sp>
      <p:pic>
        <p:nvPicPr>
          <p:cNvPr id="3" name="Picture 2">
            <a:extLst>
              <a:ext uri="{FF2B5EF4-FFF2-40B4-BE49-F238E27FC236}">
                <a16:creationId xmlns:a16="http://schemas.microsoft.com/office/drawing/2014/main" id="{65BF99F7-28BC-3BB8-92F2-56507C600AA3}"/>
              </a:ext>
            </a:extLst>
          </p:cNvPr>
          <p:cNvPicPr>
            <a:picLocks noChangeAspect="1"/>
          </p:cNvPicPr>
          <p:nvPr/>
        </p:nvPicPr>
        <p:blipFill>
          <a:blip r:embed="rId2"/>
          <a:stretch>
            <a:fillRect/>
          </a:stretch>
        </p:blipFill>
        <p:spPr>
          <a:xfrm>
            <a:off x="1386840" y="1097280"/>
            <a:ext cx="9205690" cy="2816352"/>
          </a:xfrm>
          <a:prstGeom prst="rect">
            <a:avLst/>
          </a:prstGeom>
        </p:spPr>
      </p:pic>
      <p:sp>
        <p:nvSpPr>
          <p:cNvPr id="7" name="TextBox 6">
            <a:extLst>
              <a:ext uri="{FF2B5EF4-FFF2-40B4-BE49-F238E27FC236}">
                <a16:creationId xmlns:a16="http://schemas.microsoft.com/office/drawing/2014/main" id="{30B374F2-72FF-5814-5746-8597CB55FE1B}"/>
              </a:ext>
            </a:extLst>
          </p:cNvPr>
          <p:cNvSpPr txBox="1"/>
          <p:nvPr/>
        </p:nvSpPr>
        <p:spPr>
          <a:xfrm>
            <a:off x="365760" y="4240050"/>
            <a:ext cx="11539728" cy="2677656"/>
          </a:xfrm>
          <a:prstGeom prst="rect">
            <a:avLst/>
          </a:prstGeom>
          <a:noFill/>
        </p:spPr>
        <p:txBody>
          <a:bodyPr wrap="square">
            <a:spAutoFit/>
          </a:bodyPr>
          <a:lstStyle/>
          <a:p>
            <a:r>
              <a:rPr lang="en-US" sz="2800" dirty="0">
                <a:latin typeface="GillSans" panose="020B0502020104020203" pitchFamily="34" charset="-79"/>
                <a:cs typeface="GillSans" panose="020B0502020104020203" pitchFamily="34" charset="-79"/>
              </a:rPr>
              <a:t>T</a:t>
            </a:r>
            <a:r>
              <a:rPr lang="en-US" sz="2800" b="0" dirty="0">
                <a:effectLst/>
                <a:latin typeface="GillSans" panose="020B0502020104020203" pitchFamily="34" charset="-79"/>
                <a:cs typeface="GillSans" panose="020B0502020104020203" pitchFamily="34" charset="-79"/>
              </a:rPr>
              <a:t>he representation of object </a:t>
            </a:r>
            <a:r>
              <a:rPr lang="en-US" sz="2800" dirty="0">
                <a:effectLst/>
                <a:latin typeface="CMTT8"/>
              </a:rPr>
              <a:t>B </a:t>
            </a:r>
            <a:r>
              <a:rPr lang="en-US" sz="2800" b="0" dirty="0">
                <a:effectLst/>
                <a:latin typeface="GillSans" panose="020B0502020104020203" pitchFamily="34" charset="-79"/>
                <a:cs typeface="GillSans" panose="020B0502020104020203" pitchFamily="34" charset="-79"/>
              </a:rPr>
              <a:t>begins with the address of its class’s </a:t>
            </a:r>
            <a:r>
              <a:rPr lang="en-US" sz="2800" b="0" dirty="0" err="1">
                <a:effectLst/>
                <a:latin typeface="GillSans" panose="020B0502020104020203" pitchFamily="34" charset="-79"/>
                <a:cs typeface="GillSans" panose="020B0502020104020203" pitchFamily="34" charset="-79"/>
              </a:rPr>
              <a:t>vtable</a:t>
            </a:r>
            <a:r>
              <a:rPr lang="en-US" sz="2800" b="0" dirty="0">
                <a:effectLst/>
                <a:latin typeface="GillSans" panose="020B0502020104020203" pitchFamily="34" charset="-79"/>
                <a:cs typeface="GillSans" panose="020B0502020104020203" pitchFamily="34" charset="-79"/>
              </a:rPr>
              <a:t>. The first four entries in the table represent the same members as they do for </a:t>
            </a:r>
            <a:r>
              <a:rPr lang="en-US" sz="2800" dirty="0">
                <a:effectLst/>
                <a:latin typeface="CMTT8"/>
              </a:rPr>
              <a:t>foo</a:t>
            </a:r>
            <a:r>
              <a:rPr lang="en-US" sz="2800" b="0" dirty="0">
                <a:effectLst/>
                <a:latin typeface="GillSans" panose="020B0502020104020203" pitchFamily="34" charset="-79"/>
                <a:cs typeface="GillSans" panose="020B0502020104020203" pitchFamily="34" charset="-79"/>
              </a:rPr>
              <a:t>, except that one—</a:t>
            </a:r>
            <a:r>
              <a:rPr lang="en-US" sz="2800" dirty="0">
                <a:effectLst/>
                <a:latin typeface="CMTT8"/>
              </a:rPr>
              <a:t>m</a:t>
            </a:r>
            <a:r>
              <a:rPr lang="en-US" sz="2800" b="0" dirty="0">
                <a:effectLst/>
                <a:latin typeface="GillSans" panose="020B0502020104020203" pitchFamily="34" charset="-79"/>
                <a:cs typeface="GillSans" panose="020B0502020104020203" pitchFamily="34" charset="-79"/>
              </a:rPr>
              <a:t>—has been overridden and now contains the address of the code for a different subroutine. Additional fields of </a:t>
            </a:r>
            <a:r>
              <a:rPr lang="en-US" sz="2800" dirty="0">
                <a:effectLst/>
                <a:latin typeface="CMTT8"/>
              </a:rPr>
              <a:t>bar </a:t>
            </a:r>
            <a:r>
              <a:rPr lang="en-US" sz="2800" b="0" dirty="0">
                <a:effectLst/>
                <a:latin typeface="GillSans" panose="020B0502020104020203" pitchFamily="34" charset="-79"/>
                <a:cs typeface="GillSans" panose="020B0502020104020203" pitchFamily="34" charset="-79"/>
              </a:rPr>
              <a:t>follow the ones inherited from </a:t>
            </a:r>
            <a:r>
              <a:rPr lang="en-US" sz="2800" dirty="0">
                <a:effectLst/>
                <a:latin typeface="CMTT8"/>
              </a:rPr>
              <a:t>foo </a:t>
            </a:r>
            <a:r>
              <a:rPr lang="en-US" sz="2800" b="0" dirty="0">
                <a:effectLst/>
                <a:latin typeface="GillSans" panose="020B0502020104020203" pitchFamily="34" charset="-79"/>
                <a:cs typeface="GillSans" panose="020B0502020104020203" pitchFamily="34" charset="-79"/>
              </a:rPr>
              <a:t>in the representation of </a:t>
            </a:r>
            <a:r>
              <a:rPr lang="en-US" sz="2800" dirty="0">
                <a:effectLst/>
                <a:latin typeface="CMTT8"/>
              </a:rPr>
              <a:t>B</a:t>
            </a:r>
            <a:r>
              <a:rPr lang="en-US" sz="2800" b="0" dirty="0">
                <a:effectLst/>
                <a:latin typeface="GillSans" panose="020B0502020104020203" pitchFamily="34" charset="-79"/>
                <a:cs typeface="GillSans" panose="020B0502020104020203" pitchFamily="34" charset="-79"/>
              </a:rPr>
              <a:t>; additional virtual methods follow the ones inherited from </a:t>
            </a:r>
            <a:r>
              <a:rPr lang="en-US" sz="2800" dirty="0">
                <a:effectLst/>
                <a:latin typeface="CMTT8"/>
              </a:rPr>
              <a:t>foo </a:t>
            </a:r>
            <a:r>
              <a:rPr lang="en-US" sz="2800" b="0" dirty="0">
                <a:effectLst/>
                <a:latin typeface="GillSans" panose="020B0502020104020203" pitchFamily="34" charset="-79"/>
                <a:cs typeface="GillSans" panose="020B0502020104020203" pitchFamily="34" charset="-79"/>
              </a:rPr>
              <a:t>in the </a:t>
            </a:r>
            <a:r>
              <a:rPr lang="en-US" sz="2800" b="0" dirty="0" err="1">
                <a:effectLst/>
                <a:latin typeface="GillSans" panose="020B0502020104020203" pitchFamily="34" charset="-79"/>
                <a:cs typeface="GillSans" panose="020B0502020104020203" pitchFamily="34" charset="-79"/>
              </a:rPr>
              <a:t>vtable</a:t>
            </a:r>
            <a:r>
              <a:rPr lang="en-US" sz="2800" b="0" dirty="0">
                <a:effectLst/>
                <a:latin typeface="GillSans" panose="020B0502020104020203" pitchFamily="34" charset="-79"/>
                <a:cs typeface="GillSans" panose="020B0502020104020203" pitchFamily="34" charset="-79"/>
              </a:rPr>
              <a:t> of class </a:t>
            </a:r>
            <a:r>
              <a:rPr lang="en-US" sz="2800" dirty="0">
                <a:effectLst/>
                <a:latin typeface="CMTT8"/>
              </a:rPr>
              <a:t>bar</a:t>
            </a:r>
            <a:r>
              <a:rPr lang="en-US" sz="2800" b="0" dirty="0">
                <a:effectLst/>
                <a:latin typeface="GillSans" panose="020B0502020104020203" pitchFamily="34" charset="-79"/>
                <a:cs typeface="GillSans" panose="020B0502020104020203" pitchFamily="34" charset="-79"/>
              </a:rPr>
              <a:t>. </a:t>
            </a:r>
            <a:endParaRPr lang="en-US" sz="2800" dirty="0"/>
          </a:p>
        </p:txBody>
      </p:sp>
    </p:spTree>
    <p:extLst>
      <p:ext uri="{BB962C8B-B14F-4D97-AF65-F5344CB8AC3E}">
        <p14:creationId xmlns:p14="http://schemas.microsoft.com/office/powerpoint/2010/main" val="116189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55085-6A37-3E1F-1D0D-C756B0007098}"/>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spc="-20">
                <a:solidFill>
                  <a:schemeClr val="tx1"/>
                </a:solidFill>
                <a:latin typeface="+mj-lt"/>
                <a:ea typeface="+mj-ea"/>
                <a:cs typeface="+mj-cs"/>
              </a:rPr>
              <a:t>Extension</a:t>
            </a:r>
            <a:r>
              <a:rPr lang="en-US" sz="3400" kern="1200" spc="-335">
                <a:solidFill>
                  <a:schemeClr val="tx1"/>
                </a:solidFill>
                <a:latin typeface="+mj-lt"/>
                <a:ea typeface="+mj-ea"/>
                <a:cs typeface="+mj-cs"/>
              </a:rPr>
              <a:t> </a:t>
            </a:r>
            <a:r>
              <a:rPr lang="en-US" sz="3400" kern="1200" spc="-10">
                <a:solidFill>
                  <a:schemeClr val="tx1"/>
                </a:solidFill>
                <a:latin typeface="+mj-lt"/>
                <a:ea typeface="+mj-ea"/>
                <a:cs typeface="+mj-cs"/>
              </a:rPr>
              <a:t>Methods</a:t>
            </a:r>
            <a:endParaRPr lang="en-US" sz="3400" kern="120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8A645C2C-D388-D259-2A03-073A0D77F018}"/>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a:t>
            </a:r>
            <a:r>
              <a:rPr lang="en-US" b="0" i="0" dirty="0">
                <a:effectLst/>
              </a:rPr>
              <a:t>he </a:t>
            </a:r>
            <a:r>
              <a:rPr lang="en-US" b="1" i="0" dirty="0">
                <a:effectLst/>
              </a:rPr>
              <a:t>extension method</a:t>
            </a:r>
            <a:r>
              <a:rPr lang="en-US" b="0" i="0" dirty="0">
                <a:effectLst/>
              </a:rPr>
              <a:t> concept allows you to add new methods in the existing class or in the structure without modifying the source code of the original type and you do not require any kind of special permission from the original type and there is no need to re-compile the original type. It is introduced in </a:t>
            </a:r>
            <a:r>
              <a:rPr lang="en-US" b="0" i="1" dirty="0">
                <a:effectLst/>
              </a:rPr>
              <a:t>C# 3.0</a:t>
            </a:r>
            <a:endParaRPr lang="en-US" dirty="0"/>
          </a:p>
        </p:txBody>
      </p:sp>
      <p:pic>
        <p:nvPicPr>
          <p:cNvPr id="6" name="Picture 5" descr="A diagram of a class structure&#10;&#10;Description automatically generated">
            <a:extLst>
              <a:ext uri="{FF2B5EF4-FFF2-40B4-BE49-F238E27FC236}">
                <a16:creationId xmlns:a16="http://schemas.microsoft.com/office/drawing/2014/main" id="{8D48B220-FA78-82FB-5144-8413F1B370E0}"/>
              </a:ext>
            </a:extLst>
          </p:cNvPr>
          <p:cNvPicPr>
            <a:picLocks noChangeAspect="1"/>
          </p:cNvPicPr>
          <p:nvPr/>
        </p:nvPicPr>
        <p:blipFill>
          <a:blip r:embed="rId2"/>
          <a:stretch>
            <a:fillRect/>
          </a:stretch>
        </p:blipFill>
        <p:spPr>
          <a:xfrm>
            <a:off x="4800600" y="4446206"/>
            <a:ext cx="2873829" cy="2196750"/>
          </a:xfrm>
          <a:prstGeom prst="rect">
            <a:avLst/>
          </a:prstGeom>
        </p:spPr>
      </p:pic>
      <p:sp>
        <p:nvSpPr>
          <p:cNvPr id="8" name="TextBox 7">
            <a:extLst>
              <a:ext uri="{FF2B5EF4-FFF2-40B4-BE49-F238E27FC236}">
                <a16:creationId xmlns:a16="http://schemas.microsoft.com/office/drawing/2014/main" id="{6C7C9495-3839-0ACE-6E45-CBD42A8A8813}"/>
              </a:ext>
            </a:extLst>
          </p:cNvPr>
          <p:cNvSpPr txBox="1"/>
          <p:nvPr/>
        </p:nvSpPr>
        <p:spPr>
          <a:xfrm>
            <a:off x="548639" y="5340769"/>
            <a:ext cx="4114801" cy="830997"/>
          </a:xfrm>
          <a:prstGeom prst="rect">
            <a:avLst/>
          </a:prstGeom>
          <a:noFill/>
        </p:spPr>
        <p:txBody>
          <a:bodyPr wrap="square">
            <a:spAutoFit/>
          </a:bodyPr>
          <a:lstStyle/>
          <a:p>
            <a:pPr defTabSz="530352">
              <a:spcAft>
                <a:spcPts val="600"/>
              </a:spcAft>
            </a:pPr>
            <a:r>
              <a:rPr lang="en-US" sz="1600" kern="1200" dirty="0">
                <a:solidFill>
                  <a:srgbClr val="273239"/>
                </a:solidFill>
                <a:latin typeface="Nunito" pitchFamily="2" charset="77"/>
                <a:ea typeface="+mn-ea"/>
                <a:cs typeface="+mn-cs"/>
              </a:rPr>
              <a:t>First we create a class named as </a:t>
            </a:r>
            <a:r>
              <a:rPr lang="en-US" sz="1600" i="1" kern="1200" dirty="0">
                <a:solidFill>
                  <a:srgbClr val="273239"/>
                </a:solidFill>
                <a:latin typeface="Nunito" pitchFamily="2" charset="77"/>
                <a:ea typeface="+mn-ea"/>
                <a:cs typeface="+mn-cs"/>
              </a:rPr>
              <a:t>Test</a:t>
            </a:r>
            <a:r>
              <a:rPr lang="en-US" sz="1600" kern="1200" dirty="0">
                <a:solidFill>
                  <a:srgbClr val="273239"/>
                </a:solidFill>
                <a:latin typeface="Nunito" pitchFamily="2" charset="77"/>
                <a:ea typeface="+mn-ea"/>
                <a:cs typeface="+mn-cs"/>
              </a:rPr>
              <a:t> in </a:t>
            </a:r>
            <a:r>
              <a:rPr lang="en-US" sz="1600" i="1" kern="1200" dirty="0">
                <a:solidFill>
                  <a:srgbClr val="273239"/>
                </a:solidFill>
                <a:latin typeface="Nunito" pitchFamily="2" charset="77"/>
                <a:ea typeface="+mn-ea"/>
                <a:cs typeface="+mn-cs"/>
              </a:rPr>
              <a:t>Program1.cs</a:t>
            </a:r>
            <a:r>
              <a:rPr lang="en-US" sz="1600" kern="1200" dirty="0">
                <a:solidFill>
                  <a:srgbClr val="273239"/>
                </a:solidFill>
                <a:latin typeface="Nunito" pitchFamily="2" charset="77"/>
                <a:ea typeface="+mn-ea"/>
                <a:cs typeface="+mn-cs"/>
              </a:rPr>
              <a:t> file. It contains three methods that is </a:t>
            </a:r>
            <a:r>
              <a:rPr lang="en-US" sz="1600" i="1" kern="1200" dirty="0">
                <a:solidFill>
                  <a:srgbClr val="273239"/>
                </a:solidFill>
                <a:latin typeface="Nunito" pitchFamily="2" charset="77"/>
                <a:ea typeface="+mn-ea"/>
                <a:cs typeface="+mn-cs"/>
              </a:rPr>
              <a:t>M1()</a:t>
            </a:r>
            <a:r>
              <a:rPr lang="en-US" sz="1600" kern="1200" dirty="0">
                <a:solidFill>
                  <a:srgbClr val="273239"/>
                </a:solidFill>
                <a:latin typeface="Nunito" pitchFamily="2" charset="77"/>
                <a:ea typeface="+mn-ea"/>
                <a:cs typeface="+mn-cs"/>
              </a:rPr>
              <a:t>, </a:t>
            </a:r>
            <a:r>
              <a:rPr lang="en-US" sz="1600" i="1" kern="1200" dirty="0">
                <a:solidFill>
                  <a:srgbClr val="273239"/>
                </a:solidFill>
                <a:latin typeface="Nunito" pitchFamily="2" charset="77"/>
                <a:ea typeface="+mn-ea"/>
                <a:cs typeface="+mn-cs"/>
              </a:rPr>
              <a:t>M2()</a:t>
            </a:r>
            <a:r>
              <a:rPr lang="en-US" sz="1600" kern="1200" dirty="0">
                <a:solidFill>
                  <a:srgbClr val="273239"/>
                </a:solidFill>
                <a:latin typeface="Nunito" pitchFamily="2" charset="77"/>
                <a:ea typeface="+mn-ea"/>
                <a:cs typeface="+mn-cs"/>
              </a:rPr>
              <a:t>, and </a:t>
            </a:r>
            <a:r>
              <a:rPr lang="en-US" sz="1600" i="1" kern="1200" dirty="0">
                <a:solidFill>
                  <a:srgbClr val="273239"/>
                </a:solidFill>
                <a:latin typeface="Nunito" pitchFamily="2" charset="77"/>
                <a:ea typeface="+mn-ea"/>
                <a:cs typeface="+mn-cs"/>
              </a:rPr>
              <a:t>M3()</a:t>
            </a:r>
            <a:r>
              <a:rPr lang="en-US" sz="1600" kern="1200" dirty="0">
                <a:solidFill>
                  <a:srgbClr val="273239"/>
                </a:solidFill>
                <a:latin typeface="Nunito" pitchFamily="2" charset="77"/>
                <a:ea typeface="+mn-ea"/>
                <a:cs typeface="+mn-cs"/>
              </a:rPr>
              <a:t>.</a:t>
            </a:r>
            <a:endParaRPr lang="en-US" sz="1600" dirty="0"/>
          </a:p>
        </p:txBody>
      </p:sp>
      <p:sp>
        <p:nvSpPr>
          <p:cNvPr id="10" name="TextBox 9">
            <a:extLst>
              <a:ext uri="{FF2B5EF4-FFF2-40B4-BE49-F238E27FC236}">
                <a16:creationId xmlns:a16="http://schemas.microsoft.com/office/drawing/2014/main" id="{A4AA1FBA-7BBA-0A02-373F-A644C29F8477}"/>
              </a:ext>
            </a:extLst>
          </p:cNvPr>
          <p:cNvSpPr txBox="1"/>
          <p:nvPr/>
        </p:nvSpPr>
        <p:spPr>
          <a:xfrm>
            <a:off x="8242852" y="0"/>
            <a:ext cx="3575454" cy="6829690"/>
          </a:xfrm>
          <a:prstGeom prst="rect">
            <a:avLst/>
          </a:prstGeom>
          <a:noFill/>
        </p:spPr>
        <p:txBody>
          <a:bodyPr wrap="square">
            <a:spAutoFit/>
          </a:bodyPr>
          <a:lstStyle/>
          <a:p>
            <a:pPr defTabSz="530352" fontAlgn="base">
              <a:spcAft>
                <a:spcPts val="600"/>
              </a:spcAft>
            </a:pPr>
            <a:r>
              <a:rPr lang="en-US" sz="1044" kern="1200" dirty="0">
                <a:solidFill>
                  <a:srgbClr val="273239"/>
                </a:solidFill>
                <a:latin typeface="Consolas" panose="020B0609020204030204" pitchFamily="49" charset="0"/>
                <a:ea typeface="+mn-ea"/>
                <a:cs typeface="+mn-cs"/>
              </a:rPr>
              <a:t>using System; </a:t>
            </a:r>
          </a:p>
          <a:p>
            <a:pPr defTabSz="530352" fontAlgn="base">
              <a:spcAft>
                <a:spcPts val="600"/>
              </a:spcAft>
            </a:pPr>
            <a:r>
              <a:rPr lang="en-US" sz="1044" kern="1200" dirty="0">
                <a:solidFill>
                  <a:srgbClr val="273239"/>
                </a:solidFill>
                <a:latin typeface="Consolas" panose="020B0609020204030204" pitchFamily="49" charset="0"/>
                <a:ea typeface="+mn-ea"/>
                <a:cs typeface="+mn-cs"/>
              </a:rPr>
              <a:t>namespace </a:t>
            </a:r>
            <a:r>
              <a:rPr lang="en-US" sz="1044" kern="1200" dirty="0" err="1">
                <a:solidFill>
                  <a:srgbClr val="273239"/>
                </a:solidFill>
                <a:latin typeface="Consolas" panose="020B0609020204030204" pitchFamily="49" charset="0"/>
                <a:ea typeface="+mn-ea"/>
                <a:cs typeface="+mn-cs"/>
              </a:rPr>
              <a:t>ExtensionMethod</a:t>
            </a: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Here Test class contains three methods </a:t>
            </a:r>
          </a:p>
          <a:p>
            <a:pPr defTabSz="530352" fontAlgn="base">
              <a:spcAft>
                <a:spcPts val="600"/>
              </a:spcAft>
            </a:pPr>
            <a:r>
              <a:rPr lang="en-US" sz="1044" kern="1200" dirty="0">
                <a:solidFill>
                  <a:srgbClr val="273239"/>
                </a:solidFill>
                <a:latin typeface="Consolas" panose="020B0609020204030204" pitchFamily="49" charset="0"/>
                <a:ea typeface="+mn-ea"/>
                <a:cs typeface="+mn-cs"/>
              </a:rPr>
              <a:t>// Now we want to add two more new methods in it  </a:t>
            </a:r>
          </a:p>
          <a:p>
            <a:pPr defTabSz="530352" fontAlgn="base">
              <a:spcAft>
                <a:spcPts val="600"/>
              </a:spcAft>
            </a:pPr>
            <a:r>
              <a:rPr lang="en-US" sz="1044" kern="1200" dirty="0">
                <a:solidFill>
                  <a:srgbClr val="273239"/>
                </a:solidFill>
                <a:latin typeface="Consolas" panose="020B0609020204030204" pitchFamily="49" charset="0"/>
                <a:ea typeface="+mn-ea"/>
                <a:cs typeface="+mn-cs"/>
              </a:rPr>
              <a:t>// Without re-compiling this class </a:t>
            </a:r>
          </a:p>
          <a:p>
            <a:pPr defTabSz="530352" fontAlgn="base">
              <a:spcAft>
                <a:spcPts val="600"/>
              </a:spcAft>
            </a:pPr>
            <a:r>
              <a:rPr lang="en-US" sz="1044" kern="1200" dirty="0">
                <a:solidFill>
                  <a:srgbClr val="273239"/>
                </a:solidFill>
                <a:latin typeface="Consolas" panose="020B0609020204030204" pitchFamily="49" charset="0"/>
                <a:ea typeface="+mn-ea"/>
                <a:cs typeface="+mn-cs"/>
              </a:rPr>
              <a:t>class Test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Method 1 </a:t>
            </a:r>
          </a:p>
          <a:p>
            <a:pPr defTabSz="530352" fontAlgn="base">
              <a:spcAft>
                <a:spcPts val="600"/>
              </a:spcAft>
            </a:pPr>
            <a:r>
              <a:rPr lang="en-US" sz="1044" kern="1200" dirty="0">
                <a:solidFill>
                  <a:srgbClr val="273239"/>
                </a:solidFill>
                <a:latin typeface="Consolas" panose="020B0609020204030204" pitchFamily="49" charset="0"/>
                <a:ea typeface="+mn-ea"/>
                <a:cs typeface="+mn-cs"/>
              </a:rPr>
              <a:t>  public void M1()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r>
              <a:rPr lang="en-US" sz="1044" kern="1200" dirty="0" err="1">
                <a:solidFill>
                  <a:srgbClr val="273239"/>
                </a:solidFill>
                <a:latin typeface="Consolas" panose="020B0609020204030204" pitchFamily="49" charset="0"/>
                <a:ea typeface="+mn-ea"/>
                <a:cs typeface="+mn-cs"/>
              </a:rPr>
              <a:t>Console.WriteLine</a:t>
            </a:r>
            <a:r>
              <a:rPr lang="en-US" sz="1044" kern="1200" dirty="0">
                <a:solidFill>
                  <a:srgbClr val="273239"/>
                </a:solidFill>
                <a:latin typeface="Consolas" panose="020B0609020204030204" pitchFamily="49" charset="0"/>
                <a:ea typeface="+mn-ea"/>
                <a:cs typeface="+mn-cs"/>
              </a:rPr>
              <a:t>("Method Name: M1");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Method 2 </a:t>
            </a:r>
          </a:p>
          <a:p>
            <a:pPr defTabSz="530352" fontAlgn="base">
              <a:spcAft>
                <a:spcPts val="600"/>
              </a:spcAft>
            </a:pPr>
            <a:r>
              <a:rPr lang="en-US" sz="1044" kern="1200" dirty="0">
                <a:solidFill>
                  <a:srgbClr val="273239"/>
                </a:solidFill>
                <a:latin typeface="Consolas" panose="020B0609020204030204" pitchFamily="49" charset="0"/>
                <a:ea typeface="+mn-ea"/>
                <a:cs typeface="+mn-cs"/>
              </a:rPr>
              <a:t>  public void M2()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r>
              <a:rPr lang="en-US" sz="1044" kern="1200" dirty="0" err="1">
                <a:solidFill>
                  <a:srgbClr val="273239"/>
                </a:solidFill>
                <a:latin typeface="Consolas" panose="020B0609020204030204" pitchFamily="49" charset="0"/>
                <a:ea typeface="+mn-ea"/>
                <a:cs typeface="+mn-cs"/>
              </a:rPr>
              <a:t>Console.WriteLine</a:t>
            </a:r>
            <a:r>
              <a:rPr lang="en-US" sz="1044" kern="1200" dirty="0">
                <a:solidFill>
                  <a:srgbClr val="273239"/>
                </a:solidFill>
                <a:latin typeface="Consolas" panose="020B0609020204030204" pitchFamily="49" charset="0"/>
                <a:ea typeface="+mn-ea"/>
                <a:cs typeface="+mn-cs"/>
              </a:rPr>
              <a:t>("Method Name: M2");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Method 3 </a:t>
            </a:r>
          </a:p>
          <a:p>
            <a:pPr defTabSz="530352" fontAlgn="base">
              <a:spcAft>
                <a:spcPts val="600"/>
              </a:spcAft>
            </a:pPr>
            <a:r>
              <a:rPr lang="en-US" sz="1044" kern="1200" dirty="0">
                <a:solidFill>
                  <a:srgbClr val="273239"/>
                </a:solidFill>
                <a:latin typeface="Consolas" panose="020B0609020204030204" pitchFamily="49" charset="0"/>
                <a:ea typeface="+mn-ea"/>
                <a:cs typeface="+mn-cs"/>
              </a:rPr>
              <a:t>  public void M3()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r>
              <a:rPr lang="en-US" sz="1044" kern="1200" dirty="0" err="1">
                <a:solidFill>
                  <a:srgbClr val="273239"/>
                </a:solidFill>
                <a:latin typeface="Consolas" panose="020B0609020204030204" pitchFamily="49" charset="0"/>
                <a:ea typeface="+mn-ea"/>
                <a:cs typeface="+mn-cs"/>
              </a:rPr>
              <a:t>Console.WriteLine</a:t>
            </a:r>
            <a:r>
              <a:rPr lang="en-US" sz="1044" kern="1200" dirty="0">
                <a:solidFill>
                  <a:srgbClr val="273239"/>
                </a:solidFill>
                <a:latin typeface="Consolas" panose="020B0609020204030204" pitchFamily="49" charset="0"/>
                <a:ea typeface="+mn-ea"/>
                <a:cs typeface="+mn-cs"/>
              </a:rPr>
              <a:t>("Method Name: M3");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p>
          <a:p>
            <a:pPr defTabSz="530352" fontAlgn="base">
              <a:spcAft>
                <a:spcPts val="600"/>
              </a:spcAft>
            </a:pPr>
            <a:r>
              <a:rPr lang="en-US" sz="1044" kern="1200" dirty="0">
                <a:solidFill>
                  <a:srgbClr val="273239"/>
                </a:solidFill>
                <a:latin typeface="Consolas" panose="020B0609020204030204" pitchFamily="49" charset="0"/>
                <a:ea typeface="+mn-ea"/>
                <a:cs typeface="+mn-cs"/>
              </a:rPr>
              <a:t> }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p>
          <a:p>
            <a:pPr defTabSz="530352" fontAlgn="base">
              <a:spcAft>
                <a:spcPts val="600"/>
              </a:spcAft>
            </a:pPr>
            <a:r>
              <a:rPr lang="en-US" sz="1044" kern="1200" dirty="0">
                <a:solidFill>
                  <a:srgbClr val="273239"/>
                </a:solidFill>
                <a:latin typeface="Consolas" panose="020B0609020204030204" pitchFamily="49" charset="0"/>
                <a:ea typeface="+mn-ea"/>
                <a:cs typeface="+mn-cs"/>
              </a:rPr>
              <a:t>} </a:t>
            </a:r>
            <a:endParaRPr lang="en-US" b="0" i="0" dirty="0">
              <a:solidFill>
                <a:srgbClr val="273239"/>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A5007F3F-046E-732A-66B7-39A2EAF2BB94}"/>
              </a:ext>
            </a:extLst>
          </p:cNvPr>
          <p:cNvSpPr txBox="1"/>
          <p:nvPr/>
        </p:nvSpPr>
        <p:spPr>
          <a:xfrm>
            <a:off x="6095999" y="2808514"/>
            <a:ext cx="3052081" cy="369332"/>
          </a:xfrm>
          <a:prstGeom prst="rect">
            <a:avLst/>
          </a:prstGeom>
          <a:noFill/>
        </p:spPr>
        <p:txBody>
          <a:bodyPr wrap="square">
            <a:spAutoFit/>
          </a:bodyPr>
          <a:lstStyle/>
          <a:p>
            <a:r>
              <a:rPr lang="en-US" sz="1800" i="1" kern="1200" dirty="0">
                <a:solidFill>
                  <a:srgbClr val="273239"/>
                </a:solidFill>
                <a:latin typeface="Nunito" pitchFamily="2" charset="77"/>
                <a:ea typeface="+mn-ea"/>
                <a:cs typeface="+mn-cs"/>
              </a:rPr>
              <a:t>Program1.cs</a:t>
            </a:r>
            <a:r>
              <a:rPr lang="en-US" sz="1800" kern="1200" dirty="0">
                <a:solidFill>
                  <a:srgbClr val="273239"/>
                </a:solidFill>
                <a:latin typeface="Nunito" pitchFamily="2" charset="77"/>
                <a:ea typeface="+mn-ea"/>
                <a:cs typeface="+mn-cs"/>
              </a:rPr>
              <a:t> </a:t>
            </a:r>
            <a:endParaRPr lang="en-US" dirty="0"/>
          </a:p>
        </p:txBody>
      </p:sp>
    </p:spTree>
    <p:extLst>
      <p:ext uri="{BB962C8B-B14F-4D97-AF65-F5344CB8AC3E}">
        <p14:creationId xmlns:p14="http://schemas.microsoft.com/office/powerpoint/2010/main" val="207651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5085-6A37-3E1F-1D0D-C756B0007098}"/>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spc="-20">
                <a:solidFill>
                  <a:schemeClr val="tx1"/>
                </a:solidFill>
                <a:latin typeface="+mj-lt"/>
                <a:ea typeface="+mj-ea"/>
                <a:cs typeface="+mj-cs"/>
              </a:rPr>
              <a:t>Extension</a:t>
            </a:r>
            <a:r>
              <a:rPr lang="en-US" sz="3400" kern="1200" spc="-335">
                <a:solidFill>
                  <a:schemeClr val="tx1"/>
                </a:solidFill>
                <a:latin typeface="+mj-lt"/>
                <a:ea typeface="+mj-ea"/>
                <a:cs typeface="+mj-cs"/>
              </a:rPr>
              <a:t> </a:t>
            </a:r>
            <a:r>
              <a:rPr lang="en-US" sz="3400" kern="1200" spc="-10">
                <a:solidFill>
                  <a:schemeClr val="tx1"/>
                </a:solidFill>
                <a:latin typeface="+mj-lt"/>
                <a:ea typeface="+mj-ea"/>
                <a:cs typeface="+mj-cs"/>
              </a:rPr>
              <a:t>Methods</a:t>
            </a:r>
            <a:endParaRPr lang="en-US" sz="34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8A645C2C-D388-D259-2A03-073A0D77F018}"/>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dirty="0">
                <a:solidFill>
                  <a:srgbClr val="273239"/>
                </a:solidFill>
                <a:effectLst/>
                <a:latin typeface="Nunito" pitchFamily="2" charset="77"/>
              </a:rPr>
              <a:t>Now we create a static class named as </a:t>
            </a:r>
            <a:r>
              <a:rPr lang="en-US" b="0" i="0" dirty="0" err="1">
                <a:solidFill>
                  <a:srgbClr val="273239"/>
                </a:solidFill>
                <a:effectLst/>
                <a:latin typeface="Nunito" pitchFamily="2" charset="77"/>
              </a:rPr>
              <a:t>NewMethodClass</a:t>
            </a:r>
            <a:r>
              <a:rPr lang="en-US" b="0" i="0" dirty="0">
                <a:solidFill>
                  <a:srgbClr val="273239"/>
                </a:solidFill>
                <a:effectLst/>
                <a:latin typeface="Nunito" pitchFamily="2" charset="77"/>
              </a:rPr>
              <a:t> in </a:t>
            </a:r>
            <a:r>
              <a:rPr lang="en-US" b="0" i="1" dirty="0">
                <a:solidFill>
                  <a:srgbClr val="273239"/>
                </a:solidFill>
                <a:effectLst/>
                <a:latin typeface="Nunito" pitchFamily="2" charset="77"/>
              </a:rPr>
              <a:t>Program2.cs</a:t>
            </a:r>
            <a:r>
              <a:rPr lang="en-US" b="0" i="0" dirty="0">
                <a:solidFill>
                  <a:srgbClr val="273239"/>
                </a:solidFill>
                <a:effectLst/>
                <a:latin typeface="Nunito" pitchFamily="2" charset="77"/>
              </a:rPr>
              <a:t> file. It contains two methods that are </a:t>
            </a:r>
            <a:r>
              <a:rPr lang="en-US" b="0" i="1" dirty="0">
                <a:solidFill>
                  <a:srgbClr val="273239"/>
                </a:solidFill>
                <a:effectLst/>
                <a:latin typeface="Nunito" pitchFamily="2" charset="77"/>
              </a:rPr>
              <a:t>M4()</a:t>
            </a:r>
            <a:r>
              <a:rPr lang="en-US" b="0" i="0" dirty="0">
                <a:solidFill>
                  <a:srgbClr val="273239"/>
                </a:solidFill>
                <a:effectLst/>
                <a:latin typeface="Nunito" pitchFamily="2" charset="77"/>
              </a:rPr>
              <a:t> and </a:t>
            </a:r>
            <a:r>
              <a:rPr lang="en-US" b="0" i="1" dirty="0">
                <a:solidFill>
                  <a:srgbClr val="273239"/>
                </a:solidFill>
                <a:effectLst/>
                <a:latin typeface="Nunito" pitchFamily="2" charset="77"/>
              </a:rPr>
              <a:t>M5()</a:t>
            </a:r>
            <a:r>
              <a:rPr lang="en-US" b="0" i="0" dirty="0">
                <a:solidFill>
                  <a:srgbClr val="273239"/>
                </a:solidFill>
                <a:effectLst/>
                <a:latin typeface="Nunito" pitchFamily="2" charset="77"/>
              </a:rPr>
              <a:t>. Now we want to add these methods in </a:t>
            </a:r>
            <a:r>
              <a:rPr lang="en-US" i="1" dirty="0">
                <a:solidFill>
                  <a:srgbClr val="273239"/>
                </a:solidFill>
                <a:latin typeface="Nunito" pitchFamily="2" charset="77"/>
              </a:rPr>
              <a:t>T</a:t>
            </a:r>
            <a:r>
              <a:rPr lang="en-US" b="0" i="1" dirty="0">
                <a:solidFill>
                  <a:srgbClr val="273239"/>
                </a:solidFill>
                <a:effectLst/>
                <a:latin typeface="Nunito" pitchFamily="2" charset="77"/>
              </a:rPr>
              <a:t>est </a:t>
            </a:r>
            <a:r>
              <a:rPr lang="en-US" b="0" i="0" dirty="0">
                <a:solidFill>
                  <a:srgbClr val="273239"/>
                </a:solidFill>
                <a:effectLst/>
                <a:latin typeface="Nunito" pitchFamily="2" charset="77"/>
              </a:rPr>
              <a:t>class,</a:t>
            </a:r>
            <a:endParaRPr lang="en-US" dirty="0"/>
          </a:p>
        </p:txBody>
      </p:sp>
      <p:pic>
        <p:nvPicPr>
          <p:cNvPr id="6" name="Picture 5" descr="A diagram of a class structure&#10;&#10;Description automatically generated">
            <a:extLst>
              <a:ext uri="{FF2B5EF4-FFF2-40B4-BE49-F238E27FC236}">
                <a16:creationId xmlns:a16="http://schemas.microsoft.com/office/drawing/2014/main" id="{8D48B220-FA78-82FB-5144-8413F1B370E0}"/>
              </a:ext>
            </a:extLst>
          </p:cNvPr>
          <p:cNvPicPr>
            <a:picLocks noChangeAspect="1"/>
          </p:cNvPicPr>
          <p:nvPr/>
        </p:nvPicPr>
        <p:blipFill>
          <a:blip r:embed="rId2"/>
          <a:stretch>
            <a:fillRect/>
          </a:stretch>
        </p:blipFill>
        <p:spPr>
          <a:xfrm>
            <a:off x="881743" y="4103305"/>
            <a:ext cx="3575454" cy="2733071"/>
          </a:xfrm>
          <a:prstGeom prst="rect">
            <a:avLst/>
          </a:prstGeom>
        </p:spPr>
      </p:pic>
      <p:sp>
        <p:nvSpPr>
          <p:cNvPr id="10" name="TextBox 9">
            <a:extLst>
              <a:ext uri="{FF2B5EF4-FFF2-40B4-BE49-F238E27FC236}">
                <a16:creationId xmlns:a16="http://schemas.microsoft.com/office/drawing/2014/main" id="{A4AA1FBA-7BBA-0A02-373F-A644C29F8477}"/>
              </a:ext>
            </a:extLst>
          </p:cNvPr>
          <p:cNvSpPr txBox="1"/>
          <p:nvPr/>
        </p:nvSpPr>
        <p:spPr>
          <a:xfrm>
            <a:off x="8242852" y="0"/>
            <a:ext cx="3575454" cy="6829690"/>
          </a:xfrm>
          <a:prstGeom prst="rect">
            <a:avLst/>
          </a:prstGeom>
          <a:noFill/>
        </p:spPr>
        <p:txBody>
          <a:bodyPr wrap="square">
            <a:spAutoFit/>
          </a:bodyPr>
          <a:lstStyle/>
          <a:p>
            <a:pPr algn="l" rtl="0" fontAlgn="base"/>
            <a:r>
              <a:rPr lang="en-US" sz="1050" b="0" i="0" dirty="0">
                <a:solidFill>
                  <a:srgbClr val="273239"/>
                </a:solidFill>
                <a:effectLst/>
                <a:latin typeface="Consolas" panose="020B0609020204030204" pitchFamily="49" charset="0"/>
              </a:rPr>
              <a:t>// C# program to illustrate the concept </a:t>
            </a:r>
          </a:p>
          <a:p>
            <a:pPr algn="l" rtl="0" fontAlgn="base"/>
            <a:r>
              <a:rPr lang="en-US" sz="1050" b="0" i="0" dirty="0">
                <a:solidFill>
                  <a:srgbClr val="273239"/>
                </a:solidFill>
                <a:effectLst/>
                <a:latin typeface="Consolas" panose="020B0609020204030204" pitchFamily="49" charset="0"/>
              </a:rPr>
              <a:t>// of the extension methods </a:t>
            </a:r>
          </a:p>
          <a:p>
            <a:pPr algn="l" rtl="0" fontAlgn="base"/>
            <a:r>
              <a:rPr lang="en-US" sz="1050" b="0" i="0" dirty="0">
                <a:solidFill>
                  <a:srgbClr val="273239"/>
                </a:solidFill>
                <a:effectLst/>
                <a:latin typeface="Consolas" panose="020B0609020204030204" pitchFamily="49" charset="0"/>
              </a:rPr>
              <a:t>using System;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namespace </a:t>
            </a:r>
            <a:r>
              <a:rPr lang="en-US" sz="1050" b="0" i="0" dirty="0" err="1">
                <a:solidFill>
                  <a:srgbClr val="273239"/>
                </a:solidFill>
                <a:effectLst/>
                <a:latin typeface="Consolas" panose="020B0609020204030204" pitchFamily="49" charset="0"/>
              </a:rPr>
              <a:t>ExtensionMethod</a:t>
            </a:r>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This class contains M4 and M5 method </a:t>
            </a:r>
          </a:p>
          <a:p>
            <a:pPr algn="l" rtl="0" fontAlgn="base"/>
            <a:r>
              <a:rPr lang="en-US" sz="1050" b="0" i="0" dirty="0">
                <a:solidFill>
                  <a:srgbClr val="273239"/>
                </a:solidFill>
                <a:effectLst/>
                <a:latin typeface="Consolas" panose="020B0609020204030204" pitchFamily="49" charset="0"/>
              </a:rPr>
              <a:t>// Which we want to add in Test class. </a:t>
            </a:r>
          </a:p>
          <a:p>
            <a:pPr algn="l" rtl="0" fontAlgn="base"/>
            <a:r>
              <a:rPr lang="en-US" sz="1050" b="0" i="0" dirty="0">
                <a:solidFill>
                  <a:srgbClr val="273239"/>
                </a:solidFill>
                <a:effectLst/>
                <a:latin typeface="Consolas" panose="020B0609020204030204" pitchFamily="49" charset="0"/>
              </a:rPr>
              <a:t>// </a:t>
            </a:r>
            <a:r>
              <a:rPr lang="en-US" sz="1050" b="0" i="0" dirty="0" err="1">
                <a:solidFill>
                  <a:srgbClr val="273239"/>
                </a:solidFill>
                <a:effectLst/>
                <a:latin typeface="Consolas" panose="020B0609020204030204" pitchFamily="49" charset="0"/>
              </a:rPr>
              <a:t>NewMethodClass</a:t>
            </a:r>
            <a:r>
              <a:rPr lang="en-US" sz="1050" b="0" i="0" dirty="0">
                <a:solidFill>
                  <a:srgbClr val="273239"/>
                </a:solidFill>
                <a:effectLst/>
                <a:latin typeface="Consolas" panose="020B0609020204030204" pitchFamily="49" charset="0"/>
              </a:rPr>
              <a:t> is a static class </a:t>
            </a:r>
          </a:p>
          <a:p>
            <a:pPr algn="l" rtl="0" fontAlgn="base"/>
            <a:r>
              <a:rPr lang="en-US" sz="1050" b="0" i="0" dirty="0">
                <a:solidFill>
                  <a:srgbClr val="273239"/>
                </a:solidFill>
                <a:effectLst/>
                <a:latin typeface="Consolas" panose="020B0609020204030204" pitchFamily="49" charset="0"/>
              </a:rPr>
              <a:t>static class </a:t>
            </a:r>
            <a:r>
              <a:rPr lang="en-US" sz="1050" b="0" i="0" dirty="0" err="1">
                <a:solidFill>
                  <a:srgbClr val="273239"/>
                </a:solidFill>
                <a:effectLst/>
                <a:latin typeface="Consolas" panose="020B0609020204030204" pitchFamily="49" charset="0"/>
              </a:rPr>
              <a:t>NewMethodClass</a:t>
            </a:r>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 Method 4 </a:t>
            </a:r>
          </a:p>
          <a:p>
            <a:pPr algn="l" rtl="0" fontAlgn="base"/>
            <a:r>
              <a:rPr lang="en-US" sz="1050" b="0" i="0" dirty="0">
                <a:solidFill>
                  <a:srgbClr val="273239"/>
                </a:solidFill>
                <a:effectLst/>
                <a:latin typeface="Consolas" panose="020B0609020204030204" pitchFamily="49" charset="0"/>
              </a:rPr>
              <a:t>    public static void M4(this Test g) </a:t>
            </a:r>
          </a:p>
          <a:p>
            <a:pPr algn="l" rtl="0" fontAlgn="base"/>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a:t>
            </a:r>
            <a:r>
              <a:rPr lang="en-US" sz="1050" b="0" i="0" dirty="0" err="1">
                <a:solidFill>
                  <a:srgbClr val="273239"/>
                </a:solidFill>
                <a:effectLst/>
                <a:latin typeface="Consolas" panose="020B0609020204030204" pitchFamily="49" charset="0"/>
              </a:rPr>
              <a:t>Console.WriteLine</a:t>
            </a:r>
            <a:r>
              <a:rPr lang="en-US" sz="1050" b="0" i="0" dirty="0">
                <a:solidFill>
                  <a:srgbClr val="273239"/>
                </a:solidFill>
                <a:effectLst/>
                <a:latin typeface="Consolas" panose="020B0609020204030204" pitchFamily="49" charset="0"/>
              </a:rPr>
              <a:t>("Method Name: M4"); </a:t>
            </a:r>
          </a:p>
          <a:p>
            <a:pPr algn="l" rtl="0" fontAlgn="base"/>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 Method 5 </a:t>
            </a:r>
          </a:p>
          <a:p>
            <a:pPr algn="l" rtl="0" fontAlgn="base"/>
            <a:r>
              <a:rPr lang="en-US" sz="1050" b="0" i="0" dirty="0">
                <a:solidFill>
                  <a:srgbClr val="273239"/>
                </a:solidFill>
                <a:effectLst/>
                <a:latin typeface="Consolas" panose="020B0609020204030204" pitchFamily="49" charset="0"/>
              </a:rPr>
              <a:t>    public static void M5(this Test g, string str) </a:t>
            </a:r>
          </a:p>
          <a:p>
            <a:pPr algn="l" rtl="0" fontAlgn="base"/>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a:t>
            </a:r>
            <a:r>
              <a:rPr lang="en-US" sz="1050" b="0" i="0" dirty="0" err="1">
                <a:solidFill>
                  <a:srgbClr val="273239"/>
                </a:solidFill>
                <a:effectLst/>
                <a:latin typeface="Consolas" panose="020B0609020204030204" pitchFamily="49" charset="0"/>
              </a:rPr>
              <a:t>Console.WriteLine</a:t>
            </a:r>
            <a:r>
              <a:rPr lang="en-US" sz="1050" b="0" i="0" dirty="0">
                <a:solidFill>
                  <a:srgbClr val="273239"/>
                </a:solidFill>
                <a:effectLst/>
                <a:latin typeface="Consolas" panose="020B0609020204030204" pitchFamily="49" charset="0"/>
              </a:rPr>
              <a:t>(str); </a:t>
            </a:r>
          </a:p>
          <a:p>
            <a:pPr algn="l" rtl="0" fontAlgn="base"/>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Now we create a new class in which </a:t>
            </a:r>
          </a:p>
          <a:p>
            <a:pPr algn="l" rtl="0" fontAlgn="base"/>
            <a:r>
              <a:rPr lang="en-US" sz="1050" b="0" i="0" dirty="0">
                <a:solidFill>
                  <a:srgbClr val="273239"/>
                </a:solidFill>
                <a:effectLst/>
                <a:latin typeface="Consolas" panose="020B0609020204030204" pitchFamily="49" charset="0"/>
              </a:rPr>
              <a:t>// Test class access all the five methods </a:t>
            </a:r>
          </a:p>
          <a:p>
            <a:pPr algn="l" rtl="0" fontAlgn="base"/>
            <a:r>
              <a:rPr lang="en-US" sz="1050" b="0" i="0" dirty="0">
                <a:solidFill>
                  <a:srgbClr val="273239"/>
                </a:solidFill>
                <a:effectLst/>
                <a:latin typeface="Consolas" panose="020B0609020204030204" pitchFamily="49" charset="0"/>
              </a:rPr>
              <a:t>public class GFG {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 Main Method </a:t>
            </a:r>
          </a:p>
          <a:p>
            <a:pPr algn="l" rtl="0" fontAlgn="base"/>
            <a:r>
              <a:rPr lang="en-US" sz="1050" b="0" i="0" dirty="0">
                <a:solidFill>
                  <a:srgbClr val="273239"/>
                </a:solidFill>
                <a:effectLst/>
                <a:latin typeface="Consolas" panose="020B0609020204030204" pitchFamily="49" charset="0"/>
              </a:rPr>
              <a:t>    public static void Main(string[] </a:t>
            </a:r>
            <a:r>
              <a:rPr lang="en-US" sz="1050" b="0" i="0" dirty="0" err="1">
                <a:solidFill>
                  <a:srgbClr val="273239"/>
                </a:solidFill>
                <a:effectLst/>
                <a:latin typeface="Consolas" panose="020B0609020204030204" pitchFamily="49" charset="0"/>
              </a:rPr>
              <a:t>args</a:t>
            </a:r>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Test g = new Test(); </a:t>
            </a:r>
          </a:p>
          <a:p>
            <a:pPr algn="l" rtl="0" fontAlgn="base"/>
            <a:r>
              <a:rPr lang="en-US" sz="1050" b="0" i="0" dirty="0">
                <a:solidFill>
                  <a:srgbClr val="273239"/>
                </a:solidFill>
                <a:effectLst/>
                <a:latin typeface="Consolas" panose="020B0609020204030204" pitchFamily="49" charset="0"/>
              </a:rPr>
              <a:t>        g.M1(); </a:t>
            </a:r>
          </a:p>
          <a:p>
            <a:pPr algn="l" rtl="0" fontAlgn="base"/>
            <a:r>
              <a:rPr lang="en-US" sz="1050" b="0" i="0" dirty="0">
                <a:solidFill>
                  <a:srgbClr val="273239"/>
                </a:solidFill>
                <a:effectLst/>
                <a:latin typeface="Consolas" panose="020B0609020204030204" pitchFamily="49" charset="0"/>
              </a:rPr>
              <a:t>        g.M2(); </a:t>
            </a:r>
          </a:p>
          <a:p>
            <a:pPr algn="l" rtl="0" fontAlgn="base"/>
            <a:r>
              <a:rPr lang="en-US" sz="1050" b="0" i="0" dirty="0">
                <a:solidFill>
                  <a:srgbClr val="273239"/>
                </a:solidFill>
                <a:effectLst/>
                <a:latin typeface="Consolas" panose="020B0609020204030204" pitchFamily="49" charset="0"/>
              </a:rPr>
              <a:t>        g.M3(); </a:t>
            </a:r>
          </a:p>
          <a:p>
            <a:pPr algn="l" rtl="0" fontAlgn="base"/>
            <a:r>
              <a:rPr lang="en-US" sz="1050" b="0" i="0" dirty="0">
                <a:solidFill>
                  <a:srgbClr val="273239"/>
                </a:solidFill>
                <a:effectLst/>
                <a:latin typeface="Consolas" panose="020B0609020204030204" pitchFamily="49" charset="0"/>
              </a:rPr>
              <a:t>        g.M4(); </a:t>
            </a:r>
          </a:p>
          <a:p>
            <a:pPr algn="l" rtl="0" fontAlgn="base"/>
            <a:r>
              <a:rPr lang="en-US" sz="1050" b="0" i="0" dirty="0">
                <a:solidFill>
                  <a:srgbClr val="273239"/>
                </a:solidFill>
                <a:effectLst/>
                <a:latin typeface="Consolas" panose="020B0609020204030204" pitchFamily="49" charset="0"/>
              </a:rPr>
              <a:t>        g.M5("Method Name: M5"); </a:t>
            </a:r>
          </a:p>
          <a:p>
            <a:pPr algn="l" rtl="0" fontAlgn="base"/>
            <a:r>
              <a:rPr lang="en-US" sz="1050" b="0" i="0" dirty="0">
                <a:solidFill>
                  <a:srgbClr val="273239"/>
                </a:solidFill>
                <a:effectLst/>
                <a:latin typeface="Consolas" panose="020B0609020204030204" pitchFamily="49" charset="0"/>
              </a:rPr>
              <a:t>    } </a:t>
            </a:r>
          </a:p>
          <a:p>
            <a:pPr algn="l" rtl="0" fontAlgn="base"/>
            <a:r>
              <a:rPr lang="en-US" sz="1050" b="0" i="0" dirty="0">
                <a:solidFill>
                  <a:srgbClr val="273239"/>
                </a:solidFill>
                <a:effectLst/>
                <a:latin typeface="Consolas" panose="020B0609020204030204" pitchFamily="49" charset="0"/>
              </a:rPr>
              <a:t>} </a:t>
            </a:r>
          </a:p>
          <a:p>
            <a:pPr algn="l" rtl="0" fontAlgn="base"/>
            <a:r>
              <a:rPr lang="en-US" sz="1050" b="0" i="0" dirty="0">
                <a:solidFill>
                  <a:srgbClr val="273239"/>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A5007F3F-046E-732A-66B7-39A2EAF2BB94}"/>
              </a:ext>
            </a:extLst>
          </p:cNvPr>
          <p:cNvSpPr txBox="1"/>
          <p:nvPr/>
        </p:nvSpPr>
        <p:spPr>
          <a:xfrm>
            <a:off x="5811327" y="3059668"/>
            <a:ext cx="3052081" cy="369332"/>
          </a:xfrm>
          <a:prstGeom prst="rect">
            <a:avLst/>
          </a:prstGeom>
          <a:noFill/>
        </p:spPr>
        <p:txBody>
          <a:bodyPr wrap="square">
            <a:spAutoFit/>
          </a:bodyPr>
          <a:lstStyle/>
          <a:p>
            <a:r>
              <a:rPr lang="en-US" sz="1800" i="1" kern="1200" dirty="0">
                <a:solidFill>
                  <a:srgbClr val="273239"/>
                </a:solidFill>
                <a:latin typeface="Nunito" pitchFamily="2" charset="77"/>
                <a:ea typeface="+mn-ea"/>
                <a:cs typeface="+mn-cs"/>
              </a:rPr>
              <a:t>Program2.cs</a:t>
            </a:r>
            <a:r>
              <a:rPr lang="en-US" sz="1800" kern="1200" dirty="0">
                <a:solidFill>
                  <a:srgbClr val="273239"/>
                </a:solidFill>
                <a:latin typeface="Nunito" pitchFamily="2" charset="77"/>
                <a:ea typeface="+mn-ea"/>
                <a:cs typeface="+mn-cs"/>
              </a:rPr>
              <a:t> </a:t>
            </a:r>
            <a:endParaRPr lang="en-US" dirty="0"/>
          </a:p>
        </p:txBody>
      </p:sp>
    </p:spTree>
    <p:extLst>
      <p:ext uri="{BB962C8B-B14F-4D97-AF65-F5344CB8AC3E}">
        <p14:creationId xmlns:p14="http://schemas.microsoft.com/office/powerpoint/2010/main" val="365545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0E86-A300-819B-325C-7F679BA7E7B9}"/>
              </a:ext>
            </a:extLst>
          </p:cNvPr>
          <p:cNvSpPr>
            <a:spLocks noGrp="1"/>
          </p:cNvSpPr>
          <p:nvPr>
            <p:ph type="title"/>
          </p:nvPr>
        </p:nvSpPr>
        <p:spPr/>
        <p:txBody>
          <a:bodyPr/>
          <a:lstStyle/>
          <a:p>
            <a:r>
              <a:rPr lang="en-US" sz="4400" spc="-45" dirty="0"/>
              <a:t>Object-</a:t>
            </a:r>
            <a:r>
              <a:rPr lang="en-US" sz="4400" spc="-25" dirty="0"/>
              <a:t>Oriented</a:t>
            </a:r>
            <a:r>
              <a:rPr lang="en-US" sz="4400" spc="-245" dirty="0"/>
              <a:t> </a:t>
            </a:r>
            <a:r>
              <a:rPr lang="en-US" sz="4400" spc="-120" dirty="0"/>
              <a:t>Programming</a:t>
            </a:r>
            <a:endParaRPr lang="en-US" dirty="0"/>
          </a:p>
        </p:txBody>
      </p:sp>
      <p:sp>
        <p:nvSpPr>
          <p:cNvPr id="4" name="object 2">
            <a:extLst>
              <a:ext uri="{FF2B5EF4-FFF2-40B4-BE49-F238E27FC236}">
                <a16:creationId xmlns:a16="http://schemas.microsoft.com/office/drawing/2014/main" id="{7074CD21-126D-DFC1-42B7-F37BFF6314B5}"/>
              </a:ext>
            </a:extLst>
          </p:cNvPr>
          <p:cNvSpPr txBox="1"/>
          <p:nvPr/>
        </p:nvSpPr>
        <p:spPr>
          <a:xfrm>
            <a:off x="1387995" y="1460500"/>
            <a:ext cx="8376920" cy="5032375"/>
          </a:xfrm>
          <a:prstGeom prst="rect">
            <a:avLst/>
          </a:prstGeom>
        </p:spPr>
        <p:txBody>
          <a:bodyPr vert="horz" wrap="square" lIns="0" tIns="62865" rIns="0" bIns="0" rtlCol="0">
            <a:spAutoFit/>
          </a:bodyPr>
          <a:lstStyle/>
          <a:p>
            <a:pPr marL="285115" indent="-280670">
              <a:lnSpc>
                <a:spcPct val="100000"/>
              </a:lnSpc>
              <a:spcBef>
                <a:spcPts val="495"/>
              </a:spcBef>
              <a:buClr>
                <a:srgbClr val="D24717"/>
              </a:buClr>
              <a:buSzPct val="69444"/>
              <a:buFont typeface="Segoe UI Symbol"/>
              <a:buChar char="⚫"/>
              <a:tabLst>
                <a:tab pos="285115" algn="l"/>
              </a:tabLst>
            </a:pPr>
            <a:r>
              <a:rPr sz="3600" dirty="0">
                <a:latin typeface="Perpetua"/>
                <a:cs typeface="Perpetua"/>
              </a:rPr>
              <a:t>Why</a:t>
            </a:r>
            <a:r>
              <a:rPr sz="3600" spc="-85" dirty="0">
                <a:latin typeface="Perpetua"/>
                <a:cs typeface="Perpetua"/>
              </a:rPr>
              <a:t> </a:t>
            </a:r>
            <a:r>
              <a:rPr sz="3600" spc="-10" dirty="0">
                <a:latin typeface="Perpetua"/>
                <a:cs typeface="Perpetua"/>
              </a:rPr>
              <a:t>abstractions?</a:t>
            </a:r>
            <a:endParaRPr sz="3600" dirty="0">
              <a:latin typeface="Perpetua"/>
              <a:cs typeface="Perpetua"/>
            </a:endParaRPr>
          </a:p>
          <a:p>
            <a:pPr marL="561340" lvl="1" indent="-339725">
              <a:lnSpc>
                <a:spcPct val="100000"/>
              </a:lnSpc>
              <a:spcBef>
                <a:spcPts val="400"/>
              </a:spcBef>
              <a:buClr>
                <a:srgbClr val="9B2C1F"/>
              </a:buClr>
              <a:buSzPct val="84722"/>
              <a:buFont typeface="Segoe UI Symbol"/>
              <a:buChar char="⚫"/>
              <a:tabLst>
                <a:tab pos="561340" algn="l"/>
              </a:tabLst>
            </a:pPr>
            <a:r>
              <a:rPr sz="3600" dirty="0">
                <a:latin typeface="Perpetua"/>
                <a:cs typeface="Perpetua"/>
              </a:rPr>
              <a:t>easier</a:t>
            </a:r>
            <a:r>
              <a:rPr sz="3600" spc="-35" dirty="0">
                <a:latin typeface="Perpetua"/>
                <a:cs typeface="Perpetua"/>
              </a:rPr>
              <a:t> </a:t>
            </a:r>
            <a:r>
              <a:rPr sz="3600" dirty="0">
                <a:latin typeface="Perpetua"/>
                <a:cs typeface="Perpetua"/>
              </a:rPr>
              <a:t>to</a:t>
            </a:r>
            <a:r>
              <a:rPr sz="3600" spc="-10" dirty="0">
                <a:latin typeface="Perpetua"/>
                <a:cs typeface="Perpetua"/>
              </a:rPr>
              <a:t> </a:t>
            </a:r>
            <a:r>
              <a:rPr sz="3600" dirty="0">
                <a:latin typeface="Perpetua"/>
                <a:cs typeface="Perpetua"/>
              </a:rPr>
              <a:t>think</a:t>
            </a:r>
            <a:r>
              <a:rPr sz="3600" spc="-10" dirty="0">
                <a:latin typeface="Perpetua"/>
                <a:cs typeface="Perpetua"/>
              </a:rPr>
              <a:t> </a:t>
            </a:r>
            <a:r>
              <a:rPr sz="3600" dirty="0">
                <a:latin typeface="Perpetua"/>
                <a:cs typeface="Perpetua"/>
              </a:rPr>
              <a:t>about -</a:t>
            </a:r>
            <a:r>
              <a:rPr sz="3600" spc="-5" dirty="0">
                <a:latin typeface="Perpetua"/>
                <a:cs typeface="Perpetua"/>
              </a:rPr>
              <a:t> </a:t>
            </a:r>
            <a:r>
              <a:rPr sz="3600" dirty="0">
                <a:latin typeface="Perpetua"/>
                <a:cs typeface="Perpetua"/>
              </a:rPr>
              <a:t>hide</a:t>
            </a:r>
            <a:r>
              <a:rPr sz="3600" spc="-10" dirty="0">
                <a:latin typeface="Perpetua"/>
                <a:cs typeface="Perpetua"/>
              </a:rPr>
              <a:t> </a:t>
            </a:r>
            <a:r>
              <a:rPr sz="3600" dirty="0">
                <a:latin typeface="Perpetua"/>
                <a:cs typeface="Perpetua"/>
              </a:rPr>
              <a:t>what</a:t>
            </a:r>
            <a:r>
              <a:rPr sz="3600" spc="-10" dirty="0">
                <a:latin typeface="Perpetua"/>
                <a:cs typeface="Perpetua"/>
              </a:rPr>
              <a:t> </a:t>
            </a:r>
            <a:r>
              <a:rPr sz="3600" dirty="0">
                <a:latin typeface="Perpetua"/>
                <a:cs typeface="Perpetua"/>
              </a:rPr>
              <a:t>doesn't</a:t>
            </a:r>
            <a:r>
              <a:rPr sz="3600" spc="-10" dirty="0">
                <a:latin typeface="Perpetua"/>
                <a:cs typeface="Perpetua"/>
              </a:rPr>
              <a:t> matter</a:t>
            </a:r>
            <a:endParaRPr sz="3600" dirty="0">
              <a:latin typeface="Perpetua"/>
              <a:cs typeface="Perpetua"/>
            </a:endParaRPr>
          </a:p>
          <a:p>
            <a:pPr marL="561340" marR="1154430" lvl="1" indent="-340360">
              <a:lnSpc>
                <a:spcPct val="100000"/>
              </a:lnSpc>
              <a:spcBef>
                <a:spcPts val="395"/>
              </a:spcBef>
              <a:buClr>
                <a:srgbClr val="9B2C1F"/>
              </a:buClr>
              <a:buSzPct val="84722"/>
              <a:buFont typeface="Segoe UI Symbol"/>
              <a:buChar char="⚫"/>
              <a:tabLst>
                <a:tab pos="561340" algn="l"/>
              </a:tabLst>
            </a:pPr>
            <a:r>
              <a:rPr sz="3600" dirty="0">
                <a:latin typeface="Perpetua"/>
                <a:cs typeface="Perpetua"/>
              </a:rPr>
              <a:t>protection</a:t>
            </a:r>
            <a:r>
              <a:rPr sz="3600" spc="-45" dirty="0">
                <a:latin typeface="Perpetua"/>
                <a:cs typeface="Perpetua"/>
              </a:rPr>
              <a:t> </a:t>
            </a:r>
            <a:r>
              <a:rPr sz="3600" dirty="0">
                <a:latin typeface="Perpetua"/>
                <a:cs typeface="Perpetua"/>
              </a:rPr>
              <a:t>-</a:t>
            </a:r>
            <a:r>
              <a:rPr sz="3600" spc="-55" dirty="0">
                <a:latin typeface="Perpetua"/>
                <a:cs typeface="Perpetua"/>
              </a:rPr>
              <a:t> </a:t>
            </a:r>
            <a:r>
              <a:rPr sz="3600" spc="-10" dirty="0">
                <a:latin typeface="Perpetua"/>
                <a:cs typeface="Perpetua"/>
              </a:rPr>
              <a:t>prevent</a:t>
            </a:r>
            <a:r>
              <a:rPr sz="3600" spc="-65" dirty="0">
                <a:latin typeface="Perpetua"/>
                <a:cs typeface="Perpetua"/>
              </a:rPr>
              <a:t> </a:t>
            </a:r>
            <a:r>
              <a:rPr sz="3600" dirty="0">
                <a:latin typeface="Perpetua"/>
                <a:cs typeface="Perpetua"/>
              </a:rPr>
              <a:t>access</a:t>
            </a:r>
            <a:r>
              <a:rPr sz="3600" spc="-55" dirty="0">
                <a:latin typeface="Perpetua"/>
                <a:cs typeface="Perpetua"/>
              </a:rPr>
              <a:t> </a:t>
            </a:r>
            <a:r>
              <a:rPr sz="3600" dirty="0">
                <a:latin typeface="Perpetua"/>
                <a:cs typeface="Perpetua"/>
              </a:rPr>
              <a:t>to</a:t>
            </a:r>
            <a:r>
              <a:rPr sz="3600" spc="-60" dirty="0">
                <a:latin typeface="Perpetua"/>
                <a:cs typeface="Perpetua"/>
              </a:rPr>
              <a:t> </a:t>
            </a:r>
            <a:r>
              <a:rPr sz="3600" dirty="0">
                <a:latin typeface="Perpetua"/>
                <a:cs typeface="Perpetua"/>
              </a:rPr>
              <a:t>things</a:t>
            </a:r>
            <a:r>
              <a:rPr sz="3600" spc="-75" dirty="0">
                <a:latin typeface="Perpetua"/>
                <a:cs typeface="Perpetua"/>
              </a:rPr>
              <a:t> </a:t>
            </a:r>
            <a:r>
              <a:rPr sz="3600" spc="-25" dirty="0">
                <a:latin typeface="Perpetua"/>
                <a:cs typeface="Perpetua"/>
              </a:rPr>
              <a:t>you </a:t>
            </a:r>
            <a:r>
              <a:rPr sz="3600" dirty="0">
                <a:latin typeface="Perpetua"/>
                <a:cs typeface="Perpetua"/>
              </a:rPr>
              <a:t>shouldn't</a:t>
            </a:r>
            <a:r>
              <a:rPr sz="3600" spc="-30" dirty="0">
                <a:latin typeface="Perpetua"/>
                <a:cs typeface="Perpetua"/>
              </a:rPr>
              <a:t> </a:t>
            </a:r>
            <a:r>
              <a:rPr sz="3600" spc="-25" dirty="0">
                <a:latin typeface="Perpetua"/>
                <a:cs typeface="Perpetua"/>
              </a:rPr>
              <a:t>see</a:t>
            </a:r>
            <a:endParaRPr sz="3600" dirty="0">
              <a:latin typeface="Perpetua"/>
              <a:cs typeface="Perpetua"/>
            </a:endParaRPr>
          </a:p>
          <a:p>
            <a:pPr marL="561340" lvl="1" indent="-339725">
              <a:lnSpc>
                <a:spcPct val="100000"/>
              </a:lnSpc>
              <a:spcBef>
                <a:spcPts val="409"/>
              </a:spcBef>
              <a:buClr>
                <a:srgbClr val="9B2C1F"/>
              </a:buClr>
              <a:buSzPct val="84722"/>
              <a:buFont typeface="Segoe UI Symbol"/>
              <a:buChar char="⚫"/>
              <a:tabLst>
                <a:tab pos="561340" algn="l"/>
              </a:tabLst>
            </a:pPr>
            <a:r>
              <a:rPr sz="3600" dirty="0">
                <a:latin typeface="Perpetua"/>
                <a:cs typeface="Perpetua"/>
              </a:rPr>
              <a:t>plug</a:t>
            </a:r>
            <a:r>
              <a:rPr sz="3600" spc="-5" dirty="0">
                <a:latin typeface="Perpetua"/>
                <a:cs typeface="Perpetua"/>
              </a:rPr>
              <a:t> </a:t>
            </a:r>
            <a:r>
              <a:rPr sz="3600" spc="-10" dirty="0">
                <a:latin typeface="Perpetua"/>
                <a:cs typeface="Perpetua"/>
              </a:rPr>
              <a:t>compatibility</a:t>
            </a:r>
            <a:endParaRPr sz="3600" dirty="0">
              <a:latin typeface="Perpetua"/>
              <a:cs typeface="Perpetua"/>
            </a:endParaRPr>
          </a:p>
          <a:p>
            <a:pPr marL="835660" marR="1209040" lvl="2" indent="-302260">
              <a:lnSpc>
                <a:spcPct val="100000"/>
              </a:lnSpc>
              <a:spcBef>
                <a:spcPts val="450"/>
              </a:spcBef>
              <a:buClr>
                <a:srgbClr val="E6B0AB"/>
              </a:buClr>
              <a:buSzPct val="84375"/>
              <a:buFont typeface="Segoe UI Symbol"/>
              <a:buChar char="⚫"/>
              <a:tabLst>
                <a:tab pos="835660" algn="l"/>
              </a:tabLst>
            </a:pPr>
            <a:r>
              <a:rPr sz="3200" dirty="0">
                <a:latin typeface="Perpetua"/>
                <a:cs typeface="Perpetua"/>
              </a:rPr>
              <a:t>replacement of</a:t>
            </a:r>
            <a:r>
              <a:rPr sz="3200" spc="-25" dirty="0">
                <a:latin typeface="Perpetua"/>
                <a:cs typeface="Perpetua"/>
              </a:rPr>
              <a:t> </a:t>
            </a:r>
            <a:r>
              <a:rPr sz="3200" spc="-10" dirty="0">
                <a:latin typeface="Perpetua"/>
                <a:cs typeface="Perpetua"/>
              </a:rPr>
              <a:t>pieces,</a:t>
            </a:r>
            <a:r>
              <a:rPr sz="3200" spc="-140" dirty="0">
                <a:latin typeface="Perpetua"/>
                <a:cs typeface="Perpetua"/>
              </a:rPr>
              <a:t> </a:t>
            </a:r>
            <a:r>
              <a:rPr sz="3200" dirty="0">
                <a:latin typeface="Perpetua"/>
                <a:cs typeface="Perpetua"/>
              </a:rPr>
              <a:t>often</a:t>
            </a:r>
            <a:r>
              <a:rPr sz="3200" spc="-25" dirty="0">
                <a:latin typeface="Perpetua"/>
                <a:cs typeface="Perpetua"/>
              </a:rPr>
              <a:t> </a:t>
            </a:r>
            <a:r>
              <a:rPr sz="3200" spc="-10" dirty="0">
                <a:latin typeface="Perpetua"/>
                <a:cs typeface="Perpetua"/>
              </a:rPr>
              <a:t>without recompilation,</a:t>
            </a:r>
            <a:r>
              <a:rPr sz="3200" spc="-165" dirty="0">
                <a:latin typeface="Perpetua"/>
                <a:cs typeface="Perpetua"/>
              </a:rPr>
              <a:t> </a:t>
            </a:r>
            <a:r>
              <a:rPr sz="3200" dirty="0">
                <a:latin typeface="Perpetua"/>
                <a:cs typeface="Perpetua"/>
              </a:rPr>
              <a:t>definitely</a:t>
            </a:r>
            <a:r>
              <a:rPr sz="3200" spc="-15" dirty="0">
                <a:latin typeface="Perpetua"/>
                <a:cs typeface="Perpetua"/>
              </a:rPr>
              <a:t> </a:t>
            </a:r>
            <a:r>
              <a:rPr sz="3200" dirty="0">
                <a:latin typeface="Perpetua"/>
                <a:cs typeface="Perpetua"/>
              </a:rPr>
              <a:t>without</a:t>
            </a:r>
            <a:r>
              <a:rPr sz="3200" spc="-45" dirty="0">
                <a:latin typeface="Perpetua"/>
                <a:cs typeface="Perpetua"/>
              </a:rPr>
              <a:t> </a:t>
            </a:r>
            <a:r>
              <a:rPr sz="3200" spc="-10" dirty="0">
                <a:latin typeface="Perpetua"/>
                <a:cs typeface="Perpetua"/>
              </a:rPr>
              <a:t>rewriting libraries</a:t>
            </a:r>
            <a:endParaRPr sz="3200" dirty="0">
              <a:latin typeface="Perpetua"/>
              <a:cs typeface="Perpetua"/>
            </a:endParaRPr>
          </a:p>
          <a:p>
            <a:pPr marL="835025" lvl="2" indent="-301625">
              <a:lnSpc>
                <a:spcPct val="100000"/>
              </a:lnSpc>
              <a:spcBef>
                <a:spcPts val="409"/>
              </a:spcBef>
              <a:buClr>
                <a:srgbClr val="E6B0AB"/>
              </a:buClr>
              <a:buSzPct val="84375"/>
              <a:buFont typeface="Segoe UI Symbol"/>
              <a:buChar char="⚫"/>
              <a:tabLst>
                <a:tab pos="835025" algn="l"/>
              </a:tabLst>
            </a:pPr>
            <a:r>
              <a:rPr sz="3200" dirty="0">
                <a:latin typeface="Perpetua"/>
                <a:cs typeface="Perpetua"/>
              </a:rPr>
              <a:t>division</a:t>
            </a:r>
            <a:r>
              <a:rPr sz="3200" spc="-50" dirty="0">
                <a:latin typeface="Perpetua"/>
                <a:cs typeface="Perpetua"/>
              </a:rPr>
              <a:t> </a:t>
            </a:r>
            <a:r>
              <a:rPr sz="3200" dirty="0">
                <a:latin typeface="Perpetua"/>
                <a:cs typeface="Perpetua"/>
              </a:rPr>
              <a:t>of</a:t>
            </a:r>
            <a:r>
              <a:rPr sz="3200" spc="-45" dirty="0">
                <a:latin typeface="Perpetua"/>
                <a:cs typeface="Perpetua"/>
              </a:rPr>
              <a:t> </a:t>
            </a:r>
            <a:r>
              <a:rPr sz="3200" dirty="0">
                <a:latin typeface="Perpetua"/>
                <a:cs typeface="Perpetua"/>
              </a:rPr>
              <a:t>labor</a:t>
            </a:r>
            <a:r>
              <a:rPr sz="3200" spc="-40" dirty="0">
                <a:latin typeface="Perpetua"/>
                <a:cs typeface="Perpetua"/>
              </a:rPr>
              <a:t> </a:t>
            </a:r>
            <a:r>
              <a:rPr sz="3200" dirty="0">
                <a:latin typeface="Perpetua"/>
                <a:cs typeface="Perpetua"/>
              </a:rPr>
              <a:t>in</a:t>
            </a:r>
            <a:r>
              <a:rPr sz="3200" spc="-45" dirty="0">
                <a:latin typeface="Perpetua"/>
                <a:cs typeface="Perpetua"/>
              </a:rPr>
              <a:t> </a:t>
            </a:r>
            <a:r>
              <a:rPr sz="3200" dirty="0">
                <a:latin typeface="Perpetua"/>
                <a:cs typeface="Perpetua"/>
              </a:rPr>
              <a:t>software</a:t>
            </a:r>
            <a:r>
              <a:rPr sz="3200" spc="-40" dirty="0">
                <a:latin typeface="Perpetua"/>
                <a:cs typeface="Perpetua"/>
              </a:rPr>
              <a:t> </a:t>
            </a:r>
            <a:r>
              <a:rPr sz="3200" spc="-10" dirty="0">
                <a:latin typeface="Perpetua"/>
                <a:cs typeface="Perpetua"/>
              </a:rPr>
              <a:t>projects</a:t>
            </a:r>
            <a:endParaRPr sz="3200" dirty="0">
              <a:latin typeface="Perpetua"/>
              <a:cs typeface="Perpetua"/>
            </a:endParaRPr>
          </a:p>
        </p:txBody>
      </p:sp>
    </p:spTree>
    <p:extLst>
      <p:ext uri="{BB962C8B-B14F-4D97-AF65-F5344CB8AC3E}">
        <p14:creationId xmlns:p14="http://schemas.microsoft.com/office/powerpoint/2010/main" val="394984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2713-2548-C4AD-98D3-E7D361F91770}"/>
              </a:ext>
            </a:extLst>
          </p:cNvPr>
          <p:cNvSpPr>
            <a:spLocks noGrp="1"/>
          </p:cNvSpPr>
          <p:nvPr>
            <p:ph type="title"/>
          </p:nvPr>
        </p:nvSpPr>
        <p:spPr>
          <a:xfrm>
            <a:off x="838200" y="0"/>
            <a:ext cx="10515600" cy="1325563"/>
          </a:xfrm>
        </p:spPr>
        <p:txBody>
          <a:bodyPr/>
          <a:lstStyle/>
          <a:p>
            <a:r>
              <a:rPr lang="en-US" sz="4400" spc="-45" dirty="0"/>
              <a:t>Object-</a:t>
            </a:r>
            <a:r>
              <a:rPr lang="en-US" sz="4400" spc="-25" dirty="0"/>
              <a:t>Oriented</a:t>
            </a:r>
            <a:r>
              <a:rPr lang="en-US" sz="4400" spc="-245" dirty="0"/>
              <a:t> </a:t>
            </a:r>
            <a:r>
              <a:rPr lang="en-US" sz="4400" spc="-120" dirty="0"/>
              <a:t>Programming</a:t>
            </a:r>
            <a:endParaRPr lang="en-US" dirty="0"/>
          </a:p>
        </p:txBody>
      </p:sp>
      <p:sp>
        <p:nvSpPr>
          <p:cNvPr id="4" name="object 2">
            <a:extLst>
              <a:ext uri="{FF2B5EF4-FFF2-40B4-BE49-F238E27FC236}">
                <a16:creationId xmlns:a16="http://schemas.microsoft.com/office/drawing/2014/main" id="{AA779994-2301-CBCB-2407-632FCC840BAE}"/>
              </a:ext>
            </a:extLst>
          </p:cNvPr>
          <p:cNvSpPr txBox="1"/>
          <p:nvPr/>
        </p:nvSpPr>
        <p:spPr>
          <a:xfrm>
            <a:off x="568642" y="1486682"/>
            <a:ext cx="8098155" cy="2215350"/>
          </a:xfrm>
          <a:prstGeom prst="rect">
            <a:avLst/>
          </a:prstGeom>
        </p:spPr>
        <p:txBody>
          <a:bodyPr vert="horz" wrap="square" lIns="0" tIns="78105" rIns="0" bIns="0" rtlCol="0">
            <a:spAutoFit/>
          </a:bodyPr>
          <a:lstStyle/>
          <a:p>
            <a:pPr marL="284480" indent="-280670">
              <a:lnSpc>
                <a:spcPct val="100000"/>
              </a:lnSpc>
              <a:spcBef>
                <a:spcPts val="615"/>
              </a:spcBef>
              <a:buClr>
                <a:srgbClr val="D24717"/>
              </a:buClr>
              <a:buSzPct val="56818"/>
              <a:buFont typeface="Segoe UI Symbol"/>
              <a:buChar char="⚫"/>
              <a:tabLst>
                <a:tab pos="284480" algn="l"/>
              </a:tabLst>
            </a:pPr>
            <a:r>
              <a:rPr sz="3200" dirty="0">
                <a:latin typeface="Perpetua"/>
                <a:cs typeface="Perpetua"/>
              </a:rPr>
              <a:t>The</a:t>
            </a:r>
            <a:r>
              <a:rPr sz="3200" spc="-40" dirty="0">
                <a:latin typeface="Perpetua"/>
                <a:cs typeface="Perpetua"/>
              </a:rPr>
              <a:t> </a:t>
            </a:r>
            <a:r>
              <a:rPr sz="3200" dirty="0">
                <a:latin typeface="Perpetua"/>
                <a:cs typeface="Perpetua"/>
              </a:rPr>
              <a:t>3</a:t>
            </a:r>
            <a:r>
              <a:rPr sz="3200" spc="-60" dirty="0">
                <a:latin typeface="Perpetua"/>
                <a:cs typeface="Perpetua"/>
              </a:rPr>
              <a:t> </a:t>
            </a:r>
            <a:r>
              <a:rPr sz="3200" dirty="0">
                <a:latin typeface="Perpetua"/>
                <a:cs typeface="Perpetua"/>
              </a:rPr>
              <a:t>key</a:t>
            </a:r>
            <a:r>
              <a:rPr sz="3200" spc="-35" dirty="0">
                <a:latin typeface="Perpetua"/>
                <a:cs typeface="Perpetua"/>
              </a:rPr>
              <a:t> </a:t>
            </a:r>
            <a:r>
              <a:rPr sz="3200" dirty="0">
                <a:latin typeface="Perpetua"/>
                <a:cs typeface="Perpetua"/>
              </a:rPr>
              <a:t>factors</a:t>
            </a:r>
            <a:r>
              <a:rPr sz="3200" spc="-40" dirty="0">
                <a:latin typeface="Perpetua"/>
                <a:cs typeface="Perpetua"/>
              </a:rPr>
              <a:t> </a:t>
            </a:r>
            <a:r>
              <a:rPr sz="3200" dirty="0">
                <a:latin typeface="Perpetua"/>
                <a:cs typeface="Perpetua"/>
              </a:rPr>
              <a:t>in</a:t>
            </a:r>
            <a:r>
              <a:rPr sz="3200" spc="-55" dirty="0">
                <a:latin typeface="Perpetua"/>
                <a:cs typeface="Perpetua"/>
              </a:rPr>
              <a:t> </a:t>
            </a:r>
            <a:r>
              <a:rPr sz="3200" dirty="0">
                <a:latin typeface="Perpetua"/>
                <a:cs typeface="Perpetua"/>
              </a:rPr>
              <a:t>OO</a:t>
            </a:r>
            <a:r>
              <a:rPr sz="3200" spc="-30" dirty="0">
                <a:latin typeface="Perpetua"/>
                <a:cs typeface="Perpetua"/>
              </a:rPr>
              <a:t> </a:t>
            </a:r>
            <a:r>
              <a:rPr sz="3200" spc="-10" dirty="0">
                <a:latin typeface="Perpetua"/>
                <a:cs typeface="Perpetua"/>
              </a:rPr>
              <a:t>programming</a:t>
            </a:r>
            <a:endParaRPr sz="3200" dirty="0">
              <a:latin typeface="Perpetua"/>
              <a:cs typeface="Perpetua"/>
            </a:endParaRPr>
          </a:p>
          <a:p>
            <a:pPr marL="571500" lvl="1" indent="-365125">
              <a:lnSpc>
                <a:spcPct val="100000"/>
              </a:lnSpc>
              <a:spcBef>
                <a:spcPts val="459"/>
              </a:spcBef>
              <a:buClr>
                <a:srgbClr val="9B2C1F"/>
              </a:buClr>
              <a:buSzPct val="82500"/>
              <a:buFont typeface="Segoe UI Symbol"/>
              <a:buChar char="⚫"/>
              <a:tabLst>
                <a:tab pos="571500" algn="l"/>
              </a:tabLst>
            </a:pPr>
            <a:r>
              <a:rPr sz="3200" spc="-10" dirty="0">
                <a:latin typeface="Perpetua"/>
                <a:cs typeface="Perpetua"/>
              </a:rPr>
              <a:t>Encapsulation</a:t>
            </a:r>
            <a:r>
              <a:rPr sz="3200" spc="-105" dirty="0">
                <a:latin typeface="Perpetua"/>
                <a:cs typeface="Perpetua"/>
              </a:rPr>
              <a:t> </a:t>
            </a:r>
            <a:r>
              <a:rPr sz="3200" dirty="0">
                <a:latin typeface="Perpetua"/>
                <a:cs typeface="Perpetua"/>
              </a:rPr>
              <a:t>(data</a:t>
            </a:r>
            <a:r>
              <a:rPr sz="3200" spc="-105" dirty="0">
                <a:latin typeface="Perpetua"/>
                <a:cs typeface="Perpetua"/>
              </a:rPr>
              <a:t> </a:t>
            </a:r>
            <a:r>
              <a:rPr sz="3200" spc="-10" dirty="0">
                <a:latin typeface="Perpetua"/>
                <a:cs typeface="Perpetua"/>
              </a:rPr>
              <a:t>hiding)</a:t>
            </a:r>
            <a:endParaRPr sz="3200" dirty="0">
              <a:latin typeface="Perpetua"/>
              <a:cs typeface="Perpetua"/>
            </a:endParaRPr>
          </a:p>
          <a:p>
            <a:pPr marL="571500" lvl="1" indent="-365125">
              <a:lnSpc>
                <a:spcPct val="100000"/>
              </a:lnSpc>
              <a:spcBef>
                <a:spcPts val="395"/>
              </a:spcBef>
              <a:buClr>
                <a:srgbClr val="9B2C1F"/>
              </a:buClr>
              <a:buSzPct val="82500"/>
              <a:buFont typeface="Segoe UI Symbol"/>
              <a:buChar char="⚫"/>
              <a:tabLst>
                <a:tab pos="571500" algn="l"/>
              </a:tabLst>
            </a:pPr>
            <a:r>
              <a:rPr sz="3200" spc="-10" dirty="0">
                <a:latin typeface="Perpetua"/>
                <a:cs typeface="Perpetua"/>
              </a:rPr>
              <a:t>Inheritance</a:t>
            </a:r>
            <a:endParaRPr sz="3200" dirty="0">
              <a:latin typeface="Perpetua"/>
              <a:cs typeface="Perpetua"/>
            </a:endParaRPr>
          </a:p>
          <a:p>
            <a:pPr marL="571500" lvl="1" indent="-365125">
              <a:lnSpc>
                <a:spcPct val="100000"/>
              </a:lnSpc>
              <a:spcBef>
                <a:spcPts val="400"/>
              </a:spcBef>
              <a:buClr>
                <a:srgbClr val="9B2C1F"/>
              </a:buClr>
              <a:buSzPct val="82500"/>
              <a:buFont typeface="Segoe UI Symbol"/>
              <a:buChar char="⚫"/>
              <a:tabLst>
                <a:tab pos="571500" algn="l"/>
              </a:tabLst>
            </a:pPr>
            <a:r>
              <a:rPr sz="3200" dirty="0">
                <a:latin typeface="Perpetua"/>
                <a:cs typeface="Perpetua"/>
              </a:rPr>
              <a:t>Dynamic</a:t>
            </a:r>
            <a:r>
              <a:rPr sz="3200" spc="-85" dirty="0">
                <a:latin typeface="Perpetua"/>
                <a:cs typeface="Perpetua"/>
              </a:rPr>
              <a:t> </a:t>
            </a:r>
            <a:r>
              <a:rPr sz="3200" dirty="0">
                <a:latin typeface="Perpetua"/>
                <a:cs typeface="Perpetua"/>
              </a:rPr>
              <a:t>method</a:t>
            </a:r>
            <a:r>
              <a:rPr sz="3200" spc="-70" dirty="0">
                <a:latin typeface="Perpetua"/>
                <a:cs typeface="Perpetua"/>
              </a:rPr>
              <a:t> </a:t>
            </a:r>
            <a:r>
              <a:rPr sz="3200" spc="-10" dirty="0">
                <a:latin typeface="Perpetua"/>
                <a:cs typeface="Perpetua"/>
              </a:rPr>
              <a:t>binding</a:t>
            </a:r>
            <a:endParaRPr sz="3200" dirty="0">
              <a:latin typeface="Perpetua"/>
              <a:cs typeface="Perpetua"/>
            </a:endParaRPr>
          </a:p>
        </p:txBody>
      </p:sp>
      <p:sp>
        <p:nvSpPr>
          <p:cNvPr id="3" name="object 2">
            <a:extLst>
              <a:ext uri="{FF2B5EF4-FFF2-40B4-BE49-F238E27FC236}">
                <a16:creationId xmlns:a16="http://schemas.microsoft.com/office/drawing/2014/main" id="{E74BE54D-0649-2AD3-7A00-75BF41432376}"/>
              </a:ext>
            </a:extLst>
          </p:cNvPr>
          <p:cNvSpPr txBox="1"/>
          <p:nvPr/>
        </p:nvSpPr>
        <p:spPr>
          <a:xfrm>
            <a:off x="428943" y="4826000"/>
            <a:ext cx="8039734" cy="2187137"/>
          </a:xfrm>
          <a:prstGeom prst="rect">
            <a:avLst/>
          </a:prstGeom>
        </p:spPr>
        <p:txBody>
          <a:bodyPr vert="horz" wrap="square" lIns="0" tIns="62865" rIns="0" bIns="0" rtlCol="0">
            <a:spAutoFit/>
          </a:bodyPr>
          <a:lstStyle/>
          <a:p>
            <a:pPr marL="560705" lvl="1" indent="-301625">
              <a:lnSpc>
                <a:spcPct val="100000"/>
              </a:lnSpc>
              <a:spcBef>
                <a:spcPts val="400"/>
              </a:spcBef>
              <a:buClr>
                <a:srgbClr val="9B2C1F"/>
              </a:buClr>
              <a:buSzPct val="84375"/>
              <a:buFont typeface="Segoe UI Symbol"/>
              <a:buChar char="⚫"/>
              <a:tabLst>
                <a:tab pos="560705" algn="l"/>
              </a:tabLst>
            </a:pPr>
            <a:r>
              <a:rPr lang="en-US" sz="3200" dirty="0">
                <a:latin typeface="Perpetua"/>
                <a:cs typeface="Perpetua"/>
              </a:rPr>
              <a:t>Imperative</a:t>
            </a:r>
            <a:r>
              <a:rPr lang="en-US" sz="3200" spc="-50" dirty="0">
                <a:latin typeface="Perpetua"/>
                <a:cs typeface="Perpetua"/>
              </a:rPr>
              <a:t> </a:t>
            </a:r>
            <a:r>
              <a:rPr lang="en-US" sz="3200" dirty="0">
                <a:latin typeface="Perpetua"/>
                <a:cs typeface="Perpetua"/>
              </a:rPr>
              <a:t>OO</a:t>
            </a:r>
            <a:r>
              <a:rPr lang="en-US" sz="3200" spc="-25" dirty="0">
                <a:latin typeface="Perpetua"/>
                <a:cs typeface="Perpetua"/>
              </a:rPr>
              <a:t> </a:t>
            </a:r>
            <a:r>
              <a:rPr lang="en-US" sz="3200" dirty="0">
                <a:latin typeface="Perpetua"/>
                <a:cs typeface="Perpetua"/>
              </a:rPr>
              <a:t>(C++,</a:t>
            </a:r>
            <a:r>
              <a:rPr lang="en-US" sz="3200" spc="-155" dirty="0">
                <a:latin typeface="Perpetua"/>
                <a:cs typeface="Perpetua"/>
              </a:rPr>
              <a:t> </a:t>
            </a:r>
            <a:r>
              <a:rPr lang="en-US" sz="3200" spc="-60" dirty="0">
                <a:latin typeface="Perpetua"/>
                <a:cs typeface="Perpetua"/>
              </a:rPr>
              <a:t>Java,</a:t>
            </a:r>
            <a:r>
              <a:rPr lang="en-US" sz="3200" spc="-120" dirty="0">
                <a:latin typeface="Perpetua"/>
                <a:cs typeface="Perpetua"/>
              </a:rPr>
              <a:t> </a:t>
            </a:r>
            <a:r>
              <a:rPr lang="en-US" sz="3200" dirty="0">
                <a:latin typeface="Perpetua"/>
                <a:cs typeface="Perpetua"/>
              </a:rPr>
              <a:t>C#,</a:t>
            </a:r>
            <a:r>
              <a:rPr lang="en-US" sz="3200" spc="-145" dirty="0">
                <a:latin typeface="Perpetua"/>
                <a:cs typeface="Perpetua"/>
              </a:rPr>
              <a:t> </a:t>
            </a:r>
            <a:r>
              <a:rPr lang="en-US" sz="3200" dirty="0">
                <a:latin typeface="Perpetua"/>
                <a:cs typeface="Perpetua"/>
              </a:rPr>
              <a:t>Python,</a:t>
            </a:r>
            <a:r>
              <a:rPr lang="en-US" sz="3200" spc="-160" dirty="0">
                <a:latin typeface="Perpetua"/>
                <a:cs typeface="Perpetua"/>
              </a:rPr>
              <a:t> </a:t>
            </a:r>
            <a:r>
              <a:rPr lang="en-US" sz="3200" spc="-10" dirty="0">
                <a:latin typeface="Perpetua"/>
                <a:cs typeface="Perpetua"/>
              </a:rPr>
              <a:t>etc.)</a:t>
            </a:r>
            <a:endParaRPr lang="en-US" sz="3200" dirty="0">
              <a:latin typeface="Perpetua"/>
              <a:cs typeface="Perpetua"/>
            </a:endParaRPr>
          </a:p>
          <a:p>
            <a:pPr marL="560705" lvl="1" indent="-301625">
              <a:lnSpc>
                <a:spcPct val="100000"/>
              </a:lnSpc>
              <a:spcBef>
                <a:spcPts val="405"/>
              </a:spcBef>
              <a:buClr>
                <a:srgbClr val="9B2C1F"/>
              </a:buClr>
              <a:buSzPct val="84375"/>
              <a:buFont typeface="Segoe UI Symbol"/>
              <a:buChar char="⚫"/>
              <a:tabLst>
                <a:tab pos="560705" algn="l"/>
              </a:tabLst>
            </a:pPr>
            <a:r>
              <a:rPr sz="3200" dirty="0">
                <a:latin typeface="Perpetua"/>
                <a:cs typeface="Perpetua"/>
              </a:rPr>
              <a:t>Functional</a:t>
            </a:r>
            <a:r>
              <a:rPr sz="3200" spc="-65" dirty="0">
                <a:latin typeface="Perpetua"/>
                <a:cs typeface="Perpetua"/>
              </a:rPr>
              <a:t> </a:t>
            </a:r>
            <a:r>
              <a:rPr sz="3200" dirty="0">
                <a:latin typeface="Perpetua"/>
                <a:cs typeface="Perpetua"/>
              </a:rPr>
              <a:t>OO</a:t>
            </a:r>
            <a:r>
              <a:rPr sz="3200" spc="-50" dirty="0">
                <a:latin typeface="Perpetua"/>
                <a:cs typeface="Perpetua"/>
              </a:rPr>
              <a:t> </a:t>
            </a:r>
            <a:r>
              <a:rPr sz="3200" spc="-10" dirty="0">
                <a:latin typeface="Perpetua"/>
                <a:cs typeface="Perpetua"/>
              </a:rPr>
              <a:t>(Ocaml,</a:t>
            </a:r>
            <a:r>
              <a:rPr sz="3200" spc="-170" dirty="0">
                <a:latin typeface="Perpetua"/>
                <a:cs typeface="Perpetua"/>
              </a:rPr>
              <a:t> </a:t>
            </a:r>
            <a:r>
              <a:rPr sz="3200" spc="-10" dirty="0">
                <a:latin typeface="Perpetua"/>
                <a:cs typeface="Perpetua"/>
              </a:rPr>
              <a:t>CLOS,</a:t>
            </a:r>
            <a:r>
              <a:rPr sz="3200" spc="-170" dirty="0">
                <a:latin typeface="Perpetua"/>
                <a:cs typeface="Perpetua"/>
              </a:rPr>
              <a:t> </a:t>
            </a:r>
            <a:r>
              <a:rPr sz="3200" spc="-10" dirty="0">
                <a:latin typeface="Perpetua"/>
                <a:cs typeface="Perpetua"/>
              </a:rPr>
              <a:t>etc.)</a:t>
            </a:r>
            <a:endParaRPr sz="3200" dirty="0">
              <a:latin typeface="Perpetua"/>
              <a:cs typeface="Perpetua"/>
            </a:endParaRPr>
          </a:p>
          <a:p>
            <a:pPr marL="560705" lvl="1" indent="-301625">
              <a:lnSpc>
                <a:spcPct val="100000"/>
              </a:lnSpc>
              <a:spcBef>
                <a:spcPts val="395"/>
              </a:spcBef>
              <a:buClr>
                <a:srgbClr val="9B2C1F"/>
              </a:buClr>
              <a:buSzPct val="84375"/>
              <a:buFont typeface="Segoe UI Symbol"/>
              <a:buChar char="⚫"/>
              <a:tabLst>
                <a:tab pos="560705" algn="l"/>
              </a:tabLst>
            </a:pPr>
            <a:r>
              <a:rPr sz="3200" dirty="0">
                <a:latin typeface="Perpetua"/>
                <a:cs typeface="Perpetua"/>
              </a:rPr>
              <a:t>Logical</a:t>
            </a:r>
            <a:r>
              <a:rPr sz="3200" spc="-20" dirty="0">
                <a:latin typeface="Perpetua"/>
                <a:cs typeface="Perpetua"/>
              </a:rPr>
              <a:t> </a:t>
            </a:r>
            <a:r>
              <a:rPr sz="3200" dirty="0">
                <a:latin typeface="Perpetua"/>
                <a:cs typeface="Perpetua"/>
              </a:rPr>
              <a:t>OO</a:t>
            </a:r>
            <a:r>
              <a:rPr sz="3200" spc="-10" dirty="0">
                <a:latin typeface="Perpetua"/>
                <a:cs typeface="Perpetua"/>
              </a:rPr>
              <a:t> </a:t>
            </a:r>
            <a:r>
              <a:rPr sz="3200" dirty="0">
                <a:latin typeface="Perpetua"/>
                <a:cs typeface="Perpetua"/>
              </a:rPr>
              <a:t>(Flora-</a:t>
            </a:r>
            <a:r>
              <a:rPr sz="3200" spc="-25" dirty="0">
                <a:latin typeface="Perpetua"/>
                <a:cs typeface="Perpetua"/>
              </a:rPr>
              <a:t>2)</a:t>
            </a:r>
            <a:endParaRPr lang="en-US" sz="3200" spc="-25" dirty="0">
              <a:latin typeface="Perpetua"/>
              <a:cs typeface="Perpetua"/>
            </a:endParaRPr>
          </a:p>
          <a:p>
            <a:pPr marL="259080" lvl="1">
              <a:lnSpc>
                <a:spcPct val="100000"/>
              </a:lnSpc>
              <a:spcBef>
                <a:spcPts val="395"/>
              </a:spcBef>
              <a:buClr>
                <a:srgbClr val="9B2C1F"/>
              </a:buClr>
              <a:buSzPct val="84375"/>
              <a:tabLst>
                <a:tab pos="560705" algn="l"/>
              </a:tabLst>
            </a:pPr>
            <a:endParaRPr sz="3200" dirty="0">
              <a:latin typeface="Perpetua"/>
              <a:cs typeface="Perpetua"/>
            </a:endParaRPr>
          </a:p>
        </p:txBody>
      </p:sp>
      <p:sp>
        <p:nvSpPr>
          <p:cNvPr id="5" name="TextBox 4">
            <a:extLst>
              <a:ext uri="{FF2B5EF4-FFF2-40B4-BE49-F238E27FC236}">
                <a16:creationId xmlns:a16="http://schemas.microsoft.com/office/drawing/2014/main" id="{E77F58AF-917D-99BB-F616-C3C0C13ED264}"/>
              </a:ext>
            </a:extLst>
          </p:cNvPr>
          <p:cNvSpPr txBox="1"/>
          <p:nvPr/>
        </p:nvSpPr>
        <p:spPr>
          <a:xfrm>
            <a:off x="2626468" y="4104502"/>
            <a:ext cx="1991251" cy="523220"/>
          </a:xfrm>
          <a:prstGeom prst="rect">
            <a:avLst/>
          </a:prstGeom>
          <a:noFill/>
        </p:spPr>
        <p:txBody>
          <a:bodyPr wrap="none" rtlCol="0">
            <a:spAutoFit/>
          </a:bodyPr>
          <a:lstStyle/>
          <a:p>
            <a:r>
              <a:rPr lang="en-US" sz="2800" b="1" dirty="0"/>
              <a:t>Types of OO</a:t>
            </a:r>
          </a:p>
        </p:txBody>
      </p:sp>
      <p:sp>
        <p:nvSpPr>
          <p:cNvPr id="6" name="object 4">
            <a:extLst>
              <a:ext uri="{FF2B5EF4-FFF2-40B4-BE49-F238E27FC236}">
                <a16:creationId xmlns:a16="http://schemas.microsoft.com/office/drawing/2014/main" id="{76A21A8E-BA72-C600-3B2F-C55E3796A068}"/>
              </a:ext>
            </a:extLst>
          </p:cNvPr>
          <p:cNvSpPr txBox="1"/>
          <p:nvPr/>
        </p:nvSpPr>
        <p:spPr>
          <a:xfrm>
            <a:off x="8288338" y="2150092"/>
            <a:ext cx="3335020" cy="3103880"/>
          </a:xfrm>
          <a:prstGeom prst="rect">
            <a:avLst/>
          </a:prstGeom>
        </p:spPr>
        <p:txBody>
          <a:bodyPr vert="horz" wrap="square" lIns="0" tIns="12065" rIns="0" bIns="0" rtlCol="0">
            <a:spAutoFit/>
          </a:bodyPr>
          <a:lstStyle/>
          <a:p>
            <a:pPr marL="12700" marR="2412365">
              <a:lnSpc>
                <a:spcPct val="112799"/>
              </a:lnSpc>
              <a:spcBef>
                <a:spcPts val="95"/>
              </a:spcBef>
            </a:pPr>
            <a:r>
              <a:rPr sz="2600" spc="-10" dirty="0">
                <a:latin typeface="Perpetua"/>
                <a:cs typeface="Perpetua"/>
              </a:rPr>
              <a:t>Basic Fortran</a:t>
            </a:r>
            <a:endParaRPr sz="2600" dirty="0">
              <a:latin typeface="Perpetua"/>
              <a:cs typeface="Perpetua"/>
            </a:endParaRPr>
          </a:p>
          <a:p>
            <a:pPr marL="12700">
              <a:lnSpc>
                <a:spcPct val="100000"/>
              </a:lnSpc>
              <a:spcBef>
                <a:spcPts val="395"/>
              </a:spcBef>
            </a:pPr>
            <a:r>
              <a:rPr sz="2600" spc="-10" dirty="0">
                <a:latin typeface="Perpetua"/>
                <a:cs typeface="Perpetua"/>
              </a:rPr>
              <a:t>Fortran,</a:t>
            </a:r>
            <a:r>
              <a:rPr sz="2600" spc="-310" dirty="0">
                <a:latin typeface="Perpetua"/>
                <a:cs typeface="Perpetua"/>
              </a:rPr>
              <a:t> </a:t>
            </a:r>
            <a:r>
              <a:rPr sz="2600" dirty="0">
                <a:latin typeface="Perpetua"/>
                <a:cs typeface="Perpetua"/>
              </a:rPr>
              <a:t>Algol</a:t>
            </a:r>
            <a:r>
              <a:rPr sz="2600" spc="10" dirty="0">
                <a:latin typeface="Perpetua"/>
                <a:cs typeface="Perpetua"/>
              </a:rPr>
              <a:t> </a:t>
            </a:r>
            <a:r>
              <a:rPr sz="2600" dirty="0">
                <a:latin typeface="Perpetua"/>
                <a:cs typeface="Perpetua"/>
              </a:rPr>
              <a:t>60,</a:t>
            </a:r>
            <a:r>
              <a:rPr sz="2600" spc="-105" dirty="0">
                <a:latin typeface="Perpetua"/>
                <a:cs typeface="Perpetua"/>
              </a:rPr>
              <a:t> </a:t>
            </a:r>
            <a:r>
              <a:rPr sz="2600" spc="-50" dirty="0">
                <a:latin typeface="Perpetua"/>
                <a:cs typeface="Perpetua"/>
              </a:rPr>
              <a:t>C</a:t>
            </a:r>
            <a:endParaRPr sz="2600" dirty="0">
              <a:latin typeface="Perpetua"/>
              <a:cs typeface="Perpetua"/>
            </a:endParaRPr>
          </a:p>
          <a:p>
            <a:pPr marL="927100">
              <a:lnSpc>
                <a:spcPct val="100000"/>
              </a:lnSpc>
              <a:spcBef>
                <a:spcPts val="409"/>
              </a:spcBef>
            </a:pPr>
            <a:r>
              <a:rPr sz="2600" spc="-10" dirty="0">
                <a:latin typeface="Perpetua"/>
                <a:cs typeface="Perpetua"/>
              </a:rPr>
              <a:t>Modula-</a:t>
            </a:r>
            <a:r>
              <a:rPr sz="2600" dirty="0">
                <a:latin typeface="Perpetua"/>
                <a:cs typeface="Perpetua"/>
              </a:rPr>
              <a:t>2,</a:t>
            </a:r>
            <a:r>
              <a:rPr sz="2600" spc="-305" dirty="0">
                <a:latin typeface="Perpetua"/>
                <a:cs typeface="Perpetua"/>
              </a:rPr>
              <a:t> </a:t>
            </a:r>
            <a:r>
              <a:rPr sz="2600" dirty="0">
                <a:latin typeface="Perpetua"/>
                <a:cs typeface="Perpetua"/>
              </a:rPr>
              <a:t>Ada</a:t>
            </a:r>
            <a:r>
              <a:rPr sz="2600" spc="20" dirty="0">
                <a:latin typeface="Perpetua"/>
                <a:cs typeface="Perpetua"/>
              </a:rPr>
              <a:t> </a:t>
            </a:r>
            <a:r>
              <a:rPr sz="2600" spc="-25" dirty="0">
                <a:latin typeface="Perpetua"/>
                <a:cs typeface="Perpetua"/>
              </a:rPr>
              <a:t>83</a:t>
            </a:r>
            <a:endParaRPr sz="2600" dirty="0">
              <a:latin typeface="Perpetua"/>
              <a:cs typeface="Perpetua"/>
            </a:endParaRPr>
          </a:p>
          <a:p>
            <a:pPr marL="12700">
              <a:lnSpc>
                <a:spcPct val="100000"/>
              </a:lnSpc>
              <a:spcBef>
                <a:spcPts val="400"/>
              </a:spcBef>
            </a:pPr>
            <a:r>
              <a:rPr sz="2600" spc="-10" dirty="0">
                <a:latin typeface="Perpetua"/>
                <a:cs typeface="Perpetua"/>
              </a:rPr>
              <a:t>Euclid</a:t>
            </a:r>
            <a:endParaRPr sz="2600" dirty="0">
              <a:latin typeface="Perpetua"/>
              <a:cs typeface="Perpetua"/>
            </a:endParaRPr>
          </a:p>
          <a:p>
            <a:pPr marL="12700" marR="5080">
              <a:lnSpc>
                <a:spcPct val="100000"/>
              </a:lnSpc>
              <a:spcBef>
                <a:spcPts val="395"/>
              </a:spcBef>
            </a:pPr>
            <a:r>
              <a:rPr sz="2600" spc="-10" dirty="0">
                <a:latin typeface="Perpetua"/>
                <a:cs typeface="Perpetua"/>
              </a:rPr>
              <a:t>Smalltalk,</a:t>
            </a:r>
            <a:r>
              <a:rPr sz="2600" spc="-85" dirty="0">
                <a:latin typeface="Perpetua"/>
                <a:cs typeface="Perpetua"/>
              </a:rPr>
              <a:t> </a:t>
            </a:r>
            <a:r>
              <a:rPr sz="2600" dirty="0">
                <a:latin typeface="Perpetua"/>
                <a:cs typeface="Perpetua"/>
              </a:rPr>
              <a:t>C++,</a:t>
            </a:r>
            <a:r>
              <a:rPr sz="2600" spc="-120" dirty="0">
                <a:latin typeface="Perpetua"/>
                <a:cs typeface="Perpetua"/>
              </a:rPr>
              <a:t> </a:t>
            </a:r>
            <a:r>
              <a:rPr sz="2600" dirty="0">
                <a:latin typeface="Perpetua"/>
                <a:cs typeface="Perpetua"/>
              </a:rPr>
              <a:t>Eiffel,</a:t>
            </a:r>
            <a:r>
              <a:rPr sz="2600" spc="-110" dirty="0">
                <a:latin typeface="Perpetua"/>
                <a:cs typeface="Perpetua"/>
              </a:rPr>
              <a:t> </a:t>
            </a:r>
            <a:r>
              <a:rPr sz="2600" spc="-35" dirty="0">
                <a:latin typeface="Perpetua"/>
                <a:cs typeface="Perpetua"/>
              </a:rPr>
              <a:t>Java </a:t>
            </a:r>
            <a:r>
              <a:rPr sz="2600" spc="-10" dirty="0">
                <a:latin typeface="Perpetua"/>
                <a:cs typeface="Perpetua"/>
              </a:rPr>
              <a:t>Oberon,</a:t>
            </a:r>
            <a:r>
              <a:rPr sz="2600" spc="-110" dirty="0">
                <a:latin typeface="Perpetua"/>
                <a:cs typeface="Perpetua"/>
              </a:rPr>
              <a:t> </a:t>
            </a:r>
            <a:r>
              <a:rPr sz="2600" spc="-10" dirty="0">
                <a:latin typeface="Perpetua"/>
                <a:cs typeface="Perpetua"/>
              </a:rPr>
              <a:t>Modula-</a:t>
            </a:r>
            <a:r>
              <a:rPr sz="2600" dirty="0">
                <a:latin typeface="Perpetua"/>
                <a:cs typeface="Perpetua"/>
              </a:rPr>
              <a:t>3,</a:t>
            </a:r>
            <a:r>
              <a:rPr sz="2600" spc="-305" dirty="0">
                <a:latin typeface="Perpetua"/>
                <a:cs typeface="Perpetua"/>
              </a:rPr>
              <a:t> </a:t>
            </a:r>
            <a:r>
              <a:rPr sz="2600" dirty="0">
                <a:latin typeface="Perpetua"/>
                <a:cs typeface="Perpetua"/>
              </a:rPr>
              <a:t>Ada</a:t>
            </a:r>
            <a:r>
              <a:rPr sz="2600" spc="5" dirty="0">
                <a:latin typeface="Perpetua"/>
                <a:cs typeface="Perpetua"/>
              </a:rPr>
              <a:t> </a:t>
            </a:r>
            <a:r>
              <a:rPr sz="2600" spc="-35" dirty="0">
                <a:latin typeface="Perpetua"/>
                <a:cs typeface="Perpetua"/>
              </a:rPr>
              <a:t>95</a:t>
            </a:r>
            <a:endParaRPr sz="2600" dirty="0">
              <a:latin typeface="Perpetua"/>
              <a:cs typeface="Perpetua"/>
            </a:endParaRPr>
          </a:p>
        </p:txBody>
      </p:sp>
      <p:sp>
        <p:nvSpPr>
          <p:cNvPr id="7" name="TextBox 6">
            <a:extLst>
              <a:ext uri="{FF2B5EF4-FFF2-40B4-BE49-F238E27FC236}">
                <a16:creationId xmlns:a16="http://schemas.microsoft.com/office/drawing/2014/main" id="{8FCE79B1-E621-7023-7ABE-F13CCF89A4E9}"/>
              </a:ext>
            </a:extLst>
          </p:cNvPr>
          <p:cNvSpPr txBox="1"/>
          <p:nvPr/>
        </p:nvSpPr>
        <p:spPr>
          <a:xfrm>
            <a:off x="7478059" y="1639867"/>
            <a:ext cx="3956724" cy="461665"/>
          </a:xfrm>
          <a:prstGeom prst="rect">
            <a:avLst/>
          </a:prstGeom>
          <a:noFill/>
        </p:spPr>
        <p:txBody>
          <a:bodyPr wrap="none" rtlCol="0">
            <a:spAutoFit/>
          </a:bodyPr>
          <a:lstStyle/>
          <a:p>
            <a:r>
              <a:rPr lang="en-US" sz="2400" b="1" dirty="0"/>
              <a:t>Languages that supports OOP</a:t>
            </a:r>
          </a:p>
        </p:txBody>
      </p:sp>
    </p:spTree>
    <p:extLst>
      <p:ext uri="{BB962C8B-B14F-4D97-AF65-F5344CB8AC3E}">
        <p14:creationId xmlns:p14="http://schemas.microsoft.com/office/powerpoint/2010/main" val="29535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3A42-E8FC-3F07-820C-F07795777B4D}"/>
              </a:ext>
            </a:extLst>
          </p:cNvPr>
          <p:cNvSpPr>
            <a:spLocks noGrp="1"/>
          </p:cNvSpPr>
          <p:nvPr>
            <p:ph type="title"/>
          </p:nvPr>
        </p:nvSpPr>
        <p:spPr/>
        <p:txBody>
          <a:bodyPr/>
          <a:lstStyle/>
          <a:p>
            <a:r>
              <a:rPr lang="en-US" sz="4400" spc="-45" dirty="0"/>
              <a:t>Object-</a:t>
            </a:r>
            <a:r>
              <a:rPr lang="en-US" sz="4400" spc="-25" dirty="0"/>
              <a:t>Oriented</a:t>
            </a:r>
            <a:r>
              <a:rPr lang="en-US" sz="4400" spc="-245" dirty="0"/>
              <a:t> </a:t>
            </a:r>
            <a:r>
              <a:rPr lang="en-US" sz="4400" spc="-120" dirty="0"/>
              <a:t>Programming</a:t>
            </a:r>
            <a:endParaRPr lang="en-US" dirty="0"/>
          </a:p>
        </p:txBody>
      </p:sp>
      <p:sp>
        <p:nvSpPr>
          <p:cNvPr id="4" name="object 2">
            <a:extLst>
              <a:ext uri="{FF2B5EF4-FFF2-40B4-BE49-F238E27FC236}">
                <a16:creationId xmlns:a16="http://schemas.microsoft.com/office/drawing/2014/main" id="{55AB454A-A693-29D4-1253-A0C4FAE3180A}"/>
              </a:ext>
            </a:extLst>
          </p:cNvPr>
          <p:cNvSpPr txBox="1"/>
          <p:nvPr/>
        </p:nvSpPr>
        <p:spPr>
          <a:xfrm>
            <a:off x="1742122" y="1948622"/>
            <a:ext cx="8707755" cy="4046220"/>
          </a:xfrm>
          <a:prstGeom prst="rect">
            <a:avLst/>
          </a:prstGeom>
        </p:spPr>
        <p:txBody>
          <a:bodyPr vert="horz" wrap="square" lIns="0" tIns="62865" rIns="0" bIns="0" rtlCol="0">
            <a:spAutoFit/>
          </a:bodyPr>
          <a:lstStyle/>
          <a:p>
            <a:pPr marL="285115" indent="-280670">
              <a:lnSpc>
                <a:spcPct val="100000"/>
              </a:lnSpc>
              <a:spcBef>
                <a:spcPts val="495"/>
              </a:spcBef>
              <a:buClr>
                <a:srgbClr val="D24717"/>
              </a:buClr>
              <a:buSzPct val="69444"/>
              <a:buFont typeface="Segoe UI Symbol"/>
              <a:buChar char="⚫"/>
              <a:tabLst>
                <a:tab pos="285115" algn="l"/>
              </a:tabLst>
            </a:pPr>
            <a:r>
              <a:rPr sz="3600" dirty="0">
                <a:latin typeface="Perpetua"/>
                <a:cs typeface="Perpetua"/>
              </a:rPr>
              <a:t>Benefits</a:t>
            </a:r>
            <a:r>
              <a:rPr sz="3600" spc="-70" dirty="0">
                <a:latin typeface="Perpetua"/>
                <a:cs typeface="Perpetua"/>
              </a:rPr>
              <a:t> </a:t>
            </a:r>
            <a:r>
              <a:rPr sz="3600" dirty="0">
                <a:latin typeface="Perpetua"/>
                <a:cs typeface="Perpetua"/>
              </a:rPr>
              <a:t>of</a:t>
            </a:r>
            <a:r>
              <a:rPr sz="3600" spc="-55" dirty="0">
                <a:latin typeface="Perpetua"/>
                <a:cs typeface="Perpetua"/>
              </a:rPr>
              <a:t> </a:t>
            </a:r>
            <a:r>
              <a:rPr sz="3600" spc="-20" dirty="0">
                <a:latin typeface="Perpetua"/>
                <a:cs typeface="Perpetua"/>
              </a:rPr>
              <a:t>OOP:</a:t>
            </a:r>
            <a:endParaRPr sz="3600" dirty="0">
              <a:latin typeface="Perpetua"/>
              <a:cs typeface="Perpetua"/>
            </a:endParaRPr>
          </a:p>
          <a:p>
            <a:pPr marL="760095" lvl="1" indent="-427355">
              <a:lnSpc>
                <a:spcPct val="100000"/>
              </a:lnSpc>
              <a:spcBef>
                <a:spcPts val="400"/>
              </a:spcBef>
              <a:buAutoNum type="arabicPeriod"/>
              <a:tabLst>
                <a:tab pos="760095" algn="l"/>
              </a:tabLst>
            </a:pPr>
            <a:r>
              <a:rPr sz="3600" dirty="0">
                <a:latin typeface="Perpetua"/>
                <a:cs typeface="Perpetua"/>
              </a:rPr>
              <a:t>Reduced</a:t>
            </a:r>
            <a:r>
              <a:rPr sz="3600" spc="-35" dirty="0">
                <a:latin typeface="Perpetua"/>
                <a:cs typeface="Perpetua"/>
              </a:rPr>
              <a:t> </a:t>
            </a:r>
            <a:r>
              <a:rPr sz="3600" dirty="0">
                <a:latin typeface="Perpetua"/>
                <a:cs typeface="Perpetua"/>
              </a:rPr>
              <a:t>Conceptual</a:t>
            </a:r>
            <a:r>
              <a:rPr sz="3600" spc="-35" dirty="0">
                <a:latin typeface="Perpetua"/>
                <a:cs typeface="Perpetua"/>
              </a:rPr>
              <a:t> </a:t>
            </a:r>
            <a:r>
              <a:rPr sz="3600" spc="-20" dirty="0">
                <a:latin typeface="Perpetua"/>
                <a:cs typeface="Perpetua"/>
              </a:rPr>
              <a:t>Load</a:t>
            </a:r>
            <a:endParaRPr sz="3600" dirty="0">
              <a:latin typeface="Perpetua"/>
              <a:cs typeface="Perpetua"/>
            </a:endParaRPr>
          </a:p>
          <a:p>
            <a:pPr marL="835025" lvl="2" indent="-301625">
              <a:lnSpc>
                <a:spcPct val="100000"/>
              </a:lnSpc>
              <a:spcBef>
                <a:spcPts val="459"/>
              </a:spcBef>
              <a:buClr>
                <a:srgbClr val="E6B0AB"/>
              </a:buClr>
              <a:buSzPct val="84375"/>
              <a:buFont typeface="Segoe UI Symbol"/>
              <a:buChar char="⚫"/>
              <a:tabLst>
                <a:tab pos="835025" algn="l"/>
              </a:tabLst>
            </a:pPr>
            <a:r>
              <a:rPr sz="3200" dirty="0">
                <a:latin typeface="Perpetua"/>
                <a:cs typeface="Perpetua"/>
              </a:rPr>
              <a:t>Give</a:t>
            </a:r>
            <a:r>
              <a:rPr sz="3200" spc="-40" dirty="0">
                <a:latin typeface="Perpetua"/>
                <a:cs typeface="Perpetua"/>
              </a:rPr>
              <a:t> </a:t>
            </a:r>
            <a:r>
              <a:rPr sz="3200" dirty="0">
                <a:latin typeface="Perpetua"/>
                <a:cs typeface="Perpetua"/>
              </a:rPr>
              <a:t>a</a:t>
            </a:r>
            <a:r>
              <a:rPr sz="3200" spc="-25" dirty="0">
                <a:latin typeface="Perpetua"/>
                <a:cs typeface="Perpetua"/>
              </a:rPr>
              <a:t> </a:t>
            </a:r>
            <a:r>
              <a:rPr sz="3200" dirty="0">
                <a:latin typeface="Perpetua"/>
                <a:cs typeface="Perpetua"/>
              </a:rPr>
              <a:t>concept</a:t>
            </a:r>
            <a:r>
              <a:rPr sz="3200" spc="-40" dirty="0">
                <a:latin typeface="Perpetua"/>
                <a:cs typeface="Perpetua"/>
              </a:rPr>
              <a:t> </a:t>
            </a:r>
            <a:r>
              <a:rPr sz="3200" dirty="0">
                <a:latin typeface="Perpetua"/>
                <a:cs typeface="Perpetua"/>
              </a:rPr>
              <a:t>a</a:t>
            </a:r>
            <a:r>
              <a:rPr sz="3200" spc="-25" dirty="0">
                <a:latin typeface="Perpetua"/>
                <a:cs typeface="Perpetua"/>
              </a:rPr>
              <a:t> </a:t>
            </a:r>
            <a:r>
              <a:rPr sz="3200" spc="-20" dirty="0">
                <a:latin typeface="Perpetua"/>
                <a:cs typeface="Perpetua"/>
              </a:rPr>
              <a:t>name</a:t>
            </a:r>
            <a:endParaRPr sz="3200" dirty="0">
              <a:latin typeface="Perpetua"/>
              <a:cs typeface="Perpetua"/>
            </a:endParaRPr>
          </a:p>
          <a:p>
            <a:pPr marL="760095" lvl="1" indent="-427355">
              <a:lnSpc>
                <a:spcPct val="100000"/>
              </a:lnSpc>
              <a:spcBef>
                <a:spcPts val="345"/>
              </a:spcBef>
              <a:buAutoNum type="arabicPeriod"/>
              <a:tabLst>
                <a:tab pos="760095" algn="l"/>
              </a:tabLst>
            </a:pPr>
            <a:r>
              <a:rPr sz="3600" dirty="0">
                <a:latin typeface="Perpetua"/>
                <a:cs typeface="Perpetua"/>
              </a:rPr>
              <a:t>Fault</a:t>
            </a:r>
            <a:r>
              <a:rPr sz="3600" spc="-85" dirty="0">
                <a:latin typeface="Perpetua"/>
                <a:cs typeface="Perpetua"/>
              </a:rPr>
              <a:t> </a:t>
            </a:r>
            <a:r>
              <a:rPr sz="3600" spc="-10" dirty="0">
                <a:latin typeface="Perpetua"/>
                <a:cs typeface="Perpetua"/>
              </a:rPr>
              <a:t>containment</a:t>
            </a:r>
            <a:endParaRPr sz="3600" dirty="0">
              <a:latin typeface="Perpetua"/>
              <a:cs typeface="Perpetua"/>
            </a:endParaRPr>
          </a:p>
          <a:p>
            <a:pPr marL="835025" lvl="2" indent="-301625">
              <a:lnSpc>
                <a:spcPct val="100000"/>
              </a:lnSpc>
              <a:spcBef>
                <a:spcPts val="450"/>
              </a:spcBef>
              <a:buClr>
                <a:srgbClr val="E6B0AB"/>
              </a:buClr>
              <a:buSzPct val="84375"/>
              <a:buFont typeface="Segoe UI Symbol"/>
              <a:buChar char="⚫"/>
              <a:tabLst>
                <a:tab pos="835025" algn="l"/>
              </a:tabLst>
            </a:pPr>
            <a:r>
              <a:rPr sz="3200" dirty="0">
                <a:latin typeface="Perpetua"/>
                <a:cs typeface="Perpetua"/>
              </a:rPr>
              <a:t>Object</a:t>
            </a:r>
            <a:r>
              <a:rPr sz="3200" spc="-50" dirty="0">
                <a:latin typeface="Perpetua"/>
                <a:cs typeface="Perpetua"/>
              </a:rPr>
              <a:t> </a:t>
            </a:r>
            <a:r>
              <a:rPr sz="3200" dirty="0">
                <a:latin typeface="Perpetua"/>
                <a:cs typeface="Perpetua"/>
              </a:rPr>
              <a:t>can</a:t>
            </a:r>
            <a:r>
              <a:rPr sz="3200" spc="-55" dirty="0">
                <a:latin typeface="Perpetua"/>
                <a:cs typeface="Perpetua"/>
              </a:rPr>
              <a:t> </a:t>
            </a:r>
            <a:r>
              <a:rPr sz="3200" dirty="0">
                <a:latin typeface="Perpetua"/>
                <a:cs typeface="Perpetua"/>
              </a:rPr>
              <a:t>enforce</a:t>
            </a:r>
            <a:r>
              <a:rPr sz="3200" spc="-35" dirty="0">
                <a:latin typeface="Perpetua"/>
                <a:cs typeface="Perpetua"/>
              </a:rPr>
              <a:t> </a:t>
            </a:r>
            <a:r>
              <a:rPr sz="3200" dirty="0">
                <a:latin typeface="Perpetua"/>
                <a:cs typeface="Perpetua"/>
              </a:rPr>
              <a:t>an</a:t>
            </a:r>
            <a:r>
              <a:rPr sz="3200" spc="-55" dirty="0">
                <a:latin typeface="Perpetua"/>
                <a:cs typeface="Perpetua"/>
              </a:rPr>
              <a:t> </a:t>
            </a:r>
            <a:r>
              <a:rPr sz="3200" dirty="0">
                <a:latin typeface="Perpetua"/>
                <a:cs typeface="Perpetua"/>
              </a:rPr>
              <a:t>interface</a:t>
            </a:r>
            <a:r>
              <a:rPr sz="3200" spc="-35" dirty="0">
                <a:latin typeface="Perpetua"/>
                <a:cs typeface="Perpetua"/>
              </a:rPr>
              <a:t> </a:t>
            </a:r>
            <a:r>
              <a:rPr sz="3200" dirty="0">
                <a:latin typeface="Perpetua"/>
                <a:cs typeface="Perpetua"/>
              </a:rPr>
              <a:t>that</a:t>
            </a:r>
            <a:r>
              <a:rPr sz="3200" spc="-55" dirty="0">
                <a:latin typeface="Perpetua"/>
                <a:cs typeface="Perpetua"/>
              </a:rPr>
              <a:t> </a:t>
            </a:r>
            <a:r>
              <a:rPr sz="3200" dirty="0">
                <a:latin typeface="Perpetua"/>
                <a:cs typeface="Perpetua"/>
              </a:rPr>
              <a:t>must</a:t>
            </a:r>
            <a:r>
              <a:rPr sz="3200" spc="-55" dirty="0">
                <a:latin typeface="Perpetua"/>
                <a:cs typeface="Perpetua"/>
              </a:rPr>
              <a:t> </a:t>
            </a:r>
            <a:r>
              <a:rPr sz="3200" dirty="0">
                <a:latin typeface="Perpetua"/>
                <a:cs typeface="Perpetua"/>
              </a:rPr>
              <a:t>be</a:t>
            </a:r>
            <a:r>
              <a:rPr sz="3200" spc="-45" dirty="0">
                <a:latin typeface="Perpetua"/>
                <a:cs typeface="Perpetua"/>
              </a:rPr>
              <a:t> </a:t>
            </a:r>
            <a:r>
              <a:rPr sz="3200" spc="-10" dirty="0">
                <a:latin typeface="Perpetua"/>
                <a:cs typeface="Perpetua"/>
              </a:rPr>
              <a:t>followed</a:t>
            </a:r>
            <a:endParaRPr sz="3200" dirty="0">
              <a:latin typeface="Perpetua"/>
              <a:cs typeface="Perpetua"/>
            </a:endParaRPr>
          </a:p>
          <a:p>
            <a:pPr marL="760095" lvl="1" indent="-427355">
              <a:lnSpc>
                <a:spcPct val="100000"/>
              </a:lnSpc>
              <a:spcBef>
                <a:spcPts val="340"/>
              </a:spcBef>
              <a:buAutoNum type="arabicPeriod"/>
              <a:tabLst>
                <a:tab pos="760095" algn="l"/>
              </a:tabLst>
            </a:pPr>
            <a:r>
              <a:rPr sz="3600" spc="-10" dirty="0">
                <a:latin typeface="Perpetua"/>
                <a:cs typeface="Perpetua"/>
              </a:rPr>
              <a:t>Independence</a:t>
            </a:r>
            <a:endParaRPr sz="3600" dirty="0">
              <a:latin typeface="Perpetua"/>
              <a:cs typeface="Perpetua"/>
            </a:endParaRPr>
          </a:p>
          <a:p>
            <a:pPr marL="835025" lvl="2" indent="-301625">
              <a:lnSpc>
                <a:spcPct val="100000"/>
              </a:lnSpc>
              <a:spcBef>
                <a:spcPts val="465"/>
              </a:spcBef>
              <a:buClr>
                <a:srgbClr val="E6B0AB"/>
              </a:buClr>
              <a:buSzPct val="84375"/>
              <a:buFont typeface="Segoe UI Symbol"/>
              <a:buChar char="⚫"/>
              <a:tabLst>
                <a:tab pos="835025" algn="l"/>
              </a:tabLst>
            </a:pPr>
            <a:r>
              <a:rPr sz="3200" spc="-10" dirty="0">
                <a:latin typeface="Perpetua"/>
                <a:cs typeface="Perpetua"/>
              </a:rPr>
              <a:t>Reusability</a:t>
            </a:r>
            <a:endParaRPr sz="3200" dirty="0">
              <a:latin typeface="Perpetua"/>
              <a:cs typeface="Perpetua"/>
            </a:endParaRPr>
          </a:p>
        </p:txBody>
      </p:sp>
    </p:spTree>
    <p:extLst>
      <p:ext uri="{BB962C8B-B14F-4D97-AF65-F5344CB8AC3E}">
        <p14:creationId xmlns:p14="http://schemas.microsoft.com/office/powerpoint/2010/main" val="114846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318B-BCF8-FA7E-5373-055022D1D277}"/>
              </a:ext>
            </a:extLst>
          </p:cNvPr>
          <p:cNvSpPr>
            <a:spLocks noGrp="1"/>
          </p:cNvSpPr>
          <p:nvPr>
            <p:ph type="title"/>
          </p:nvPr>
        </p:nvSpPr>
        <p:spPr>
          <a:xfrm>
            <a:off x="1312333" y="-45497"/>
            <a:ext cx="10515600" cy="1325563"/>
          </a:xfrm>
        </p:spPr>
        <p:txBody>
          <a:bodyPr/>
          <a:lstStyle/>
          <a:p>
            <a:r>
              <a:rPr lang="en-US" sz="4400" spc="-45" dirty="0"/>
              <a:t>Object-</a:t>
            </a:r>
            <a:r>
              <a:rPr lang="en-US" sz="4400" spc="-25" dirty="0"/>
              <a:t>Oriented</a:t>
            </a:r>
            <a:r>
              <a:rPr lang="en-US" sz="4400" spc="-245" dirty="0"/>
              <a:t> </a:t>
            </a:r>
            <a:r>
              <a:rPr lang="en-US" sz="4400" spc="-120" dirty="0"/>
              <a:t>Programming</a:t>
            </a:r>
            <a:endParaRPr lang="en-US" dirty="0"/>
          </a:p>
        </p:txBody>
      </p:sp>
      <p:sp>
        <p:nvSpPr>
          <p:cNvPr id="4" name="object 2">
            <a:extLst>
              <a:ext uri="{FF2B5EF4-FFF2-40B4-BE49-F238E27FC236}">
                <a16:creationId xmlns:a16="http://schemas.microsoft.com/office/drawing/2014/main" id="{1FE8AF70-D2AD-781B-F8E1-849C1AB06C84}"/>
              </a:ext>
            </a:extLst>
          </p:cNvPr>
          <p:cNvSpPr txBox="1"/>
          <p:nvPr/>
        </p:nvSpPr>
        <p:spPr>
          <a:xfrm>
            <a:off x="942340" y="1280066"/>
            <a:ext cx="8453120" cy="5324475"/>
          </a:xfrm>
          <a:prstGeom prst="rect">
            <a:avLst/>
          </a:prstGeom>
        </p:spPr>
        <p:txBody>
          <a:bodyPr vert="horz" wrap="square" lIns="0" tIns="62865" rIns="0" bIns="0" rtlCol="0">
            <a:spAutoFit/>
          </a:bodyPr>
          <a:lstStyle/>
          <a:p>
            <a:pPr marL="284480" indent="-281305">
              <a:lnSpc>
                <a:spcPct val="100000"/>
              </a:lnSpc>
              <a:spcBef>
                <a:spcPts val="495"/>
              </a:spcBef>
              <a:buClr>
                <a:srgbClr val="D24717"/>
              </a:buClr>
              <a:buSzPct val="78125"/>
              <a:buFont typeface="Segoe UI Symbol"/>
              <a:buChar char="⚫"/>
              <a:tabLst>
                <a:tab pos="284480" algn="l"/>
              </a:tabLst>
            </a:pPr>
            <a:r>
              <a:rPr sz="3200" dirty="0">
                <a:latin typeface="Perpetua"/>
                <a:cs typeface="Perpetua"/>
              </a:rPr>
              <a:t>The</a:t>
            </a:r>
            <a:r>
              <a:rPr sz="3200" spc="-50" dirty="0">
                <a:latin typeface="Perpetua"/>
                <a:cs typeface="Perpetua"/>
              </a:rPr>
              <a:t> </a:t>
            </a:r>
            <a:r>
              <a:rPr sz="3200" dirty="0">
                <a:latin typeface="Perpetua"/>
                <a:cs typeface="Perpetua"/>
              </a:rPr>
              <a:t>language</a:t>
            </a:r>
            <a:r>
              <a:rPr sz="3200" spc="-35" dirty="0">
                <a:latin typeface="Perpetua"/>
                <a:cs typeface="Perpetua"/>
              </a:rPr>
              <a:t> </a:t>
            </a:r>
            <a:r>
              <a:rPr sz="3200" dirty="0">
                <a:latin typeface="Perpetua"/>
                <a:cs typeface="Perpetua"/>
              </a:rPr>
              <a:t>needs</a:t>
            </a:r>
            <a:r>
              <a:rPr sz="3200" spc="-50" dirty="0">
                <a:latin typeface="Perpetua"/>
                <a:cs typeface="Perpetua"/>
              </a:rPr>
              <a:t> </a:t>
            </a:r>
            <a:r>
              <a:rPr sz="3200" dirty="0">
                <a:latin typeface="Perpetua"/>
                <a:cs typeface="Perpetua"/>
              </a:rPr>
              <a:t>a</a:t>
            </a:r>
            <a:r>
              <a:rPr sz="3200" spc="-30" dirty="0">
                <a:latin typeface="Perpetua"/>
                <a:cs typeface="Perpetua"/>
              </a:rPr>
              <a:t> </a:t>
            </a:r>
            <a:r>
              <a:rPr sz="3200" spc="-10" dirty="0">
                <a:latin typeface="Perpetua"/>
                <a:cs typeface="Perpetua"/>
              </a:rPr>
              <a:t>way</a:t>
            </a:r>
            <a:r>
              <a:rPr sz="3200" spc="-45" dirty="0">
                <a:latin typeface="Perpetua"/>
                <a:cs typeface="Perpetua"/>
              </a:rPr>
              <a:t> </a:t>
            </a:r>
            <a:r>
              <a:rPr sz="3200" dirty="0">
                <a:latin typeface="Perpetua"/>
                <a:cs typeface="Perpetua"/>
              </a:rPr>
              <a:t>of</a:t>
            </a:r>
            <a:r>
              <a:rPr sz="3200" spc="-45" dirty="0">
                <a:latin typeface="Perpetua"/>
                <a:cs typeface="Perpetua"/>
              </a:rPr>
              <a:t> </a:t>
            </a:r>
            <a:r>
              <a:rPr sz="3200" dirty="0">
                <a:latin typeface="Perpetua"/>
                <a:cs typeface="Perpetua"/>
              </a:rPr>
              <a:t>defining</a:t>
            </a:r>
            <a:r>
              <a:rPr sz="3200" spc="-30" dirty="0">
                <a:latin typeface="Perpetua"/>
                <a:cs typeface="Perpetua"/>
              </a:rPr>
              <a:t> </a:t>
            </a:r>
            <a:r>
              <a:rPr sz="3200" dirty="0">
                <a:latin typeface="Perpetua"/>
                <a:cs typeface="Perpetua"/>
              </a:rPr>
              <a:t>a</a:t>
            </a:r>
            <a:r>
              <a:rPr sz="3200" spc="-35" dirty="0">
                <a:latin typeface="Perpetua"/>
                <a:cs typeface="Perpetua"/>
              </a:rPr>
              <a:t> </a:t>
            </a:r>
            <a:r>
              <a:rPr sz="3200" spc="-10" dirty="0">
                <a:latin typeface="Perpetua"/>
                <a:cs typeface="Perpetua"/>
              </a:rPr>
              <a:t>class:</a:t>
            </a:r>
            <a:endParaRPr sz="3200" dirty="0">
              <a:latin typeface="Perpetua"/>
              <a:cs typeface="Perpetua"/>
            </a:endParaRPr>
          </a:p>
          <a:p>
            <a:pPr marL="561340" lvl="1" indent="-301625">
              <a:lnSpc>
                <a:spcPct val="100000"/>
              </a:lnSpc>
              <a:spcBef>
                <a:spcPts val="400"/>
              </a:spcBef>
              <a:buClr>
                <a:srgbClr val="9B2C1F"/>
              </a:buClr>
              <a:buSzPct val="84375"/>
              <a:buFont typeface="Segoe UI Symbol"/>
              <a:buChar char="⚫"/>
              <a:tabLst>
                <a:tab pos="561340" algn="l"/>
              </a:tabLst>
            </a:pPr>
            <a:r>
              <a:rPr sz="3200" spc="-10" dirty="0">
                <a:latin typeface="Perpetua"/>
                <a:cs typeface="Perpetua"/>
              </a:rPr>
              <a:t>Name,</a:t>
            </a:r>
            <a:endParaRPr sz="3200" dirty="0">
              <a:latin typeface="Perpetua"/>
              <a:cs typeface="Perpetua"/>
            </a:endParaRPr>
          </a:p>
          <a:p>
            <a:pPr marL="560705" lvl="1" indent="-301625">
              <a:lnSpc>
                <a:spcPct val="100000"/>
              </a:lnSpc>
              <a:spcBef>
                <a:spcPts val="405"/>
              </a:spcBef>
              <a:buClr>
                <a:srgbClr val="9B2C1F"/>
              </a:buClr>
              <a:buSzPct val="84375"/>
              <a:buFont typeface="Segoe UI Symbol"/>
              <a:buChar char="⚫"/>
              <a:tabLst>
                <a:tab pos="560705" algn="l"/>
              </a:tabLst>
            </a:pPr>
            <a:r>
              <a:rPr sz="3200" dirty="0">
                <a:latin typeface="Perpetua"/>
                <a:cs typeface="Perpetua"/>
              </a:rPr>
              <a:t>Superclasses</a:t>
            </a:r>
            <a:r>
              <a:rPr sz="3200" spc="-35" dirty="0">
                <a:latin typeface="Perpetua"/>
                <a:cs typeface="Perpetua"/>
              </a:rPr>
              <a:t> </a:t>
            </a:r>
            <a:r>
              <a:rPr sz="3200" spc="-10" dirty="0">
                <a:latin typeface="Perpetua"/>
                <a:cs typeface="Perpetua"/>
              </a:rPr>
              <a:t>(incl.</a:t>
            </a:r>
            <a:r>
              <a:rPr sz="3200" spc="-160" dirty="0">
                <a:latin typeface="Perpetua"/>
                <a:cs typeface="Perpetua"/>
              </a:rPr>
              <a:t> </a:t>
            </a:r>
            <a:r>
              <a:rPr sz="3200" spc="-10" dirty="0">
                <a:latin typeface="Perpetua"/>
                <a:cs typeface="Perpetua"/>
              </a:rPr>
              <a:t>Interfaces),</a:t>
            </a:r>
            <a:endParaRPr sz="3200" dirty="0">
              <a:latin typeface="Perpetua"/>
              <a:cs typeface="Perpetua"/>
            </a:endParaRPr>
          </a:p>
          <a:p>
            <a:pPr marL="560705" lvl="1" indent="-301625">
              <a:spcBef>
                <a:spcPts val="395"/>
              </a:spcBef>
              <a:buClr>
                <a:srgbClr val="9B2C1F"/>
              </a:buClr>
              <a:buSzPct val="84375"/>
              <a:buFont typeface="Segoe UI Symbol"/>
              <a:buChar char="⚫"/>
              <a:tabLst>
                <a:tab pos="560705" algn="l"/>
              </a:tabLst>
            </a:pPr>
            <a:r>
              <a:rPr sz="3200" spc="-10" dirty="0">
                <a:latin typeface="Perpetua"/>
                <a:cs typeface="Perpetua"/>
              </a:rPr>
              <a:t>Fields</a:t>
            </a:r>
            <a:r>
              <a:rPr lang="en-US" sz="3200" spc="-10" dirty="0">
                <a:latin typeface="Perpetua"/>
                <a:cs typeface="Perpetua"/>
              </a:rPr>
              <a:t> : data definitions</a:t>
            </a:r>
            <a:endParaRPr sz="3200" dirty="0">
              <a:latin typeface="Perpetua"/>
              <a:cs typeface="Perpetua"/>
            </a:endParaRPr>
          </a:p>
          <a:p>
            <a:pPr marL="560705" lvl="1" indent="-301625">
              <a:lnSpc>
                <a:spcPct val="100000"/>
              </a:lnSpc>
              <a:spcBef>
                <a:spcPts val="400"/>
              </a:spcBef>
              <a:buClr>
                <a:srgbClr val="9B2C1F"/>
              </a:buClr>
              <a:buSzPct val="84375"/>
              <a:buFont typeface="Segoe UI Symbol"/>
              <a:buChar char="⚫"/>
              <a:tabLst>
                <a:tab pos="560705" algn="l"/>
              </a:tabLst>
            </a:pPr>
            <a:r>
              <a:rPr sz="3200" spc="-10" dirty="0">
                <a:latin typeface="Perpetua"/>
                <a:cs typeface="Perpetua"/>
              </a:rPr>
              <a:t>Methods</a:t>
            </a:r>
            <a:r>
              <a:rPr lang="en-US" sz="3200" spc="-10" dirty="0">
                <a:latin typeface="Perpetua"/>
                <a:cs typeface="Perpetua"/>
              </a:rPr>
              <a:t> : Member functions</a:t>
            </a:r>
            <a:endParaRPr sz="3200" dirty="0">
              <a:latin typeface="Perpetua"/>
              <a:cs typeface="Perpetua"/>
            </a:endParaRPr>
          </a:p>
          <a:p>
            <a:pPr marL="607060">
              <a:lnSpc>
                <a:spcPct val="100000"/>
              </a:lnSpc>
              <a:spcBef>
                <a:spcPts val="459"/>
              </a:spcBef>
            </a:pPr>
            <a:r>
              <a:rPr sz="2800" dirty="0">
                <a:latin typeface="Perpetua"/>
                <a:cs typeface="Perpetua"/>
              </a:rPr>
              <a:t>Fields</a:t>
            </a:r>
            <a:r>
              <a:rPr sz="2800" spc="-30" dirty="0">
                <a:latin typeface="Perpetua"/>
                <a:cs typeface="Perpetua"/>
              </a:rPr>
              <a:t> </a:t>
            </a:r>
            <a:r>
              <a:rPr sz="2800" dirty="0">
                <a:latin typeface="Perpetua"/>
                <a:cs typeface="Perpetua"/>
              </a:rPr>
              <a:t>+</a:t>
            </a:r>
            <a:r>
              <a:rPr sz="2800" spc="-30" dirty="0">
                <a:latin typeface="Perpetua"/>
                <a:cs typeface="Perpetua"/>
              </a:rPr>
              <a:t> </a:t>
            </a:r>
            <a:r>
              <a:rPr sz="2800" dirty="0">
                <a:latin typeface="Perpetua"/>
                <a:cs typeface="Perpetua"/>
              </a:rPr>
              <a:t>Methods</a:t>
            </a:r>
            <a:r>
              <a:rPr sz="2800" spc="-35" dirty="0">
                <a:latin typeface="Perpetua"/>
                <a:cs typeface="Perpetua"/>
              </a:rPr>
              <a:t> </a:t>
            </a:r>
            <a:r>
              <a:rPr sz="2800" dirty="0">
                <a:latin typeface="Perpetua"/>
                <a:cs typeface="Perpetua"/>
              </a:rPr>
              <a:t>=</a:t>
            </a:r>
            <a:r>
              <a:rPr sz="2800" spc="-35" dirty="0">
                <a:latin typeface="Perpetua"/>
                <a:cs typeface="Perpetua"/>
              </a:rPr>
              <a:t> </a:t>
            </a:r>
            <a:r>
              <a:rPr sz="2800" dirty="0">
                <a:latin typeface="Perpetua"/>
                <a:cs typeface="Perpetua"/>
              </a:rPr>
              <a:t>Members</a:t>
            </a:r>
            <a:r>
              <a:rPr sz="2800" spc="-50" dirty="0">
                <a:latin typeface="Perpetua"/>
                <a:cs typeface="Perpetua"/>
              </a:rPr>
              <a:t> </a:t>
            </a:r>
            <a:r>
              <a:rPr sz="2800" dirty="0">
                <a:latin typeface="Perpetua"/>
                <a:cs typeface="Perpetua"/>
              </a:rPr>
              <a:t>of</a:t>
            </a:r>
            <a:r>
              <a:rPr sz="2800" spc="-20" dirty="0">
                <a:latin typeface="Perpetua"/>
                <a:cs typeface="Perpetua"/>
              </a:rPr>
              <a:t> </a:t>
            </a:r>
            <a:r>
              <a:rPr sz="2800" dirty="0">
                <a:latin typeface="Perpetua"/>
                <a:cs typeface="Perpetua"/>
              </a:rPr>
              <a:t>the</a:t>
            </a:r>
            <a:r>
              <a:rPr sz="2800" spc="-30" dirty="0">
                <a:latin typeface="Perpetua"/>
                <a:cs typeface="Perpetua"/>
              </a:rPr>
              <a:t> </a:t>
            </a:r>
            <a:r>
              <a:rPr sz="2800" spc="-10" dirty="0">
                <a:latin typeface="Perpetua"/>
                <a:cs typeface="Perpetua"/>
              </a:rPr>
              <a:t>class</a:t>
            </a:r>
            <a:endParaRPr sz="2800" dirty="0">
              <a:latin typeface="Perpetua"/>
              <a:cs typeface="Perpetua"/>
            </a:endParaRPr>
          </a:p>
          <a:p>
            <a:pPr marL="284480" indent="-280670">
              <a:lnSpc>
                <a:spcPct val="100000"/>
              </a:lnSpc>
              <a:spcBef>
                <a:spcPts val="550"/>
              </a:spcBef>
              <a:buClr>
                <a:srgbClr val="D24717"/>
              </a:buClr>
              <a:buSzPct val="78125"/>
              <a:buFont typeface="Segoe UI Symbol"/>
              <a:buChar char="⚫"/>
              <a:tabLst>
                <a:tab pos="284480" algn="l"/>
              </a:tabLst>
            </a:pPr>
            <a:r>
              <a:rPr sz="3200" dirty="0">
                <a:latin typeface="Perpetua"/>
                <a:cs typeface="Perpetua"/>
              </a:rPr>
              <a:t>Note:</a:t>
            </a:r>
            <a:r>
              <a:rPr sz="3200" spc="-145" dirty="0">
                <a:latin typeface="Perpetua"/>
                <a:cs typeface="Perpetua"/>
              </a:rPr>
              <a:t> </a:t>
            </a:r>
            <a:r>
              <a:rPr sz="3200" dirty="0">
                <a:latin typeface="Perpetua"/>
                <a:cs typeface="Perpetua"/>
              </a:rPr>
              <a:t>classes</a:t>
            </a:r>
            <a:r>
              <a:rPr sz="3200" spc="-20" dirty="0">
                <a:latin typeface="Perpetua"/>
                <a:cs typeface="Perpetua"/>
              </a:rPr>
              <a:t> </a:t>
            </a:r>
            <a:r>
              <a:rPr sz="3200" dirty="0">
                <a:latin typeface="Perpetua"/>
                <a:cs typeface="Perpetua"/>
              </a:rPr>
              <a:t>do</a:t>
            </a:r>
            <a:r>
              <a:rPr sz="3200" spc="-25" dirty="0">
                <a:latin typeface="Perpetua"/>
                <a:cs typeface="Perpetua"/>
              </a:rPr>
              <a:t> </a:t>
            </a:r>
            <a:r>
              <a:rPr sz="3200" dirty="0">
                <a:latin typeface="Perpetua"/>
                <a:cs typeface="Perpetua"/>
              </a:rPr>
              <a:t>not</a:t>
            </a:r>
            <a:r>
              <a:rPr sz="3200" spc="-20" dirty="0">
                <a:latin typeface="Perpetua"/>
                <a:cs typeface="Perpetua"/>
              </a:rPr>
              <a:t> </a:t>
            </a:r>
            <a:r>
              <a:rPr sz="3200" dirty="0">
                <a:latin typeface="Perpetua"/>
                <a:cs typeface="Perpetua"/>
              </a:rPr>
              <a:t>need</a:t>
            </a:r>
            <a:r>
              <a:rPr sz="3200" spc="-20" dirty="0">
                <a:latin typeface="Perpetua"/>
                <a:cs typeface="Perpetua"/>
              </a:rPr>
              <a:t> </a:t>
            </a:r>
            <a:r>
              <a:rPr sz="3200" dirty="0">
                <a:latin typeface="Perpetua"/>
                <a:cs typeface="Perpetua"/>
              </a:rPr>
              <a:t>to</a:t>
            </a:r>
            <a:r>
              <a:rPr sz="3200" spc="-25" dirty="0">
                <a:latin typeface="Perpetua"/>
                <a:cs typeface="Perpetua"/>
              </a:rPr>
              <a:t> </a:t>
            </a:r>
            <a:r>
              <a:rPr sz="3200" dirty="0">
                <a:latin typeface="Perpetua"/>
                <a:cs typeface="Perpetua"/>
              </a:rPr>
              <a:t>be</a:t>
            </a:r>
            <a:r>
              <a:rPr sz="3200" spc="-20" dirty="0">
                <a:latin typeface="Perpetua"/>
                <a:cs typeface="Perpetua"/>
              </a:rPr>
              <a:t> </a:t>
            </a:r>
            <a:r>
              <a:rPr sz="3200" dirty="0">
                <a:latin typeface="Perpetua"/>
                <a:cs typeface="Perpetua"/>
              </a:rPr>
              <a:t>defined</a:t>
            </a:r>
            <a:r>
              <a:rPr sz="3200" spc="-5" dirty="0">
                <a:latin typeface="Perpetua"/>
                <a:cs typeface="Perpetua"/>
              </a:rPr>
              <a:t> </a:t>
            </a:r>
            <a:r>
              <a:rPr sz="3200" dirty="0">
                <a:latin typeface="Perpetua"/>
                <a:cs typeface="Perpetua"/>
              </a:rPr>
              <a:t>in</a:t>
            </a:r>
            <a:r>
              <a:rPr sz="3200" spc="-25" dirty="0">
                <a:latin typeface="Perpetua"/>
                <a:cs typeface="Perpetua"/>
              </a:rPr>
              <a:t> </a:t>
            </a:r>
            <a:r>
              <a:rPr sz="3200" dirty="0">
                <a:latin typeface="Perpetua"/>
                <a:cs typeface="Perpetua"/>
              </a:rPr>
              <a:t>a</a:t>
            </a:r>
            <a:r>
              <a:rPr sz="3200" spc="-20" dirty="0">
                <a:latin typeface="Perpetua"/>
                <a:cs typeface="Perpetua"/>
              </a:rPr>
              <a:t> </a:t>
            </a:r>
            <a:r>
              <a:rPr sz="3200" dirty="0">
                <a:latin typeface="Perpetua"/>
                <a:cs typeface="Perpetua"/>
              </a:rPr>
              <a:t>single</a:t>
            </a:r>
            <a:r>
              <a:rPr sz="3200" spc="-20" dirty="0">
                <a:latin typeface="Perpetua"/>
                <a:cs typeface="Perpetua"/>
              </a:rPr>
              <a:t> </a:t>
            </a:r>
            <a:r>
              <a:rPr sz="3200" spc="-10" dirty="0">
                <a:latin typeface="Perpetua"/>
                <a:cs typeface="Perpetua"/>
              </a:rPr>
              <a:t>file:</a:t>
            </a:r>
            <a:endParaRPr sz="3200" dirty="0">
              <a:latin typeface="Perpetua"/>
              <a:cs typeface="Perpetua"/>
            </a:endParaRPr>
          </a:p>
          <a:p>
            <a:pPr marL="560070" marR="261620" lvl="1" indent="-301625">
              <a:lnSpc>
                <a:spcPct val="100000"/>
              </a:lnSpc>
              <a:spcBef>
                <a:spcPts val="395"/>
              </a:spcBef>
              <a:buClr>
                <a:srgbClr val="9B2C1F"/>
              </a:buClr>
              <a:buSzPct val="84375"/>
              <a:buFont typeface="Segoe UI Symbol"/>
              <a:buChar char="⚫"/>
              <a:tabLst>
                <a:tab pos="561340" algn="l"/>
              </a:tabLst>
            </a:pPr>
            <a:r>
              <a:rPr sz="3200" dirty="0">
                <a:latin typeface="Perpetua"/>
                <a:cs typeface="Perpetua"/>
              </a:rPr>
              <a:t>C++</a:t>
            </a:r>
            <a:r>
              <a:rPr sz="3200" spc="-50" dirty="0">
                <a:latin typeface="Perpetua"/>
                <a:cs typeface="Perpetua"/>
              </a:rPr>
              <a:t> </a:t>
            </a:r>
            <a:r>
              <a:rPr sz="3200" dirty="0">
                <a:latin typeface="Perpetua"/>
                <a:cs typeface="Perpetua"/>
              </a:rPr>
              <a:t>allows</a:t>
            </a:r>
            <a:r>
              <a:rPr sz="3200" spc="-40" dirty="0">
                <a:latin typeface="Perpetua"/>
                <a:cs typeface="Perpetua"/>
              </a:rPr>
              <a:t> </a:t>
            </a:r>
            <a:r>
              <a:rPr sz="3200" dirty="0">
                <a:latin typeface="Perpetua"/>
                <a:cs typeface="Perpetua"/>
              </a:rPr>
              <a:t>a</a:t>
            </a:r>
            <a:r>
              <a:rPr sz="3200" spc="-50" dirty="0">
                <a:latin typeface="Perpetua"/>
                <a:cs typeface="Perpetua"/>
              </a:rPr>
              <a:t> </a:t>
            </a:r>
            <a:r>
              <a:rPr sz="3200" dirty="0">
                <a:latin typeface="Perpetua"/>
                <a:cs typeface="Perpetua"/>
              </a:rPr>
              <a:t>definition</a:t>
            </a:r>
            <a:r>
              <a:rPr sz="3200" spc="-30" dirty="0">
                <a:latin typeface="Perpetua"/>
                <a:cs typeface="Perpetua"/>
              </a:rPr>
              <a:t> </a:t>
            </a:r>
            <a:r>
              <a:rPr sz="3200" dirty="0">
                <a:latin typeface="Perpetua"/>
                <a:cs typeface="Perpetua"/>
              </a:rPr>
              <a:t>to</a:t>
            </a:r>
            <a:r>
              <a:rPr sz="3200" spc="-45" dirty="0">
                <a:latin typeface="Perpetua"/>
                <a:cs typeface="Perpetua"/>
              </a:rPr>
              <a:t> </a:t>
            </a:r>
            <a:r>
              <a:rPr sz="3200" dirty="0">
                <a:latin typeface="Perpetua"/>
                <a:cs typeface="Perpetua"/>
              </a:rPr>
              <a:t>be</a:t>
            </a:r>
            <a:r>
              <a:rPr sz="3200" spc="-45" dirty="0">
                <a:latin typeface="Perpetua"/>
                <a:cs typeface="Perpetua"/>
              </a:rPr>
              <a:t> </a:t>
            </a:r>
            <a:r>
              <a:rPr sz="3200" dirty="0">
                <a:latin typeface="Perpetua"/>
                <a:cs typeface="Perpetua"/>
              </a:rPr>
              <a:t>split</a:t>
            </a:r>
            <a:r>
              <a:rPr sz="3200" spc="-50" dirty="0">
                <a:latin typeface="Perpetua"/>
                <a:cs typeface="Perpetua"/>
              </a:rPr>
              <a:t> </a:t>
            </a:r>
            <a:r>
              <a:rPr sz="3200" dirty="0">
                <a:latin typeface="Perpetua"/>
                <a:cs typeface="Perpetua"/>
              </a:rPr>
              <a:t>up</a:t>
            </a:r>
            <a:r>
              <a:rPr sz="3200" spc="-45" dirty="0">
                <a:latin typeface="Perpetua"/>
                <a:cs typeface="Perpetua"/>
              </a:rPr>
              <a:t> </a:t>
            </a:r>
            <a:r>
              <a:rPr sz="3200" spc="-10" dirty="0">
                <a:latin typeface="Perpetua"/>
                <a:cs typeface="Perpetua"/>
              </a:rPr>
              <a:t>over</a:t>
            </a:r>
            <a:r>
              <a:rPr sz="3200" spc="-55" dirty="0">
                <a:latin typeface="Perpetua"/>
                <a:cs typeface="Perpetua"/>
              </a:rPr>
              <a:t> </a:t>
            </a:r>
            <a:r>
              <a:rPr sz="3200" spc="-10" dirty="0">
                <a:latin typeface="Perpetua"/>
                <a:cs typeface="Perpetua"/>
              </a:rPr>
              <a:t>multiple 	files,</a:t>
            </a:r>
            <a:endParaRPr sz="3200" dirty="0">
              <a:latin typeface="Perpetua"/>
              <a:cs typeface="Perpetua"/>
            </a:endParaRPr>
          </a:p>
          <a:p>
            <a:pPr marL="560705" lvl="1" indent="-301625">
              <a:lnSpc>
                <a:spcPct val="100000"/>
              </a:lnSpc>
              <a:spcBef>
                <a:spcPts val="400"/>
              </a:spcBef>
              <a:buClr>
                <a:srgbClr val="9B2C1F"/>
              </a:buClr>
              <a:buSzPct val="84375"/>
              <a:buFont typeface="Segoe UI Symbol"/>
              <a:buChar char="⚫"/>
              <a:tabLst>
                <a:tab pos="560705" algn="l"/>
              </a:tabLst>
            </a:pPr>
            <a:r>
              <a:rPr sz="3200" spc="-25" dirty="0">
                <a:latin typeface="Perpetua"/>
                <a:cs typeface="Perpetua"/>
              </a:rPr>
              <a:t>Java</a:t>
            </a:r>
            <a:r>
              <a:rPr sz="3200" spc="-35" dirty="0">
                <a:latin typeface="Perpetua"/>
                <a:cs typeface="Perpetua"/>
              </a:rPr>
              <a:t> </a:t>
            </a:r>
            <a:r>
              <a:rPr sz="3200" dirty="0">
                <a:latin typeface="Perpetua"/>
                <a:cs typeface="Perpetua"/>
              </a:rPr>
              <a:t>allows</a:t>
            </a:r>
            <a:r>
              <a:rPr sz="3200" spc="-35" dirty="0">
                <a:latin typeface="Perpetua"/>
                <a:cs typeface="Perpetua"/>
              </a:rPr>
              <a:t> </a:t>
            </a:r>
            <a:r>
              <a:rPr sz="3200" dirty="0">
                <a:latin typeface="Perpetua"/>
                <a:cs typeface="Perpetua"/>
              </a:rPr>
              <a:t>more</a:t>
            </a:r>
            <a:r>
              <a:rPr sz="3200" spc="-45" dirty="0">
                <a:latin typeface="Perpetua"/>
                <a:cs typeface="Perpetua"/>
              </a:rPr>
              <a:t> </a:t>
            </a:r>
            <a:r>
              <a:rPr sz="3200" dirty="0">
                <a:latin typeface="Perpetua"/>
                <a:cs typeface="Perpetua"/>
              </a:rPr>
              <a:t>than</a:t>
            </a:r>
            <a:r>
              <a:rPr sz="3200" spc="-45" dirty="0">
                <a:latin typeface="Perpetua"/>
                <a:cs typeface="Perpetua"/>
              </a:rPr>
              <a:t> </a:t>
            </a:r>
            <a:r>
              <a:rPr sz="3200" dirty="0">
                <a:latin typeface="Perpetua"/>
                <a:cs typeface="Perpetua"/>
              </a:rPr>
              <a:t>one</a:t>
            </a:r>
            <a:r>
              <a:rPr sz="3200" spc="-60" dirty="0">
                <a:latin typeface="Perpetua"/>
                <a:cs typeface="Perpetua"/>
              </a:rPr>
              <a:t> </a:t>
            </a:r>
            <a:r>
              <a:rPr sz="3200" dirty="0">
                <a:latin typeface="Perpetua"/>
                <a:cs typeface="Perpetua"/>
              </a:rPr>
              <a:t>class</a:t>
            </a:r>
            <a:r>
              <a:rPr sz="3200" spc="-45" dirty="0">
                <a:latin typeface="Perpetua"/>
                <a:cs typeface="Perpetua"/>
              </a:rPr>
              <a:t> </a:t>
            </a:r>
            <a:r>
              <a:rPr sz="3200" dirty="0">
                <a:latin typeface="Perpetua"/>
                <a:cs typeface="Perpetua"/>
              </a:rPr>
              <a:t>per</a:t>
            </a:r>
            <a:r>
              <a:rPr sz="3200" spc="-50" dirty="0">
                <a:latin typeface="Perpetua"/>
                <a:cs typeface="Perpetua"/>
              </a:rPr>
              <a:t> </a:t>
            </a:r>
            <a:r>
              <a:rPr sz="3200" dirty="0">
                <a:latin typeface="Perpetua"/>
                <a:cs typeface="Perpetua"/>
              </a:rPr>
              <a:t>file</a:t>
            </a:r>
            <a:r>
              <a:rPr sz="3200" spc="-30" dirty="0">
                <a:latin typeface="Perpetua"/>
                <a:cs typeface="Perpetua"/>
              </a:rPr>
              <a:t> </a:t>
            </a:r>
            <a:r>
              <a:rPr sz="3200" dirty="0">
                <a:latin typeface="Perpetua"/>
                <a:cs typeface="Perpetua"/>
              </a:rPr>
              <a:t>(one</a:t>
            </a:r>
            <a:r>
              <a:rPr sz="3200" spc="-45" dirty="0">
                <a:latin typeface="Perpetua"/>
                <a:cs typeface="Perpetua"/>
              </a:rPr>
              <a:t> </a:t>
            </a:r>
            <a:r>
              <a:rPr sz="3200" dirty="0">
                <a:latin typeface="Perpetua"/>
                <a:cs typeface="Perpetua"/>
              </a:rPr>
              <a:t>is</a:t>
            </a:r>
            <a:r>
              <a:rPr sz="3200" spc="-45" dirty="0">
                <a:latin typeface="Perpetua"/>
                <a:cs typeface="Perpetua"/>
              </a:rPr>
              <a:t> </a:t>
            </a:r>
            <a:r>
              <a:rPr sz="3200" spc="-10" dirty="0">
                <a:latin typeface="Perpetua"/>
                <a:cs typeface="Perpetua"/>
              </a:rPr>
              <a:t>public)</a:t>
            </a:r>
            <a:endParaRPr sz="3200" dirty="0">
              <a:latin typeface="Perpetua"/>
              <a:cs typeface="Perpetua"/>
            </a:endParaRPr>
          </a:p>
        </p:txBody>
      </p:sp>
    </p:spTree>
    <p:extLst>
      <p:ext uri="{BB962C8B-B14F-4D97-AF65-F5344CB8AC3E}">
        <p14:creationId xmlns:p14="http://schemas.microsoft.com/office/powerpoint/2010/main" val="53923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2D7A-6B63-AE1B-4B67-1B16E30A813C}"/>
              </a:ext>
            </a:extLst>
          </p:cNvPr>
          <p:cNvSpPr>
            <a:spLocks noGrp="1"/>
          </p:cNvSpPr>
          <p:nvPr>
            <p:ph type="title"/>
          </p:nvPr>
        </p:nvSpPr>
        <p:spPr>
          <a:xfrm>
            <a:off x="838200" y="0"/>
            <a:ext cx="10515600" cy="1325563"/>
          </a:xfrm>
        </p:spPr>
        <p:txBody>
          <a:bodyPr/>
          <a:lstStyle/>
          <a:p>
            <a:r>
              <a:rPr lang="en-US" spc="-100" dirty="0"/>
              <a:t>Protection</a:t>
            </a:r>
            <a:endParaRPr lang="en-US" dirty="0"/>
          </a:p>
        </p:txBody>
      </p:sp>
      <p:sp>
        <p:nvSpPr>
          <p:cNvPr id="4" name="object 3">
            <a:extLst>
              <a:ext uri="{FF2B5EF4-FFF2-40B4-BE49-F238E27FC236}">
                <a16:creationId xmlns:a16="http://schemas.microsoft.com/office/drawing/2014/main" id="{13B80372-0B88-F203-65D5-0C9B60D9F9C8}"/>
              </a:ext>
            </a:extLst>
          </p:cNvPr>
          <p:cNvSpPr txBox="1"/>
          <p:nvPr/>
        </p:nvSpPr>
        <p:spPr>
          <a:xfrm>
            <a:off x="331201" y="979200"/>
            <a:ext cx="5764800" cy="4168449"/>
          </a:xfrm>
          <a:prstGeom prst="rect">
            <a:avLst/>
          </a:prstGeom>
        </p:spPr>
        <p:txBody>
          <a:bodyPr vert="horz" wrap="square" lIns="0" tIns="64135" rIns="0" bIns="0" rtlCol="0">
            <a:spAutoFit/>
          </a:bodyPr>
          <a:lstStyle/>
          <a:p>
            <a:pPr marL="283845" indent="-271145">
              <a:lnSpc>
                <a:spcPct val="100000"/>
              </a:lnSpc>
              <a:spcBef>
                <a:spcPts val="505"/>
              </a:spcBef>
              <a:buClr>
                <a:srgbClr val="D24717"/>
              </a:buClr>
              <a:buSzPct val="83928"/>
              <a:buFont typeface="Segoe UI Symbol"/>
              <a:buChar char="⚫"/>
              <a:tabLst>
                <a:tab pos="283845" algn="l"/>
              </a:tabLst>
            </a:pPr>
            <a:r>
              <a:rPr sz="2400" dirty="0">
                <a:latin typeface="Perpetua"/>
                <a:cs typeface="Perpetua"/>
              </a:rPr>
              <a:t>OO</a:t>
            </a:r>
            <a:r>
              <a:rPr sz="2400" spc="-30" dirty="0">
                <a:latin typeface="Perpetua"/>
                <a:cs typeface="Perpetua"/>
              </a:rPr>
              <a:t> </a:t>
            </a:r>
            <a:r>
              <a:rPr sz="2400" dirty="0">
                <a:latin typeface="Perpetua"/>
                <a:cs typeface="Perpetua"/>
              </a:rPr>
              <a:t>supports</a:t>
            </a:r>
            <a:r>
              <a:rPr sz="2400" spc="-25" dirty="0">
                <a:latin typeface="Perpetua"/>
                <a:cs typeface="Perpetua"/>
              </a:rPr>
              <a:t> </a:t>
            </a:r>
            <a:r>
              <a:rPr sz="2400" dirty="0">
                <a:latin typeface="Perpetua"/>
                <a:cs typeface="Perpetua"/>
              </a:rPr>
              <a:t>data</a:t>
            </a:r>
            <a:r>
              <a:rPr sz="2400" spc="-30" dirty="0">
                <a:latin typeface="Perpetua"/>
                <a:cs typeface="Perpetua"/>
              </a:rPr>
              <a:t> </a:t>
            </a:r>
            <a:r>
              <a:rPr sz="2400" dirty="0">
                <a:latin typeface="Perpetua"/>
                <a:cs typeface="Perpetua"/>
              </a:rPr>
              <a:t>hiding</a:t>
            </a:r>
            <a:r>
              <a:rPr sz="2400" spc="-25" dirty="0">
                <a:latin typeface="Perpetua"/>
                <a:cs typeface="Perpetua"/>
              </a:rPr>
              <a:t> </a:t>
            </a:r>
            <a:r>
              <a:rPr sz="2400" dirty="0">
                <a:latin typeface="Perpetua"/>
                <a:cs typeface="Perpetua"/>
              </a:rPr>
              <a:t>/</a:t>
            </a:r>
            <a:r>
              <a:rPr sz="2400" spc="-25" dirty="0">
                <a:latin typeface="Perpetua"/>
                <a:cs typeface="Perpetua"/>
              </a:rPr>
              <a:t> </a:t>
            </a:r>
            <a:r>
              <a:rPr sz="2400" spc="-10" dirty="0">
                <a:latin typeface="Perpetua"/>
                <a:cs typeface="Perpetua"/>
              </a:rPr>
              <a:t>protection:</a:t>
            </a:r>
            <a:endParaRPr sz="2400" dirty="0">
              <a:latin typeface="Perpetua"/>
              <a:cs typeface="Perpetua"/>
            </a:endParaRPr>
          </a:p>
          <a:p>
            <a:pPr marL="559435" marR="499109" lvl="1" indent="-263525">
              <a:lnSpc>
                <a:spcPct val="100000"/>
              </a:lnSpc>
              <a:spcBef>
                <a:spcPts val="409"/>
              </a:spcBef>
              <a:buClr>
                <a:srgbClr val="9B2C1F"/>
              </a:buClr>
              <a:buSzPct val="83928"/>
              <a:buFont typeface="Segoe UI Symbol"/>
              <a:buChar char="⚫"/>
              <a:tabLst>
                <a:tab pos="561340" algn="l"/>
              </a:tabLst>
            </a:pPr>
            <a:r>
              <a:rPr sz="2400" dirty="0">
                <a:latin typeface="Perpetua"/>
                <a:cs typeface="Perpetua"/>
              </a:rPr>
              <a:t>Keep</a:t>
            </a:r>
            <a:r>
              <a:rPr sz="2400" spc="-55" dirty="0">
                <a:latin typeface="Perpetua"/>
                <a:cs typeface="Perpetua"/>
              </a:rPr>
              <a:t> </a:t>
            </a:r>
            <a:r>
              <a:rPr sz="2400" spc="-10" dirty="0">
                <a:latin typeface="Perpetua"/>
                <a:cs typeface="Perpetua"/>
              </a:rPr>
              <a:t>implementation</a:t>
            </a:r>
            <a:r>
              <a:rPr sz="2400" spc="-65" dirty="0">
                <a:latin typeface="Perpetua"/>
                <a:cs typeface="Perpetua"/>
              </a:rPr>
              <a:t> </a:t>
            </a:r>
            <a:r>
              <a:rPr sz="2400" dirty="0">
                <a:latin typeface="Perpetua"/>
                <a:cs typeface="Perpetua"/>
              </a:rPr>
              <a:t>details</a:t>
            </a:r>
            <a:r>
              <a:rPr sz="2400" spc="-60" dirty="0">
                <a:latin typeface="Perpetua"/>
                <a:cs typeface="Perpetua"/>
              </a:rPr>
              <a:t> </a:t>
            </a:r>
            <a:r>
              <a:rPr sz="2400" dirty="0">
                <a:latin typeface="Perpetua"/>
                <a:cs typeface="Perpetua"/>
              </a:rPr>
              <a:t>from</a:t>
            </a:r>
            <a:r>
              <a:rPr sz="2400" spc="-70" dirty="0">
                <a:latin typeface="Perpetua"/>
                <a:cs typeface="Perpetua"/>
              </a:rPr>
              <a:t> </a:t>
            </a:r>
            <a:r>
              <a:rPr sz="2400" dirty="0">
                <a:latin typeface="Perpetua"/>
                <a:cs typeface="Perpetua"/>
              </a:rPr>
              <a:t>leaking</a:t>
            </a:r>
            <a:r>
              <a:rPr sz="2400" spc="-60" dirty="0">
                <a:latin typeface="Perpetua"/>
                <a:cs typeface="Perpetua"/>
              </a:rPr>
              <a:t> </a:t>
            </a:r>
            <a:r>
              <a:rPr sz="2400" dirty="0">
                <a:latin typeface="Perpetua"/>
                <a:cs typeface="Perpetua"/>
              </a:rPr>
              <a:t>into</a:t>
            </a:r>
            <a:r>
              <a:rPr sz="2400" spc="-60" dirty="0">
                <a:latin typeface="Perpetua"/>
                <a:cs typeface="Perpetua"/>
              </a:rPr>
              <a:t> </a:t>
            </a:r>
            <a:r>
              <a:rPr sz="2400" dirty="0">
                <a:latin typeface="Perpetua"/>
                <a:cs typeface="Perpetua"/>
              </a:rPr>
              <a:t>the</a:t>
            </a:r>
            <a:r>
              <a:rPr sz="2400" spc="-70" dirty="0">
                <a:latin typeface="Perpetua"/>
                <a:cs typeface="Perpetua"/>
              </a:rPr>
              <a:t> </a:t>
            </a:r>
            <a:r>
              <a:rPr sz="2400" spc="-10" dirty="0">
                <a:latin typeface="Perpetua"/>
                <a:cs typeface="Perpetua"/>
              </a:rPr>
              <a:t>larger program</a:t>
            </a:r>
            <a:r>
              <a:rPr lang="en-US" sz="2400" spc="-10" dirty="0">
                <a:latin typeface="Perpetua"/>
                <a:cs typeface="Perpetua"/>
              </a:rPr>
              <a:t>.</a:t>
            </a:r>
            <a:endParaRPr sz="2400" dirty="0">
              <a:latin typeface="Perpetua"/>
              <a:cs typeface="Perpetua"/>
            </a:endParaRPr>
          </a:p>
          <a:p>
            <a:pPr marL="283845" indent="-271145">
              <a:lnSpc>
                <a:spcPct val="100000"/>
              </a:lnSpc>
              <a:spcBef>
                <a:spcPts val="605"/>
              </a:spcBef>
              <a:buClr>
                <a:srgbClr val="D24717"/>
              </a:buClr>
              <a:buSzPct val="83928"/>
              <a:buFont typeface="Segoe UI Symbol"/>
              <a:buChar char="⚫"/>
              <a:tabLst>
                <a:tab pos="283845" algn="l"/>
              </a:tabLst>
            </a:pPr>
            <a:r>
              <a:rPr sz="2400" dirty="0">
                <a:latin typeface="Perpetua"/>
                <a:cs typeface="Perpetua"/>
              </a:rPr>
              <a:t>The</a:t>
            </a:r>
            <a:r>
              <a:rPr sz="2400" spc="-75" dirty="0">
                <a:latin typeface="Perpetua"/>
                <a:cs typeface="Perpetua"/>
              </a:rPr>
              <a:t> </a:t>
            </a:r>
            <a:r>
              <a:rPr sz="2400" dirty="0">
                <a:latin typeface="Perpetua"/>
                <a:cs typeface="Perpetua"/>
              </a:rPr>
              <a:t>4</a:t>
            </a:r>
            <a:r>
              <a:rPr sz="2400" spc="-55" dirty="0">
                <a:latin typeface="Perpetua"/>
                <a:cs typeface="Perpetua"/>
              </a:rPr>
              <a:t> </a:t>
            </a:r>
            <a:r>
              <a:rPr sz="2400" dirty="0">
                <a:latin typeface="Perpetua"/>
                <a:cs typeface="Perpetua"/>
              </a:rPr>
              <a:t>kinds</a:t>
            </a:r>
            <a:r>
              <a:rPr sz="2400" spc="-50" dirty="0">
                <a:latin typeface="Perpetua"/>
                <a:cs typeface="Perpetua"/>
              </a:rPr>
              <a:t> </a:t>
            </a:r>
            <a:r>
              <a:rPr sz="2400" spc="-20" dirty="0">
                <a:latin typeface="Perpetua"/>
                <a:cs typeface="Perpetua"/>
              </a:rPr>
              <a:t>of</a:t>
            </a:r>
            <a:r>
              <a:rPr sz="2400" spc="-350" dirty="0">
                <a:latin typeface="Perpetua"/>
                <a:cs typeface="Perpetua"/>
              </a:rPr>
              <a:t> </a:t>
            </a:r>
            <a:r>
              <a:rPr sz="2400" dirty="0">
                <a:solidFill>
                  <a:srgbClr val="FF0000"/>
                </a:solidFill>
                <a:latin typeface="Perpetua"/>
                <a:cs typeface="Perpetua"/>
              </a:rPr>
              <a:t>Visibility</a:t>
            </a:r>
            <a:r>
              <a:rPr sz="2400" spc="-45" dirty="0">
                <a:solidFill>
                  <a:srgbClr val="FF0000"/>
                </a:solidFill>
                <a:latin typeface="Perpetua"/>
                <a:cs typeface="Perpetua"/>
              </a:rPr>
              <a:t> </a:t>
            </a:r>
            <a:r>
              <a:rPr sz="2400" dirty="0">
                <a:latin typeface="Perpetua"/>
                <a:cs typeface="Perpetua"/>
              </a:rPr>
              <a:t>protection</a:t>
            </a:r>
            <a:r>
              <a:rPr sz="2400" spc="-55" dirty="0">
                <a:latin typeface="Perpetua"/>
                <a:cs typeface="Perpetua"/>
              </a:rPr>
              <a:t> </a:t>
            </a:r>
            <a:r>
              <a:rPr sz="2400" dirty="0">
                <a:latin typeface="Perpetua"/>
                <a:cs typeface="Perpetua"/>
              </a:rPr>
              <a:t>in</a:t>
            </a:r>
            <a:r>
              <a:rPr sz="2400" spc="-55" dirty="0">
                <a:latin typeface="Perpetua"/>
                <a:cs typeface="Perpetua"/>
              </a:rPr>
              <a:t> </a:t>
            </a:r>
            <a:r>
              <a:rPr sz="2400" spc="-10" dirty="0">
                <a:latin typeface="Perpetua"/>
                <a:cs typeface="Perpetua"/>
              </a:rPr>
              <a:t>Java:</a:t>
            </a:r>
            <a:endParaRPr sz="2400" dirty="0">
              <a:latin typeface="Perpetua"/>
              <a:cs typeface="Perpetua"/>
            </a:endParaRPr>
          </a:p>
          <a:p>
            <a:pPr marL="560070" lvl="1" indent="-263525">
              <a:lnSpc>
                <a:spcPct val="100000"/>
              </a:lnSpc>
              <a:spcBef>
                <a:spcPts val="395"/>
              </a:spcBef>
              <a:buClr>
                <a:srgbClr val="9B2C1F"/>
              </a:buClr>
              <a:buSzPct val="83928"/>
              <a:buFont typeface="Segoe UI Symbol"/>
              <a:buChar char="⚫"/>
              <a:tabLst>
                <a:tab pos="560070" algn="l"/>
              </a:tabLst>
            </a:pPr>
            <a:r>
              <a:rPr sz="2400" spc="-10" dirty="0">
                <a:latin typeface="Perpetua"/>
                <a:cs typeface="Perpetua"/>
              </a:rPr>
              <a:t>Public</a:t>
            </a:r>
            <a:endParaRPr sz="2400" dirty="0">
              <a:latin typeface="Perpetua"/>
              <a:cs typeface="Perpetua"/>
            </a:endParaRPr>
          </a:p>
          <a:p>
            <a:pPr marL="559435" lvl="1" indent="-263525">
              <a:lnSpc>
                <a:spcPct val="100000"/>
              </a:lnSpc>
              <a:spcBef>
                <a:spcPts val="395"/>
              </a:spcBef>
              <a:buClr>
                <a:srgbClr val="9B2C1F"/>
              </a:buClr>
              <a:buSzPct val="83928"/>
              <a:buFont typeface="Segoe UI Symbol"/>
              <a:buChar char="⚫"/>
              <a:tabLst>
                <a:tab pos="559435" algn="l"/>
              </a:tabLst>
            </a:pPr>
            <a:r>
              <a:rPr sz="2400" spc="-10" dirty="0">
                <a:latin typeface="Perpetua"/>
                <a:cs typeface="Perpetua"/>
              </a:rPr>
              <a:t>Protected</a:t>
            </a:r>
            <a:endParaRPr sz="2400" dirty="0">
              <a:latin typeface="Perpetua"/>
              <a:cs typeface="Perpetua"/>
            </a:endParaRPr>
          </a:p>
          <a:p>
            <a:pPr marL="559435" lvl="1" indent="-263525">
              <a:lnSpc>
                <a:spcPct val="100000"/>
              </a:lnSpc>
              <a:spcBef>
                <a:spcPts val="409"/>
              </a:spcBef>
              <a:buClr>
                <a:srgbClr val="9B2C1F"/>
              </a:buClr>
              <a:buSzPct val="83928"/>
              <a:buFont typeface="Segoe UI Symbol"/>
              <a:buChar char="⚫"/>
              <a:tabLst>
                <a:tab pos="559435" algn="l"/>
              </a:tabLst>
            </a:pPr>
            <a:r>
              <a:rPr sz="2400" dirty="0">
                <a:latin typeface="Perpetua"/>
                <a:cs typeface="Perpetua"/>
              </a:rPr>
              <a:t>Default</a:t>
            </a:r>
            <a:r>
              <a:rPr sz="2400" spc="-65" dirty="0">
                <a:latin typeface="Perpetua"/>
                <a:cs typeface="Perpetua"/>
              </a:rPr>
              <a:t> </a:t>
            </a:r>
            <a:r>
              <a:rPr sz="2400" dirty="0">
                <a:latin typeface="Perpetua"/>
                <a:cs typeface="Perpetua"/>
              </a:rPr>
              <a:t>(visible</a:t>
            </a:r>
            <a:r>
              <a:rPr sz="2400" spc="-40" dirty="0">
                <a:latin typeface="Perpetua"/>
                <a:cs typeface="Perpetua"/>
              </a:rPr>
              <a:t> </a:t>
            </a:r>
            <a:r>
              <a:rPr sz="2400" dirty="0">
                <a:latin typeface="Perpetua"/>
                <a:cs typeface="Perpetua"/>
              </a:rPr>
              <a:t>to</a:t>
            </a:r>
            <a:r>
              <a:rPr sz="2400" spc="-55" dirty="0">
                <a:latin typeface="Perpetua"/>
                <a:cs typeface="Perpetua"/>
              </a:rPr>
              <a:t> </a:t>
            </a:r>
            <a:r>
              <a:rPr sz="2400" dirty="0">
                <a:latin typeface="Perpetua"/>
                <a:cs typeface="Perpetua"/>
              </a:rPr>
              <a:t>classes</a:t>
            </a:r>
            <a:r>
              <a:rPr sz="2400" spc="-55" dirty="0">
                <a:latin typeface="Perpetua"/>
                <a:cs typeface="Perpetua"/>
              </a:rPr>
              <a:t> </a:t>
            </a:r>
            <a:r>
              <a:rPr sz="2400" dirty="0">
                <a:latin typeface="Perpetua"/>
                <a:cs typeface="Perpetua"/>
              </a:rPr>
              <a:t>in</a:t>
            </a:r>
            <a:r>
              <a:rPr sz="2400" spc="-55" dirty="0">
                <a:latin typeface="Perpetua"/>
                <a:cs typeface="Perpetua"/>
              </a:rPr>
              <a:t> </a:t>
            </a:r>
            <a:r>
              <a:rPr sz="2400" dirty="0">
                <a:latin typeface="Perpetua"/>
                <a:cs typeface="Perpetua"/>
              </a:rPr>
              <a:t>same</a:t>
            </a:r>
            <a:r>
              <a:rPr sz="2400" spc="-45" dirty="0">
                <a:latin typeface="Perpetua"/>
                <a:cs typeface="Perpetua"/>
              </a:rPr>
              <a:t> </a:t>
            </a:r>
            <a:r>
              <a:rPr sz="2400" spc="-10" dirty="0">
                <a:latin typeface="Perpetua"/>
                <a:cs typeface="Perpetua"/>
              </a:rPr>
              <a:t>module</a:t>
            </a:r>
            <a:r>
              <a:rPr lang="en-US" sz="2400" spc="-10" dirty="0">
                <a:latin typeface="Perpetua"/>
                <a:cs typeface="Perpetua"/>
              </a:rPr>
              <a:t>/package</a:t>
            </a:r>
            <a:r>
              <a:rPr sz="2400" spc="-10" dirty="0">
                <a:latin typeface="Perpetua"/>
                <a:cs typeface="Perpetua"/>
              </a:rPr>
              <a:t>)</a:t>
            </a:r>
            <a:endParaRPr sz="2400" dirty="0">
              <a:latin typeface="Perpetua"/>
              <a:cs typeface="Perpetua"/>
            </a:endParaRPr>
          </a:p>
          <a:p>
            <a:pPr marL="559435" lvl="1" indent="-263525">
              <a:lnSpc>
                <a:spcPct val="100000"/>
              </a:lnSpc>
              <a:spcBef>
                <a:spcPts val="400"/>
              </a:spcBef>
              <a:buClr>
                <a:srgbClr val="9B2C1F"/>
              </a:buClr>
              <a:buSzPct val="83928"/>
              <a:buFont typeface="Segoe UI Symbol"/>
              <a:buChar char="⚫"/>
              <a:tabLst>
                <a:tab pos="559435" algn="l"/>
              </a:tabLst>
            </a:pPr>
            <a:r>
              <a:rPr sz="2400" spc="-10" dirty="0">
                <a:latin typeface="Perpetua"/>
                <a:cs typeface="Perpetua"/>
              </a:rPr>
              <a:t>Private</a:t>
            </a:r>
            <a:endParaRPr sz="2400" dirty="0">
              <a:latin typeface="Perpetua"/>
              <a:cs typeface="Perpetua"/>
            </a:endParaRPr>
          </a:p>
          <a:p>
            <a:pPr marL="283845" indent="-271145">
              <a:lnSpc>
                <a:spcPct val="100000"/>
              </a:lnSpc>
              <a:spcBef>
                <a:spcPts val="600"/>
              </a:spcBef>
              <a:buClr>
                <a:srgbClr val="D24717"/>
              </a:buClr>
              <a:buSzPct val="83928"/>
              <a:buFont typeface="Segoe UI Symbol"/>
              <a:buChar char="⚫"/>
              <a:tabLst>
                <a:tab pos="283845" algn="l"/>
              </a:tabLst>
            </a:pPr>
            <a:r>
              <a:rPr sz="2400" dirty="0">
                <a:latin typeface="Perpetua"/>
                <a:cs typeface="Perpetua"/>
              </a:rPr>
              <a:t>Others</a:t>
            </a:r>
            <a:r>
              <a:rPr sz="2400" spc="-25" dirty="0">
                <a:latin typeface="Perpetua"/>
                <a:cs typeface="Perpetua"/>
              </a:rPr>
              <a:t> </a:t>
            </a:r>
            <a:r>
              <a:rPr sz="2400" dirty="0">
                <a:latin typeface="Perpetua"/>
                <a:cs typeface="Perpetua"/>
              </a:rPr>
              <a:t>are</a:t>
            </a:r>
            <a:r>
              <a:rPr sz="2400" spc="-10" dirty="0">
                <a:latin typeface="Perpetua"/>
                <a:cs typeface="Perpetua"/>
              </a:rPr>
              <a:t> </a:t>
            </a:r>
            <a:r>
              <a:rPr sz="2400" spc="-20" dirty="0">
                <a:latin typeface="Perpetua"/>
                <a:cs typeface="Perpetua"/>
              </a:rPr>
              <a:t>possible:</a:t>
            </a:r>
            <a:r>
              <a:rPr sz="2400" spc="-105" dirty="0">
                <a:latin typeface="Perpetua"/>
                <a:cs typeface="Perpetua"/>
              </a:rPr>
              <a:t> </a:t>
            </a:r>
            <a:r>
              <a:rPr sz="2400" dirty="0">
                <a:latin typeface="Perpetua"/>
                <a:cs typeface="Perpetua"/>
              </a:rPr>
              <a:t>C++</a:t>
            </a:r>
            <a:r>
              <a:rPr sz="2400" spc="-10" dirty="0">
                <a:latin typeface="Perpetua"/>
                <a:cs typeface="Perpetua"/>
              </a:rPr>
              <a:t> </a:t>
            </a:r>
            <a:r>
              <a:rPr sz="2400" dirty="0">
                <a:latin typeface="Perpetua"/>
                <a:cs typeface="Perpetua"/>
              </a:rPr>
              <a:t>has</a:t>
            </a:r>
            <a:r>
              <a:rPr sz="2400" spc="-10" dirty="0">
                <a:latin typeface="Perpetua"/>
                <a:cs typeface="Perpetua"/>
              </a:rPr>
              <a:t> Friend</a:t>
            </a:r>
            <a:endParaRPr sz="2400" dirty="0">
              <a:latin typeface="Perpetua"/>
              <a:cs typeface="Perpetua"/>
            </a:endParaRPr>
          </a:p>
        </p:txBody>
      </p:sp>
      <p:sp>
        <p:nvSpPr>
          <p:cNvPr id="5" name="TextBox 4">
            <a:extLst>
              <a:ext uri="{FF2B5EF4-FFF2-40B4-BE49-F238E27FC236}">
                <a16:creationId xmlns:a16="http://schemas.microsoft.com/office/drawing/2014/main" id="{3FBDC7E2-451C-3B53-A777-92CFE05EF5F8}"/>
              </a:ext>
            </a:extLst>
          </p:cNvPr>
          <p:cNvSpPr txBox="1"/>
          <p:nvPr/>
        </p:nvSpPr>
        <p:spPr>
          <a:xfrm>
            <a:off x="6427200" y="0"/>
            <a:ext cx="5764800" cy="2800767"/>
          </a:xfrm>
          <a:prstGeom prst="rect">
            <a:avLst/>
          </a:prstGeom>
          <a:noFill/>
        </p:spPr>
        <p:txBody>
          <a:bodyPr wrap="square">
            <a:spAutoFit/>
          </a:bodyPr>
          <a:lstStyle/>
          <a:p>
            <a:pPr algn="l" rtl="0" fontAlgn="base"/>
            <a:r>
              <a:rPr lang="en-US" sz="1600" b="0" i="0" dirty="0">
                <a:solidFill>
                  <a:srgbClr val="273239"/>
                </a:solidFill>
                <a:effectLst/>
                <a:latin typeface="Consolas" panose="020B0609020204030204" pitchFamily="49" charset="0"/>
              </a:rPr>
              <a:t>// Java program to illustrate default modifier  </a:t>
            </a:r>
          </a:p>
          <a:p>
            <a:pPr algn="l" rtl="0" fontAlgn="base"/>
            <a:r>
              <a:rPr lang="en-US" sz="1600" b="0" i="0" dirty="0">
                <a:solidFill>
                  <a:srgbClr val="273239"/>
                </a:solidFill>
                <a:effectLst/>
                <a:latin typeface="Consolas" panose="020B0609020204030204" pitchFamily="49" charset="0"/>
              </a:rPr>
              <a:t>package p1;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Class </a:t>
            </a:r>
            <a:r>
              <a:rPr lang="en-US" sz="1600" dirty="0">
                <a:solidFill>
                  <a:srgbClr val="273239"/>
                </a:solidFill>
                <a:latin typeface="Consolas" panose="020B0609020204030204" pitchFamily="49" charset="0"/>
              </a:rPr>
              <a:t>Test</a:t>
            </a:r>
            <a:r>
              <a:rPr lang="en-US" sz="1600" b="0" i="0" dirty="0">
                <a:solidFill>
                  <a:srgbClr val="273239"/>
                </a:solidFill>
                <a:effectLst/>
                <a:latin typeface="Consolas" panose="020B0609020204030204" pitchFamily="49" charset="0"/>
              </a:rPr>
              <a:t> is having Default access modifier  </a:t>
            </a:r>
          </a:p>
          <a:p>
            <a:pPr algn="l" rtl="0" fontAlgn="base"/>
            <a:r>
              <a:rPr lang="en-US" sz="1600" b="0" i="0" dirty="0">
                <a:solidFill>
                  <a:srgbClr val="273239"/>
                </a:solidFill>
                <a:effectLst/>
                <a:latin typeface="Consolas" panose="020B0609020204030204" pitchFamily="49" charset="0"/>
              </a:rPr>
              <a:t>class </a:t>
            </a:r>
            <a:r>
              <a:rPr lang="en-US" sz="1600" dirty="0">
                <a:solidFill>
                  <a:srgbClr val="273239"/>
                </a:solidFill>
                <a:latin typeface="Consolas" panose="020B0609020204030204" pitchFamily="49" charset="0"/>
              </a:rPr>
              <a:t>T</a:t>
            </a:r>
            <a:r>
              <a:rPr lang="en-US" sz="1600" b="0" i="0" dirty="0">
                <a:solidFill>
                  <a:srgbClr val="273239"/>
                </a:solidFill>
                <a:effectLst/>
                <a:latin typeface="Consolas" panose="020B0609020204030204" pitchFamily="49" charset="0"/>
              </a:rPr>
              <a:t>est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void display()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a:t>
            </a:r>
            <a:r>
              <a:rPr lang="en-US" sz="1600" b="0" i="0" dirty="0" err="1">
                <a:solidFill>
                  <a:srgbClr val="273239"/>
                </a:solidFill>
                <a:effectLst/>
                <a:latin typeface="Consolas" panose="020B0609020204030204" pitchFamily="49" charset="0"/>
              </a:rPr>
              <a:t>System.out.println</a:t>
            </a:r>
            <a:r>
              <a:rPr lang="en-US" sz="1600" b="0" i="0" dirty="0">
                <a:solidFill>
                  <a:srgbClr val="273239"/>
                </a:solidFill>
                <a:effectLst/>
                <a:latin typeface="Consolas" panose="020B0609020204030204" pitchFamily="49" charset="0"/>
              </a:rPr>
              <a:t>("Hello World!");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DDC7024A-8449-8E56-7E93-FEC0FC6EF27C}"/>
              </a:ext>
            </a:extLst>
          </p:cNvPr>
          <p:cNvSpPr txBox="1"/>
          <p:nvPr/>
        </p:nvSpPr>
        <p:spPr>
          <a:xfrm>
            <a:off x="6116127" y="2826127"/>
            <a:ext cx="6386945" cy="4031873"/>
          </a:xfrm>
          <a:prstGeom prst="rect">
            <a:avLst/>
          </a:prstGeom>
          <a:noFill/>
        </p:spPr>
        <p:txBody>
          <a:bodyPr wrap="square">
            <a:spAutoFit/>
          </a:bodyPr>
          <a:lstStyle/>
          <a:p>
            <a:pPr algn="l" rtl="0" fontAlgn="base"/>
            <a:r>
              <a:rPr lang="en-US" sz="1600" b="0" i="0" dirty="0">
                <a:solidFill>
                  <a:srgbClr val="273239"/>
                </a:solidFill>
                <a:effectLst/>
                <a:latin typeface="Consolas" panose="020B0609020204030204" pitchFamily="49" charset="0"/>
              </a:rPr>
              <a:t>// Java program to illustrate error while using class //from different package with default modifier  </a:t>
            </a:r>
          </a:p>
          <a:p>
            <a:pPr algn="l" rtl="0" fontAlgn="base"/>
            <a:r>
              <a:rPr lang="en-US" sz="1600" b="0" i="0" dirty="0">
                <a:solidFill>
                  <a:srgbClr val="273239"/>
                </a:solidFill>
                <a:effectLst/>
                <a:latin typeface="Consolas" panose="020B0609020204030204" pitchFamily="49" charset="0"/>
              </a:rPr>
              <a:t>package p2;  </a:t>
            </a:r>
          </a:p>
          <a:p>
            <a:pPr algn="l" rtl="0" fontAlgn="base"/>
            <a:r>
              <a:rPr lang="en-US" sz="1600" b="0" i="0" dirty="0">
                <a:solidFill>
                  <a:srgbClr val="273239"/>
                </a:solidFill>
                <a:effectLst/>
                <a:latin typeface="Consolas" panose="020B0609020204030204" pitchFamily="49" charset="0"/>
              </a:rPr>
              <a:t>import p1.*;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This class is having default access modifier  </a:t>
            </a:r>
          </a:p>
          <a:p>
            <a:pPr algn="l" rtl="0" fontAlgn="base"/>
            <a:r>
              <a:rPr lang="en-US" sz="1600" b="0" i="0" dirty="0">
                <a:solidFill>
                  <a:srgbClr val="273239"/>
                </a:solidFill>
                <a:effectLst/>
                <a:latin typeface="Consolas" panose="020B0609020204030204" pitchFamily="49" charset="0"/>
              </a:rPr>
              <a:t>class </a:t>
            </a:r>
            <a:r>
              <a:rPr lang="en-US" sz="1600" b="0" i="0" dirty="0" err="1">
                <a:solidFill>
                  <a:srgbClr val="273239"/>
                </a:solidFill>
                <a:effectLst/>
                <a:latin typeface="Consolas" panose="020B0609020204030204" pitchFamily="49" charset="0"/>
              </a:rPr>
              <a:t>TestNew</a:t>
            </a:r>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public static void main(String </a:t>
            </a:r>
            <a:r>
              <a:rPr lang="en-US" sz="1600" b="0" i="0" dirty="0" err="1">
                <a:solidFill>
                  <a:srgbClr val="273239"/>
                </a:solidFill>
                <a:effectLst/>
                <a:latin typeface="Consolas" panose="020B0609020204030204" pitchFamily="49" charset="0"/>
              </a:rPr>
              <a:t>args</a:t>
            </a:r>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 Accessing class </a:t>
            </a:r>
            <a:r>
              <a:rPr lang="en-US" sz="1600" dirty="0">
                <a:solidFill>
                  <a:srgbClr val="273239"/>
                </a:solidFill>
                <a:latin typeface="Consolas" panose="020B0609020204030204" pitchFamily="49" charset="0"/>
              </a:rPr>
              <a:t>Test</a:t>
            </a:r>
            <a:r>
              <a:rPr lang="en-US" sz="1600" b="0" i="0" dirty="0">
                <a:solidFill>
                  <a:srgbClr val="273239"/>
                </a:solidFill>
                <a:effectLst/>
                <a:latin typeface="Consolas" panose="020B0609020204030204" pitchFamily="49" charset="0"/>
              </a:rPr>
              <a:t> from package p1  </a:t>
            </a:r>
          </a:p>
          <a:p>
            <a:pPr algn="l" rtl="0" fontAlgn="base"/>
            <a:r>
              <a:rPr lang="en-US" sz="1600" b="0" i="0" dirty="0">
                <a:solidFill>
                  <a:srgbClr val="273239"/>
                </a:solidFill>
                <a:effectLst/>
                <a:latin typeface="Consolas" panose="020B0609020204030204" pitchFamily="49" charset="0"/>
              </a:rPr>
              <a:t>        </a:t>
            </a:r>
            <a:r>
              <a:rPr lang="en-US" sz="1600" dirty="0">
                <a:solidFill>
                  <a:srgbClr val="273239"/>
                </a:solidFill>
                <a:latin typeface="Consolas" panose="020B0609020204030204" pitchFamily="49" charset="0"/>
              </a:rPr>
              <a:t> Test</a:t>
            </a:r>
            <a:r>
              <a:rPr lang="en-US" sz="1600" b="0" i="0" dirty="0">
                <a:solidFill>
                  <a:srgbClr val="273239"/>
                </a:solidFill>
                <a:effectLst/>
                <a:latin typeface="Consolas" panose="020B0609020204030204" pitchFamily="49" charset="0"/>
              </a:rPr>
              <a:t> obj = new </a:t>
            </a:r>
            <a:r>
              <a:rPr lang="en-US" sz="1600" dirty="0">
                <a:solidFill>
                  <a:srgbClr val="273239"/>
                </a:solidFill>
                <a:latin typeface="Consolas" panose="020B0609020204030204" pitchFamily="49" charset="0"/>
              </a:rPr>
              <a:t>Test</a:t>
            </a:r>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a:t>
            </a:r>
            <a:r>
              <a:rPr lang="en-US" sz="1600" b="0" i="0" dirty="0" err="1">
                <a:solidFill>
                  <a:srgbClr val="273239"/>
                </a:solidFill>
                <a:effectLst/>
                <a:latin typeface="Consolas" panose="020B0609020204030204" pitchFamily="49" charset="0"/>
              </a:rPr>
              <a:t>obj.display</a:t>
            </a:r>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a:t>
            </a:r>
          </a:p>
        </p:txBody>
      </p:sp>
      <p:sp>
        <p:nvSpPr>
          <p:cNvPr id="8" name="Rectangle 7">
            <a:extLst>
              <a:ext uri="{FF2B5EF4-FFF2-40B4-BE49-F238E27FC236}">
                <a16:creationId xmlns:a16="http://schemas.microsoft.com/office/drawing/2014/main" id="{CEE7C685-AB9F-7C25-74C7-43F27CD45905}"/>
              </a:ext>
            </a:extLst>
          </p:cNvPr>
          <p:cNvSpPr/>
          <p:nvPr/>
        </p:nvSpPr>
        <p:spPr>
          <a:xfrm flipH="1">
            <a:off x="5889492" y="48491"/>
            <a:ext cx="54108" cy="67610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DBE1178-C758-2C4A-C834-BEFDFA130D4E}"/>
              </a:ext>
            </a:extLst>
          </p:cNvPr>
          <p:cNvPicPr>
            <a:picLocks noChangeAspect="1"/>
          </p:cNvPicPr>
          <p:nvPr/>
        </p:nvPicPr>
        <p:blipFill>
          <a:blip r:embed="rId2"/>
          <a:stretch>
            <a:fillRect/>
          </a:stretch>
        </p:blipFill>
        <p:spPr>
          <a:xfrm>
            <a:off x="9656618" y="5704608"/>
            <a:ext cx="2535382" cy="1153391"/>
          </a:xfrm>
          <a:prstGeom prst="rect">
            <a:avLst/>
          </a:prstGeom>
        </p:spPr>
      </p:pic>
    </p:spTree>
    <p:extLst>
      <p:ext uri="{BB962C8B-B14F-4D97-AF65-F5344CB8AC3E}">
        <p14:creationId xmlns:p14="http://schemas.microsoft.com/office/powerpoint/2010/main" val="88023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08F2-B429-CFC2-14F7-3D7303A53540}"/>
              </a:ext>
            </a:extLst>
          </p:cNvPr>
          <p:cNvSpPr>
            <a:spLocks noGrp="1"/>
          </p:cNvSpPr>
          <p:nvPr>
            <p:ph type="title"/>
          </p:nvPr>
        </p:nvSpPr>
        <p:spPr/>
        <p:txBody>
          <a:bodyPr/>
          <a:lstStyle/>
          <a:p>
            <a:r>
              <a:rPr lang="en-US" spc="-100" dirty="0"/>
              <a:t>Protection</a:t>
            </a:r>
            <a:endParaRPr lang="en-US" dirty="0"/>
          </a:p>
        </p:txBody>
      </p:sp>
      <p:sp>
        <p:nvSpPr>
          <p:cNvPr id="3" name="Content Placeholder 2">
            <a:extLst>
              <a:ext uri="{FF2B5EF4-FFF2-40B4-BE49-F238E27FC236}">
                <a16:creationId xmlns:a16="http://schemas.microsoft.com/office/drawing/2014/main" id="{F0A4C3A1-C66D-B439-88CD-3CD88A131481}"/>
              </a:ext>
            </a:extLst>
          </p:cNvPr>
          <p:cNvSpPr>
            <a:spLocks noGrp="1"/>
          </p:cNvSpPr>
          <p:nvPr>
            <p:ph idx="1"/>
          </p:nvPr>
        </p:nvSpPr>
        <p:spPr>
          <a:xfrm>
            <a:off x="588819" y="1811771"/>
            <a:ext cx="5382492" cy="4351338"/>
          </a:xfrm>
        </p:spPr>
        <p:txBody>
          <a:bodyPr>
            <a:normAutofit/>
          </a:bodyPr>
          <a:lstStyle/>
          <a:p>
            <a:r>
              <a:rPr lang="en-US" sz="1900" dirty="0"/>
              <a:t>C++</a:t>
            </a:r>
          </a:p>
          <a:p>
            <a:pPr marL="0" indent="0">
              <a:buNone/>
            </a:pPr>
            <a:r>
              <a:rPr lang="en-US" sz="1900" dirty="0"/>
              <a:t>   P</a:t>
            </a:r>
            <a:r>
              <a:rPr lang="en-US" sz="1900" b="0" i="0" dirty="0">
                <a:solidFill>
                  <a:srgbClr val="040C28"/>
                </a:solidFill>
                <a:effectLst/>
                <a:latin typeface="Google Sans"/>
              </a:rPr>
              <a:t>rivate - members cannot be accessed (or viewed) from outside the class</a:t>
            </a:r>
            <a:r>
              <a:rPr lang="en-US" sz="1900" b="0" i="0" dirty="0">
                <a:solidFill>
                  <a:srgbClr val="202124"/>
                </a:solidFill>
                <a:effectLst/>
                <a:latin typeface="Google Sans"/>
              </a:rPr>
              <a:t>. </a:t>
            </a:r>
            <a:r>
              <a:rPr lang="en-US" sz="1900" dirty="0">
                <a:solidFill>
                  <a:srgbClr val="040C28"/>
                </a:solidFill>
                <a:latin typeface="Google Sans"/>
              </a:rPr>
              <a:t>P</a:t>
            </a:r>
            <a:r>
              <a:rPr lang="en-US" sz="1900" b="0" i="0" dirty="0">
                <a:solidFill>
                  <a:srgbClr val="040C28"/>
                </a:solidFill>
                <a:effectLst/>
                <a:latin typeface="Google Sans"/>
              </a:rPr>
              <a:t>rotected - members cannot be accessed from outside the class, however, they can be accessed in inherited classes</a:t>
            </a:r>
            <a:r>
              <a:rPr lang="en-US" sz="1900" b="0" i="0" dirty="0">
                <a:solidFill>
                  <a:srgbClr val="202124"/>
                </a:solidFill>
                <a:effectLst/>
                <a:latin typeface="Google Sans"/>
              </a:rPr>
              <a:t>.</a:t>
            </a:r>
          </a:p>
          <a:p>
            <a:pPr marL="0" indent="0">
              <a:buNone/>
            </a:pPr>
            <a:endParaRPr lang="en-US" sz="1900" dirty="0">
              <a:solidFill>
                <a:srgbClr val="202124"/>
              </a:solidFill>
              <a:latin typeface="Google Sans"/>
            </a:endParaRPr>
          </a:p>
          <a:p>
            <a:r>
              <a:rPr lang="en-US" sz="1900" dirty="0">
                <a:solidFill>
                  <a:srgbClr val="202124"/>
                </a:solidFill>
                <a:latin typeface="Google Sans"/>
              </a:rPr>
              <a:t>Java</a:t>
            </a:r>
          </a:p>
          <a:p>
            <a:pPr marL="0" indent="0">
              <a:buNone/>
            </a:pPr>
            <a:r>
              <a:rPr lang="en-US" sz="1900" dirty="0">
                <a:solidFill>
                  <a:srgbClr val="202124"/>
                </a:solidFill>
                <a:latin typeface="Google Sans"/>
              </a:rPr>
              <a:t>  - </a:t>
            </a:r>
            <a:r>
              <a:rPr lang="en-US" sz="1900" b="0" i="0" dirty="0">
                <a:solidFill>
                  <a:srgbClr val="040C28"/>
                </a:solidFill>
                <a:effectLst/>
                <a:latin typeface="Google Sans"/>
              </a:rPr>
              <a:t>The private modifier specifies that the member can only be accessed in its own class.</a:t>
            </a:r>
            <a:r>
              <a:rPr lang="en-US" sz="1900" b="0" i="0" dirty="0">
                <a:solidFill>
                  <a:srgbClr val="202124"/>
                </a:solidFill>
                <a:effectLst/>
                <a:latin typeface="Google Sans"/>
              </a:rPr>
              <a:t> </a:t>
            </a:r>
            <a:r>
              <a:rPr lang="en-US" sz="1900" b="0" i="0" dirty="0">
                <a:solidFill>
                  <a:srgbClr val="040C28"/>
                </a:solidFill>
                <a:effectLst/>
                <a:latin typeface="Google Sans"/>
              </a:rPr>
              <a:t>The protected modifier specifies that the member can only be accessed within its own package</a:t>
            </a:r>
            <a:r>
              <a:rPr lang="en-US" sz="1900" b="0" i="0" dirty="0">
                <a:solidFill>
                  <a:srgbClr val="202124"/>
                </a:solidFill>
                <a:effectLst/>
                <a:latin typeface="Google Sans"/>
              </a:rPr>
              <a:t> (as with package-private) and, in addition, by a subclass of its class in another package</a:t>
            </a:r>
            <a:r>
              <a:rPr lang="en-US" b="0" i="0" dirty="0">
                <a:solidFill>
                  <a:srgbClr val="202124"/>
                </a:solidFill>
                <a:effectLst/>
                <a:latin typeface="Google Sans"/>
              </a:rPr>
              <a:t>.</a:t>
            </a:r>
            <a:endParaRPr lang="en-US" dirty="0"/>
          </a:p>
        </p:txBody>
      </p:sp>
      <p:sp>
        <p:nvSpPr>
          <p:cNvPr id="5" name="TextBox 4">
            <a:extLst>
              <a:ext uri="{FF2B5EF4-FFF2-40B4-BE49-F238E27FC236}">
                <a16:creationId xmlns:a16="http://schemas.microsoft.com/office/drawing/2014/main" id="{3ED9D239-88C2-57D7-CF7D-CF837650CE81}"/>
              </a:ext>
            </a:extLst>
          </p:cNvPr>
          <p:cNvSpPr txBox="1"/>
          <p:nvPr/>
        </p:nvSpPr>
        <p:spPr>
          <a:xfrm>
            <a:off x="6220691" y="0"/>
            <a:ext cx="6096000" cy="5755422"/>
          </a:xfrm>
          <a:prstGeom prst="rect">
            <a:avLst/>
          </a:prstGeom>
          <a:noFill/>
        </p:spPr>
        <p:txBody>
          <a:bodyPr wrap="square">
            <a:spAutoFit/>
          </a:bodyPr>
          <a:lstStyle/>
          <a:p>
            <a:pPr algn="l" rtl="0" fontAlgn="base"/>
            <a:r>
              <a:rPr lang="en-US" sz="1600" b="0" i="0" dirty="0">
                <a:solidFill>
                  <a:srgbClr val="273239"/>
                </a:solidFill>
                <a:effectLst/>
                <a:latin typeface="Consolas" panose="020B0609020204030204" pitchFamily="49" charset="0"/>
              </a:rPr>
              <a:t>// Java program to illustrate error while  </a:t>
            </a:r>
          </a:p>
          <a:p>
            <a:pPr algn="l" rtl="0" fontAlgn="base"/>
            <a:r>
              <a:rPr lang="en-US" sz="1600" b="0" i="0" dirty="0">
                <a:solidFill>
                  <a:srgbClr val="273239"/>
                </a:solidFill>
                <a:effectLst/>
                <a:latin typeface="Consolas" panose="020B0609020204030204" pitchFamily="49" charset="0"/>
              </a:rPr>
              <a:t>// using class from different package with  </a:t>
            </a:r>
          </a:p>
          <a:p>
            <a:pPr algn="l" rtl="0" fontAlgn="base"/>
            <a:r>
              <a:rPr lang="en-US" sz="1600" b="0" i="0" dirty="0">
                <a:solidFill>
                  <a:srgbClr val="273239"/>
                </a:solidFill>
                <a:effectLst/>
                <a:latin typeface="Consolas" panose="020B0609020204030204" pitchFamily="49" charset="0"/>
              </a:rPr>
              <a:t>// private modifier  </a:t>
            </a:r>
          </a:p>
          <a:p>
            <a:pPr algn="l" rtl="0" fontAlgn="base"/>
            <a:r>
              <a:rPr lang="en-US" sz="1600" b="0" i="0" dirty="0">
                <a:solidFill>
                  <a:srgbClr val="273239"/>
                </a:solidFill>
                <a:effectLst/>
                <a:latin typeface="Consolas" panose="020B0609020204030204" pitchFamily="49" charset="0"/>
              </a:rPr>
              <a:t>package p1;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class A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private void display()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a:t>
            </a:r>
            <a:r>
              <a:rPr lang="en-US" sz="1600" b="0" i="0" dirty="0" err="1">
                <a:solidFill>
                  <a:srgbClr val="273239"/>
                </a:solidFill>
                <a:effectLst/>
                <a:latin typeface="Consolas" panose="020B0609020204030204" pitchFamily="49" charset="0"/>
              </a:rPr>
              <a:t>System.out.println</a:t>
            </a:r>
            <a:r>
              <a:rPr lang="en-US" sz="1600" b="0" i="0" dirty="0">
                <a:solidFill>
                  <a:srgbClr val="273239"/>
                </a:solidFill>
                <a:effectLst/>
                <a:latin typeface="Consolas" panose="020B0609020204030204" pitchFamily="49" charset="0"/>
              </a:rPr>
              <a:t>(”Hello World");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class B  </a:t>
            </a:r>
          </a:p>
          <a:p>
            <a:pPr algn="l" rtl="0" fontAlgn="base"/>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public static void main(String </a:t>
            </a:r>
            <a:r>
              <a:rPr lang="en-US" sz="1600" b="0" i="0" dirty="0" err="1">
                <a:solidFill>
                  <a:srgbClr val="273239"/>
                </a:solidFill>
                <a:effectLst/>
                <a:latin typeface="Consolas" panose="020B0609020204030204" pitchFamily="49" charset="0"/>
              </a:rPr>
              <a:t>args</a:t>
            </a:r>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A obj = new A();  </a:t>
            </a:r>
          </a:p>
          <a:p>
            <a:pPr algn="l" rtl="0" fontAlgn="base"/>
            <a:r>
              <a:rPr lang="en-US" sz="1600" b="0" i="0" dirty="0">
                <a:solidFill>
                  <a:srgbClr val="273239"/>
                </a:solidFill>
                <a:effectLst/>
                <a:latin typeface="Consolas" panose="020B0609020204030204" pitchFamily="49" charset="0"/>
              </a:rPr>
              <a:t>        // Trying to access private method </a:t>
            </a:r>
          </a:p>
          <a:p>
            <a:pPr algn="l" rtl="0" fontAlgn="base"/>
            <a:r>
              <a:rPr lang="en-US" sz="1600" b="0" i="0" dirty="0">
                <a:solidFill>
                  <a:srgbClr val="273239"/>
                </a:solidFill>
                <a:effectLst/>
                <a:latin typeface="Consolas" panose="020B0609020204030204" pitchFamily="49" charset="0"/>
              </a:rPr>
              <a:t>        // of another class  </a:t>
            </a:r>
          </a:p>
          <a:p>
            <a:pPr algn="l" rtl="0" fontAlgn="base"/>
            <a:r>
              <a:rPr lang="en-US" sz="1600" b="0" i="0" dirty="0">
                <a:solidFill>
                  <a:srgbClr val="273239"/>
                </a:solidFill>
                <a:effectLst/>
                <a:latin typeface="Consolas" panose="020B0609020204030204" pitchFamily="49" charset="0"/>
              </a:rPr>
              <a:t>        </a:t>
            </a:r>
            <a:r>
              <a:rPr lang="en-US" sz="1600" b="0" i="0" dirty="0" err="1">
                <a:solidFill>
                  <a:srgbClr val="273239"/>
                </a:solidFill>
                <a:effectLst/>
                <a:latin typeface="Consolas" panose="020B0609020204030204" pitchFamily="49" charset="0"/>
              </a:rPr>
              <a:t>obj.display</a:t>
            </a:r>
            <a:r>
              <a:rPr lang="en-US" sz="1600" b="0" i="0" dirty="0">
                <a:solidFill>
                  <a:srgbClr val="273239"/>
                </a:solidFill>
                <a:effectLst/>
                <a:latin typeface="Consolas" panose="020B0609020204030204" pitchFamily="49" charset="0"/>
              </a:rPr>
              <a:t>();  </a:t>
            </a:r>
          </a:p>
          <a:p>
            <a:pPr algn="l" rtl="0" fontAlgn="base"/>
            <a:r>
              <a:rPr lang="en-US" sz="1600" b="0" i="0" dirty="0">
                <a:solidFill>
                  <a:srgbClr val="273239"/>
                </a:solidFill>
                <a:effectLst/>
                <a:latin typeface="Consolas" panose="020B0609020204030204" pitchFamily="49" charset="0"/>
              </a:rPr>
              <a:t>    }  </a:t>
            </a:r>
          </a:p>
          <a:p>
            <a:pPr algn="l" rtl="0" fontAlgn="base"/>
            <a:r>
              <a:rPr lang="en-US" sz="1600" b="0" i="0" dirty="0">
                <a:solidFill>
                  <a:srgbClr val="273239"/>
                </a:solidFill>
                <a:effectLst/>
                <a:latin typeface="Consolas" panose="020B0609020204030204" pitchFamily="49" charset="0"/>
              </a:rPr>
              <a:t>}  </a:t>
            </a:r>
          </a:p>
        </p:txBody>
      </p:sp>
      <p:pic>
        <p:nvPicPr>
          <p:cNvPr id="6" name="Picture 5">
            <a:extLst>
              <a:ext uri="{FF2B5EF4-FFF2-40B4-BE49-F238E27FC236}">
                <a16:creationId xmlns:a16="http://schemas.microsoft.com/office/drawing/2014/main" id="{B1883565-2626-6007-D6C4-C8E301044914}"/>
              </a:ext>
            </a:extLst>
          </p:cNvPr>
          <p:cNvPicPr>
            <a:picLocks noChangeAspect="1"/>
          </p:cNvPicPr>
          <p:nvPr/>
        </p:nvPicPr>
        <p:blipFill>
          <a:blip r:embed="rId2"/>
          <a:stretch>
            <a:fillRect/>
          </a:stretch>
        </p:blipFill>
        <p:spPr>
          <a:xfrm>
            <a:off x="7135091" y="5592205"/>
            <a:ext cx="3752850" cy="1141807"/>
          </a:xfrm>
          <a:prstGeom prst="rect">
            <a:avLst/>
          </a:prstGeom>
        </p:spPr>
      </p:pic>
    </p:spTree>
    <p:extLst>
      <p:ext uri="{BB962C8B-B14F-4D97-AF65-F5344CB8AC3E}">
        <p14:creationId xmlns:p14="http://schemas.microsoft.com/office/powerpoint/2010/main" val="73894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08F2-B429-CFC2-14F7-3D7303A53540}"/>
              </a:ext>
            </a:extLst>
          </p:cNvPr>
          <p:cNvSpPr>
            <a:spLocks noGrp="1"/>
          </p:cNvSpPr>
          <p:nvPr>
            <p:ph type="title"/>
          </p:nvPr>
        </p:nvSpPr>
        <p:spPr/>
        <p:txBody>
          <a:bodyPr/>
          <a:lstStyle/>
          <a:p>
            <a:r>
              <a:rPr lang="en-US" spc="-100" dirty="0"/>
              <a:t>Protection</a:t>
            </a:r>
            <a:endParaRPr lang="en-US" dirty="0"/>
          </a:p>
        </p:txBody>
      </p:sp>
      <p:graphicFrame>
        <p:nvGraphicFramePr>
          <p:cNvPr id="4" name="Table 3">
            <a:extLst>
              <a:ext uri="{FF2B5EF4-FFF2-40B4-BE49-F238E27FC236}">
                <a16:creationId xmlns:a16="http://schemas.microsoft.com/office/drawing/2014/main" id="{1ACCAB44-2973-E22E-621B-9DA4C127B8FD}"/>
              </a:ext>
            </a:extLst>
          </p:cNvPr>
          <p:cNvGraphicFramePr>
            <a:graphicFrameLocks noGrp="1"/>
          </p:cNvGraphicFramePr>
          <p:nvPr>
            <p:extLst>
              <p:ext uri="{D42A27DB-BD31-4B8C-83A1-F6EECF244321}">
                <p14:modId xmlns:p14="http://schemas.microsoft.com/office/powerpoint/2010/main" val="564411409"/>
              </p:ext>
            </p:extLst>
          </p:nvPr>
        </p:nvGraphicFramePr>
        <p:xfrm>
          <a:off x="235527" y="2122170"/>
          <a:ext cx="5680363" cy="2613660"/>
        </p:xfrm>
        <a:graphic>
          <a:graphicData uri="http://schemas.openxmlformats.org/drawingml/2006/table">
            <a:tbl>
              <a:tblPr/>
              <a:tblGrid>
                <a:gridCol w="5680363">
                  <a:extLst>
                    <a:ext uri="{9D8B030D-6E8A-4147-A177-3AD203B41FA5}">
                      <a16:colId xmlns:a16="http://schemas.microsoft.com/office/drawing/2014/main" val="730685147"/>
                    </a:ext>
                  </a:extLst>
                </a:gridCol>
              </a:tblGrid>
              <a:tr h="0">
                <a:tc>
                  <a:txBody>
                    <a:bodyPr/>
                    <a:lstStyle/>
                    <a:p>
                      <a:pPr algn="l" rtl="0" fontAlgn="base"/>
                      <a:r>
                        <a:rPr lang="en-US" sz="1400" b="0" i="0" dirty="0">
                          <a:effectLst/>
                          <a:latin typeface="Consolas" panose="020B0609020204030204" pitchFamily="49" charset="0"/>
                        </a:rPr>
                        <a:t>// Java program to illustrate  protected modifier  </a:t>
                      </a:r>
                    </a:p>
                    <a:p>
                      <a:pPr algn="l" rtl="0" fontAlgn="base"/>
                      <a:r>
                        <a:rPr lang="en-US" sz="1400" b="0" i="0" dirty="0">
                          <a:effectLst/>
                          <a:latin typeface="Consolas" panose="020B0609020204030204" pitchFamily="49" charset="0"/>
                        </a:rPr>
                        <a:t>package p1;  </a:t>
                      </a:r>
                    </a:p>
                    <a:p>
                      <a:pPr algn="l" rtl="0" fontAlgn="base"/>
                      <a:r>
                        <a:rPr lang="en-US" sz="1400" b="0" i="0" dirty="0">
                          <a:effectLst/>
                          <a:latin typeface="Consolas" panose="020B0609020204030204" pitchFamily="49" charset="0"/>
                        </a:rPr>
                        <a:t>  </a:t>
                      </a:r>
                    </a:p>
                    <a:p>
                      <a:pPr algn="l" rtl="0" fontAlgn="base"/>
                      <a:r>
                        <a:rPr lang="en-US" sz="1400" b="0" i="0" dirty="0">
                          <a:effectLst/>
                          <a:latin typeface="Consolas" panose="020B0609020204030204" pitchFamily="49" charset="0"/>
                        </a:rPr>
                        <a:t>// Class A  </a:t>
                      </a:r>
                    </a:p>
                    <a:p>
                      <a:pPr algn="l" rtl="0" fontAlgn="base"/>
                      <a:r>
                        <a:rPr lang="en-US" sz="1400" b="0" i="0" dirty="0">
                          <a:effectLst/>
                          <a:latin typeface="Consolas" panose="020B0609020204030204" pitchFamily="49" charset="0"/>
                        </a:rPr>
                        <a:t>public class A  </a:t>
                      </a:r>
                    </a:p>
                    <a:p>
                      <a:pPr algn="l" rtl="0" fontAlgn="base"/>
                      <a:r>
                        <a:rPr lang="en-US" sz="1400" b="0" i="0" dirty="0">
                          <a:effectLst/>
                          <a:latin typeface="Consolas" panose="020B0609020204030204" pitchFamily="49" charset="0"/>
                        </a:rPr>
                        <a:t>{  </a:t>
                      </a:r>
                    </a:p>
                    <a:p>
                      <a:pPr algn="l" rtl="0" fontAlgn="base"/>
                      <a:r>
                        <a:rPr lang="en-US" sz="1400" b="0" i="0" dirty="0">
                          <a:effectLst/>
                          <a:latin typeface="Consolas" panose="020B0609020204030204" pitchFamily="49" charset="0"/>
                        </a:rPr>
                        <a:t>protected void display()  </a:t>
                      </a:r>
                    </a:p>
                    <a:p>
                      <a:pPr algn="l" rtl="0" fontAlgn="base"/>
                      <a:r>
                        <a:rPr lang="en-US" sz="1400" b="0" i="0" dirty="0">
                          <a:effectLst/>
                          <a:latin typeface="Consolas" panose="020B0609020204030204" pitchFamily="49" charset="0"/>
                        </a:rPr>
                        <a:t>    {  </a:t>
                      </a:r>
                    </a:p>
                    <a:p>
                      <a:pPr algn="l" rtl="0" fontAlgn="base"/>
                      <a:r>
                        <a:rPr lang="en-US" sz="1400" b="0" i="0" dirty="0">
                          <a:effectLst/>
                          <a:latin typeface="Consolas" panose="020B0609020204030204" pitchFamily="49" charset="0"/>
                        </a:rPr>
                        <a:t>        </a:t>
                      </a:r>
                      <a:r>
                        <a:rPr lang="en-US" sz="1400" b="0" i="0" dirty="0" err="1">
                          <a:effectLst/>
                          <a:latin typeface="Consolas" panose="020B0609020204030204" pitchFamily="49" charset="0"/>
                        </a:rPr>
                        <a:t>System.out.println</a:t>
                      </a:r>
                      <a:r>
                        <a:rPr lang="en-US" sz="1400" b="0" i="0" dirty="0">
                          <a:effectLst/>
                          <a:latin typeface="Consolas" panose="020B0609020204030204" pitchFamily="49" charset="0"/>
                        </a:rPr>
                        <a:t>(”Hello World!!!");  </a:t>
                      </a:r>
                    </a:p>
                    <a:p>
                      <a:pPr algn="l" rtl="0" fontAlgn="base"/>
                      <a:r>
                        <a:rPr lang="en-US" sz="1400" b="0" i="0" dirty="0">
                          <a:effectLst/>
                          <a:latin typeface="Consolas" panose="020B0609020204030204" pitchFamily="49" charset="0"/>
                        </a:rPr>
                        <a:t>    }  </a:t>
                      </a:r>
                    </a:p>
                    <a:p>
                      <a:pPr algn="l" rtl="0" fontAlgn="base"/>
                      <a:r>
                        <a:rPr lang="en-US" sz="1400" b="0" i="0" dirty="0">
                          <a:effectLst/>
                          <a:latin typeface="Consolas" panose="020B0609020204030204" pitchFamily="49" charset="0"/>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905681225"/>
                  </a:ext>
                </a:extLst>
              </a:tr>
            </a:tbl>
          </a:graphicData>
        </a:graphic>
      </p:graphicFrame>
      <p:sp>
        <p:nvSpPr>
          <p:cNvPr id="11" name="TextBox 10">
            <a:extLst>
              <a:ext uri="{FF2B5EF4-FFF2-40B4-BE49-F238E27FC236}">
                <a16:creationId xmlns:a16="http://schemas.microsoft.com/office/drawing/2014/main" id="{E90683C0-4661-5BAA-2D67-D58D4C5591F1}"/>
              </a:ext>
            </a:extLst>
          </p:cNvPr>
          <p:cNvSpPr txBox="1"/>
          <p:nvPr/>
        </p:nvSpPr>
        <p:spPr>
          <a:xfrm>
            <a:off x="5915890" y="1874728"/>
            <a:ext cx="6096000" cy="3108543"/>
          </a:xfrm>
          <a:prstGeom prst="rect">
            <a:avLst/>
          </a:prstGeom>
          <a:noFill/>
        </p:spPr>
        <p:txBody>
          <a:bodyPr wrap="square">
            <a:spAutoFit/>
          </a:bodyPr>
          <a:lstStyle/>
          <a:p>
            <a:pPr algn="l" rtl="0" fontAlgn="base"/>
            <a:r>
              <a:rPr lang="en-US" sz="1400" b="0" i="0" dirty="0">
                <a:solidFill>
                  <a:srgbClr val="273239"/>
                </a:solidFill>
                <a:effectLst/>
                <a:latin typeface="Consolas" panose="020B0609020204030204" pitchFamily="49" charset="0"/>
              </a:rPr>
              <a:t>// Java program to illustrate  protected modifier  </a:t>
            </a:r>
          </a:p>
          <a:p>
            <a:pPr algn="l" rtl="0" fontAlgn="base"/>
            <a:r>
              <a:rPr lang="en-US" sz="1400" b="0" i="0" dirty="0">
                <a:solidFill>
                  <a:srgbClr val="273239"/>
                </a:solidFill>
                <a:effectLst/>
                <a:latin typeface="Consolas" panose="020B0609020204030204" pitchFamily="49" charset="0"/>
              </a:rPr>
              <a:t>package p2;  </a:t>
            </a:r>
          </a:p>
          <a:p>
            <a:pPr algn="l" rtl="0" fontAlgn="base"/>
            <a:r>
              <a:rPr lang="en-US" sz="1400" b="0" i="0" dirty="0">
                <a:solidFill>
                  <a:srgbClr val="273239"/>
                </a:solidFill>
                <a:effectLst/>
                <a:latin typeface="Consolas" panose="020B0609020204030204" pitchFamily="49" charset="0"/>
              </a:rPr>
              <a:t>import p1.*; // importing all classes in package p1  </a:t>
            </a:r>
          </a:p>
          <a:p>
            <a:pPr algn="l" rtl="0" fontAlgn="base"/>
            <a:r>
              <a:rPr lang="en-US" sz="1400" b="0" i="0" dirty="0">
                <a:solidFill>
                  <a:srgbClr val="273239"/>
                </a:solidFill>
                <a:effectLst/>
                <a:latin typeface="Consolas" panose="020B0609020204030204" pitchFamily="49" charset="0"/>
              </a:rPr>
              <a:t>  </a:t>
            </a:r>
          </a:p>
          <a:p>
            <a:pPr algn="l" rtl="0" fontAlgn="base"/>
            <a:r>
              <a:rPr lang="en-US" sz="1400" b="0" i="0" dirty="0">
                <a:solidFill>
                  <a:srgbClr val="273239"/>
                </a:solidFill>
                <a:effectLst/>
                <a:latin typeface="Consolas" panose="020B0609020204030204" pitchFamily="49" charset="0"/>
              </a:rPr>
              <a:t>// Class B is subclass of A  </a:t>
            </a:r>
          </a:p>
          <a:p>
            <a:pPr algn="l" rtl="0" fontAlgn="base"/>
            <a:r>
              <a:rPr lang="en-US" sz="1400" b="0" i="0" dirty="0">
                <a:solidFill>
                  <a:srgbClr val="273239"/>
                </a:solidFill>
                <a:effectLst/>
                <a:latin typeface="Consolas" panose="020B0609020204030204" pitchFamily="49" charset="0"/>
              </a:rPr>
              <a:t>class B extends A  </a:t>
            </a:r>
          </a:p>
          <a:p>
            <a:pPr algn="l" rtl="0" fontAlgn="base"/>
            <a:r>
              <a:rPr lang="en-US" sz="1400" b="0" i="0" dirty="0">
                <a:solidFill>
                  <a:srgbClr val="273239"/>
                </a:solidFill>
                <a:effectLst/>
                <a:latin typeface="Consolas" panose="020B0609020204030204" pitchFamily="49" charset="0"/>
              </a:rPr>
              <a:t>{  </a:t>
            </a:r>
          </a:p>
          <a:p>
            <a:pPr algn="l" rtl="0" fontAlgn="base"/>
            <a:r>
              <a:rPr lang="en-US" sz="1400" b="0" i="0" dirty="0">
                <a:solidFill>
                  <a:srgbClr val="273239"/>
                </a:solidFill>
                <a:effectLst/>
                <a:latin typeface="Consolas" panose="020B0609020204030204" pitchFamily="49" charset="0"/>
              </a:rPr>
              <a:t>public static void main(String </a:t>
            </a:r>
            <a:r>
              <a:rPr lang="en-US" sz="1400" b="0" i="0" dirty="0" err="1">
                <a:solidFill>
                  <a:srgbClr val="273239"/>
                </a:solidFill>
                <a:effectLst/>
                <a:latin typeface="Consolas" panose="020B0609020204030204" pitchFamily="49" charset="0"/>
              </a:rPr>
              <a:t>args</a:t>
            </a:r>
            <a:r>
              <a:rPr lang="en-US" sz="1400" b="0" i="0" dirty="0">
                <a:solidFill>
                  <a:srgbClr val="273239"/>
                </a:solidFill>
                <a:effectLst/>
                <a:latin typeface="Consolas" panose="020B0609020204030204" pitchFamily="49" charset="0"/>
              </a:rPr>
              <a:t>[])  </a:t>
            </a:r>
          </a:p>
          <a:p>
            <a:pPr algn="l" rtl="0" fontAlgn="base"/>
            <a:r>
              <a:rPr lang="en-US" sz="1400" b="0" i="0" dirty="0">
                <a:solidFill>
                  <a:srgbClr val="273239"/>
                </a:solidFill>
                <a:effectLst/>
                <a:latin typeface="Consolas" panose="020B0609020204030204" pitchFamily="49" charset="0"/>
              </a:rPr>
              <a:t>{  </a:t>
            </a:r>
          </a:p>
          <a:p>
            <a:pPr algn="l" rtl="0" fontAlgn="base"/>
            <a:r>
              <a:rPr lang="en-US" sz="1400" b="0" i="0" dirty="0">
                <a:solidFill>
                  <a:srgbClr val="273239"/>
                </a:solidFill>
                <a:effectLst/>
                <a:latin typeface="Consolas" panose="020B0609020204030204" pitchFamily="49" charset="0"/>
              </a:rPr>
              <a:t>    B obj = new B();  </a:t>
            </a:r>
          </a:p>
          <a:p>
            <a:pPr algn="l" rtl="0" fontAlgn="base"/>
            <a:r>
              <a:rPr lang="en-US" sz="1400" b="0" i="0" dirty="0">
                <a:solidFill>
                  <a:srgbClr val="273239"/>
                </a:solidFill>
                <a:effectLst/>
                <a:latin typeface="Consolas" panose="020B0609020204030204" pitchFamily="49" charset="0"/>
              </a:rPr>
              <a:t>    </a:t>
            </a:r>
            <a:r>
              <a:rPr lang="en-US" sz="1400" b="0" i="0" dirty="0" err="1">
                <a:solidFill>
                  <a:srgbClr val="273239"/>
                </a:solidFill>
                <a:effectLst/>
                <a:latin typeface="Consolas" panose="020B0609020204030204" pitchFamily="49" charset="0"/>
              </a:rPr>
              <a:t>obj.display</a:t>
            </a:r>
            <a:r>
              <a:rPr lang="en-US" sz="1400" b="0" i="0" dirty="0">
                <a:solidFill>
                  <a:srgbClr val="273239"/>
                </a:solidFill>
                <a:effectLst/>
                <a:latin typeface="Consolas" panose="020B0609020204030204" pitchFamily="49" charset="0"/>
              </a:rPr>
              <a:t>();  </a:t>
            </a:r>
          </a:p>
          <a:p>
            <a:pPr algn="l" rtl="0" fontAlgn="base"/>
            <a:r>
              <a:rPr lang="en-US" sz="1400" b="0" i="0" dirty="0">
                <a:solidFill>
                  <a:srgbClr val="273239"/>
                </a:solidFill>
                <a:effectLst/>
                <a:latin typeface="Consolas" panose="020B0609020204030204" pitchFamily="49" charset="0"/>
              </a:rPr>
              <a:t>}  </a:t>
            </a:r>
          </a:p>
          <a:p>
            <a:pPr algn="l" rtl="0" fontAlgn="base"/>
            <a:r>
              <a:rPr lang="en-US" sz="1400" b="0" i="0" dirty="0">
                <a:solidFill>
                  <a:srgbClr val="273239"/>
                </a:solidFill>
                <a:effectLst/>
                <a:latin typeface="Consolas" panose="020B0609020204030204" pitchFamily="49" charset="0"/>
              </a:rPr>
              <a:t>      </a:t>
            </a:r>
          </a:p>
          <a:p>
            <a:pPr algn="l" rtl="0" fontAlgn="base"/>
            <a:r>
              <a:rPr lang="en-US" sz="1400" b="0" i="0" dirty="0">
                <a:solidFill>
                  <a:srgbClr val="273239"/>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ECB1DB60-47CF-B1FB-A840-753BB5E18AD1}"/>
              </a:ext>
            </a:extLst>
          </p:cNvPr>
          <p:cNvSpPr txBox="1"/>
          <p:nvPr/>
        </p:nvSpPr>
        <p:spPr>
          <a:xfrm>
            <a:off x="2230581" y="5661878"/>
            <a:ext cx="5237019" cy="461665"/>
          </a:xfrm>
          <a:prstGeom prst="rect">
            <a:avLst/>
          </a:prstGeom>
          <a:noFill/>
        </p:spPr>
        <p:txBody>
          <a:bodyPr wrap="square" rtlCol="0">
            <a:spAutoFit/>
          </a:bodyPr>
          <a:lstStyle/>
          <a:p>
            <a:r>
              <a:rPr lang="en-US" sz="2400" dirty="0"/>
              <a:t>Output : </a:t>
            </a:r>
            <a:r>
              <a:rPr lang="en-US" sz="2400" b="0" i="0" dirty="0">
                <a:effectLst/>
                <a:latin typeface="Consolas" panose="020B0609020204030204" pitchFamily="49" charset="0"/>
              </a:rPr>
              <a:t>Hello World!!!</a:t>
            </a:r>
            <a:r>
              <a:rPr lang="en-US" sz="2400" dirty="0"/>
              <a:t> </a:t>
            </a:r>
          </a:p>
        </p:txBody>
      </p:sp>
    </p:spTree>
    <p:extLst>
      <p:ext uri="{BB962C8B-B14F-4D97-AF65-F5344CB8AC3E}">
        <p14:creationId xmlns:p14="http://schemas.microsoft.com/office/powerpoint/2010/main" val="348026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7570</TotalTime>
  <Words>2012</Words>
  <Application>Microsoft Macintosh PowerPoint</Application>
  <PresentationFormat>Widescreen</PresentationFormat>
  <Paragraphs>300</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Arial</vt:lpstr>
      <vt:lpstr>Calibri</vt:lpstr>
      <vt:lpstr>Calibri Light</vt:lpstr>
      <vt:lpstr>CMTT8</vt:lpstr>
      <vt:lpstr>Consolas</vt:lpstr>
      <vt:lpstr>Courier New</vt:lpstr>
      <vt:lpstr>Franklin Gothic Medium</vt:lpstr>
      <vt:lpstr>GillSans</vt:lpstr>
      <vt:lpstr>Google Sans</vt:lpstr>
      <vt:lpstr>Nunito</vt:lpstr>
      <vt:lpstr>Perpetua</vt:lpstr>
      <vt:lpstr>Segoe UI Symbol</vt:lpstr>
      <vt:lpstr>Times New Roman</vt:lpstr>
      <vt:lpstr>Wingdings</vt:lpstr>
      <vt:lpstr>Office Theme</vt:lpstr>
      <vt:lpstr>Data Abstraction and Object Orientation Data Abstraction and Object Orientation </vt:lpstr>
      <vt:lpstr>Object-Oriented Programming</vt:lpstr>
      <vt:lpstr>Object-Oriented Programming</vt:lpstr>
      <vt:lpstr>Object-Oriented Programming</vt:lpstr>
      <vt:lpstr>Object-Oriented Programming</vt:lpstr>
      <vt:lpstr>Object-Oriented Programming</vt:lpstr>
      <vt:lpstr>Protection</vt:lpstr>
      <vt:lpstr>Protection</vt:lpstr>
      <vt:lpstr>Protection</vt:lpstr>
      <vt:lpstr>Protection</vt:lpstr>
      <vt:lpstr>Encapsulation and Inheritance Classes (C++)</vt:lpstr>
      <vt:lpstr>Encapsulation and Inheritance</vt:lpstr>
      <vt:lpstr>Accessors</vt:lpstr>
      <vt:lpstr>Initialization and Finalization</vt:lpstr>
      <vt:lpstr>Constructors and Destructors</vt:lpstr>
      <vt:lpstr>Inheritance</vt:lpstr>
      <vt:lpstr>Multiple Inheritance</vt:lpstr>
      <vt:lpstr>Multiple Inheritance</vt:lpstr>
      <vt:lpstr>Virtual Base Class</vt:lpstr>
      <vt:lpstr>Virtual Base Class</vt:lpstr>
      <vt:lpstr>Nested Inner Classes</vt:lpstr>
      <vt:lpstr>Dynamic Method Binding</vt:lpstr>
      <vt:lpstr>Dynamic Method Binding</vt:lpstr>
      <vt:lpstr>Dynamic Method Binding</vt:lpstr>
      <vt:lpstr>Dynamic Method Binding</vt:lpstr>
      <vt:lpstr>Extension Methods</vt:lpstr>
      <vt:lpstr>Extension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and Object Orientation Data Abstraction and Object Orientation </dc:title>
  <dc:creator>Chowdhury, Sabrina Tarin</dc:creator>
  <cp:lastModifiedBy>Chowdhury, Sabrina Tarin</cp:lastModifiedBy>
  <cp:revision>28</cp:revision>
  <dcterms:created xsi:type="dcterms:W3CDTF">2023-11-02T03:41:22Z</dcterms:created>
  <dcterms:modified xsi:type="dcterms:W3CDTF">2023-11-09T07:47:17Z</dcterms:modified>
</cp:coreProperties>
</file>