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0" r:id="rId8"/>
    <p:sldId id="272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1" r:id="rId21"/>
    <p:sldId id="292" r:id="rId22"/>
    <p:sldId id="294" r:id="rId23"/>
    <p:sldId id="303" r:id="rId24"/>
    <p:sldId id="305" r:id="rId25"/>
    <p:sldId id="312" r:id="rId26"/>
    <p:sldId id="313" r:id="rId27"/>
    <p:sldId id="316" r:id="rId28"/>
    <p:sldId id="317" r:id="rId29"/>
    <p:sldId id="319" r:id="rId30"/>
    <p:sldId id="322" r:id="rId31"/>
    <p:sldId id="323" r:id="rId32"/>
    <p:sldId id="324" r:id="rId33"/>
    <p:sldId id="325" r:id="rId34"/>
    <p:sldId id="326" r:id="rId35"/>
    <p:sldId id="330" r:id="rId36"/>
    <p:sldId id="331" r:id="rId37"/>
    <p:sldId id="333" r:id="rId38"/>
    <p:sldId id="339" r:id="rId39"/>
    <p:sldId id="34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09"/>
    <p:restoredTop sz="95903"/>
  </p:normalViewPr>
  <p:slideViewPr>
    <p:cSldViewPr snapToGrid="0">
      <p:cViewPr varScale="1">
        <p:scale>
          <a:sx n="82" d="100"/>
          <a:sy n="82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ish.swi-prolog.org/" TargetMode="External"/><Relationship Id="rId2" Type="http://schemas.openxmlformats.org/officeDocument/2006/relationships/hyperlink" Target="http://xsb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xsb.sourceforge.net/manual2/index.html" TargetMode="External"/><Relationship Id="rId2" Type="http://schemas.openxmlformats.org/officeDocument/2006/relationships/hyperlink" Target="http://xsb.sourceforge.net/manual1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F8610-C2E3-92C1-05E2-851DD7C22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5137" r="-1" b="1861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0F03E-5FC0-C7A3-F7D1-137F31FE9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Logic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D1C58-4FD7-ECB6-0515-4A98166C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Sabrina Tarin Chowdhury</a:t>
            </a: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8940" y="1660145"/>
            <a:ext cx="8407400" cy="478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210" marR="777875" indent="-271145"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115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Prolog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interpreter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collection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facts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and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rules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its 	</a:t>
            </a:r>
            <a:r>
              <a:rPr sz="2600" spc="-10" dirty="0">
                <a:latin typeface="Perpetua"/>
                <a:cs typeface="Perpetua"/>
              </a:rPr>
              <a:t>DATABASE</a:t>
            </a:r>
            <a:endParaRPr sz="2600" dirty="0">
              <a:latin typeface="Perpetua"/>
              <a:cs typeface="Perpetua"/>
            </a:endParaRPr>
          </a:p>
          <a:p>
            <a:pPr marL="559435" lvl="1" indent="-231775">
              <a:spcBef>
                <a:spcPts val="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dirty="0">
                <a:latin typeface="Perpetua"/>
                <a:cs typeface="Perpetua"/>
              </a:rPr>
              <a:t>Facts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(i.e.,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clauses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empty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bodies):</a:t>
            </a:r>
            <a:endParaRPr sz="2400" dirty="0">
              <a:latin typeface="Perpetua"/>
              <a:cs typeface="Perpetua"/>
            </a:endParaRPr>
          </a:p>
          <a:p>
            <a:pPr marL="741680">
              <a:lnSpc>
                <a:spcPts val="2870"/>
              </a:lnSpc>
              <a:spcBef>
                <a:spcPts val="15"/>
              </a:spcBef>
              <a:tabLst>
                <a:tab pos="4027804" algn="l"/>
              </a:tabLst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raining(ny).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raining(seattle).</a:t>
            </a:r>
            <a:endParaRPr sz="2400" dirty="0">
              <a:latin typeface="Courier New"/>
              <a:cs typeface="Courier New"/>
            </a:endParaRPr>
          </a:p>
          <a:p>
            <a:pPr marL="559435" indent="-227965">
              <a:lnSpc>
                <a:spcPts val="2870"/>
              </a:lnSpc>
              <a:buClr>
                <a:srgbClr val="9B2C1F"/>
              </a:buClr>
              <a:buSzPct val="85416"/>
              <a:buFont typeface="Wingdings"/>
              <a:buChar char=""/>
              <a:tabLst>
                <a:tab pos="559435" algn="l"/>
              </a:tabLst>
            </a:pPr>
            <a:r>
              <a:rPr sz="2400" b="1" i="1" spc="-20" dirty="0">
                <a:latin typeface="Perpetua"/>
                <a:cs typeface="Perpetua"/>
              </a:rPr>
              <a:t>Facts</a:t>
            </a:r>
            <a:r>
              <a:rPr sz="2400" b="1" i="1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axioms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(things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interpreter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assumes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true)</a:t>
            </a:r>
            <a:endParaRPr sz="2400" dirty="0">
              <a:latin typeface="Perpetua"/>
              <a:cs typeface="Perpetua"/>
            </a:endParaRPr>
          </a:p>
          <a:p>
            <a:pPr marL="833119" lvl="1" indent="-227329">
              <a:lnSpc>
                <a:spcPts val="2370"/>
              </a:lnSpc>
              <a:spcBef>
                <a:spcPts val="60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dirty="0">
                <a:latin typeface="Perpetua"/>
                <a:cs typeface="Perpetua"/>
              </a:rPr>
              <a:t>Prolog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provides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automatic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way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deduce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true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results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from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facts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rules</a:t>
            </a:r>
            <a:endParaRPr sz="2000" dirty="0">
              <a:latin typeface="Perpetua"/>
              <a:cs typeface="Perpetua"/>
            </a:endParaRPr>
          </a:p>
          <a:p>
            <a:pPr marL="559435" indent="-231775">
              <a:lnSpc>
                <a:spcPts val="285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dirty="0">
                <a:latin typeface="Perpetua"/>
                <a:cs typeface="Perpetua"/>
              </a:rPr>
              <a:t>A rule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(i.e.,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clause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both </a:t>
            </a:r>
            <a:r>
              <a:rPr sz="2400" spc="-10" dirty="0">
                <a:latin typeface="Perpetua"/>
                <a:cs typeface="Perpetua"/>
              </a:rPr>
              <a:t>sides):</a:t>
            </a:r>
            <a:endParaRPr sz="2400" dirty="0">
              <a:latin typeface="Perpetua"/>
              <a:cs typeface="Perpetua"/>
            </a:endParaRPr>
          </a:p>
          <a:p>
            <a:pPr marL="741680">
              <a:lnSpc>
                <a:spcPts val="2870"/>
              </a:lnSpc>
              <a:spcBef>
                <a:spcPts val="15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wet(X)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raining(X).</a:t>
            </a:r>
            <a:endParaRPr sz="2400" dirty="0">
              <a:latin typeface="Courier New"/>
              <a:cs typeface="Courier New"/>
            </a:endParaRPr>
          </a:p>
          <a:p>
            <a:pPr marL="560070" marR="5080" indent="-228600">
              <a:lnSpc>
                <a:spcPts val="2880"/>
              </a:lnSpc>
              <a:spcBef>
                <a:spcPts val="90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56007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meaning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of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a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rule</a:t>
            </a:r>
            <a:r>
              <a:rPr sz="2400" b="1" i="1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is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that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conjunction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of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structures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in</a:t>
            </a:r>
            <a:r>
              <a:rPr sz="2400" b="1" spc="-25" dirty="0"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body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implies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head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56515">
              <a:lnSpc>
                <a:spcPts val="2335"/>
              </a:lnSpc>
            </a:pPr>
            <a:r>
              <a:rPr sz="2000" b="1" spc="-10" dirty="0">
                <a:solidFill>
                  <a:srgbClr val="FF0000"/>
                </a:solidFill>
                <a:latin typeface="Perpetua"/>
                <a:cs typeface="Perpetua"/>
              </a:rPr>
              <a:t>Note:</a:t>
            </a:r>
            <a:r>
              <a:rPr sz="2000" b="1" spc="-10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Perpetua"/>
                <a:cs typeface="Perpetua"/>
              </a:rPr>
              <a:t>Single-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assignment</a:t>
            </a:r>
            <a:r>
              <a:rPr sz="2000" b="1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Perpetua"/>
                <a:cs typeface="Perpetua"/>
              </a:rPr>
              <a:t>variables:</a:t>
            </a:r>
            <a:r>
              <a:rPr sz="2000" b="1" spc="-10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X</a:t>
            </a:r>
            <a:r>
              <a:rPr sz="20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must</a:t>
            </a:r>
            <a:r>
              <a:rPr sz="2000" b="1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Perpetua"/>
                <a:cs typeface="Perpetua"/>
              </a:rPr>
              <a:t>have</a:t>
            </a:r>
            <a:r>
              <a:rPr sz="20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the</a:t>
            </a:r>
            <a:r>
              <a:rPr sz="20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same</a:t>
            </a:r>
            <a:r>
              <a:rPr sz="2000" b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value</a:t>
            </a:r>
            <a:r>
              <a:rPr sz="20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on</a:t>
            </a:r>
            <a:r>
              <a:rPr sz="2000" b="1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both</a:t>
            </a:r>
            <a:r>
              <a:rPr sz="20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Perpetua"/>
                <a:cs typeface="Perpetua"/>
              </a:rPr>
              <a:t>sides.</a:t>
            </a:r>
            <a:endParaRPr sz="2000" dirty="0">
              <a:latin typeface="Perpetua"/>
              <a:cs typeface="Perpetua"/>
            </a:endParaRPr>
          </a:p>
          <a:p>
            <a:pPr marL="559435" indent="-231775">
              <a:lnSpc>
                <a:spcPts val="285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i="1" dirty="0">
                <a:latin typeface="Perpetua"/>
                <a:cs typeface="Perpetua"/>
              </a:rPr>
              <a:t>Query</a:t>
            </a:r>
            <a:r>
              <a:rPr sz="2400" b="1" i="1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goal</a:t>
            </a:r>
            <a:r>
              <a:rPr sz="2400" b="1" i="1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(i.e.,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clause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empty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head):</a:t>
            </a:r>
            <a:endParaRPr sz="2400" dirty="0">
              <a:latin typeface="Perpetua"/>
              <a:cs typeface="Perpetua"/>
            </a:endParaRPr>
          </a:p>
          <a:p>
            <a:pPr marL="741680">
              <a:spcBef>
                <a:spcPts val="15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?-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wet(X).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90425"/>
            <a:ext cx="10515600" cy="1033360"/>
          </a:xfrm>
          <a:prstGeom prst="rect">
            <a:avLst/>
          </a:prstGeom>
        </p:spPr>
        <p:txBody>
          <a:bodyPr vert="horz" wrap="square" lIns="0" tIns="200406" rIns="0" bIns="0" rtlCol="0" anchor="ctr">
            <a:spAutoFit/>
          </a:bodyPr>
          <a:lstStyle/>
          <a:p>
            <a:pPr marL="201295">
              <a:spcBef>
                <a:spcPts val="100"/>
              </a:spcBef>
            </a:pPr>
            <a:r>
              <a:rPr sz="5400" spc="-10" dirty="0"/>
              <a:t>Logic</a:t>
            </a:r>
            <a:r>
              <a:rPr sz="5400" spc="-280" dirty="0"/>
              <a:t> </a:t>
            </a:r>
            <a:r>
              <a:rPr sz="5400" spc="-145" dirty="0"/>
              <a:t>Programming</a:t>
            </a:r>
            <a:r>
              <a:rPr sz="5400" spc="-195" dirty="0"/>
              <a:t> </a:t>
            </a:r>
            <a:r>
              <a:rPr sz="5400" spc="-10" dirty="0"/>
              <a:t>Concepts</a:t>
            </a:r>
            <a:endParaRPr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6060" y="1785069"/>
            <a:ext cx="8469630" cy="44335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4480" indent="-280670">
              <a:spcBef>
                <a:spcPts val="61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scope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variable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clause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which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it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appears:</a:t>
            </a:r>
            <a:endParaRPr sz="3200" dirty="0">
              <a:latin typeface="Perpetua"/>
              <a:cs typeface="Perpetua"/>
            </a:endParaRPr>
          </a:p>
          <a:p>
            <a:pPr marL="558800" marR="5080" lvl="1" indent="-263525">
              <a:spcBef>
                <a:spcPts val="45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spc="-25" dirty="0">
                <a:latin typeface="Perpetua"/>
                <a:cs typeface="Perpetua"/>
              </a:rPr>
              <a:t>Variables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whose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first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appearance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left</a:t>
            </a:r>
            <a:r>
              <a:rPr sz="28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hand</a:t>
            </a:r>
            <a:r>
              <a:rPr sz="2800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side</a:t>
            </a:r>
            <a:r>
              <a:rPr sz="2800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of</a:t>
            </a:r>
            <a:r>
              <a:rPr sz="28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Perpetua"/>
                <a:cs typeface="Perpetua"/>
              </a:rPr>
              <a:t>the 	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clause</a:t>
            </a:r>
            <a:r>
              <a:rPr sz="2800" spc="-9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(i.e.,</a:t>
            </a:r>
            <a:r>
              <a:rPr sz="2800" spc="-1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the</a:t>
            </a:r>
            <a:r>
              <a:rPr sz="2800" spc="-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head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)</a:t>
            </a:r>
            <a:r>
              <a:rPr sz="28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have</a:t>
            </a:r>
            <a:r>
              <a:rPr sz="2800" spc="-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implicit</a:t>
            </a:r>
            <a:r>
              <a:rPr sz="2800" spc="-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universal</a:t>
            </a:r>
            <a:r>
              <a:rPr sz="2800" b="1" spc="-8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quantifiers</a:t>
            </a:r>
            <a:endParaRPr sz="2800" dirty="0">
              <a:latin typeface="Perpetua"/>
              <a:cs typeface="Perpetua"/>
            </a:endParaRPr>
          </a:p>
          <a:p>
            <a:pPr marL="605790" marR="345440" lvl="2" indent="-3810">
              <a:lnSpc>
                <a:spcPct val="113999"/>
              </a:lnSpc>
              <a:spcBef>
                <a:spcPts val="70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	For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example,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we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infer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all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possible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they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employed </a:t>
            </a:r>
            <a:r>
              <a:rPr sz="2400" b="1" dirty="0">
                <a:latin typeface="Courier New"/>
                <a:cs typeface="Courier New"/>
              </a:rPr>
              <a:t>employed(X)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:-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employs(Y,X).</a:t>
            </a:r>
            <a:endParaRPr sz="2400" dirty="0">
              <a:latin typeface="Courier New"/>
              <a:cs typeface="Courier New"/>
            </a:endParaRPr>
          </a:p>
          <a:p>
            <a:pPr marL="558800" marR="306705" lvl="1" indent="-263525">
              <a:spcBef>
                <a:spcPts val="32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spc="-25" dirty="0">
                <a:latin typeface="Perpetua"/>
                <a:cs typeface="Perpetua"/>
              </a:rPr>
              <a:t>Variables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whose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first</a:t>
            </a:r>
            <a:r>
              <a:rPr sz="28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appearance</a:t>
            </a:r>
            <a:r>
              <a:rPr sz="28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is</a:t>
            </a:r>
            <a:r>
              <a:rPr sz="28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in</a:t>
            </a:r>
            <a:r>
              <a:rPr sz="28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the</a:t>
            </a:r>
            <a:r>
              <a:rPr sz="28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body</a:t>
            </a:r>
            <a:r>
              <a:rPr sz="2800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of</a:t>
            </a:r>
            <a:r>
              <a:rPr sz="2800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the</a:t>
            </a:r>
            <a:r>
              <a:rPr sz="28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clause 	have</a:t>
            </a:r>
            <a:r>
              <a:rPr sz="28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implicit</a:t>
            </a:r>
            <a:r>
              <a:rPr sz="2800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existential</a:t>
            </a:r>
            <a:r>
              <a:rPr sz="2800" b="1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quantifiers</a:t>
            </a:r>
            <a:r>
              <a:rPr sz="2800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in</a:t>
            </a:r>
            <a:r>
              <a:rPr sz="2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that</a:t>
            </a:r>
            <a:r>
              <a:rPr sz="2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body</a:t>
            </a:r>
            <a:endParaRPr sz="2800" dirty="0">
              <a:latin typeface="Perpetua"/>
              <a:cs typeface="Perpetua"/>
            </a:endParaRPr>
          </a:p>
          <a:p>
            <a:pPr marL="833755" lvl="2" indent="-231775">
              <a:spcBef>
                <a:spcPts val="47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example,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there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exists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some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Y</a:t>
            </a:r>
            <a:r>
              <a:rPr sz="2400" b="1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employs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X</a:t>
            </a:r>
            <a:endParaRPr sz="2400" dirty="0">
              <a:latin typeface="Courier New"/>
              <a:cs typeface="Courier New"/>
            </a:endParaRPr>
          </a:p>
          <a:p>
            <a:pPr marL="834390" marR="347345" lvl="2" indent="-232410">
              <a:spcBef>
                <a:spcPts val="38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4390" algn="l"/>
              </a:tabLst>
            </a:pPr>
            <a:r>
              <a:rPr sz="2400" dirty="0">
                <a:latin typeface="Perpetua"/>
                <a:cs typeface="Perpetua"/>
              </a:rPr>
              <a:t>Note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these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variables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also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universally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quantified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outside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the </a:t>
            </a:r>
            <a:r>
              <a:rPr sz="2400" dirty="0">
                <a:latin typeface="Perpetua"/>
                <a:cs typeface="Perpetua"/>
              </a:rPr>
              <a:t>rule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(by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logical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equivalences)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640" y="122681"/>
            <a:ext cx="10515600" cy="1033360"/>
          </a:xfrm>
          <a:prstGeom prst="rect">
            <a:avLst/>
          </a:prstGeom>
        </p:spPr>
        <p:txBody>
          <a:bodyPr vert="horz" wrap="square" lIns="0" tIns="200406" rIns="0" bIns="0" rtlCol="0" anchor="ctr">
            <a:spAutoFit/>
          </a:bodyPr>
          <a:lstStyle/>
          <a:p>
            <a:pPr marL="201295">
              <a:spcBef>
                <a:spcPts val="100"/>
              </a:spcBef>
            </a:pPr>
            <a:r>
              <a:rPr sz="5400" spc="-10" dirty="0"/>
              <a:t>Logic</a:t>
            </a:r>
            <a:r>
              <a:rPr sz="5400" spc="-280" dirty="0"/>
              <a:t> </a:t>
            </a:r>
            <a:r>
              <a:rPr sz="5400" spc="-145" dirty="0"/>
              <a:t>Programming</a:t>
            </a:r>
            <a:r>
              <a:rPr sz="5400" spc="-195" dirty="0"/>
              <a:t> </a:t>
            </a:r>
            <a:r>
              <a:rPr sz="5400" spc="-10" dirty="0"/>
              <a:t>Concepts</a:t>
            </a:r>
            <a:endParaRPr sz="5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0341" y="1744818"/>
            <a:ext cx="8451215" cy="481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4172585" indent="-914400">
              <a:lnSpc>
                <a:spcPct val="117900"/>
              </a:lnSpc>
              <a:spcBef>
                <a:spcPts val="95"/>
              </a:spcBef>
            </a:pPr>
            <a:r>
              <a:rPr sz="2800" b="1" dirty="0">
                <a:latin typeface="Courier New"/>
                <a:cs typeface="Courier New"/>
              </a:rPr>
              <a:t>grandmother(A,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C)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:- </a:t>
            </a:r>
            <a:r>
              <a:rPr sz="2800" b="1" dirty="0">
                <a:latin typeface="Courier New"/>
                <a:cs typeface="Courier New"/>
              </a:rPr>
              <a:t>mother(A,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B),</a:t>
            </a:r>
            <a:endParaRPr sz="2800" dirty="0">
              <a:latin typeface="Courier New"/>
              <a:cs typeface="Courier New"/>
            </a:endParaRPr>
          </a:p>
          <a:p>
            <a:pPr marL="927100">
              <a:lnSpc>
                <a:spcPts val="3350"/>
              </a:lnSpc>
              <a:spcBef>
                <a:spcPts val="555"/>
              </a:spcBef>
            </a:pPr>
            <a:r>
              <a:rPr sz="2800" b="1" dirty="0">
                <a:latin typeface="Courier New"/>
                <a:cs typeface="Courier New"/>
              </a:rPr>
              <a:t>mother(B,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C).</a:t>
            </a:r>
            <a:endParaRPr sz="2800" dirty="0">
              <a:latin typeface="Courier New"/>
              <a:cs typeface="Courier New"/>
            </a:endParaRPr>
          </a:p>
          <a:p>
            <a:pPr marL="330835">
              <a:lnSpc>
                <a:spcPts val="3335"/>
              </a:lnSpc>
            </a:pPr>
            <a:r>
              <a:rPr sz="2800" dirty="0">
                <a:latin typeface="Perpetua"/>
                <a:cs typeface="Perpetua"/>
              </a:rPr>
              <a:t>can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read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as:</a:t>
            </a:r>
            <a:endParaRPr sz="2800" dirty="0">
              <a:latin typeface="Perpetua"/>
              <a:cs typeface="Perpetua"/>
            </a:endParaRPr>
          </a:p>
          <a:p>
            <a:pPr marL="12700" marR="5080">
              <a:lnSpc>
                <a:spcPts val="3600"/>
              </a:lnSpc>
              <a:spcBef>
                <a:spcPts val="105"/>
              </a:spcBef>
            </a:pPr>
            <a:r>
              <a:rPr sz="3000" b="1" i="1" dirty="0">
                <a:latin typeface="Perpetua"/>
                <a:cs typeface="Perpetua"/>
              </a:rPr>
              <a:t>"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for</a:t>
            </a:r>
            <a:r>
              <a:rPr sz="3000" b="1" i="1" spc="-9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all</a:t>
            </a:r>
            <a:r>
              <a:rPr sz="3000" b="1" i="1" spc="-1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A,</a:t>
            </a:r>
            <a:r>
              <a:rPr sz="3000" b="1" i="1" spc="-30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3000" b="1" i="1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[A</a:t>
            </a:r>
            <a:r>
              <a:rPr sz="3000" b="1" i="1" spc="-4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is</a:t>
            </a:r>
            <a:r>
              <a:rPr sz="3000" b="1" i="1" spc="-4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the</a:t>
            </a:r>
            <a:r>
              <a:rPr sz="3000" b="1" i="1" spc="-5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grandmother</a:t>
            </a:r>
            <a:r>
              <a:rPr sz="3000" b="1" i="1" spc="-35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of</a:t>
            </a:r>
            <a:r>
              <a:rPr sz="3000" b="1" i="1" spc="-4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C</a:t>
            </a:r>
            <a:r>
              <a:rPr sz="3000" b="1" i="1" spc="-40" dirty="0"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if</a:t>
            </a:r>
            <a:r>
              <a:rPr sz="3000" b="1" i="1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there</a:t>
            </a:r>
            <a:r>
              <a:rPr sz="3000" b="1" i="1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exists</a:t>
            </a:r>
            <a:r>
              <a:rPr sz="3000" b="1" i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3000" b="1" i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b="1" i="1" spc="-50" dirty="0">
                <a:solidFill>
                  <a:srgbClr val="FF0000"/>
                </a:solidFill>
                <a:latin typeface="Perpetua"/>
                <a:cs typeface="Perpetua"/>
              </a:rPr>
              <a:t>B </a:t>
            </a:r>
            <a:r>
              <a:rPr sz="3000" b="1" i="1" dirty="0">
                <a:latin typeface="Perpetua"/>
                <a:cs typeface="Perpetua"/>
              </a:rPr>
              <a:t>such</a:t>
            </a:r>
            <a:r>
              <a:rPr sz="3000" b="1" i="1" spc="-10" dirty="0">
                <a:latin typeface="Perpetua"/>
                <a:cs typeface="Perpetua"/>
              </a:rPr>
              <a:t> that</a:t>
            </a:r>
            <a:r>
              <a:rPr sz="3000" b="1" i="1" spc="-16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A</a:t>
            </a:r>
            <a:r>
              <a:rPr sz="3000" b="1" i="1" spc="-1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is</a:t>
            </a:r>
            <a:r>
              <a:rPr sz="3000" b="1" i="1" spc="-15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the</a:t>
            </a:r>
            <a:r>
              <a:rPr sz="3000" b="1" i="1" spc="-5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mother</a:t>
            </a:r>
            <a:r>
              <a:rPr sz="3000" b="1" i="1" spc="-3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of</a:t>
            </a:r>
            <a:r>
              <a:rPr sz="3000" b="1" i="1" spc="-15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B</a:t>
            </a:r>
            <a:r>
              <a:rPr sz="3000" b="1" i="1" spc="-1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and</a:t>
            </a:r>
            <a:r>
              <a:rPr sz="3000" b="1" i="1" spc="-1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B is</a:t>
            </a:r>
            <a:r>
              <a:rPr sz="3000" b="1" i="1" spc="-1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the</a:t>
            </a:r>
            <a:r>
              <a:rPr sz="3000" b="1" i="1" spc="-5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mother</a:t>
            </a:r>
            <a:r>
              <a:rPr sz="3000" b="1" i="1" spc="-30" dirty="0">
                <a:latin typeface="Perpetua"/>
                <a:cs typeface="Perpetua"/>
              </a:rPr>
              <a:t> </a:t>
            </a:r>
            <a:r>
              <a:rPr sz="3000" b="1" i="1" dirty="0">
                <a:latin typeface="Perpetua"/>
                <a:cs typeface="Perpetua"/>
              </a:rPr>
              <a:t>of</a:t>
            </a:r>
            <a:r>
              <a:rPr sz="3000" b="1" i="1" spc="-15" dirty="0">
                <a:latin typeface="Perpetua"/>
                <a:cs typeface="Perpetua"/>
              </a:rPr>
              <a:t> </a:t>
            </a:r>
            <a:r>
              <a:rPr sz="3000" b="1" i="1" spc="-25" dirty="0">
                <a:latin typeface="Perpetua"/>
                <a:cs typeface="Perpetua"/>
              </a:rPr>
              <a:t>C]"</a:t>
            </a:r>
            <a:endParaRPr sz="3000" dirty="0">
              <a:latin typeface="Perpetua"/>
              <a:cs typeface="Perpetua"/>
            </a:endParaRPr>
          </a:p>
          <a:p>
            <a:pPr marL="283845" indent="-271145">
              <a:spcBef>
                <a:spcPts val="509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spc="-165" dirty="0">
                <a:latin typeface="Perpetua"/>
                <a:cs typeface="Perpetua"/>
              </a:rPr>
              <a:t>We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probably</a:t>
            </a:r>
            <a:r>
              <a:rPr sz="2800" spc="-1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want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another</a:t>
            </a:r>
            <a:r>
              <a:rPr sz="2800" spc="-6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rule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that</a:t>
            </a:r>
            <a:r>
              <a:rPr sz="2800" spc="-6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says:</a:t>
            </a:r>
            <a:endParaRPr sz="2800" dirty="0">
              <a:latin typeface="Perpetua"/>
              <a:cs typeface="Perpetua"/>
            </a:endParaRPr>
          </a:p>
          <a:p>
            <a:pPr marL="927100" marR="4172585" indent="-914400">
              <a:lnSpc>
                <a:spcPct val="117900"/>
              </a:lnSpc>
              <a:spcBef>
                <a:spcPts val="65"/>
              </a:spcBef>
            </a:pPr>
            <a:r>
              <a:rPr sz="2800" b="1" dirty="0">
                <a:latin typeface="Courier New"/>
                <a:cs typeface="Courier New"/>
              </a:rPr>
              <a:t>grandmother(A,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C)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:- </a:t>
            </a:r>
            <a:r>
              <a:rPr sz="2800" b="1" dirty="0">
                <a:latin typeface="Courier New"/>
                <a:cs typeface="Courier New"/>
              </a:rPr>
              <a:t>mother(A,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B),</a:t>
            </a:r>
            <a:endParaRPr sz="2800" dirty="0">
              <a:latin typeface="Courier New"/>
              <a:cs typeface="Courier New"/>
            </a:endParaRPr>
          </a:p>
          <a:p>
            <a:pPr marL="927100"/>
            <a:r>
              <a:rPr sz="2800" b="1" dirty="0">
                <a:latin typeface="Courier New"/>
                <a:cs typeface="Courier New"/>
              </a:rPr>
              <a:t>father(B,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C).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01787"/>
            <a:ext cx="10515600" cy="1033360"/>
          </a:xfrm>
          <a:prstGeom prst="rect">
            <a:avLst/>
          </a:prstGeom>
        </p:spPr>
        <p:txBody>
          <a:bodyPr vert="horz" wrap="square" lIns="0" tIns="200406" rIns="0" bIns="0" rtlCol="0" anchor="ctr">
            <a:spAutoFit/>
          </a:bodyPr>
          <a:lstStyle/>
          <a:p>
            <a:pPr marL="201295">
              <a:spcBef>
                <a:spcPts val="100"/>
              </a:spcBef>
            </a:pPr>
            <a:r>
              <a:rPr sz="5400" spc="-10" dirty="0"/>
              <a:t>Logic</a:t>
            </a:r>
            <a:r>
              <a:rPr sz="5400" spc="-280" dirty="0"/>
              <a:t> </a:t>
            </a:r>
            <a:r>
              <a:rPr sz="5400" spc="-145" dirty="0"/>
              <a:t>Programming</a:t>
            </a:r>
            <a:r>
              <a:rPr sz="5400" spc="-195" dirty="0"/>
              <a:t> </a:t>
            </a:r>
            <a:r>
              <a:rPr sz="5400" spc="-10" dirty="0"/>
              <a:t>Concepts</a:t>
            </a:r>
            <a:endParaRPr sz="5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676" y="-124036"/>
            <a:ext cx="5186934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45" dirty="0"/>
              <a:t>Recursion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261111" y="1136903"/>
            <a:ext cx="8740775" cy="557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0670"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</a:tabLst>
            </a:pPr>
            <a:r>
              <a:rPr sz="3000" spc="-25" dirty="0">
                <a:latin typeface="Perpetua"/>
                <a:cs typeface="Perpetua"/>
              </a:rPr>
              <a:t>Transitive</a:t>
            </a:r>
            <a:r>
              <a:rPr sz="3000" spc="-11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closure:</a:t>
            </a:r>
            <a:endParaRPr sz="3000" dirty="0">
              <a:latin typeface="Perpetua"/>
              <a:cs typeface="Perpetua"/>
            </a:endParaRPr>
          </a:p>
          <a:p>
            <a:pPr marL="559435" lvl="1" indent="-285750">
              <a:buClr>
                <a:srgbClr val="9B2C1F"/>
              </a:buClr>
              <a:buSzPct val="85000"/>
              <a:buFont typeface="Segoe UI Symbol"/>
              <a:buChar char="⚫"/>
              <a:tabLst>
                <a:tab pos="559435" algn="l"/>
              </a:tabLst>
            </a:pPr>
            <a:r>
              <a:rPr sz="3000" spc="-10" dirty="0">
                <a:latin typeface="Perpetua"/>
                <a:cs typeface="Perpetua"/>
              </a:rPr>
              <a:t>Example:</a:t>
            </a:r>
            <a:r>
              <a:rPr sz="3000" spc="-13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graph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declared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with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facts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(true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statements)</a:t>
            </a:r>
            <a:endParaRPr sz="3000" dirty="0">
              <a:latin typeface="Perpetua"/>
              <a:cs typeface="Perpetua"/>
            </a:endParaRPr>
          </a:p>
          <a:p>
            <a:pPr marL="927100">
              <a:spcBef>
                <a:spcPts val="75"/>
              </a:spcBef>
            </a:pPr>
            <a:r>
              <a:rPr sz="3000" b="1" spc="-10" dirty="0">
                <a:latin typeface="Courier New"/>
                <a:cs typeface="Courier New"/>
              </a:rPr>
              <a:t>edge(1,2).</a:t>
            </a:r>
            <a:endParaRPr sz="3000" dirty="0">
              <a:latin typeface="Courier New"/>
              <a:cs typeface="Courier New"/>
            </a:endParaRPr>
          </a:p>
          <a:p>
            <a:pPr marL="927100"/>
            <a:r>
              <a:rPr sz="3000" b="1" spc="-10" dirty="0">
                <a:latin typeface="Courier New"/>
                <a:cs typeface="Courier New"/>
              </a:rPr>
              <a:t>edge(2,3).</a:t>
            </a:r>
            <a:endParaRPr sz="3000" dirty="0">
              <a:latin typeface="Courier New"/>
              <a:cs typeface="Courier New"/>
            </a:endParaRPr>
          </a:p>
          <a:p>
            <a:pPr marL="927100">
              <a:lnSpc>
                <a:spcPts val="3575"/>
              </a:lnSpc>
            </a:pPr>
            <a:r>
              <a:rPr sz="3000" b="1" spc="-10" dirty="0">
                <a:latin typeface="Courier New"/>
                <a:cs typeface="Courier New"/>
              </a:rPr>
              <a:t>edge(2,4).</a:t>
            </a:r>
            <a:endParaRPr sz="3000" dirty="0">
              <a:latin typeface="Courier New"/>
              <a:cs typeface="Courier New"/>
            </a:endParaRPr>
          </a:p>
          <a:p>
            <a:pPr marL="391160" marR="152400" indent="-378460">
              <a:lnSpc>
                <a:spcPts val="3600"/>
              </a:lnSpc>
              <a:spcBef>
                <a:spcPts val="95"/>
              </a:spcBef>
              <a:buAutoNum type="arabicParenR"/>
              <a:tabLst>
                <a:tab pos="927100" algn="l"/>
              </a:tabLst>
            </a:pPr>
            <a:r>
              <a:rPr sz="3000" dirty="0">
                <a:latin typeface="Perpetua"/>
                <a:cs typeface="Perpetua"/>
              </a:rPr>
              <a:t>if</a:t>
            </a:r>
            <a:r>
              <a:rPr sz="3000" spc="-1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there's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an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Courier New"/>
                <a:cs typeface="Courier New"/>
              </a:rPr>
              <a:t>edge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from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to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dirty="0">
                <a:latin typeface="Perpetua"/>
                <a:cs typeface="Perpetua"/>
              </a:rPr>
              <a:t>,</a:t>
            </a:r>
            <a:r>
              <a:rPr sz="3000" spc="-1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can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Courier New"/>
                <a:cs typeface="Courier New"/>
              </a:rPr>
              <a:t>reach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from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X</a:t>
            </a:r>
            <a:r>
              <a:rPr sz="3000" spc="-25" dirty="0">
                <a:latin typeface="Perpetua"/>
                <a:cs typeface="Perpetua"/>
              </a:rPr>
              <a:t>: 	</a:t>
            </a:r>
            <a:r>
              <a:rPr sz="3000" b="1" dirty="0">
                <a:solidFill>
                  <a:srgbClr val="FF0000"/>
                </a:solidFill>
                <a:latin typeface="Courier New"/>
                <a:cs typeface="Courier New"/>
              </a:rPr>
              <a:t>reach(X,Y)</a:t>
            </a:r>
            <a:r>
              <a:rPr sz="3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r>
              <a:rPr sz="30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ourier New"/>
                <a:cs typeface="Courier New"/>
              </a:rPr>
              <a:t>edge(X,Y).</a:t>
            </a:r>
            <a:endParaRPr sz="3000" dirty="0">
              <a:latin typeface="Courier New"/>
              <a:cs typeface="Courier New"/>
            </a:endParaRPr>
          </a:p>
          <a:p>
            <a:pPr marL="391160" indent="-378460">
              <a:lnSpc>
                <a:spcPts val="3479"/>
              </a:lnSpc>
              <a:buAutoNum type="arabicParenR"/>
              <a:tabLst>
                <a:tab pos="391160" algn="l"/>
              </a:tabLst>
            </a:pPr>
            <a:r>
              <a:rPr sz="3000" dirty="0">
                <a:latin typeface="Perpetua"/>
                <a:cs typeface="Perpetua"/>
              </a:rPr>
              <a:t>if</a:t>
            </a:r>
            <a:r>
              <a:rPr sz="3000" spc="-1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there's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an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Courier New"/>
                <a:cs typeface="Courier New"/>
              </a:rPr>
              <a:t>edge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from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to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b="1" dirty="0">
                <a:latin typeface="Courier New"/>
                <a:cs typeface="Courier New"/>
              </a:rPr>
              <a:t>Z</a:t>
            </a:r>
            <a:r>
              <a:rPr sz="3000" dirty="0">
                <a:latin typeface="Perpetua"/>
                <a:cs typeface="Perpetua"/>
              </a:rPr>
              <a:t>,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and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can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Courier New"/>
                <a:cs typeface="Courier New"/>
              </a:rPr>
              <a:t>reach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spc="-20" dirty="0">
                <a:latin typeface="Perpetua"/>
                <a:cs typeface="Perpetua"/>
              </a:rPr>
              <a:t>from</a:t>
            </a:r>
            <a:endParaRPr sz="3000" dirty="0">
              <a:latin typeface="Perpetua"/>
              <a:cs typeface="Perpetua"/>
            </a:endParaRPr>
          </a:p>
          <a:p>
            <a:pPr marL="927100" marR="3673475" indent="-641985"/>
            <a:r>
              <a:rPr sz="3000" b="1" dirty="0">
                <a:latin typeface="Courier New"/>
                <a:cs typeface="Courier New"/>
              </a:rPr>
              <a:t>Z</a:t>
            </a:r>
            <a:r>
              <a:rPr sz="3000" dirty="0">
                <a:latin typeface="Perpetua"/>
                <a:cs typeface="Perpetua"/>
              </a:rPr>
              <a:t>,</a:t>
            </a:r>
            <a:r>
              <a:rPr sz="3000" spc="-170" dirty="0">
                <a:latin typeface="Perpetua"/>
                <a:cs typeface="Perpetua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then</a:t>
            </a:r>
            <a:r>
              <a:rPr sz="3000" spc="-8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</a:t>
            </a:r>
            <a:r>
              <a:rPr sz="3000" spc="-3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can</a:t>
            </a:r>
            <a:r>
              <a:rPr sz="3000" spc="-35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Courier New"/>
                <a:cs typeface="Courier New"/>
              </a:rPr>
              <a:t>reach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1125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from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X</a:t>
            </a:r>
            <a:r>
              <a:rPr sz="3000" spc="-25" dirty="0">
                <a:latin typeface="Perpetua"/>
                <a:cs typeface="Perpetua"/>
              </a:rPr>
              <a:t>: </a:t>
            </a:r>
            <a:r>
              <a:rPr sz="3000" b="1" dirty="0">
                <a:solidFill>
                  <a:srgbClr val="FF0000"/>
                </a:solidFill>
                <a:latin typeface="Courier New"/>
                <a:cs typeface="Courier New"/>
              </a:rPr>
              <a:t>reach(X,Y)</a:t>
            </a:r>
            <a:r>
              <a:rPr sz="30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endParaRPr sz="3000" dirty="0">
              <a:latin typeface="Courier New"/>
              <a:cs typeface="Courier New"/>
            </a:endParaRPr>
          </a:p>
          <a:p>
            <a:pPr marL="1841500">
              <a:spcBef>
                <a:spcPts val="50"/>
              </a:spcBef>
            </a:pPr>
            <a:r>
              <a:rPr sz="3000" b="1" spc="-10" dirty="0">
                <a:solidFill>
                  <a:srgbClr val="FF0000"/>
                </a:solidFill>
                <a:latin typeface="Courier New"/>
                <a:cs typeface="Courier New"/>
              </a:rPr>
              <a:t>edge(X,Z),</a:t>
            </a:r>
            <a:endParaRPr sz="3000" dirty="0">
              <a:latin typeface="Courier New"/>
              <a:cs typeface="Courier New"/>
            </a:endParaRPr>
          </a:p>
          <a:p>
            <a:pPr marL="1841500"/>
            <a:r>
              <a:rPr sz="3000" b="1" dirty="0">
                <a:solidFill>
                  <a:srgbClr val="FF0000"/>
                </a:solidFill>
                <a:latin typeface="Courier New"/>
                <a:cs typeface="Courier New"/>
              </a:rPr>
              <a:t>reach(Z,</a:t>
            </a:r>
            <a:r>
              <a:rPr sz="30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Courier New"/>
                <a:cs typeface="Courier New"/>
              </a:rPr>
              <a:t>Y).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303" y="6314694"/>
            <a:ext cx="2343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28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0939" y="216662"/>
            <a:ext cx="6997700" cy="627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Courier New"/>
                <a:cs typeface="Courier New"/>
              </a:rPr>
              <a:t>?-</a:t>
            </a:r>
            <a:r>
              <a:rPr sz="3000" b="1" spc="-10" dirty="0">
                <a:latin typeface="Courier New"/>
                <a:cs typeface="Courier New"/>
              </a:rPr>
              <a:t> reach(X,Y).</a:t>
            </a:r>
            <a:endParaRPr sz="3000" dirty="0">
              <a:latin typeface="Courier New"/>
              <a:cs typeface="Courier New"/>
            </a:endParaRPr>
          </a:p>
          <a:p>
            <a:pPr marL="285115">
              <a:lnSpc>
                <a:spcPts val="3540"/>
              </a:lnSpc>
            </a:pP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1</a:t>
            </a:r>
            <a:endParaRPr sz="3000" dirty="0">
              <a:latin typeface="Courier New"/>
              <a:cs typeface="Courier New"/>
            </a:endParaRPr>
          </a:p>
          <a:p>
            <a:pPr marL="285115">
              <a:lnSpc>
                <a:spcPts val="4740"/>
              </a:lnSpc>
            </a:pP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5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40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2</a:t>
            </a:r>
            <a:r>
              <a:rPr sz="40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4000" b="1" spc="2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Wingdings"/>
                <a:cs typeface="Wingdings"/>
              </a:rPr>
              <a:t></a:t>
            </a:r>
            <a:r>
              <a:rPr sz="3000" spc="-44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Perpetua"/>
                <a:cs typeface="Perpetua"/>
              </a:rPr>
              <a:t>Type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semi-</a:t>
            </a:r>
            <a:r>
              <a:rPr sz="3000" dirty="0">
                <a:latin typeface="Perpetua"/>
                <a:cs typeface="Perpetua"/>
              </a:rPr>
              <a:t>colon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repeatedly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spc="-25" dirty="0">
                <a:latin typeface="Perpetua"/>
                <a:cs typeface="Perpetua"/>
              </a:rPr>
              <a:t>for</a:t>
            </a:r>
            <a:endParaRPr sz="3000" dirty="0">
              <a:latin typeface="Perpetua"/>
              <a:cs typeface="Perpetua"/>
            </a:endParaRPr>
          </a:p>
          <a:p>
            <a:pPr marL="285115">
              <a:lnSpc>
                <a:spcPts val="3565"/>
              </a:lnSpc>
              <a:spcBef>
                <a:spcPts val="70"/>
              </a:spcBef>
              <a:tabLst>
                <a:tab pos="2098675" algn="l"/>
              </a:tabLst>
            </a:pP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2</a:t>
            </a:r>
            <a:r>
              <a:rPr sz="3000" b="1" dirty="0">
                <a:latin typeface="Courier New"/>
                <a:cs typeface="Courier New"/>
              </a:rPr>
              <a:t>	</a:t>
            </a:r>
            <a:r>
              <a:rPr sz="3000" dirty="0">
                <a:latin typeface="Perpetua"/>
                <a:cs typeface="Perpetua"/>
              </a:rPr>
              <a:t>more</a:t>
            </a:r>
            <a:r>
              <a:rPr sz="3000" spc="-9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answers</a:t>
            </a:r>
            <a:endParaRPr sz="3000" dirty="0">
              <a:latin typeface="Perpetua"/>
              <a:cs typeface="Perpetua"/>
            </a:endParaRPr>
          </a:p>
          <a:p>
            <a:pPr marL="285115">
              <a:lnSpc>
                <a:spcPts val="4765"/>
              </a:lnSpc>
            </a:pP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3</a:t>
            </a:r>
            <a:r>
              <a:rPr sz="4000" b="1" spc="-2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 dirty="0">
              <a:latin typeface="Courier New"/>
              <a:cs typeface="Courier New"/>
            </a:endParaRPr>
          </a:p>
          <a:p>
            <a:pPr marL="285115">
              <a:lnSpc>
                <a:spcPts val="3540"/>
              </a:lnSpc>
              <a:spcBef>
                <a:spcPts val="114"/>
              </a:spcBef>
            </a:pP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2</a:t>
            </a:r>
            <a:endParaRPr sz="3000" dirty="0">
              <a:latin typeface="Courier New"/>
              <a:cs typeface="Courier New"/>
            </a:endParaRPr>
          </a:p>
          <a:p>
            <a:pPr marL="285115">
              <a:lnSpc>
                <a:spcPts val="4740"/>
              </a:lnSpc>
            </a:pP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4</a:t>
            </a:r>
            <a:r>
              <a:rPr sz="4000" b="1" spc="-2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 dirty="0">
              <a:latin typeface="Courier New"/>
              <a:cs typeface="Courier New"/>
            </a:endParaRPr>
          </a:p>
          <a:p>
            <a:pPr marL="285115">
              <a:lnSpc>
                <a:spcPts val="3540"/>
              </a:lnSpc>
              <a:spcBef>
                <a:spcPts val="120"/>
              </a:spcBef>
            </a:pP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1</a:t>
            </a:r>
            <a:endParaRPr sz="3000" dirty="0">
              <a:latin typeface="Courier New"/>
              <a:cs typeface="Courier New"/>
            </a:endParaRPr>
          </a:p>
          <a:p>
            <a:pPr marL="285115">
              <a:lnSpc>
                <a:spcPts val="4740"/>
              </a:lnSpc>
            </a:pP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3</a:t>
            </a:r>
            <a:r>
              <a:rPr sz="4000" b="1" spc="-2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 dirty="0">
              <a:latin typeface="Courier New"/>
              <a:cs typeface="Courier New"/>
            </a:endParaRPr>
          </a:p>
          <a:p>
            <a:pPr marL="285115">
              <a:lnSpc>
                <a:spcPts val="3540"/>
              </a:lnSpc>
              <a:spcBef>
                <a:spcPts val="120"/>
              </a:spcBef>
            </a:pPr>
            <a:r>
              <a:rPr sz="3000" b="1" dirty="0">
                <a:latin typeface="Courier New"/>
                <a:cs typeface="Courier New"/>
              </a:rPr>
              <a:t>X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50" dirty="0">
                <a:latin typeface="Courier New"/>
                <a:cs typeface="Courier New"/>
              </a:rPr>
              <a:t>1</a:t>
            </a:r>
            <a:endParaRPr sz="3000" dirty="0">
              <a:latin typeface="Courier New"/>
              <a:cs typeface="Courier New"/>
            </a:endParaRPr>
          </a:p>
          <a:p>
            <a:pPr marL="285115">
              <a:lnSpc>
                <a:spcPts val="4740"/>
              </a:lnSpc>
            </a:pPr>
            <a:r>
              <a:rPr sz="3000" b="1" dirty="0">
                <a:latin typeface="Courier New"/>
                <a:cs typeface="Courier New"/>
              </a:rPr>
              <a:t>Y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=</a:t>
            </a:r>
            <a:r>
              <a:rPr sz="3000" b="1" spc="-5" dirty="0">
                <a:latin typeface="Courier New"/>
                <a:cs typeface="Courier New"/>
              </a:rPr>
              <a:t> </a:t>
            </a:r>
            <a:r>
              <a:rPr sz="3000" b="1" spc="-25" dirty="0">
                <a:latin typeface="Courier New"/>
                <a:cs typeface="Courier New"/>
              </a:rPr>
              <a:t>4</a:t>
            </a:r>
            <a:r>
              <a:rPr sz="4000" b="1" spc="-2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4000" dirty="0">
              <a:latin typeface="Courier New"/>
              <a:cs typeface="Courier New"/>
            </a:endParaRPr>
          </a:p>
          <a:p>
            <a:pPr marL="285115">
              <a:spcBef>
                <a:spcPts val="120"/>
              </a:spcBef>
            </a:pPr>
            <a:r>
              <a:rPr sz="3000" b="1" spc="-25" dirty="0">
                <a:latin typeface="Courier New"/>
                <a:cs typeface="Courier New"/>
              </a:rPr>
              <a:t>no</a:t>
            </a:r>
            <a:endParaRPr sz="3000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6949" y="4262033"/>
            <a:ext cx="5786588" cy="19173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650" y="2390782"/>
            <a:ext cx="4800600" cy="1552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41" y="93248"/>
            <a:ext cx="52812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5" dirty="0"/>
              <a:t>Prolog</a:t>
            </a:r>
            <a:r>
              <a:rPr spc="-240" dirty="0"/>
              <a:t> </a:t>
            </a:r>
            <a:r>
              <a:rPr spc="-100" dirty="0"/>
              <a:t>Programs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8355" y="1546225"/>
            <a:ext cx="8035290" cy="376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81305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spc="-215" dirty="0">
                <a:latin typeface="Perpetua"/>
                <a:cs typeface="Perpetua"/>
              </a:rPr>
              <a:t>We</a:t>
            </a:r>
            <a:r>
              <a:rPr sz="3600" dirty="0">
                <a:latin typeface="Perpetua"/>
                <a:cs typeface="Perpetua"/>
              </a:rPr>
              <a:t> will</a:t>
            </a:r>
            <a:r>
              <a:rPr sz="3600" spc="-10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now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explore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Prolog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programs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spc="-20" dirty="0">
                <a:latin typeface="Perpetua"/>
                <a:cs typeface="Perpetua"/>
              </a:rPr>
              <a:t>more </a:t>
            </a:r>
            <a:r>
              <a:rPr sz="3600" spc="-10" dirty="0">
                <a:latin typeface="Perpetua"/>
                <a:cs typeface="Perpetua"/>
              </a:rPr>
              <a:t>detail:</a:t>
            </a:r>
            <a:endParaRPr sz="3600" dirty="0">
              <a:latin typeface="Perpetua"/>
              <a:cs typeface="Perpetua"/>
            </a:endParaRPr>
          </a:p>
          <a:p>
            <a:pPr marL="559435" lvl="1" indent="-323850">
              <a:spcBef>
                <a:spcPts val="425"/>
              </a:spcBef>
              <a:buClr>
                <a:srgbClr val="9B2C1F"/>
              </a:buClr>
              <a:buSzPct val="85294"/>
              <a:buFont typeface="Segoe UI Symbol"/>
              <a:buChar char="⚫"/>
              <a:tabLst>
                <a:tab pos="559435" algn="l"/>
              </a:tabLst>
            </a:pPr>
            <a:r>
              <a:rPr sz="3400" dirty="0">
                <a:latin typeface="Perpetua"/>
                <a:cs typeface="Perpetua"/>
              </a:rPr>
              <a:t>Syntax</a:t>
            </a:r>
            <a:r>
              <a:rPr sz="3400" spc="-5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of</a:t>
            </a:r>
            <a:r>
              <a:rPr sz="3400" spc="-3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Prolog</a:t>
            </a:r>
            <a:r>
              <a:rPr sz="3400" spc="-30" dirty="0">
                <a:latin typeface="Perpetua"/>
                <a:cs typeface="Perpetua"/>
              </a:rPr>
              <a:t> </a:t>
            </a:r>
            <a:r>
              <a:rPr sz="3400" spc="-10" dirty="0">
                <a:latin typeface="Perpetua"/>
                <a:cs typeface="Perpetua"/>
              </a:rPr>
              <a:t>Programs</a:t>
            </a:r>
            <a:endParaRPr sz="3400" dirty="0">
              <a:latin typeface="Perpetua"/>
              <a:cs typeface="Perpetua"/>
            </a:endParaRPr>
          </a:p>
          <a:p>
            <a:pPr marL="833119" lvl="2" indent="-301625">
              <a:spcBef>
                <a:spcPts val="430"/>
              </a:spcBef>
              <a:buClr>
                <a:srgbClr val="E6B0AB"/>
              </a:buClr>
              <a:buSzPct val="84375"/>
              <a:buFont typeface="Segoe UI Symbol"/>
              <a:buChar char="⚫"/>
              <a:tabLst>
                <a:tab pos="833119" algn="l"/>
              </a:tabLst>
            </a:pPr>
            <a:r>
              <a:rPr sz="3200" b="1" i="1" spc="-75" dirty="0">
                <a:latin typeface="Perpetua"/>
                <a:cs typeface="Perpetua"/>
              </a:rPr>
              <a:t>Terms</a:t>
            </a:r>
            <a:r>
              <a:rPr sz="3200" b="1" i="1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can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be:</a:t>
            </a:r>
            <a:endParaRPr sz="3200" dirty="0">
              <a:latin typeface="Perpetua"/>
              <a:cs typeface="Perpetua"/>
            </a:endParaRPr>
          </a:p>
          <a:p>
            <a:pPr marL="1109345" lvl="3" indent="-269875">
              <a:spcBef>
                <a:spcPts val="430"/>
              </a:spcBef>
              <a:buClr>
                <a:srgbClr val="A18E6A"/>
              </a:buClr>
              <a:buSzPct val="80000"/>
              <a:buFont typeface="Segoe UI Symbol"/>
              <a:buChar char="⚫"/>
              <a:tabLst>
                <a:tab pos="1109345" algn="l"/>
              </a:tabLst>
            </a:pPr>
            <a:r>
              <a:rPr sz="3000" dirty="0">
                <a:latin typeface="Perpetua"/>
                <a:cs typeface="Perpetua"/>
              </a:rPr>
              <a:t>Atomic</a:t>
            </a:r>
            <a:r>
              <a:rPr sz="3000" spc="-85" dirty="0">
                <a:latin typeface="Perpetua"/>
                <a:cs typeface="Perpetua"/>
              </a:rPr>
              <a:t> </a:t>
            </a:r>
            <a:r>
              <a:rPr sz="3000" spc="-20" dirty="0">
                <a:latin typeface="Perpetua"/>
                <a:cs typeface="Perpetua"/>
              </a:rPr>
              <a:t>data</a:t>
            </a:r>
            <a:endParaRPr sz="3000" dirty="0">
              <a:latin typeface="Perpetua"/>
              <a:cs typeface="Perpetua"/>
            </a:endParaRPr>
          </a:p>
          <a:p>
            <a:pPr marL="1109345" lvl="3" indent="-269875">
              <a:spcBef>
                <a:spcPts val="400"/>
              </a:spcBef>
              <a:buClr>
                <a:srgbClr val="A18E6A"/>
              </a:buClr>
              <a:buSzPct val="80000"/>
              <a:buFont typeface="Segoe UI Symbol"/>
              <a:buChar char="⚫"/>
              <a:tabLst>
                <a:tab pos="1109345" algn="l"/>
              </a:tabLst>
            </a:pPr>
            <a:r>
              <a:rPr sz="3000" spc="-10" dirty="0">
                <a:latin typeface="Perpetua"/>
                <a:cs typeface="Perpetua"/>
              </a:rPr>
              <a:t>Variables</a:t>
            </a:r>
            <a:endParaRPr sz="3000" dirty="0">
              <a:latin typeface="Perpetua"/>
              <a:cs typeface="Perpetua"/>
            </a:endParaRPr>
          </a:p>
          <a:p>
            <a:pPr marL="1109345" lvl="3" indent="-269875">
              <a:spcBef>
                <a:spcPts val="405"/>
              </a:spcBef>
              <a:buClr>
                <a:srgbClr val="A18E6A"/>
              </a:buClr>
              <a:buSzPct val="80000"/>
              <a:buFont typeface="Segoe UI Symbol"/>
              <a:buChar char="⚫"/>
              <a:tabLst>
                <a:tab pos="1109345" algn="l"/>
              </a:tabLst>
            </a:pPr>
            <a:r>
              <a:rPr sz="3000" spc="-10" dirty="0">
                <a:latin typeface="Perpetua"/>
                <a:cs typeface="Perpetua"/>
              </a:rPr>
              <a:t>Structures</a:t>
            </a:r>
            <a:endParaRPr sz="30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953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420" y="163449"/>
            <a:ext cx="584962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190" dirty="0"/>
              <a:t>Atomic</a:t>
            </a:r>
            <a:r>
              <a:rPr sz="6600" spc="-210" dirty="0"/>
              <a:t> </a:t>
            </a:r>
            <a:r>
              <a:rPr sz="6600" spc="-40" dirty="0"/>
              <a:t>Data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496061" y="1552956"/>
            <a:ext cx="8188959" cy="514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27380" indent="-281305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b="1" i="1" dirty="0">
                <a:latin typeface="Perpetua"/>
                <a:cs typeface="Perpetua"/>
              </a:rPr>
              <a:t>Numeric</a:t>
            </a:r>
            <a:r>
              <a:rPr sz="3600" b="1" i="1" spc="-15" dirty="0">
                <a:latin typeface="Perpetua"/>
                <a:cs typeface="Perpetua"/>
              </a:rPr>
              <a:t> </a:t>
            </a:r>
            <a:r>
              <a:rPr sz="3600" b="1" i="1" dirty="0">
                <a:latin typeface="Perpetua"/>
                <a:cs typeface="Perpetua"/>
              </a:rPr>
              <a:t>constants</a:t>
            </a:r>
            <a:r>
              <a:rPr sz="3600" dirty="0">
                <a:latin typeface="Perpetua"/>
                <a:cs typeface="Perpetua"/>
              </a:rPr>
              <a:t>:</a:t>
            </a:r>
            <a:r>
              <a:rPr sz="3600" spc="-1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integers,</a:t>
            </a:r>
            <a:r>
              <a:rPr sz="3600" spc="-1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floating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point </a:t>
            </a:r>
            <a:r>
              <a:rPr sz="3600" dirty="0">
                <a:latin typeface="Perpetua"/>
                <a:cs typeface="Perpetua"/>
              </a:rPr>
              <a:t>numbers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spc="-90" dirty="0">
                <a:latin typeface="Perpetua"/>
                <a:cs typeface="Perpetua"/>
              </a:rPr>
              <a:t>(e.g.</a:t>
            </a:r>
            <a:r>
              <a:rPr sz="3600" spc="-130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Courier New"/>
                <a:cs typeface="Courier New"/>
              </a:rPr>
              <a:t>1024</a:t>
            </a:r>
            <a:r>
              <a:rPr sz="3600" spc="-10" dirty="0">
                <a:latin typeface="Perpetua"/>
                <a:cs typeface="Perpetua"/>
              </a:rPr>
              <a:t>,</a:t>
            </a:r>
            <a:r>
              <a:rPr sz="3600" spc="-145" dirty="0">
                <a:latin typeface="Perpetua"/>
                <a:cs typeface="Perpetua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-</a:t>
            </a:r>
            <a:r>
              <a:rPr sz="3200" b="1" dirty="0">
                <a:latin typeface="Courier New"/>
                <a:cs typeface="Courier New"/>
              </a:rPr>
              <a:t>42</a:t>
            </a:r>
            <a:r>
              <a:rPr sz="3600" dirty="0">
                <a:latin typeface="Perpetua"/>
                <a:cs typeface="Perpetua"/>
              </a:rPr>
              <a:t>,</a:t>
            </a:r>
            <a:r>
              <a:rPr sz="3600" spc="-150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Courier New"/>
                <a:cs typeface="Courier New"/>
              </a:rPr>
              <a:t>3.1415</a:t>
            </a:r>
            <a:r>
              <a:rPr sz="3600" spc="-10" dirty="0">
                <a:latin typeface="Perpetua"/>
                <a:cs typeface="Perpetua"/>
              </a:rPr>
              <a:t>, </a:t>
            </a:r>
            <a:r>
              <a:rPr sz="3200" b="1" spc="-10" dirty="0">
                <a:latin typeface="Courier New"/>
                <a:cs typeface="Courier New"/>
              </a:rPr>
              <a:t>6.023e23</a:t>
            </a:r>
            <a:r>
              <a:rPr sz="3600" spc="-10" dirty="0">
                <a:latin typeface="Perpetua"/>
                <a:cs typeface="Perpetua"/>
              </a:rPr>
              <a:t>,…)</a:t>
            </a:r>
            <a:endParaRPr sz="3600" dirty="0">
              <a:latin typeface="Perpetua"/>
              <a:cs typeface="Perpetua"/>
            </a:endParaRPr>
          </a:p>
          <a:p>
            <a:pPr marL="285115" indent="-280670">
              <a:spcBef>
                <a:spcPts val="6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b="1" i="1" spc="-10" dirty="0">
                <a:latin typeface="Perpetua"/>
                <a:cs typeface="Perpetua"/>
              </a:rPr>
              <a:t>Atoms</a:t>
            </a:r>
            <a:r>
              <a:rPr sz="3600" spc="-10" dirty="0">
                <a:latin typeface="Perpetua"/>
                <a:cs typeface="Perpetua"/>
              </a:rPr>
              <a:t>:</a:t>
            </a:r>
            <a:endParaRPr sz="3600" dirty="0">
              <a:latin typeface="Perpetua"/>
              <a:cs typeface="Perpetua"/>
            </a:endParaRPr>
          </a:p>
          <a:p>
            <a:pPr marL="560070" marR="5080" lvl="1" indent="-340360">
              <a:spcBef>
                <a:spcPts val="405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sz="3600" dirty="0">
                <a:latin typeface="Perpetua"/>
                <a:cs typeface="Perpetua"/>
              </a:rPr>
              <a:t>Identifiers:</a:t>
            </a:r>
            <a:r>
              <a:rPr sz="3600" spc="-18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sequence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of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letters,</a:t>
            </a:r>
            <a:r>
              <a:rPr sz="3600" spc="-180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digits, underscore,</a:t>
            </a:r>
            <a:r>
              <a:rPr sz="3600" spc="-175" dirty="0">
                <a:latin typeface="Perpetua"/>
                <a:cs typeface="Perpetua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beginning</a:t>
            </a:r>
            <a:r>
              <a:rPr sz="36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with</a:t>
            </a:r>
            <a:r>
              <a:rPr sz="3600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a</a:t>
            </a:r>
            <a:r>
              <a:rPr sz="36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600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lower</a:t>
            </a:r>
            <a:r>
              <a:rPr sz="36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case</a:t>
            </a:r>
            <a:r>
              <a:rPr sz="3600" u="sng" spc="-3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letter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spc="-90" dirty="0">
                <a:latin typeface="Perpetua"/>
                <a:cs typeface="Perpetua"/>
              </a:rPr>
              <a:t>(e.g.</a:t>
            </a:r>
            <a:r>
              <a:rPr sz="3600" spc="-140" dirty="0">
                <a:latin typeface="Perpetua"/>
                <a:cs typeface="Perpetua"/>
              </a:rPr>
              <a:t> </a:t>
            </a:r>
            <a:r>
              <a:rPr sz="3200" b="1" dirty="0">
                <a:latin typeface="Courier New"/>
                <a:cs typeface="Courier New"/>
              </a:rPr>
              <a:t>paul</a:t>
            </a:r>
            <a:r>
              <a:rPr sz="3600" dirty="0">
                <a:latin typeface="Perpetua"/>
                <a:cs typeface="Perpetua"/>
              </a:rPr>
              <a:t>,</a:t>
            </a:r>
            <a:r>
              <a:rPr sz="3600" spc="-165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Courier New"/>
                <a:cs typeface="Courier New"/>
              </a:rPr>
              <a:t>r2d2</a:t>
            </a:r>
            <a:r>
              <a:rPr sz="3600" spc="-10" dirty="0">
                <a:latin typeface="Perpetua"/>
                <a:cs typeface="Perpetua"/>
              </a:rPr>
              <a:t>,</a:t>
            </a:r>
            <a:r>
              <a:rPr sz="3600" spc="-150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Courier New"/>
                <a:cs typeface="Courier New"/>
              </a:rPr>
              <a:t>one_element</a:t>
            </a:r>
            <a:r>
              <a:rPr sz="3600" spc="-10" dirty="0">
                <a:latin typeface="Perpetua"/>
                <a:cs typeface="Perpetua"/>
              </a:rPr>
              <a:t>).</a:t>
            </a:r>
            <a:endParaRPr sz="3600" dirty="0">
              <a:latin typeface="Perpetua"/>
              <a:cs typeface="Perpetua"/>
            </a:endParaRPr>
          </a:p>
          <a:p>
            <a:pPr marL="560070" marR="81280" lvl="1" indent="-340360">
              <a:spcBef>
                <a:spcPts val="395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sz="3600" dirty="0">
                <a:latin typeface="Perpetua"/>
                <a:cs typeface="Perpetua"/>
              </a:rPr>
              <a:t>Strings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of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characters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enclosed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</a:t>
            </a:r>
            <a:r>
              <a:rPr sz="3600" spc="15" dirty="0">
                <a:latin typeface="Perpetua"/>
                <a:cs typeface="Perpetua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single</a:t>
            </a:r>
            <a:r>
              <a:rPr sz="3600" u="sng" spc="-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quotes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spc="-90" dirty="0">
                <a:latin typeface="Perpetua"/>
                <a:cs typeface="Perpetua"/>
              </a:rPr>
              <a:t>(e.g.</a:t>
            </a:r>
            <a:r>
              <a:rPr sz="3600" spc="-140" dirty="0">
                <a:latin typeface="Perpetua"/>
                <a:cs typeface="Perpetua"/>
              </a:rPr>
              <a:t> </a:t>
            </a:r>
            <a:r>
              <a:rPr sz="3200" b="1" dirty="0">
                <a:latin typeface="Courier New"/>
                <a:cs typeface="Courier New"/>
              </a:rPr>
              <a:t>'Stony</a:t>
            </a:r>
            <a:r>
              <a:rPr sz="3200" b="1" spc="-65" dirty="0">
                <a:latin typeface="Courier New"/>
                <a:cs typeface="Courier New"/>
              </a:rPr>
              <a:t> </a:t>
            </a:r>
            <a:r>
              <a:rPr sz="3200" b="1" spc="-10" dirty="0">
                <a:latin typeface="Courier New"/>
                <a:cs typeface="Courier New"/>
              </a:rPr>
              <a:t>Brook'</a:t>
            </a:r>
            <a:r>
              <a:rPr sz="3600" spc="-10" dirty="0">
                <a:latin typeface="Perpetua"/>
                <a:cs typeface="Perpetua"/>
              </a:rPr>
              <a:t>)</a:t>
            </a:r>
            <a:endParaRPr sz="36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953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40" y="-124036"/>
            <a:ext cx="467614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65" dirty="0"/>
              <a:t>Variables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2014220" y="872124"/>
            <a:ext cx="8465820" cy="547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311150" indent="-271780" algn="r">
              <a:spcBef>
                <a:spcPts val="100"/>
              </a:spcBef>
              <a:buClr>
                <a:srgbClr val="D24717"/>
              </a:buClr>
              <a:buSzPct val="75000"/>
              <a:buFont typeface="Segoe UI Symbol"/>
              <a:buChar char="⚫"/>
              <a:tabLst>
                <a:tab pos="271780" algn="l"/>
              </a:tabLst>
            </a:pPr>
            <a:r>
              <a:rPr sz="3200" spc="-25" dirty="0">
                <a:solidFill>
                  <a:srgbClr val="FF0000"/>
                </a:solidFill>
                <a:latin typeface="Perpetua"/>
                <a:cs typeface="Perpetua"/>
              </a:rPr>
              <a:t>Variables</a:t>
            </a:r>
            <a:r>
              <a:rPr sz="32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are</a:t>
            </a:r>
            <a:r>
              <a:rPr sz="32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denoted</a:t>
            </a:r>
            <a:r>
              <a:rPr sz="32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by</a:t>
            </a:r>
            <a:r>
              <a:rPr sz="32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identifiers</a:t>
            </a:r>
            <a:r>
              <a:rPr sz="3200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beginning</a:t>
            </a:r>
            <a:r>
              <a:rPr sz="3200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with</a:t>
            </a:r>
            <a:r>
              <a:rPr sz="3200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an</a:t>
            </a:r>
            <a:endParaRPr sz="3200" dirty="0">
              <a:latin typeface="Perpetua"/>
              <a:cs typeface="Perpetua"/>
            </a:endParaRPr>
          </a:p>
          <a:p>
            <a:pPr marR="209550" algn="r"/>
            <a:r>
              <a:rPr sz="32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Uppercase</a:t>
            </a:r>
            <a:r>
              <a:rPr sz="3200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32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letter</a:t>
            </a:r>
            <a:r>
              <a:rPr sz="3200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or</a:t>
            </a:r>
            <a:r>
              <a:rPr sz="32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 </a:t>
            </a:r>
            <a:r>
              <a:rPr sz="32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erpetua"/>
                <a:cs typeface="Perpetua"/>
              </a:rPr>
              <a:t>underscore</a:t>
            </a:r>
            <a:r>
              <a:rPr sz="3200" i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spc="-90" dirty="0">
                <a:latin typeface="Perpetua"/>
                <a:cs typeface="Perpetua"/>
              </a:rPr>
              <a:t>(e.g.</a:t>
            </a:r>
            <a:r>
              <a:rPr sz="3200" spc="-114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X</a:t>
            </a:r>
            <a:r>
              <a:rPr sz="3200" dirty="0">
                <a:latin typeface="Perpetua"/>
                <a:cs typeface="Perpetua"/>
              </a:rPr>
              <a:t>,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Index</a:t>
            </a:r>
            <a:r>
              <a:rPr sz="3200" dirty="0">
                <a:latin typeface="Perpetua"/>
                <a:cs typeface="Perpetua"/>
              </a:rPr>
              <a:t>,</a:t>
            </a:r>
            <a:r>
              <a:rPr sz="3200" spc="-16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_param</a:t>
            </a:r>
            <a:r>
              <a:rPr sz="3200" spc="-10" dirty="0">
                <a:latin typeface="Perpetua"/>
                <a:cs typeface="Perpetua"/>
              </a:rPr>
              <a:t>).</a:t>
            </a:r>
            <a:endParaRPr sz="3200" dirty="0">
              <a:latin typeface="Perpetua"/>
              <a:cs typeface="Perpetua"/>
            </a:endParaRPr>
          </a:p>
          <a:p>
            <a:pPr marL="284480" indent="-280670">
              <a:spcBef>
                <a:spcPts val="6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3200" i="1" dirty="0">
                <a:solidFill>
                  <a:srgbClr val="FF0000"/>
                </a:solidFill>
                <a:latin typeface="Perpetua"/>
                <a:cs typeface="Perpetua"/>
              </a:rPr>
              <a:t>These</a:t>
            </a:r>
            <a:r>
              <a:rPr sz="3200" i="1" spc="-8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i="1" dirty="0">
                <a:solidFill>
                  <a:srgbClr val="FF0000"/>
                </a:solidFill>
                <a:latin typeface="Perpetua"/>
                <a:cs typeface="Perpetua"/>
              </a:rPr>
              <a:t>are</a:t>
            </a:r>
            <a:r>
              <a:rPr sz="3200" i="1" spc="-9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Perpetua"/>
                <a:cs typeface="Perpetua"/>
              </a:rPr>
              <a:t>Single-</a:t>
            </a:r>
            <a:r>
              <a:rPr sz="3200" i="1" dirty="0">
                <a:solidFill>
                  <a:srgbClr val="FF0000"/>
                </a:solidFill>
                <a:latin typeface="Perpetua"/>
                <a:cs typeface="Perpetua"/>
              </a:rPr>
              <a:t>Assignment</a:t>
            </a:r>
            <a:r>
              <a:rPr sz="3200" i="1" spc="-5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i="1" dirty="0">
                <a:solidFill>
                  <a:srgbClr val="FF0000"/>
                </a:solidFill>
                <a:latin typeface="Perpetua"/>
                <a:cs typeface="Perpetua"/>
              </a:rPr>
              <a:t>Logical</a:t>
            </a:r>
            <a:r>
              <a:rPr sz="3200" i="1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Perpetua"/>
                <a:cs typeface="Perpetua"/>
              </a:rPr>
              <a:t>variables:</a:t>
            </a:r>
            <a:endParaRPr sz="3200" dirty="0">
              <a:latin typeface="Perpetua"/>
              <a:cs typeface="Perpetua"/>
            </a:endParaRPr>
          </a:p>
          <a:p>
            <a:pPr marL="558800" lvl="1" indent="-247650">
              <a:spcBef>
                <a:spcPts val="484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58800" algn="l"/>
              </a:tabLst>
            </a:pPr>
            <a:r>
              <a:rPr sz="2600" spc="-25" dirty="0">
                <a:latin typeface="Perpetua"/>
                <a:cs typeface="Perpetua"/>
              </a:rPr>
              <a:t>Variables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assigned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only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once</a:t>
            </a:r>
            <a:endParaRPr sz="2600" dirty="0">
              <a:latin typeface="Perpetua"/>
              <a:cs typeface="Perpetua"/>
            </a:endParaRPr>
          </a:p>
          <a:p>
            <a:pPr marL="558800" marR="236854" lvl="1" indent="-247650">
              <a:spcBef>
                <a:spcPts val="40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60070" algn="l"/>
              </a:tabLst>
            </a:pPr>
            <a:r>
              <a:rPr sz="2600" dirty="0">
                <a:latin typeface="Perpetua"/>
                <a:cs typeface="Perpetua"/>
              </a:rPr>
              <a:t>Different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occurrences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variable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clause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denote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the 	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5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data</a:t>
            </a:r>
            <a:endParaRPr sz="2600" dirty="0">
              <a:latin typeface="Perpetua"/>
              <a:cs typeface="Perpetua"/>
            </a:endParaRPr>
          </a:p>
          <a:p>
            <a:pPr marL="283845" indent="-271145">
              <a:spcBef>
                <a:spcPts val="57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spc="-20" dirty="0">
                <a:latin typeface="Perpetua"/>
                <a:cs typeface="Perpetua"/>
              </a:rPr>
              <a:t>Variables</a:t>
            </a:r>
            <a:r>
              <a:rPr sz="2800" spc="-7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are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implicitly</a:t>
            </a:r>
            <a:r>
              <a:rPr sz="2800" spc="-7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declared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upon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first</a:t>
            </a:r>
            <a:r>
              <a:rPr sz="2800" spc="-70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use</a:t>
            </a:r>
            <a:endParaRPr sz="2800" dirty="0">
              <a:latin typeface="Perpetua"/>
              <a:cs typeface="Perpetua"/>
            </a:endParaRPr>
          </a:p>
          <a:p>
            <a:pPr marL="558800" lvl="1" indent="-247650">
              <a:spcBef>
                <a:spcPts val="43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58800" algn="l"/>
              </a:tabLst>
            </a:pPr>
            <a:r>
              <a:rPr sz="2600" spc="-25" dirty="0">
                <a:latin typeface="Perpetua"/>
                <a:cs typeface="Perpetua"/>
              </a:rPr>
              <a:t>Variables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are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typed</a:t>
            </a:r>
            <a:endParaRPr sz="2600" dirty="0">
              <a:latin typeface="Perpetua"/>
              <a:cs typeface="Perpetua"/>
            </a:endParaRPr>
          </a:p>
          <a:p>
            <a:pPr marL="833119" lvl="2" indent="-247650">
              <a:spcBef>
                <a:spcPts val="405"/>
              </a:spcBef>
              <a:buClr>
                <a:srgbClr val="E6B0AB"/>
              </a:buClr>
              <a:buSzPct val="84615"/>
              <a:buFont typeface="Segoe UI Symbol"/>
              <a:buChar char="⚫"/>
              <a:tabLst>
                <a:tab pos="833119" algn="l"/>
              </a:tabLst>
            </a:pPr>
            <a:r>
              <a:rPr sz="2600" dirty="0">
                <a:latin typeface="Perpetua"/>
                <a:cs typeface="Perpetua"/>
              </a:rPr>
              <a:t>All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types</a:t>
            </a:r>
            <a:r>
              <a:rPr sz="2600" spc="-6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are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discovered</a:t>
            </a:r>
            <a:r>
              <a:rPr sz="2600" spc="-6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implicitly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(no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declarations</a:t>
            </a:r>
            <a:r>
              <a:rPr sz="2600" spc="-6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LP)</a:t>
            </a:r>
            <a:endParaRPr sz="2600" dirty="0">
              <a:latin typeface="Perpetua"/>
              <a:cs typeface="Perpetua"/>
            </a:endParaRPr>
          </a:p>
          <a:p>
            <a:pPr marL="558800" marR="124460" lvl="1" indent="-247650">
              <a:spcBef>
                <a:spcPts val="395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60070" algn="l"/>
              </a:tabLst>
            </a:pPr>
            <a:r>
              <a:rPr sz="2600" dirty="0">
                <a:latin typeface="Perpetua"/>
                <a:cs typeface="Perpetua"/>
              </a:rPr>
              <a:t>If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variable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does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start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10" dirty="0">
                <a:latin typeface="Perpetua"/>
                <a:cs typeface="Perpetua"/>
              </a:rPr>
              <a:t> underscore,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assumed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it 	</a:t>
            </a:r>
            <a:r>
              <a:rPr sz="2600" dirty="0">
                <a:latin typeface="Perpetua"/>
                <a:cs typeface="Perpetua"/>
              </a:rPr>
              <a:t>appears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multiple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rule.</a:t>
            </a:r>
            <a:endParaRPr sz="2600" dirty="0">
              <a:latin typeface="Perpetua"/>
              <a:cs typeface="Perpetua"/>
            </a:endParaRPr>
          </a:p>
          <a:p>
            <a:pPr marL="833119" lvl="2" indent="-227329">
              <a:spcBef>
                <a:spcPts val="484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dirty="0">
                <a:latin typeface="Perpetua"/>
                <a:cs typeface="Perpetua"/>
              </a:rPr>
              <a:t>If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does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not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appear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multiple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times,</a:t>
            </a:r>
            <a:r>
              <a:rPr sz="2000" spc="-7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warning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produced:</a:t>
            </a:r>
            <a:r>
              <a:rPr sz="2000" spc="-10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"</a:t>
            </a:r>
            <a:r>
              <a:rPr sz="2000" i="1" dirty="0">
                <a:latin typeface="Perpetua"/>
                <a:cs typeface="Perpetua"/>
              </a:rPr>
              <a:t>Singleton</a:t>
            </a:r>
            <a:r>
              <a:rPr sz="2000" i="1" spc="-15" dirty="0">
                <a:latin typeface="Perpetua"/>
                <a:cs typeface="Perpetua"/>
              </a:rPr>
              <a:t> </a:t>
            </a:r>
            <a:r>
              <a:rPr sz="2000" i="1" spc="-10" dirty="0">
                <a:latin typeface="Perpetua"/>
                <a:cs typeface="Perpetua"/>
              </a:rPr>
              <a:t>variable</a:t>
            </a:r>
            <a:r>
              <a:rPr sz="2000" spc="-10" dirty="0">
                <a:latin typeface="Perpetua"/>
                <a:cs typeface="Perpetua"/>
              </a:rPr>
              <a:t>"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6517" y="6345189"/>
            <a:ext cx="6958965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700" spc="-505" dirty="0">
                <a:solidFill>
                  <a:srgbClr val="E6B0AB"/>
                </a:solidFill>
                <a:latin typeface="Segoe UI Symbol"/>
                <a:cs typeface="Segoe UI Symbol"/>
              </a:rPr>
              <a:t>⚫</a:t>
            </a:r>
            <a:r>
              <a:rPr sz="1700" spc="385" dirty="0">
                <a:solidFill>
                  <a:srgbClr val="E6B0AB"/>
                </a:solidFill>
                <a:latin typeface="Segoe UI Symbol"/>
                <a:cs typeface="Segoe UI Symbol"/>
              </a:rPr>
              <a:t> </a:t>
            </a:r>
            <a:r>
              <a:rPr sz="2000" spc="-75" dirty="0">
                <a:latin typeface="Perpetua"/>
                <a:cs typeface="Perpetua"/>
              </a:rPr>
              <a:t>You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can</a:t>
            </a:r>
            <a:r>
              <a:rPr sz="2000" spc="-8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use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variables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preceded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with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underscore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eliminate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this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warning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98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40" y="-124036"/>
            <a:ext cx="427990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65" dirty="0"/>
              <a:t>Variables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709421" y="1226023"/>
            <a:ext cx="8494395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250825" indent="-280670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b="1" i="1" dirty="0">
                <a:latin typeface="Perpetua"/>
                <a:cs typeface="Perpetua"/>
              </a:rPr>
              <a:t>Anonymous</a:t>
            </a:r>
            <a:r>
              <a:rPr sz="3200" b="1" i="1" spc="-80" dirty="0">
                <a:latin typeface="Perpetua"/>
                <a:cs typeface="Perpetua"/>
              </a:rPr>
              <a:t> </a:t>
            </a:r>
            <a:r>
              <a:rPr sz="3200" b="1" i="1" spc="-25" dirty="0">
                <a:latin typeface="Perpetua"/>
                <a:cs typeface="Perpetua"/>
              </a:rPr>
              <a:t>variable</a:t>
            </a:r>
            <a:r>
              <a:rPr sz="3200" i="1" spc="-25" dirty="0">
                <a:latin typeface="Perpetua"/>
                <a:cs typeface="Perpetua"/>
              </a:rPr>
              <a:t>s</a:t>
            </a:r>
            <a:r>
              <a:rPr sz="3200" i="1" spc="-8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(also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called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i="1" dirty="0">
                <a:latin typeface="Perpetua"/>
                <a:cs typeface="Perpetua"/>
              </a:rPr>
              <a:t>Don’t</a:t>
            </a:r>
            <a:r>
              <a:rPr sz="3200" i="1" spc="-75" dirty="0">
                <a:latin typeface="Perpetua"/>
                <a:cs typeface="Perpetua"/>
              </a:rPr>
              <a:t> </a:t>
            </a:r>
            <a:r>
              <a:rPr sz="3200" i="1" dirty="0">
                <a:latin typeface="Perpetua"/>
                <a:cs typeface="Perpetua"/>
              </a:rPr>
              <a:t>care</a:t>
            </a:r>
            <a:r>
              <a:rPr sz="3200" i="1" spc="-100" dirty="0">
                <a:latin typeface="Perpetua"/>
                <a:cs typeface="Perpetua"/>
              </a:rPr>
              <a:t> </a:t>
            </a:r>
            <a:r>
              <a:rPr sz="3200" i="1" spc="-10" dirty="0">
                <a:latin typeface="Perpetua"/>
                <a:cs typeface="Perpetua"/>
              </a:rPr>
              <a:t>variables</a:t>
            </a:r>
            <a:r>
              <a:rPr sz="3200" spc="-10" dirty="0">
                <a:latin typeface="Perpetua"/>
                <a:cs typeface="Perpetua"/>
              </a:rPr>
              <a:t>): 	</a:t>
            </a:r>
            <a:r>
              <a:rPr sz="3200" dirty="0">
                <a:latin typeface="Perpetua"/>
                <a:cs typeface="Perpetua"/>
              </a:rPr>
              <a:t>variables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beginning</a:t>
            </a:r>
            <a:r>
              <a:rPr sz="3200" b="1" spc="-7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with</a:t>
            </a:r>
            <a:r>
              <a:rPr sz="3200" b="1" spc="-85" dirty="0">
                <a:latin typeface="Perpetua"/>
                <a:cs typeface="Perpetua"/>
              </a:rPr>
              <a:t> </a:t>
            </a:r>
            <a:r>
              <a:rPr sz="3200" b="1" spc="-25" dirty="0">
                <a:latin typeface="Perpetua"/>
                <a:cs typeface="Perpetua"/>
              </a:rPr>
              <a:t>"</a:t>
            </a:r>
            <a:r>
              <a:rPr sz="2800" b="1" spc="-25" dirty="0">
                <a:latin typeface="Courier New"/>
                <a:cs typeface="Courier New"/>
              </a:rPr>
              <a:t>_</a:t>
            </a:r>
            <a:r>
              <a:rPr sz="3200" b="1" spc="-25" dirty="0">
                <a:latin typeface="Perpetua"/>
                <a:cs typeface="Perpetua"/>
              </a:rPr>
              <a:t>"</a:t>
            </a:r>
            <a:endParaRPr sz="3200" dirty="0">
              <a:latin typeface="Perpetua"/>
              <a:cs typeface="Perpetua"/>
            </a:endParaRPr>
          </a:p>
          <a:p>
            <a:pPr marL="559435" lvl="1" indent="-285750">
              <a:spcBef>
                <a:spcPts val="43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9435" algn="l"/>
              </a:tabLst>
            </a:pPr>
            <a:r>
              <a:rPr sz="3000" spc="-20" dirty="0">
                <a:latin typeface="Perpetua"/>
                <a:cs typeface="Perpetua"/>
              </a:rPr>
              <a:t>Underscore,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by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itself</a:t>
            </a:r>
            <a:r>
              <a:rPr sz="3000" spc="-3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(i.e.,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_</a:t>
            </a:r>
            <a:r>
              <a:rPr sz="3000" dirty="0">
                <a:latin typeface="Perpetua"/>
                <a:cs typeface="Perpetua"/>
              </a:rPr>
              <a:t>),</a:t>
            </a:r>
            <a:r>
              <a:rPr sz="3000" spc="-1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represents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variable</a:t>
            </a:r>
            <a:endParaRPr sz="3000" dirty="0">
              <a:latin typeface="Perpetua"/>
              <a:cs typeface="Perpetua"/>
            </a:endParaRPr>
          </a:p>
          <a:p>
            <a:pPr marL="833119" marR="233045" lvl="2" indent="-247650">
              <a:spcBef>
                <a:spcPts val="495"/>
              </a:spcBef>
              <a:buClr>
                <a:srgbClr val="E6B0AB"/>
              </a:buClr>
              <a:buSzPct val="84615"/>
              <a:buFont typeface="Segoe UI Symbol"/>
              <a:buChar char="⚫"/>
              <a:tabLst>
                <a:tab pos="834390" algn="l"/>
              </a:tabLst>
            </a:pPr>
            <a:r>
              <a:rPr sz="2600" dirty="0">
                <a:latin typeface="Perpetua"/>
                <a:cs typeface="Perpetua"/>
              </a:rPr>
              <a:t>Each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occurrence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_</a:t>
            </a:r>
            <a:r>
              <a:rPr sz="2800" b="1" spc="-1095" dirty="0">
                <a:latin typeface="Courier New"/>
                <a:cs typeface="Courier New"/>
              </a:rPr>
              <a:t> </a:t>
            </a:r>
            <a:r>
              <a:rPr sz="2600" dirty="0">
                <a:latin typeface="Perpetua"/>
                <a:cs typeface="Perpetua"/>
              </a:rPr>
              <a:t>corresponds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different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variable;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even 	</a:t>
            </a:r>
            <a:r>
              <a:rPr sz="2600" dirty="0">
                <a:latin typeface="Perpetua"/>
                <a:cs typeface="Perpetua"/>
              </a:rPr>
              <a:t>within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clause,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_</a:t>
            </a:r>
            <a:r>
              <a:rPr sz="2800" b="1" spc="-1100" dirty="0">
                <a:latin typeface="Courier New"/>
                <a:cs typeface="Courier New"/>
              </a:rPr>
              <a:t> </a:t>
            </a:r>
            <a:r>
              <a:rPr sz="2600" dirty="0">
                <a:latin typeface="Perpetua"/>
                <a:cs typeface="Perpetua"/>
              </a:rPr>
              <a:t>does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same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object.</a:t>
            </a:r>
            <a:endParaRPr sz="2600" dirty="0">
              <a:latin typeface="Perpetua"/>
              <a:cs typeface="Perpetua"/>
            </a:endParaRPr>
          </a:p>
          <a:p>
            <a:pPr marL="558800" marR="597535" lvl="1" indent="-263525">
              <a:spcBef>
                <a:spcPts val="35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dirty="0">
                <a:latin typeface="Perpetua"/>
                <a:cs typeface="Perpetua"/>
              </a:rPr>
              <a:t>A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variable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with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name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beginning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with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"</a:t>
            </a:r>
            <a:r>
              <a:rPr sz="2800" b="1" spc="-10" dirty="0">
                <a:latin typeface="Courier New"/>
                <a:cs typeface="Courier New"/>
              </a:rPr>
              <a:t>_</a:t>
            </a:r>
            <a:r>
              <a:rPr sz="2800" spc="-10" dirty="0">
                <a:latin typeface="Perpetua"/>
                <a:cs typeface="Perpetua"/>
              </a:rPr>
              <a:t>",</a:t>
            </a:r>
            <a:r>
              <a:rPr sz="2800" spc="-1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but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has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more 	</a:t>
            </a:r>
            <a:r>
              <a:rPr sz="2800" dirty="0">
                <a:latin typeface="Perpetua"/>
                <a:cs typeface="Perpetua"/>
              </a:rPr>
              <a:t>characters.</a:t>
            </a:r>
            <a:r>
              <a:rPr sz="2800" spc="-130" dirty="0">
                <a:latin typeface="Perpetua"/>
                <a:cs typeface="Perpetua"/>
              </a:rPr>
              <a:t> </a:t>
            </a:r>
            <a:r>
              <a:rPr sz="2800" spc="-55" dirty="0">
                <a:latin typeface="Perpetua"/>
                <a:cs typeface="Perpetua"/>
              </a:rPr>
              <a:t>E.g.:</a:t>
            </a:r>
            <a:r>
              <a:rPr sz="2800" spc="-110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_radius</a:t>
            </a:r>
            <a:r>
              <a:rPr sz="2800" spc="-10" dirty="0">
                <a:latin typeface="Perpetua"/>
                <a:cs typeface="Perpetua"/>
              </a:rPr>
              <a:t>,</a:t>
            </a:r>
            <a:r>
              <a:rPr sz="2800" spc="-12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_Size</a:t>
            </a:r>
            <a:endParaRPr sz="2800" dirty="0">
              <a:latin typeface="Courier New"/>
              <a:cs typeface="Courier New"/>
            </a:endParaRPr>
          </a:p>
          <a:p>
            <a:pPr marL="833119" lvl="2" indent="-263525">
              <a:spcBef>
                <a:spcPts val="380"/>
              </a:spcBef>
              <a:buClr>
                <a:srgbClr val="E6B0AB"/>
              </a:buClr>
              <a:buSzPct val="83928"/>
              <a:buFont typeface="Segoe UI Symbol"/>
              <a:buChar char="⚫"/>
              <a:tabLst>
                <a:tab pos="833119" algn="l"/>
              </a:tabLst>
            </a:pPr>
            <a:r>
              <a:rPr sz="2800" dirty="0">
                <a:latin typeface="Perpetua"/>
                <a:cs typeface="Perpetua"/>
              </a:rPr>
              <a:t>we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want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give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it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descriptive</a:t>
            </a:r>
            <a:r>
              <a:rPr sz="2800" spc="-60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name</a:t>
            </a:r>
            <a:endParaRPr sz="2800" dirty="0">
              <a:latin typeface="Perpetua"/>
              <a:cs typeface="Perpetua"/>
            </a:endParaRPr>
          </a:p>
          <a:p>
            <a:pPr marL="833119" marR="5080" lvl="2" indent="-247650">
              <a:lnSpc>
                <a:spcPct val="103400"/>
              </a:lnSpc>
              <a:spcBef>
                <a:spcPts val="325"/>
              </a:spcBef>
              <a:buClr>
                <a:srgbClr val="E6B0AB"/>
              </a:buClr>
              <a:buSzPct val="84615"/>
              <a:buFont typeface="Segoe UI Symbol"/>
              <a:buChar char="⚫"/>
              <a:tabLst>
                <a:tab pos="834390" algn="l"/>
              </a:tabLst>
            </a:pPr>
            <a:r>
              <a:rPr sz="2600" dirty="0">
                <a:latin typeface="Perpetua"/>
                <a:cs typeface="Perpetua"/>
              </a:rPr>
              <a:t>sometimes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create</a:t>
            </a:r>
            <a:r>
              <a:rPr sz="26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relationships</a:t>
            </a:r>
            <a:r>
              <a:rPr sz="26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within</a:t>
            </a:r>
            <a:r>
              <a:rPr sz="2600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clause</a:t>
            </a:r>
            <a:r>
              <a:rPr sz="26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Perpetua"/>
                <a:cs typeface="Perpetua"/>
              </a:rPr>
              <a:t>(and 	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must</a:t>
            </a:r>
            <a:r>
              <a:rPr sz="26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therefore</a:t>
            </a:r>
            <a:r>
              <a:rPr sz="26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be</a:t>
            </a:r>
            <a:r>
              <a:rPr sz="2600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used</a:t>
            </a:r>
            <a:r>
              <a:rPr sz="26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more</a:t>
            </a:r>
            <a:r>
              <a:rPr sz="2600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than</a:t>
            </a:r>
            <a:r>
              <a:rPr sz="2600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once)</a:t>
            </a:r>
            <a:r>
              <a:rPr sz="2600" dirty="0">
                <a:latin typeface="Perpetua"/>
                <a:cs typeface="Perpetua"/>
              </a:rPr>
              <a:t>:</a:t>
            </a:r>
            <a:r>
              <a:rPr sz="2600" spc="-1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warning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produced: 	</a:t>
            </a:r>
            <a:r>
              <a:rPr sz="2800" spc="-10" dirty="0">
                <a:latin typeface="Perpetua"/>
                <a:cs typeface="Perpetua"/>
              </a:rPr>
              <a:t>"</a:t>
            </a:r>
            <a:r>
              <a:rPr sz="2800" i="1" spc="-10" dirty="0">
                <a:latin typeface="Perpetua"/>
                <a:cs typeface="Perpetua"/>
              </a:rPr>
              <a:t>Singleton-</a:t>
            </a:r>
            <a:r>
              <a:rPr sz="2800" i="1" dirty="0">
                <a:latin typeface="Perpetua"/>
                <a:cs typeface="Perpetua"/>
              </a:rPr>
              <a:t>marked</a:t>
            </a:r>
            <a:r>
              <a:rPr sz="2800" i="1" spc="-60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variable</a:t>
            </a:r>
            <a:r>
              <a:rPr sz="2800" i="1" spc="-35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appears</a:t>
            </a:r>
            <a:r>
              <a:rPr sz="2800" i="1" spc="-40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more</a:t>
            </a:r>
            <a:r>
              <a:rPr sz="2800" i="1" spc="-50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than</a:t>
            </a:r>
            <a:r>
              <a:rPr sz="2800" i="1" spc="-60" dirty="0">
                <a:latin typeface="Perpetua"/>
                <a:cs typeface="Perpetua"/>
              </a:rPr>
              <a:t> </a:t>
            </a:r>
            <a:r>
              <a:rPr sz="2800" i="1" spc="-10" dirty="0">
                <a:latin typeface="Perpetua"/>
                <a:cs typeface="Perpetua"/>
              </a:rPr>
              <a:t>once</a:t>
            </a:r>
            <a:r>
              <a:rPr sz="2800" spc="-10" dirty="0">
                <a:latin typeface="Perpetua"/>
                <a:cs typeface="Perpetua"/>
              </a:rPr>
              <a:t>"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953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340" y="-59411"/>
            <a:ext cx="491998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65" dirty="0"/>
              <a:t>Variables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80086" y="1677930"/>
            <a:ext cx="3870579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28955" indent="-281940">
              <a:spcBef>
                <a:spcPts val="100"/>
              </a:spcBef>
              <a:buClr>
                <a:srgbClr val="D24717"/>
              </a:buClr>
              <a:buSzPct val="62500"/>
              <a:buFont typeface="Segoe UI Symbol"/>
              <a:buChar char="⚫"/>
              <a:tabLst>
                <a:tab pos="285115" algn="l"/>
              </a:tabLst>
            </a:pPr>
            <a:r>
              <a:rPr sz="2800" spc="-390" dirty="0">
                <a:latin typeface="Perpetua"/>
                <a:cs typeface="Perpetua"/>
              </a:rPr>
              <a:t>W</a:t>
            </a:r>
            <a:r>
              <a:rPr sz="2800" spc="10" dirty="0">
                <a:latin typeface="Perpetua"/>
                <a:cs typeface="Perpetua"/>
              </a:rPr>
              <a:t>a</a:t>
            </a:r>
            <a:r>
              <a:rPr sz="2800" spc="135" dirty="0">
                <a:latin typeface="Perpetua"/>
                <a:cs typeface="Perpetua"/>
              </a:rPr>
              <a:t>r</a:t>
            </a:r>
            <a:r>
              <a:rPr sz="2800" spc="15" dirty="0">
                <a:latin typeface="Perpetua"/>
                <a:cs typeface="Perpetua"/>
              </a:rPr>
              <a:t>nings</a:t>
            </a:r>
            <a:r>
              <a:rPr sz="2800" spc="-7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are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used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identify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bugs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(most </a:t>
            </a:r>
            <a:r>
              <a:rPr sz="2800" dirty="0">
                <a:latin typeface="Perpetua"/>
                <a:cs typeface="Perpetua"/>
              </a:rPr>
              <a:t>because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 </a:t>
            </a:r>
            <a:r>
              <a:rPr sz="2800" spc="-35" dirty="0">
                <a:latin typeface="Perpetua"/>
                <a:cs typeface="Perpetua"/>
              </a:rPr>
              <a:t>copy-</a:t>
            </a:r>
            <a:r>
              <a:rPr sz="2800" dirty="0">
                <a:latin typeface="Perpetua"/>
                <a:cs typeface="Perpetua"/>
              </a:rPr>
              <a:t>paste </a:t>
            </a:r>
            <a:r>
              <a:rPr sz="2800" spc="-10" dirty="0">
                <a:latin typeface="Perpetua"/>
                <a:cs typeface="Perpetua"/>
              </a:rPr>
              <a:t>errors)</a:t>
            </a:r>
            <a:endParaRPr sz="2800" dirty="0">
              <a:latin typeface="Perpetua"/>
              <a:cs typeface="Perpetua"/>
            </a:endParaRPr>
          </a:p>
          <a:p>
            <a:pPr marL="559435" lvl="1" indent="-339725">
              <a:spcBef>
                <a:spcPts val="459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59435" algn="l"/>
              </a:tabLst>
            </a:pPr>
            <a:r>
              <a:rPr sz="2800" dirty="0">
                <a:latin typeface="Perpetua"/>
                <a:cs typeface="Perpetua"/>
              </a:rPr>
              <a:t>Instead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declarations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type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checking</a:t>
            </a:r>
            <a:endParaRPr sz="2800" dirty="0">
              <a:latin typeface="Perpetua"/>
              <a:cs typeface="Perpetua"/>
            </a:endParaRPr>
          </a:p>
          <a:p>
            <a:pPr marL="560070" marR="5080" lvl="1" indent="-340360">
              <a:spcBef>
                <a:spcPts val="395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sz="2800" dirty="0">
                <a:latin typeface="Perpetua"/>
                <a:cs typeface="Perpetua"/>
              </a:rPr>
              <a:t>Fix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all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warnings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program,</a:t>
            </a:r>
            <a:r>
              <a:rPr sz="2800" spc="-1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so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you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know </a:t>
            </a:r>
            <a:r>
              <a:rPr sz="2800" dirty="0">
                <a:latin typeface="Perpetua"/>
                <a:cs typeface="Perpetua"/>
              </a:rPr>
              <a:t>that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you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don't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miss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any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logical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error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953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19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CAA8D8A-3B54-9F82-DEFF-4EFC7E56109C}"/>
              </a:ext>
            </a:extLst>
          </p:cNvPr>
          <p:cNvSpPr txBox="1"/>
          <p:nvPr/>
        </p:nvSpPr>
        <p:spPr>
          <a:xfrm>
            <a:off x="3979229" y="896296"/>
            <a:ext cx="8324215" cy="56800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2415">
              <a:spcBef>
                <a:spcPts val="7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spc="-20" dirty="0">
                <a:latin typeface="Perpetua"/>
                <a:cs typeface="Perpetua"/>
              </a:rPr>
              <a:t>Variables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assigned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only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once,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but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value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further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refined:</a:t>
            </a:r>
            <a:endParaRPr sz="2400" dirty="0">
              <a:latin typeface="Perpetua"/>
              <a:cs typeface="Perpetua"/>
            </a:endParaRPr>
          </a:p>
          <a:p>
            <a:pPr marL="1841500">
              <a:spcBef>
                <a:spcPts val="620"/>
              </a:spcBef>
            </a:pPr>
            <a:r>
              <a:rPr sz="2400" b="1" dirty="0">
                <a:latin typeface="Courier New"/>
                <a:cs typeface="Courier New"/>
              </a:rPr>
              <a:t>?-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X=f(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-10" dirty="0">
                <a:latin typeface="Courier New"/>
                <a:cs typeface="Courier New"/>
              </a:rPr>
              <a:t>),</a:t>
            </a:r>
            <a:endParaRPr sz="2400" dirty="0">
              <a:latin typeface="Courier New"/>
              <a:cs typeface="Courier New"/>
            </a:endParaRPr>
          </a:p>
          <a:p>
            <a:pPr marL="2755900" marR="4281170">
              <a:lnSpc>
                <a:spcPct val="120800"/>
              </a:lnSpc>
              <a:spcBef>
                <a:spcPts val="45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-10" dirty="0">
                <a:latin typeface="Courier New"/>
                <a:cs typeface="Courier New"/>
              </a:rPr>
              <a:t>=g(</a:t>
            </a: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Z</a:t>
            </a:r>
            <a:r>
              <a:rPr sz="2400" b="1" spc="-10" dirty="0">
                <a:latin typeface="Courier New"/>
                <a:cs typeface="Courier New"/>
              </a:rPr>
              <a:t>), </a:t>
            </a:r>
            <a:r>
              <a:rPr sz="2400" b="1" spc="-20" dirty="0">
                <a:solidFill>
                  <a:srgbClr val="00AF50"/>
                </a:solidFill>
                <a:latin typeface="Courier New"/>
                <a:cs typeface="Courier New"/>
              </a:rPr>
              <a:t>Z</a:t>
            </a:r>
            <a:r>
              <a:rPr sz="2400" b="1" spc="-20" dirty="0">
                <a:latin typeface="Courier New"/>
                <a:cs typeface="Courier New"/>
              </a:rPr>
              <a:t>=2.</a:t>
            </a:r>
            <a:endParaRPr sz="2400" dirty="0">
              <a:latin typeface="Courier New"/>
              <a:cs typeface="Courier New"/>
            </a:endParaRPr>
          </a:p>
          <a:p>
            <a:pPr marL="1841500">
              <a:spcBef>
                <a:spcPts val="555"/>
              </a:spcBef>
            </a:pPr>
            <a:r>
              <a:rPr sz="2400" spc="-20" dirty="0">
                <a:latin typeface="Perpetua"/>
                <a:cs typeface="Perpetua"/>
              </a:rPr>
              <a:t>Therefore,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X=f(g(2)),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Y=g(2),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Z=2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spcBef>
                <a:spcPts val="38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order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also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does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not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matter:</a:t>
            </a:r>
            <a:endParaRPr sz="2400" dirty="0">
              <a:latin typeface="Perpetua"/>
              <a:cs typeface="Perpetua"/>
            </a:endParaRPr>
          </a:p>
          <a:p>
            <a:pPr marL="1841500">
              <a:spcBef>
                <a:spcPts val="620"/>
              </a:spcBef>
            </a:pPr>
            <a:r>
              <a:rPr sz="2400" b="1" dirty="0">
                <a:latin typeface="Courier New"/>
                <a:cs typeface="Courier New"/>
              </a:rPr>
              <a:t>?-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00AF50"/>
                </a:solidFill>
                <a:latin typeface="Courier New"/>
                <a:cs typeface="Courier New"/>
              </a:rPr>
              <a:t>Z</a:t>
            </a:r>
            <a:r>
              <a:rPr sz="2400" b="1" spc="-20" dirty="0">
                <a:latin typeface="Courier New"/>
                <a:cs typeface="Courier New"/>
              </a:rPr>
              <a:t>=2,</a:t>
            </a:r>
            <a:endParaRPr sz="2400" dirty="0">
              <a:latin typeface="Courier New"/>
              <a:cs typeface="Courier New"/>
            </a:endParaRPr>
          </a:p>
          <a:p>
            <a:pPr marL="2755900">
              <a:spcBef>
                <a:spcPts val="635"/>
              </a:spcBef>
            </a:pPr>
            <a:r>
              <a:rPr sz="2400" b="1" spc="-10" dirty="0">
                <a:latin typeface="Courier New"/>
                <a:cs typeface="Courier New"/>
              </a:rPr>
              <a:t>X=f(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-10" dirty="0">
                <a:latin typeface="Courier New"/>
                <a:cs typeface="Courier New"/>
              </a:rPr>
              <a:t>),</a:t>
            </a:r>
            <a:endParaRPr sz="2400" dirty="0">
              <a:latin typeface="Courier New"/>
              <a:cs typeface="Courier New"/>
            </a:endParaRPr>
          </a:p>
          <a:p>
            <a:pPr marL="2755900">
              <a:spcBef>
                <a:spcPts val="600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-10" dirty="0">
                <a:latin typeface="Courier New"/>
                <a:cs typeface="Courier New"/>
              </a:rPr>
              <a:t>=g(</a:t>
            </a: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Z</a:t>
            </a:r>
            <a:r>
              <a:rPr sz="2400" b="1" spc="-10" dirty="0">
                <a:latin typeface="Courier New"/>
                <a:cs typeface="Courier New"/>
              </a:rPr>
              <a:t>).</a:t>
            </a:r>
            <a:endParaRPr sz="2400" dirty="0">
              <a:latin typeface="Courier New"/>
              <a:cs typeface="Courier New"/>
            </a:endParaRPr>
          </a:p>
          <a:p>
            <a:pPr marL="1841500">
              <a:spcBef>
                <a:spcPts val="565"/>
              </a:spcBef>
            </a:pP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f(g(2)),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Y=g(2),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Z=2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spcBef>
                <a:spcPts val="38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dirty="0">
                <a:latin typeface="Perpetua"/>
                <a:cs typeface="Perpetua"/>
              </a:rPr>
              <a:t>Even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infinite</a:t>
            </a:r>
            <a:r>
              <a:rPr sz="2400" spc="-7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structures:</a:t>
            </a:r>
            <a:endParaRPr sz="2400" dirty="0">
              <a:latin typeface="Perpetua"/>
              <a:cs typeface="Perpetua"/>
            </a:endParaRPr>
          </a:p>
          <a:p>
            <a:pPr marL="1841500">
              <a:spcBef>
                <a:spcPts val="415"/>
              </a:spcBef>
            </a:pPr>
            <a:r>
              <a:rPr sz="2400" b="1" dirty="0">
                <a:latin typeface="Courier New"/>
                <a:cs typeface="Courier New"/>
              </a:rPr>
              <a:t>?-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X=f(X).</a:t>
            </a:r>
            <a:endParaRPr sz="2400" dirty="0">
              <a:latin typeface="Courier New"/>
              <a:cs typeface="Courier New"/>
            </a:endParaRPr>
          </a:p>
          <a:p>
            <a:pPr marL="1841500">
              <a:spcBef>
                <a:spcPts val="434"/>
              </a:spcBef>
            </a:pPr>
            <a:r>
              <a:rPr sz="2400" b="1" spc="-10" dirty="0">
                <a:latin typeface="Courier New"/>
                <a:cs typeface="Courier New"/>
              </a:rPr>
              <a:t>X=f(f(f(f(f(f(f(f(f(f(...))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93248"/>
            <a:ext cx="352996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381" y="1357279"/>
            <a:ext cx="11550315" cy="4143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0670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Paradigms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of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Programming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Languages:</a:t>
            </a:r>
            <a:endParaRPr sz="3600" dirty="0">
              <a:latin typeface="Perpetua"/>
              <a:cs typeface="Perpetua"/>
            </a:endParaRPr>
          </a:p>
          <a:p>
            <a:pPr marL="558800" lvl="1" indent="-301625">
              <a:spcBef>
                <a:spcPts val="6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8800" algn="l"/>
              </a:tabLst>
            </a:pPr>
            <a:r>
              <a:rPr sz="3200" spc="-10" dirty="0">
                <a:latin typeface="Perpetua"/>
                <a:cs typeface="Perpetua"/>
              </a:rPr>
              <a:t>Imperative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3200" spc="-30" dirty="0">
                <a:latin typeface="Perpetua"/>
                <a:cs typeface="Perpetua"/>
              </a:rPr>
              <a:t>=</a:t>
            </a:r>
            <a:r>
              <a:rPr sz="3200" spc="-37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Turing</a:t>
            </a:r>
            <a:r>
              <a:rPr sz="3200" spc="-114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machines</a:t>
            </a:r>
            <a:endParaRPr sz="3200" dirty="0">
              <a:latin typeface="Perpetua"/>
              <a:cs typeface="Perpetua"/>
            </a:endParaRPr>
          </a:p>
          <a:p>
            <a:pPr marL="558800" lvl="1" indent="-301625">
              <a:buClr>
                <a:srgbClr val="9B2C1F"/>
              </a:buClr>
              <a:buSzPct val="84375"/>
              <a:buFont typeface="Segoe UI Symbol"/>
              <a:buChar char="⚫"/>
              <a:tabLst>
                <a:tab pos="558800" algn="l"/>
              </a:tabLst>
            </a:pPr>
            <a:r>
              <a:rPr sz="3200" dirty="0">
                <a:latin typeface="Perpetua"/>
                <a:cs typeface="Perpetua"/>
              </a:rPr>
              <a:t>Functional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Programming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=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lambda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calculus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lnSpc>
                <a:spcPts val="3810"/>
              </a:lnSpc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Logical</a:t>
            </a:r>
            <a:r>
              <a:rPr sz="3200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Programming</a:t>
            </a:r>
            <a:r>
              <a:rPr sz="32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=</a:t>
            </a:r>
            <a:r>
              <a:rPr sz="3200" spc="-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first-order</a:t>
            </a:r>
            <a:r>
              <a:rPr sz="3200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predicate</a:t>
            </a:r>
            <a:r>
              <a:rPr sz="32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calculus</a:t>
            </a:r>
            <a:endParaRPr sz="3200" dirty="0">
              <a:latin typeface="Perpetua"/>
              <a:cs typeface="Perpetua"/>
            </a:endParaRPr>
          </a:p>
          <a:p>
            <a:pPr marL="285115" marR="321310" indent="-281305">
              <a:lnSpc>
                <a:spcPts val="4320"/>
              </a:lnSpc>
              <a:spcBef>
                <a:spcPts val="114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Prolog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and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its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variants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make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up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20" dirty="0">
                <a:latin typeface="Perpetua"/>
                <a:cs typeface="Perpetua"/>
              </a:rPr>
              <a:t> most </a:t>
            </a:r>
            <a:r>
              <a:rPr sz="3600" dirty="0">
                <a:latin typeface="Perpetua"/>
                <a:cs typeface="Perpetua"/>
              </a:rPr>
              <a:t>commonly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used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Logical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programming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languages.</a:t>
            </a:r>
            <a:endParaRPr sz="3600" dirty="0">
              <a:latin typeface="Perpetua"/>
              <a:cs typeface="Perpetua"/>
            </a:endParaRPr>
          </a:p>
          <a:p>
            <a:pPr marL="560070" marR="539750" lvl="1" indent="-302260">
              <a:lnSpc>
                <a:spcPts val="3840"/>
              </a:lnSpc>
              <a:spcBef>
                <a:spcPts val="4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60070" algn="l"/>
              </a:tabLst>
            </a:pPr>
            <a:r>
              <a:rPr lang="en-US" sz="3200" dirty="0">
                <a:latin typeface="Perpetua"/>
                <a:cs typeface="Perpetua"/>
              </a:rPr>
              <a:t>V</a:t>
            </a:r>
            <a:r>
              <a:rPr sz="3200" dirty="0">
                <a:latin typeface="Perpetua"/>
                <a:cs typeface="Perpetua"/>
              </a:rPr>
              <a:t>ariant</a:t>
            </a:r>
            <a:r>
              <a:rPr lang="en-US" sz="3200" spc="-50" dirty="0">
                <a:latin typeface="Perpetua"/>
                <a:cs typeface="Perpetua"/>
              </a:rPr>
              <a:t>s : </a:t>
            </a:r>
            <a:r>
              <a:rPr sz="3200" dirty="0">
                <a:latin typeface="Perpetua"/>
                <a:cs typeface="Perpetua"/>
              </a:rPr>
              <a:t>XSB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Prolog</a:t>
            </a:r>
            <a:r>
              <a:rPr lang="en-US" sz="3200" spc="-60" dirty="0">
                <a:latin typeface="Perpetua"/>
                <a:cs typeface="Perpetua"/>
              </a:rPr>
              <a:t>, </a:t>
            </a:r>
            <a:r>
              <a:rPr sz="3200" dirty="0">
                <a:latin typeface="Perpetua"/>
                <a:cs typeface="Perpetua"/>
              </a:rPr>
              <a:t>SWI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Prolog,</a:t>
            </a:r>
            <a:r>
              <a:rPr sz="3200" spc="-14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Sicstus,Yap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Prolog, </a:t>
            </a:r>
            <a:r>
              <a:rPr sz="3200" dirty="0">
                <a:latin typeface="Perpetua"/>
                <a:cs typeface="Perpetua"/>
              </a:rPr>
              <a:t>Ciao</a:t>
            </a:r>
            <a:r>
              <a:rPr sz="3200" spc="-20" dirty="0">
                <a:latin typeface="Perpetua"/>
                <a:cs typeface="Perpetua"/>
              </a:rPr>
              <a:t> Prolog,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GNU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Prolog,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etc.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1" y="93248"/>
            <a:ext cx="87483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Meaning</a:t>
            </a:r>
            <a:r>
              <a:rPr spc="-285" dirty="0"/>
              <a:t> </a:t>
            </a:r>
            <a:r>
              <a:rPr dirty="0"/>
              <a:t>of</a:t>
            </a:r>
            <a:r>
              <a:rPr spc="-280" dirty="0"/>
              <a:t> </a:t>
            </a:r>
            <a:r>
              <a:rPr spc="-20" dirty="0"/>
              <a:t>Logic</a:t>
            </a:r>
            <a:r>
              <a:rPr spc="-280" dirty="0"/>
              <a:t> </a:t>
            </a:r>
            <a:r>
              <a:rPr spc="-80" dirty="0"/>
              <a:t>Programs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806195"/>
            <a:ext cx="8341995" cy="519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81000" indent="-281305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b="1" dirty="0">
                <a:latin typeface="Perpetua"/>
                <a:cs typeface="Perpetua"/>
              </a:rPr>
              <a:t>Declarative</a:t>
            </a:r>
            <a:r>
              <a:rPr sz="3600" b="1" spc="-75" dirty="0">
                <a:latin typeface="Perpetua"/>
                <a:cs typeface="Perpetua"/>
              </a:rPr>
              <a:t> </a:t>
            </a:r>
            <a:r>
              <a:rPr sz="3600" b="1" dirty="0">
                <a:latin typeface="Perpetua"/>
                <a:cs typeface="Perpetua"/>
              </a:rPr>
              <a:t>Meaning:</a:t>
            </a:r>
            <a:r>
              <a:rPr sz="3600" b="1" spc="-204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What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are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65" dirty="0">
                <a:latin typeface="Perpetua"/>
                <a:cs typeface="Perpetua"/>
              </a:rPr>
              <a:t> </a:t>
            </a:r>
            <a:r>
              <a:rPr sz="3600" b="1" i="1" spc="-10" dirty="0">
                <a:solidFill>
                  <a:srgbClr val="FF0000"/>
                </a:solidFill>
                <a:latin typeface="Perpetua"/>
                <a:cs typeface="Perpetua"/>
              </a:rPr>
              <a:t>logical </a:t>
            </a:r>
            <a:r>
              <a:rPr sz="3600" b="1" i="1" dirty="0">
                <a:solidFill>
                  <a:srgbClr val="FF0000"/>
                </a:solidFill>
                <a:latin typeface="Perpetua"/>
                <a:cs typeface="Perpetua"/>
              </a:rPr>
              <a:t>consequences</a:t>
            </a:r>
            <a:r>
              <a:rPr sz="3600" b="1" i="1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of</a:t>
            </a:r>
            <a:r>
              <a:rPr sz="3600" spc="-6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7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program?</a:t>
            </a:r>
            <a:endParaRPr sz="3600" dirty="0">
              <a:latin typeface="Perpetua"/>
              <a:cs typeface="Perpetua"/>
            </a:endParaRPr>
          </a:p>
          <a:p>
            <a:pPr marL="285115" marR="243204" indent="-281305">
              <a:spcBef>
                <a:spcPts val="605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b="1" dirty="0">
                <a:latin typeface="Perpetua"/>
                <a:cs typeface="Perpetua"/>
              </a:rPr>
              <a:t>Procedural</a:t>
            </a:r>
            <a:r>
              <a:rPr sz="3600" b="1" spc="-55" dirty="0">
                <a:latin typeface="Perpetua"/>
                <a:cs typeface="Perpetua"/>
              </a:rPr>
              <a:t> </a:t>
            </a:r>
            <a:r>
              <a:rPr sz="3600" b="1" dirty="0">
                <a:latin typeface="Perpetua"/>
                <a:cs typeface="Perpetua"/>
              </a:rPr>
              <a:t>Meaning:</a:t>
            </a:r>
            <a:r>
              <a:rPr sz="3600" b="1" spc="-18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what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values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of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the </a:t>
            </a:r>
            <a:r>
              <a:rPr sz="3600" dirty="0">
                <a:latin typeface="Perpetua"/>
                <a:cs typeface="Perpetua"/>
              </a:rPr>
              <a:t>variables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query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can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b="1" i="1" spc="-10" dirty="0">
                <a:solidFill>
                  <a:srgbClr val="FF0000"/>
                </a:solidFill>
                <a:latin typeface="Perpetua"/>
                <a:cs typeface="Perpetua"/>
              </a:rPr>
              <a:t>prove</a:t>
            </a:r>
            <a:r>
              <a:rPr sz="3600" b="1" i="1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query?</a:t>
            </a:r>
            <a:endParaRPr sz="3600" dirty="0">
              <a:latin typeface="Perpetua"/>
              <a:cs typeface="Perpetua"/>
            </a:endParaRPr>
          </a:p>
          <a:p>
            <a:pPr marL="559435" lvl="1" indent="-339725">
              <a:spcBef>
                <a:spcPts val="400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59435" algn="l"/>
              </a:tabLst>
            </a:pP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user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gives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system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10" dirty="0">
                <a:latin typeface="Perpetua"/>
                <a:cs typeface="Perpetua"/>
              </a:rPr>
              <a:t> goal:</a:t>
            </a:r>
            <a:endParaRPr sz="3600" dirty="0">
              <a:latin typeface="Perpetua"/>
              <a:cs typeface="Perpetua"/>
            </a:endParaRPr>
          </a:p>
          <a:p>
            <a:pPr marL="834390" marR="1231900" lvl="2" indent="-340360">
              <a:spcBef>
                <a:spcPts val="400"/>
              </a:spcBef>
              <a:buClr>
                <a:srgbClr val="E6B0AB"/>
              </a:buClr>
              <a:buSzPct val="84722"/>
              <a:buFont typeface="Segoe UI Symbol"/>
              <a:buChar char="⚫"/>
              <a:tabLst>
                <a:tab pos="834390" algn="l"/>
              </a:tabLst>
            </a:pP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system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attempts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to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find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axioms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spc="-50" dirty="0">
                <a:latin typeface="Perpetua"/>
                <a:cs typeface="Perpetua"/>
              </a:rPr>
              <a:t>+ </a:t>
            </a:r>
            <a:r>
              <a:rPr sz="3600" dirty="0">
                <a:latin typeface="Perpetua"/>
                <a:cs typeface="Perpetua"/>
              </a:rPr>
              <a:t>inference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rules</a:t>
            </a:r>
            <a:r>
              <a:rPr sz="3600" spc="-7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to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b="1" spc="-10" dirty="0">
                <a:latin typeface="Perpetua"/>
                <a:cs typeface="Perpetua"/>
              </a:rPr>
              <a:t>prove</a:t>
            </a:r>
            <a:r>
              <a:rPr sz="3600" b="1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that</a:t>
            </a:r>
            <a:r>
              <a:rPr sz="3600" spc="-70" dirty="0">
                <a:latin typeface="Perpetua"/>
                <a:cs typeface="Perpetua"/>
              </a:rPr>
              <a:t> </a:t>
            </a:r>
            <a:r>
              <a:rPr sz="3600" spc="-20" dirty="0">
                <a:latin typeface="Perpetua"/>
                <a:cs typeface="Perpetua"/>
              </a:rPr>
              <a:t>goal</a:t>
            </a:r>
            <a:endParaRPr sz="3600" dirty="0">
              <a:latin typeface="Perpetua"/>
              <a:cs typeface="Perpetua"/>
            </a:endParaRPr>
          </a:p>
          <a:p>
            <a:pPr marL="1109345" marR="5080" lvl="3" indent="-318135">
              <a:spcBef>
                <a:spcPts val="400"/>
              </a:spcBef>
              <a:buClr>
                <a:srgbClr val="A18E6A"/>
              </a:buClr>
              <a:buSzPct val="79166"/>
              <a:buFont typeface="Segoe UI Symbol"/>
              <a:buChar char="⚫"/>
              <a:tabLst>
                <a:tab pos="1109345" algn="l"/>
              </a:tabLst>
            </a:pPr>
            <a:r>
              <a:rPr sz="3600" dirty="0">
                <a:latin typeface="Perpetua"/>
                <a:cs typeface="Perpetua"/>
              </a:rPr>
              <a:t>If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goal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contains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variables,</a:t>
            </a:r>
            <a:r>
              <a:rPr sz="3600" spc="-17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then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also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gives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the </a:t>
            </a:r>
            <a:r>
              <a:rPr sz="3600" dirty="0">
                <a:latin typeface="Perpetua"/>
                <a:cs typeface="Perpetua"/>
              </a:rPr>
              <a:t>values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those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variables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which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20" dirty="0">
                <a:latin typeface="Perpetua"/>
                <a:cs typeface="Perpetua"/>
              </a:rPr>
              <a:t> goal</a:t>
            </a:r>
            <a:endParaRPr sz="36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7220" y="5973318"/>
            <a:ext cx="4123054" cy="545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0"/>
              </a:lnSpc>
              <a:spcBef>
                <a:spcPts val="100"/>
              </a:spcBef>
            </a:pPr>
            <a:r>
              <a:rPr sz="3600" dirty="0">
                <a:latin typeface="Perpetua"/>
                <a:cs typeface="Perpetua"/>
              </a:rPr>
              <a:t>is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proven</a:t>
            </a:r>
            <a:endParaRPr sz="3600" dirty="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1303" y="6314694"/>
            <a:ext cx="2343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36</a:t>
            </a:r>
            <a:endParaRPr sz="1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7504" y="76410"/>
            <a:ext cx="10515600" cy="784574"/>
          </a:xfrm>
          <a:prstGeom prst="rect">
            <a:avLst/>
          </a:prstGeom>
        </p:spPr>
        <p:txBody>
          <a:bodyPr vert="horz" wrap="square" lIns="0" tIns="106426" rIns="0" bIns="0" rtlCol="0" anchor="ctr">
            <a:spAutoFit/>
          </a:bodyPr>
          <a:lstStyle/>
          <a:p>
            <a:pPr marL="125095">
              <a:spcBef>
                <a:spcPts val="100"/>
              </a:spcBef>
            </a:pPr>
            <a:r>
              <a:rPr u="sng" spc="-35" dirty="0">
                <a:uFill>
                  <a:solidFill>
                    <a:srgbClr val="696363"/>
                  </a:solidFill>
                </a:uFill>
              </a:rPr>
              <a:t>Declarative</a:t>
            </a:r>
            <a:r>
              <a:rPr u="sng" spc="-300" dirty="0">
                <a:uFill>
                  <a:solidFill>
                    <a:srgbClr val="696363"/>
                  </a:solidFill>
                </a:uFill>
              </a:rPr>
              <a:t> </a:t>
            </a:r>
            <a:r>
              <a:rPr u="sng" spc="-25" dirty="0">
                <a:uFill>
                  <a:solidFill>
                    <a:srgbClr val="696363"/>
                  </a:solidFill>
                </a:uFill>
              </a:rPr>
              <a:t>Meaning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006" y="937014"/>
            <a:ext cx="276415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brown(bear). gray(elephant). black(cat).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6988" y="924691"/>
            <a:ext cx="258127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big(bear). big(elephant). small(cat).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" y="2263478"/>
            <a:ext cx="6507479" cy="439543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162050">
              <a:spcBef>
                <a:spcPts val="495"/>
              </a:spcBef>
            </a:pPr>
            <a:r>
              <a:rPr sz="2400" b="1" dirty="0">
                <a:latin typeface="Courier New"/>
                <a:cs typeface="Courier New"/>
              </a:rPr>
              <a:t>dark(Z)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:-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black(Z).</a:t>
            </a:r>
            <a:endParaRPr sz="2400" dirty="0">
              <a:latin typeface="Courier New"/>
              <a:cs typeface="Courier New"/>
            </a:endParaRPr>
          </a:p>
          <a:p>
            <a:pPr marL="1162050" marR="1601470">
              <a:lnSpc>
                <a:spcPts val="3279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dark(Z)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:-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brown(Z). </a:t>
            </a:r>
            <a:r>
              <a:rPr sz="2400" b="1" dirty="0">
                <a:latin typeface="Courier New"/>
                <a:cs typeface="Courier New"/>
              </a:rPr>
              <a:t>dangerous(X)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:-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dark(X),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big(X).</a:t>
            </a:r>
            <a:endParaRPr sz="2400" dirty="0">
              <a:latin typeface="Courier New"/>
              <a:cs typeface="Courier New"/>
            </a:endParaRPr>
          </a:p>
          <a:p>
            <a:pPr marL="334645" indent="-271145">
              <a:spcBef>
                <a:spcPts val="31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334645" algn="l"/>
              </a:tabLst>
            </a:pP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Perpetua"/>
                <a:cs typeface="Perpetua"/>
              </a:rPr>
              <a:t>logical</a:t>
            </a:r>
            <a:r>
              <a:rPr sz="2000" i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Perpetua"/>
                <a:cs typeface="Perpetua"/>
              </a:rPr>
              <a:t>consequences</a:t>
            </a:r>
            <a:r>
              <a:rPr sz="2000" i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a</a:t>
            </a:r>
            <a:r>
              <a:rPr sz="2000" i="1" spc="-20" dirty="0">
                <a:latin typeface="Perpetua"/>
                <a:cs typeface="Perpetua"/>
              </a:rPr>
              <a:t> </a:t>
            </a:r>
            <a:r>
              <a:rPr sz="2000" i="1" spc="-10" dirty="0">
                <a:latin typeface="Perpetua"/>
                <a:cs typeface="Perpetua"/>
              </a:rPr>
              <a:t>program</a:t>
            </a:r>
            <a:r>
              <a:rPr sz="2000" i="1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smallest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set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such</a:t>
            </a:r>
            <a:r>
              <a:rPr sz="2000" spc="-20" dirty="0">
                <a:latin typeface="Perpetua"/>
                <a:cs typeface="Perpetua"/>
              </a:rPr>
              <a:t> that</a:t>
            </a:r>
            <a:endParaRPr sz="2000" dirty="0">
              <a:latin typeface="Perpetua"/>
              <a:cs typeface="Perpetua"/>
            </a:endParaRPr>
          </a:p>
          <a:p>
            <a:pPr marL="610235" lvl="1" indent="-231775">
              <a:spcBef>
                <a:spcPts val="45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10235" algn="l"/>
              </a:tabLst>
            </a:pPr>
            <a:r>
              <a:rPr sz="2000" dirty="0">
                <a:latin typeface="Perpetua"/>
                <a:cs typeface="Perpetua"/>
              </a:rPr>
              <a:t>All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facts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program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L,</a:t>
            </a:r>
            <a:endParaRPr sz="2000" dirty="0">
              <a:latin typeface="Perpetua"/>
              <a:cs typeface="Perpetua"/>
            </a:endParaRPr>
          </a:p>
          <a:p>
            <a:pPr marL="610870" marR="366395" lvl="1" indent="-232410">
              <a:spcBef>
                <a:spcPts val="42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10870" algn="l"/>
                <a:tab pos="1387475" algn="l"/>
                <a:tab pos="4187825" algn="l"/>
                <a:tab pos="4910455" algn="l"/>
              </a:tabLst>
            </a:pPr>
            <a:r>
              <a:rPr sz="2000" spc="-25" dirty="0">
                <a:latin typeface="Perpetua"/>
                <a:cs typeface="Perpetua"/>
              </a:rPr>
              <a:t>If</a:t>
            </a:r>
            <a:r>
              <a:rPr sz="2000" dirty="0">
                <a:latin typeface="Perpetua"/>
                <a:cs typeface="Perpetua"/>
              </a:rPr>
              <a:t>	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:-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baseline="-20833" dirty="0">
                <a:latin typeface="Courier New"/>
                <a:cs typeface="Courier New"/>
              </a:rPr>
              <a:t>1</a:t>
            </a:r>
            <a:r>
              <a:rPr sz="2000" b="1" dirty="0">
                <a:latin typeface="Courier New"/>
                <a:cs typeface="Courier New"/>
              </a:rPr>
              <a:t>,B</a:t>
            </a:r>
            <a:r>
              <a:rPr sz="2000" b="1" baseline="-20833" dirty="0">
                <a:latin typeface="Courier New"/>
                <a:cs typeface="Courier New"/>
              </a:rPr>
              <a:t>2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…,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10" dirty="0">
                <a:latin typeface="Courier New"/>
                <a:cs typeface="Courier New"/>
              </a:rPr>
              <a:t>B</a:t>
            </a:r>
            <a:r>
              <a:rPr sz="2000" b="1" spc="-15" baseline="-20833" dirty="0">
                <a:latin typeface="Courier New"/>
                <a:cs typeface="Courier New"/>
              </a:rPr>
              <a:t>n</a:t>
            </a:r>
            <a:r>
              <a:rPr sz="2000" b="1" spc="-637" baseline="-20833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Perpetua"/>
                <a:cs typeface="Perpetua"/>
              </a:rPr>
              <a:t>.</a:t>
            </a:r>
            <a:r>
              <a:rPr sz="2000" dirty="0">
                <a:latin typeface="Perpetua"/>
                <a:cs typeface="Perpetua"/>
              </a:rPr>
              <a:t>	is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instance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clause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the </a:t>
            </a:r>
            <a:r>
              <a:rPr sz="2000" dirty="0">
                <a:latin typeface="Perpetua"/>
                <a:cs typeface="Perpetua"/>
              </a:rPr>
              <a:t>program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such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that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baseline="-20833" dirty="0">
                <a:latin typeface="Courier New"/>
                <a:cs typeface="Courier New"/>
              </a:rPr>
              <a:t>1</a:t>
            </a:r>
            <a:r>
              <a:rPr sz="2000" b="1" dirty="0">
                <a:latin typeface="Courier New"/>
                <a:cs typeface="Courier New"/>
              </a:rPr>
              <a:t>,B</a:t>
            </a:r>
            <a:r>
              <a:rPr sz="2000" b="1" baseline="-20833" dirty="0">
                <a:latin typeface="Courier New"/>
                <a:cs typeface="Courier New"/>
              </a:rPr>
              <a:t>2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…,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B</a:t>
            </a:r>
            <a:r>
              <a:rPr sz="2000" b="1" spc="-15" baseline="-20833" dirty="0">
                <a:latin typeface="Courier New"/>
                <a:cs typeface="Courier New"/>
              </a:rPr>
              <a:t>n</a:t>
            </a:r>
            <a:r>
              <a:rPr sz="2000" b="1" spc="-644" baseline="-20833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all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L,</a:t>
            </a:r>
            <a:r>
              <a:rPr sz="2000" spc="-10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then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91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also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25" dirty="0">
                <a:latin typeface="Perpetua"/>
                <a:cs typeface="Perpetua"/>
              </a:rPr>
              <a:t> L.</a:t>
            </a:r>
            <a:endParaRPr sz="2000" dirty="0">
              <a:latin typeface="Perpetua"/>
              <a:cs typeface="Perpetua"/>
            </a:endParaRPr>
          </a:p>
          <a:p>
            <a:pPr marL="609600" marR="83820" lvl="1" indent="-247650">
              <a:spcBef>
                <a:spcPts val="355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610870" algn="l"/>
              </a:tabLst>
            </a:pPr>
            <a:r>
              <a:rPr sz="2000" dirty="0">
                <a:latin typeface="Perpetua"/>
                <a:cs typeface="Perpetua"/>
              </a:rPr>
              <a:t>For</a:t>
            </a:r>
            <a:r>
              <a:rPr sz="2000" spc="-8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above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program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get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dark(cat)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dark(bear)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Perpetua"/>
                <a:cs typeface="Perpetua"/>
              </a:rPr>
              <a:t>and 	</a:t>
            </a:r>
            <a:r>
              <a:rPr sz="2000" dirty="0">
                <a:latin typeface="Perpetua"/>
                <a:cs typeface="Perpetua"/>
              </a:rPr>
              <a:t>consequently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dangerous(bear)</a:t>
            </a:r>
            <a:r>
              <a:rPr sz="2000" b="1" spc="-695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addition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original</a:t>
            </a:r>
            <a:r>
              <a:rPr sz="2000" spc="650" dirty="0">
                <a:latin typeface="Perpetua"/>
                <a:cs typeface="Perpetua"/>
              </a:rPr>
              <a:t> 	</a:t>
            </a:r>
            <a:r>
              <a:rPr sz="2000" spc="-10" dirty="0">
                <a:latin typeface="Perpetua"/>
                <a:cs typeface="Perpetua"/>
              </a:rPr>
              <a:t>facts.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21</a:t>
            </a:fld>
            <a:endParaRPr spc="-25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94BD9A6-03A9-D960-47E6-D8D464583C98}"/>
              </a:ext>
            </a:extLst>
          </p:cNvPr>
          <p:cNvSpPr txBox="1"/>
          <p:nvPr/>
        </p:nvSpPr>
        <p:spPr>
          <a:xfrm>
            <a:off x="6523738" y="1105408"/>
            <a:ext cx="5481255" cy="312842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4645" indent="-271145">
              <a:spcBef>
                <a:spcPts val="334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334645" algn="l"/>
              </a:tabLst>
            </a:pPr>
            <a:r>
              <a:rPr sz="2000" dirty="0">
                <a:latin typeface="Perpetua"/>
                <a:cs typeface="Perpetua"/>
              </a:rPr>
              <a:t>A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query</a:t>
            </a:r>
            <a:r>
              <a:rPr sz="2000" i="1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is,</a:t>
            </a:r>
            <a:r>
              <a:rPr sz="2000" spc="-1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general,</a:t>
            </a:r>
            <a:r>
              <a:rPr sz="2000" spc="-1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conjunction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goals:</a:t>
            </a:r>
            <a:r>
              <a:rPr sz="2000" spc="-140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G</a:t>
            </a:r>
            <a:r>
              <a:rPr sz="2000" b="1" spc="-15" baseline="-21021" dirty="0">
                <a:latin typeface="Courier New"/>
                <a:cs typeface="Courier New"/>
              </a:rPr>
              <a:t>1</a:t>
            </a:r>
            <a:r>
              <a:rPr sz="2000" b="1" spc="-10" dirty="0">
                <a:latin typeface="Courier New"/>
                <a:cs typeface="Courier New"/>
              </a:rPr>
              <a:t>,G</a:t>
            </a:r>
            <a:r>
              <a:rPr sz="2000" b="1" spc="-15" baseline="-21021" dirty="0">
                <a:latin typeface="Courier New"/>
                <a:cs typeface="Courier New"/>
              </a:rPr>
              <a:t>2</a:t>
            </a:r>
            <a:r>
              <a:rPr sz="2000" b="1" spc="-10" dirty="0">
                <a:latin typeface="Courier New"/>
                <a:cs typeface="Courier New"/>
              </a:rPr>
              <a:t>,…,G</a:t>
            </a:r>
            <a:r>
              <a:rPr sz="2000" b="1" spc="-15" baseline="-21021" dirty="0">
                <a:latin typeface="Courier New"/>
                <a:cs typeface="Courier New"/>
              </a:rPr>
              <a:t>n</a:t>
            </a:r>
            <a:endParaRPr sz="2000" baseline="-21021" dirty="0">
              <a:latin typeface="Courier New"/>
              <a:cs typeface="Courier New"/>
            </a:endParaRPr>
          </a:p>
          <a:p>
            <a:pPr marL="334645" indent="-271145"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334645" algn="l"/>
              </a:tabLst>
            </a:pPr>
            <a:r>
              <a:rPr sz="2000" spc="-195" dirty="0">
                <a:latin typeface="Perpetua"/>
                <a:cs typeface="Perpetua"/>
              </a:rPr>
              <a:t>To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prove</a:t>
            </a:r>
            <a:r>
              <a:rPr sz="2000" i="1" spc="-135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G</a:t>
            </a:r>
            <a:r>
              <a:rPr sz="2000" b="1" spc="-15" baseline="-21021" dirty="0">
                <a:latin typeface="Courier New"/>
                <a:cs typeface="Courier New"/>
              </a:rPr>
              <a:t>1</a:t>
            </a:r>
            <a:r>
              <a:rPr sz="2000" b="1" spc="-10" dirty="0">
                <a:latin typeface="Courier New"/>
                <a:cs typeface="Courier New"/>
              </a:rPr>
              <a:t>,G</a:t>
            </a:r>
            <a:r>
              <a:rPr sz="2000" b="1" spc="-15" baseline="-21021" dirty="0">
                <a:latin typeface="Courier New"/>
                <a:cs typeface="Courier New"/>
              </a:rPr>
              <a:t>2</a:t>
            </a:r>
            <a:r>
              <a:rPr sz="2000" b="1" spc="-10" dirty="0">
                <a:latin typeface="Courier New"/>
                <a:cs typeface="Courier New"/>
              </a:rPr>
              <a:t>,…,G</a:t>
            </a:r>
            <a:r>
              <a:rPr sz="2000" b="1" spc="-15" baseline="-21021" dirty="0">
                <a:latin typeface="Courier New"/>
                <a:cs typeface="Courier New"/>
              </a:rPr>
              <a:t>n</a:t>
            </a:r>
            <a:r>
              <a:rPr sz="2000" spc="-10" dirty="0">
                <a:latin typeface="Perpetua"/>
                <a:cs typeface="Perpetua"/>
              </a:rPr>
              <a:t>:</a:t>
            </a:r>
            <a:endParaRPr sz="2000" dirty="0">
              <a:latin typeface="Perpetua"/>
              <a:cs typeface="Perpetua"/>
            </a:endParaRPr>
          </a:p>
          <a:p>
            <a:pPr marL="610235" lvl="1" indent="-231775">
              <a:spcBef>
                <a:spcPts val="45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10235" algn="l"/>
                <a:tab pos="4876800" algn="l"/>
              </a:tabLst>
            </a:pPr>
            <a:r>
              <a:rPr sz="2000" dirty="0">
                <a:latin typeface="Perpetua"/>
                <a:cs typeface="Perpetua"/>
              </a:rPr>
              <a:t>Find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clause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:-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baseline="-20833" dirty="0">
                <a:latin typeface="Courier New"/>
                <a:cs typeface="Courier New"/>
              </a:rPr>
              <a:t>1</a:t>
            </a:r>
            <a:r>
              <a:rPr sz="2000" b="1" dirty="0">
                <a:latin typeface="Courier New"/>
                <a:cs typeface="Courier New"/>
              </a:rPr>
              <a:t>,B</a:t>
            </a:r>
            <a:r>
              <a:rPr sz="2000" b="1" baseline="-20833" dirty="0">
                <a:latin typeface="Courier New"/>
                <a:cs typeface="Courier New"/>
              </a:rPr>
              <a:t>2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25" dirty="0">
                <a:latin typeface="Courier New"/>
                <a:cs typeface="Courier New"/>
              </a:rPr>
              <a:t> …,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10" dirty="0">
                <a:latin typeface="Courier New"/>
                <a:cs typeface="Courier New"/>
              </a:rPr>
              <a:t>B</a:t>
            </a:r>
            <a:r>
              <a:rPr sz="2000" b="1" spc="-15" baseline="-20833" dirty="0">
                <a:latin typeface="Courier New"/>
                <a:cs typeface="Courier New"/>
              </a:rPr>
              <a:t>k</a:t>
            </a:r>
            <a:r>
              <a:rPr sz="2000" b="1" spc="-637" baseline="-20833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such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that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G</a:t>
            </a:r>
            <a:r>
              <a:rPr sz="2000" b="1" spc="-15" baseline="-20833" dirty="0">
                <a:latin typeface="Courier New"/>
                <a:cs typeface="Courier New"/>
              </a:rPr>
              <a:t>1</a:t>
            </a:r>
            <a:r>
              <a:rPr sz="2000" b="1" spc="-637" baseline="-20833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91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Perpetua"/>
                <a:cs typeface="Perpetua"/>
              </a:rPr>
              <a:t>match.</a:t>
            </a:r>
            <a:endParaRPr sz="2000" dirty="0">
              <a:latin typeface="Perpetua"/>
              <a:cs typeface="Perpetua"/>
            </a:endParaRPr>
          </a:p>
          <a:p>
            <a:pPr marL="610235" lvl="1" indent="-231775"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10235" algn="l"/>
              </a:tabLst>
            </a:pPr>
            <a:r>
              <a:rPr sz="2000" dirty="0">
                <a:latin typeface="Perpetua"/>
                <a:cs typeface="Perpetua"/>
              </a:rPr>
              <a:t>Under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substitution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for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variables</a:t>
            </a:r>
            <a:r>
              <a:rPr sz="2000" spc="-10" dirty="0">
                <a:latin typeface="Perpetua"/>
                <a:cs typeface="Perpetua"/>
              </a:rPr>
              <a:t>,</a:t>
            </a:r>
            <a:r>
              <a:rPr sz="2000" spc="-12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prove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000" b="1" spc="-15" baseline="-20833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,B</a:t>
            </a:r>
            <a:r>
              <a:rPr sz="2000" b="1" spc="-15" baseline="-20833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,…,B</a:t>
            </a:r>
            <a:r>
              <a:rPr sz="2000" b="1" spc="-15" baseline="-20833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,G</a:t>
            </a:r>
            <a:r>
              <a:rPr sz="2000" b="1" spc="-15" baseline="-20833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,…,G</a:t>
            </a:r>
            <a:r>
              <a:rPr sz="2000" b="1" spc="-15" baseline="-20833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 baseline="-20833" dirty="0">
              <a:latin typeface="Courier New"/>
              <a:cs typeface="Courier New"/>
            </a:endParaRPr>
          </a:p>
          <a:p>
            <a:pPr marL="382270">
              <a:spcBef>
                <a:spcPts val="385"/>
              </a:spcBef>
            </a:pPr>
            <a:r>
              <a:rPr sz="2000" dirty="0">
                <a:latin typeface="Perpetua"/>
                <a:cs typeface="Perpetua"/>
              </a:rPr>
              <a:t>If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nothing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left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prove </a:t>
            </a:r>
            <a:r>
              <a:rPr sz="2000" dirty="0">
                <a:latin typeface="Perpetua"/>
                <a:cs typeface="Perpetua"/>
              </a:rPr>
              <a:t>then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proof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succeeds!</a:t>
            </a:r>
            <a:endParaRPr sz="2000" dirty="0">
              <a:latin typeface="Perpetua"/>
              <a:cs typeface="Perpetua"/>
            </a:endParaRPr>
          </a:p>
          <a:p>
            <a:pPr marL="382270">
              <a:spcBef>
                <a:spcPts val="395"/>
              </a:spcBef>
            </a:pPr>
            <a:r>
              <a:rPr sz="2000" dirty="0">
                <a:latin typeface="Perpetua"/>
                <a:cs typeface="Perpetua"/>
              </a:rPr>
              <a:t>If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there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no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more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clauses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match,</a:t>
            </a:r>
            <a:r>
              <a:rPr sz="2000" spc="-1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proof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fails!</a:t>
            </a:r>
            <a:endParaRPr sz="20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1" y="64246"/>
            <a:ext cx="10018709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50" dirty="0"/>
              <a:t>Procedural</a:t>
            </a:r>
            <a:r>
              <a:rPr sz="5400" spc="-260" dirty="0"/>
              <a:t> </a:t>
            </a:r>
            <a:r>
              <a:rPr sz="5400" spc="-20" dirty="0"/>
              <a:t>Meaning</a:t>
            </a:r>
            <a:r>
              <a:rPr sz="5400" spc="-229" dirty="0"/>
              <a:t> </a:t>
            </a:r>
            <a:r>
              <a:rPr sz="5400" dirty="0"/>
              <a:t>of</a:t>
            </a:r>
            <a:r>
              <a:rPr sz="5400" spc="-229" dirty="0"/>
              <a:t> </a:t>
            </a:r>
            <a:r>
              <a:rPr sz="5400" spc="-45" dirty="0"/>
              <a:t>Prolog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4953" y="1449612"/>
            <a:ext cx="6997700" cy="1979388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83845" indent="-271145">
              <a:spcBef>
                <a:spcPts val="334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  <a:tab pos="1651000" algn="l"/>
              </a:tabLst>
            </a:pPr>
            <a:r>
              <a:rPr sz="2800" spc="-200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2800" spc="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prove: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	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?-</a:t>
            </a:r>
            <a:r>
              <a:rPr sz="28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dangerous(Q).</a:t>
            </a:r>
            <a:endParaRPr sz="2800" dirty="0">
              <a:latin typeface="Courier New"/>
              <a:cs typeface="Courier New"/>
            </a:endParaRPr>
          </a:p>
          <a:p>
            <a:pPr marL="788670" lvl="1" indent="-457200">
              <a:spcBef>
                <a:spcPts val="450"/>
              </a:spcBef>
              <a:buClr>
                <a:srgbClr val="9B2C1F"/>
              </a:buClr>
              <a:buSzPct val="84782"/>
              <a:buAutoNum type="arabicPeriod"/>
              <a:tabLst>
                <a:tab pos="788670" algn="l"/>
              </a:tabLst>
            </a:pPr>
            <a:r>
              <a:rPr sz="2300" dirty="0">
                <a:latin typeface="Perpetua"/>
                <a:cs typeface="Perpetua"/>
              </a:rPr>
              <a:t>Select</a:t>
            </a:r>
            <a:r>
              <a:rPr sz="2300" spc="65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dangerous(X):-dark(X),big(X)</a:t>
            </a:r>
            <a:r>
              <a:rPr sz="2000" b="1" spc="-625" dirty="0">
                <a:latin typeface="Courier New"/>
                <a:cs typeface="Courier New"/>
              </a:rPr>
              <a:t> </a:t>
            </a:r>
            <a:r>
              <a:rPr sz="2300" dirty="0">
                <a:latin typeface="Perpetua"/>
                <a:cs typeface="Perpetua"/>
              </a:rPr>
              <a:t>and</a:t>
            </a:r>
            <a:r>
              <a:rPr sz="2300" spc="40" dirty="0">
                <a:latin typeface="Perpetua"/>
                <a:cs typeface="Perpetua"/>
              </a:rPr>
              <a:t> </a:t>
            </a:r>
            <a:r>
              <a:rPr sz="2300" spc="-10" dirty="0">
                <a:latin typeface="Perpetua"/>
                <a:cs typeface="Perpetua"/>
              </a:rPr>
              <a:t>prove</a:t>
            </a:r>
            <a:endParaRPr sz="2300" dirty="0">
              <a:latin typeface="Perpetua"/>
              <a:cs typeface="Perpetua"/>
            </a:endParaRPr>
          </a:p>
          <a:p>
            <a:pPr marL="788670">
              <a:spcBef>
                <a:spcPts val="90"/>
              </a:spcBef>
            </a:pPr>
            <a:r>
              <a:rPr sz="2000" b="1" spc="-10" dirty="0">
                <a:latin typeface="Courier New"/>
                <a:cs typeface="Courier New"/>
              </a:rPr>
              <a:t>dark(Q),big(Q).</a:t>
            </a:r>
            <a:endParaRPr sz="2000" dirty="0">
              <a:latin typeface="Courier New"/>
              <a:cs typeface="Courier New"/>
            </a:endParaRPr>
          </a:p>
          <a:p>
            <a:pPr marL="788670" lvl="1" indent="-457200">
              <a:spcBef>
                <a:spcPts val="315"/>
              </a:spcBef>
              <a:buClr>
                <a:srgbClr val="9B2C1F"/>
              </a:buClr>
              <a:buSzPct val="84782"/>
              <a:buAutoNum type="arabicPeriod" startAt="2"/>
              <a:tabLst>
                <a:tab pos="788670" algn="l"/>
              </a:tabLst>
            </a:pPr>
            <a:r>
              <a:rPr sz="2300" spc="-165" dirty="0">
                <a:latin typeface="Perpetua"/>
                <a:cs typeface="Perpetua"/>
              </a:rPr>
              <a:t>To</a:t>
            </a:r>
            <a:r>
              <a:rPr sz="2300" spc="-5" dirty="0">
                <a:latin typeface="Perpetua"/>
                <a:cs typeface="Perpetua"/>
              </a:rPr>
              <a:t> </a:t>
            </a:r>
            <a:r>
              <a:rPr sz="2300" spc="-20" dirty="0">
                <a:latin typeface="Perpetua"/>
                <a:cs typeface="Perpetua"/>
              </a:rPr>
              <a:t>prove</a:t>
            </a:r>
            <a:r>
              <a:rPr sz="2300" spc="-45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dark(Q)</a:t>
            </a:r>
            <a:r>
              <a:rPr sz="2000" b="1" spc="-690" dirty="0">
                <a:latin typeface="Courier New"/>
                <a:cs typeface="Courier New"/>
              </a:rPr>
              <a:t> </a:t>
            </a:r>
            <a:r>
              <a:rPr sz="2300" dirty="0">
                <a:latin typeface="Perpetua"/>
                <a:cs typeface="Perpetua"/>
              </a:rPr>
              <a:t>select</a:t>
            </a:r>
            <a:r>
              <a:rPr sz="2300" spc="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the</a:t>
            </a:r>
            <a:r>
              <a:rPr sz="2300" spc="-1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first</a:t>
            </a:r>
            <a:r>
              <a:rPr sz="2300" spc="-1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clause</a:t>
            </a:r>
            <a:r>
              <a:rPr sz="2300" spc="-2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of</a:t>
            </a:r>
            <a:r>
              <a:rPr sz="2300" spc="-20" dirty="0">
                <a:latin typeface="Perpetua"/>
                <a:cs typeface="Perpetua"/>
              </a:rPr>
              <a:t> </a:t>
            </a:r>
            <a:r>
              <a:rPr sz="2300" spc="-10" dirty="0">
                <a:latin typeface="Perpetua"/>
                <a:cs typeface="Perpetua"/>
              </a:rPr>
              <a:t>dark,</a:t>
            </a:r>
            <a:r>
              <a:rPr sz="2300" spc="-110" dirty="0">
                <a:latin typeface="Perpetua"/>
                <a:cs typeface="Perpetua"/>
              </a:rPr>
              <a:t> </a:t>
            </a:r>
            <a:r>
              <a:rPr sz="2300" spc="-20" dirty="0">
                <a:latin typeface="Perpetua"/>
                <a:cs typeface="Perpetua"/>
              </a:rPr>
              <a:t>i.e.</a:t>
            </a:r>
            <a:endParaRPr sz="2300" dirty="0">
              <a:latin typeface="Perpetua"/>
              <a:cs typeface="Perpetua"/>
            </a:endParaRPr>
          </a:p>
          <a:p>
            <a:pPr marL="788670"/>
            <a:r>
              <a:rPr sz="2000" b="1" spc="-20" dirty="0">
                <a:latin typeface="Courier New"/>
                <a:cs typeface="Courier New"/>
              </a:rPr>
              <a:t>dark(Z):-</a:t>
            </a:r>
            <a:r>
              <a:rPr sz="2000" b="1" spc="-10" dirty="0">
                <a:latin typeface="Courier New"/>
                <a:cs typeface="Courier New"/>
              </a:rPr>
              <a:t>black(Z)</a:t>
            </a:r>
            <a:r>
              <a:rPr sz="2300" spc="-10" dirty="0">
                <a:latin typeface="Perpetua"/>
                <a:cs typeface="Perpetua"/>
              </a:rPr>
              <a:t>,</a:t>
            </a:r>
            <a:r>
              <a:rPr sz="2300" spc="-10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and</a:t>
            </a:r>
            <a:r>
              <a:rPr sz="2300" spc="-20" dirty="0">
                <a:latin typeface="Perpetua"/>
                <a:cs typeface="Perpetua"/>
              </a:rPr>
              <a:t> prove</a:t>
            </a:r>
            <a:r>
              <a:rPr sz="2300" spc="-10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black(Q),big(Q)</a:t>
            </a:r>
            <a:r>
              <a:rPr sz="2300" spc="-10" dirty="0">
                <a:latin typeface="Perpetua"/>
                <a:cs typeface="Perpetua"/>
              </a:rPr>
              <a:t>.</a:t>
            </a:r>
            <a:endParaRPr sz="2300" dirty="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660" y="3332705"/>
            <a:ext cx="65576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</a:tabLst>
            </a:pPr>
            <a:r>
              <a:rPr sz="1950" spc="-25" dirty="0">
                <a:solidFill>
                  <a:srgbClr val="9B2C1F"/>
                </a:solidFill>
                <a:latin typeface="Perpetua"/>
                <a:cs typeface="Perpetua"/>
              </a:rPr>
              <a:t>3.</a:t>
            </a:r>
            <a:r>
              <a:rPr sz="1950" dirty="0">
                <a:solidFill>
                  <a:srgbClr val="9B2C1F"/>
                </a:solidFill>
                <a:latin typeface="Perpetua"/>
                <a:cs typeface="Perpetua"/>
              </a:rPr>
              <a:t>	</a:t>
            </a:r>
            <a:r>
              <a:rPr sz="2300" dirty="0">
                <a:latin typeface="Perpetua"/>
                <a:cs typeface="Perpetua"/>
              </a:rPr>
              <a:t>Now</a:t>
            </a:r>
            <a:r>
              <a:rPr sz="2300" spc="-6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select</a:t>
            </a:r>
            <a:r>
              <a:rPr sz="2300" spc="-2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the</a:t>
            </a:r>
            <a:r>
              <a:rPr sz="2300" spc="-3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fact</a:t>
            </a:r>
            <a:r>
              <a:rPr sz="2300" spc="-30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black(cat)</a:t>
            </a:r>
            <a:r>
              <a:rPr sz="2000" b="1" spc="-690" dirty="0">
                <a:latin typeface="Courier New"/>
                <a:cs typeface="Courier New"/>
              </a:rPr>
              <a:t> </a:t>
            </a:r>
            <a:r>
              <a:rPr sz="2300" dirty="0">
                <a:latin typeface="Perpetua"/>
                <a:cs typeface="Perpetua"/>
              </a:rPr>
              <a:t>and</a:t>
            </a:r>
            <a:r>
              <a:rPr sz="2300" spc="-45" dirty="0">
                <a:latin typeface="Perpetua"/>
                <a:cs typeface="Perpetua"/>
              </a:rPr>
              <a:t> </a:t>
            </a:r>
            <a:r>
              <a:rPr sz="2300" spc="-20" dirty="0">
                <a:latin typeface="Perpetua"/>
                <a:cs typeface="Perpetua"/>
              </a:rPr>
              <a:t>prove</a:t>
            </a:r>
            <a:r>
              <a:rPr sz="2300" spc="-30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big(cat)</a:t>
            </a:r>
            <a:r>
              <a:rPr sz="2300" spc="-10" dirty="0">
                <a:latin typeface="Perpetua"/>
                <a:cs typeface="Perpetua"/>
              </a:rPr>
              <a:t>.</a:t>
            </a:r>
            <a:endParaRPr sz="2300" dirty="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660" y="3690088"/>
            <a:ext cx="669353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</a:tabLst>
            </a:pPr>
            <a:r>
              <a:rPr sz="1950" spc="-25" dirty="0">
                <a:solidFill>
                  <a:srgbClr val="9B2C1F"/>
                </a:solidFill>
                <a:latin typeface="Perpetua"/>
                <a:cs typeface="Perpetua"/>
              </a:rPr>
              <a:t>4.</a:t>
            </a:r>
            <a:r>
              <a:rPr sz="1950" dirty="0">
                <a:solidFill>
                  <a:srgbClr val="9B2C1F"/>
                </a:solidFill>
                <a:latin typeface="Perpetua"/>
                <a:cs typeface="Perpetua"/>
              </a:rPr>
              <a:t>	</a:t>
            </a:r>
            <a:r>
              <a:rPr sz="2300" dirty="0">
                <a:latin typeface="Perpetua"/>
                <a:cs typeface="Perpetua"/>
              </a:rPr>
              <a:t>Go</a:t>
            </a:r>
            <a:r>
              <a:rPr sz="2300" spc="-3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back</a:t>
            </a:r>
            <a:r>
              <a:rPr sz="2300" spc="-2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to</a:t>
            </a:r>
            <a:r>
              <a:rPr sz="2300" spc="-2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step</a:t>
            </a:r>
            <a:r>
              <a:rPr sz="2300" spc="-3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2,</a:t>
            </a:r>
            <a:r>
              <a:rPr sz="2300" spc="-11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and</a:t>
            </a:r>
            <a:r>
              <a:rPr sz="2300" spc="-4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select the</a:t>
            </a:r>
            <a:r>
              <a:rPr sz="2300" spc="-2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second</a:t>
            </a:r>
            <a:r>
              <a:rPr sz="2300" spc="-2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clause</a:t>
            </a:r>
            <a:r>
              <a:rPr sz="2300" spc="-1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of</a:t>
            </a:r>
            <a:r>
              <a:rPr sz="2300" spc="-35" dirty="0">
                <a:latin typeface="Perpetua"/>
                <a:cs typeface="Perpetua"/>
              </a:rPr>
              <a:t> </a:t>
            </a:r>
            <a:r>
              <a:rPr sz="2300" spc="-10" dirty="0">
                <a:latin typeface="Perpetua"/>
                <a:cs typeface="Perpetua"/>
              </a:rPr>
              <a:t>dark,</a:t>
            </a:r>
            <a:r>
              <a:rPr sz="2300" spc="-105" dirty="0">
                <a:latin typeface="Perpetua"/>
                <a:cs typeface="Perpetua"/>
              </a:rPr>
              <a:t> </a:t>
            </a:r>
            <a:r>
              <a:rPr sz="2300" spc="-20" dirty="0">
                <a:latin typeface="Perpetua"/>
                <a:cs typeface="Perpetua"/>
              </a:rPr>
              <a:t>i.e.</a:t>
            </a:r>
            <a:endParaRPr sz="2300" dirty="0">
              <a:latin typeface="Perpetua"/>
              <a:cs typeface="Perpet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6266" y="3347861"/>
            <a:ext cx="633094" cy="34560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spcBef>
                <a:spcPts val="295"/>
              </a:spcBef>
            </a:pPr>
            <a:r>
              <a:rPr sz="2000" spc="-10" dirty="0">
                <a:latin typeface="Times New Roman"/>
                <a:cs typeface="Times New Roman"/>
              </a:rPr>
              <a:t>fails!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099" y="4066008"/>
            <a:ext cx="622109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z="2000" b="1" spc="-20" dirty="0">
                <a:latin typeface="Courier New"/>
                <a:cs typeface="Courier New"/>
              </a:rPr>
              <a:t>dark(Z):-</a:t>
            </a:r>
            <a:r>
              <a:rPr sz="2000" b="1" spc="-10" dirty="0">
                <a:latin typeface="Courier New"/>
                <a:cs typeface="Courier New"/>
              </a:rPr>
              <a:t>brown(Z)</a:t>
            </a:r>
            <a:r>
              <a:rPr sz="2300" spc="-10" dirty="0">
                <a:latin typeface="Perpetua"/>
                <a:cs typeface="Perpetua"/>
              </a:rPr>
              <a:t>,</a:t>
            </a:r>
            <a:r>
              <a:rPr sz="2300" spc="-10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and</a:t>
            </a:r>
            <a:r>
              <a:rPr sz="2300" spc="-20" dirty="0">
                <a:latin typeface="Perpetua"/>
                <a:cs typeface="Perpetua"/>
              </a:rPr>
              <a:t> prove</a:t>
            </a:r>
            <a:r>
              <a:rPr sz="2300" spc="-10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brown(Q),big(Q)</a:t>
            </a:r>
            <a:r>
              <a:rPr sz="2300" spc="-10" dirty="0">
                <a:latin typeface="Perpetua"/>
                <a:cs typeface="Perpetua"/>
              </a:rPr>
              <a:t>.</a:t>
            </a:r>
            <a:endParaRPr sz="2300" dirty="0">
              <a:latin typeface="Perpetua"/>
              <a:cs typeface="Perpetua"/>
            </a:endParaRPr>
          </a:p>
          <a:p>
            <a:pPr marL="1878330"/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22</a:t>
            </a:fld>
            <a:endParaRPr spc="-25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B303E83-8042-8C73-2D3D-661070C9CDB3}"/>
              </a:ext>
            </a:extLst>
          </p:cNvPr>
          <p:cNvSpPr txBox="1"/>
          <p:nvPr/>
        </p:nvSpPr>
        <p:spPr>
          <a:xfrm>
            <a:off x="36703" y="4304450"/>
            <a:ext cx="6965950" cy="82266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788670" lvl="1" indent="-457200">
              <a:spcBef>
                <a:spcPts val="450"/>
              </a:spcBef>
              <a:buClr>
                <a:srgbClr val="9B2C1F"/>
              </a:buClr>
              <a:buSzPct val="84782"/>
              <a:buAutoNum type="arabicPeriod" startAt="5"/>
              <a:tabLst>
                <a:tab pos="788670" algn="l"/>
              </a:tabLst>
            </a:pPr>
            <a:r>
              <a:rPr sz="2300" dirty="0">
                <a:latin typeface="Perpetua"/>
                <a:cs typeface="Perpetua"/>
              </a:rPr>
              <a:t>Now</a:t>
            </a:r>
            <a:r>
              <a:rPr sz="2300" spc="-6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select</a:t>
            </a:r>
            <a:r>
              <a:rPr sz="2300" spc="-20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brown(bear)</a:t>
            </a:r>
            <a:r>
              <a:rPr sz="2000" b="1" spc="-685" dirty="0">
                <a:latin typeface="Courier New"/>
                <a:cs typeface="Courier New"/>
              </a:rPr>
              <a:t> </a:t>
            </a:r>
            <a:r>
              <a:rPr sz="2300" dirty="0">
                <a:latin typeface="Perpetua"/>
                <a:cs typeface="Perpetua"/>
              </a:rPr>
              <a:t>and</a:t>
            </a:r>
            <a:r>
              <a:rPr sz="2300" spc="-45" dirty="0">
                <a:latin typeface="Perpetua"/>
                <a:cs typeface="Perpetua"/>
              </a:rPr>
              <a:t> </a:t>
            </a:r>
            <a:r>
              <a:rPr sz="2300" spc="-20" dirty="0">
                <a:latin typeface="Perpetua"/>
                <a:cs typeface="Perpetua"/>
              </a:rPr>
              <a:t>prove</a:t>
            </a:r>
            <a:r>
              <a:rPr sz="2300" spc="-35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big(bear)</a:t>
            </a:r>
            <a:r>
              <a:rPr sz="2300" spc="-10" dirty="0">
                <a:latin typeface="Perpetua"/>
                <a:cs typeface="Perpetua"/>
              </a:rPr>
              <a:t>.</a:t>
            </a:r>
            <a:endParaRPr sz="2300" dirty="0">
              <a:latin typeface="Perpetua"/>
              <a:cs typeface="Perpetua"/>
            </a:endParaRPr>
          </a:p>
          <a:p>
            <a:pPr marL="788670" lvl="1" indent="-457200">
              <a:spcBef>
                <a:spcPts val="405"/>
              </a:spcBef>
              <a:buClr>
                <a:srgbClr val="9B2C1F"/>
              </a:buClr>
              <a:buSzPct val="84782"/>
              <a:buAutoNum type="arabicPeriod" startAt="5"/>
              <a:tabLst>
                <a:tab pos="788670" algn="l"/>
              </a:tabLst>
            </a:pPr>
            <a:r>
              <a:rPr sz="2300" dirty="0">
                <a:latin typeface="Perpetua"/>
                <a:cs typeface="Perpetua"/>
              </a:rPr>
              <a:t>Select</a:t>
            </a:r>
            <a:r>
              <a:rPr sz="2300" spc="-40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the</a:t>
            </a:r>
            <a:r>
              <a:rPr sz="2300" spc="-35" dirty="0">
                <a:latin typeface="Perpetua"/>
                <a:cs typeface="Perpetua"/>
              </a:rPr>
              <a:t> </a:t>
            </a:r>
            <a:r>
              <a:rPr sz="2300" dirty="0">
                <a:latin typeface="Perpetua"/>
                <a:cs typeface="Perpetua"/>
              </a:rPr>
              <a:t>fact</a:t>
            </a:r>
            <a:r>
              <a:rPr sz="2300" spc="-30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big(bear)</a:t>
            </a:r>
            <a:r>
              <a:rPr sz="2300" spc="-10" dirty="0">
                <a:latin typeface="Perpetua"/>
                <a:cs typeface="Perpetua"/>
              </a:rPr>
              <a:t>.</a:t>
            </a:r>
            <a:endParaRPr sz="2300" dirty="0">
              <a:latin typeface="Perpetua"/>
              <a:cs typeface="Perpetua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8105C9F5-6DFF-9A61-F27D-09CA6629C8FB}"/>
              </a:ext>
            </a:extLst>
          </p:cNvPr>
          <p:cNvSpPr txBox="1"/>
          <p:nvPr/>
        </p:nvSpPr>
        <p:spPr>
          <a:xfrm>
            <a:off x="96073" y="5347052"/>
            <a:ext cx="6457127" cy="40395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nothing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proof</a:t>
            </a:r>
            <a:r>
              <a:rPr sz="2400" spc="-10" dirty="0">
                <a:latin typeface="Times New Roman"/>
                <a:cs typeface="Times New Roman"/>
              </a:rPr>
              <a:t> succeeds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5" name="object 9">
            <a:extLst>
              <a:ext uri="{FF2B5EF4-FFF2-40B4-BE49-F238E27FC236}">
                <a16:creationId xmlns:a16="http://schemas.microsoft.com/office/drawing/2014/main" id="{DC037E77-C472-8D71-6A25-2C38003B4C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650" y="4219481"/>
            <a:ext cx="4902647" cy="2537047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13DF05E2-A359-4301-9B55-86EB48427F8C}"/>
              </a:ext>
            </a:extLst>
          </p:cNvPr>
          <p:cNvSpPr txBox="1"/>
          <p:nvPr/>
        </p:nvSpPr>
        <p:spPr>
          <a:xfrm>
            <a:off x="7712391" y="2554542"/>
            <a:ext cx="4396740" cy="10001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spcBef>
                <a:spcPts val="495"/>
              </a:spcBef>
            </a:pPr>
            <a:r>
              <a:rPr b="1" dirty="0">
                <a:latin typeface="Courier New"/>
                <a:cs typeface="Courier New"/>
              </a:rPr>
              <a:t>dark(Z)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:-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black(Z).</a:t>
            </a:r>
            <a:endParaRPr dirty="0">
              <a:latin typeface="Courier New"/>
              <a:cs typeface="Courier New"/>
            </a:endParaRPr>
          </a:p>
          <a:p>
            <a:pPr marL="12700" marR="5080">
              <a:lnSpc>
                <a:spcPts val="2560"/>
              </a:lnSpc>
              <a:spcBef>
                <a:spcPts val="95"/>
              </a:spcBef>
            </a:pPr>
            <a:r>
              <a:rPr b="1" dirty="0">
                <a:latin typeface="Courier New"/>
                <a:cs typeface="Courier New"/>
              </a:rPr>
              <a:t>dark(Z)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:-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brown(Z). </a:t>
            </a:r>
            <a:r>
              <a:rPr b="1" dirty="0">
                <a:latin typeface="Courier New"/>
                <a:cs typeface="Courier New"/>
              </a:rPr>
              <a:t>dangerous(X)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:-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dark(X),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big(X).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DF1C139-6A18-47AD-97F4-37E939A7D4EA}"/>
              </a:ext>
            </a:extLst>
          </p:cNvPr>
          <p:cNvSpPr txBox="1"/>
          <p:nvPr/>
        </p:nvSpPr>
        <p:spPr>
          <a:xfrm>
            <a:off x="7628159" y="1389348"/>
            <a:ext cx="207581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brown(bear). gray(elephant). black(cat).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3E978DA9-731C-3200-F246-60E5336CED94}"/>
              </a:ext>
            </a:extLst>
          </p:cNvPr>
          <p:cNvSpPr txBox="1"/>
          <p:nvPr/>
        </p:nvSpPr>
        <p:spPr>
          <a:xfrm>
            <a:off x="9910761" y="1402119"/>
            <a:ext cx="193928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big(bear). big(elephant). small(cat).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861FC-1AD7-4AB3-7330-C4D0949C5B1F}"/>
              </a:ext>
            </a:extLst>
          </p:cNvPr>
          <p:cNvSpPr txBox="1"/>
          <p:nvPr/>
        </p:nvSpPr>
        <p:spPr>
          <a:xfrm>
            <a:off x="331660" y="5833198"/>
            <a:ext cx="61915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024890" indent="-271145"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115" algn="l"/>
              </a:tabLst>
            </a:pP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lang="en-US" sz="1800" u="sng" spc="-5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Prolog</a:t>
            </a:r>
            <a:r>
              <a:rPr lang="en-US" sz="1800" u="sng" spc="-5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interpreter</a:t>
            </a:r>
            <a:r>
              <a:rPr lang="en-US" sz="18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works</a:t>
            </a:r>
            <a:r>
              <a:rPr lang="en-US" sz="1800" u="sng" spc="-5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by</a:t>
            </a:r>
            <a:r>
              <a:rPr lang="en-US" sz="1800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what</a:t>
            </a:r>
            <a:r>
              <a:rPr lang="en-US" sz="1800" u="sng" spc="-6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is</a:t>
            </a:r>
            <a:r>
              <a:rPr lang="en-US" sz="1800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called</a:t>
            </a:r>
            <a:r>
              <a:rPr lang="en-US" sz="1800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b="1" i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BACKWARD</a:t>
            </a:r>
            <a:r>
              <a:rPr lang="en-US" sz="1800" b="1" i="1" spc="-40" dirty="0">
                <a:latin typeface="Perpetua"/>
                <a:cs typeface="Perpetua"/>
              </a:rPr>
              <a:t> 	</a:t>
            </a: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CHAINING</a:t>
            </a:r>
            <a:r>
              <a:rPr lang="en-US" sz="1800" b="1" i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(also</a:t>
            </a:r>
            <a:r>
              <a:rPr lang="en-US" sz="1800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called</a:t>
            </a:r>
            <a:r>
              <a:rPr lang="en-US" sz="1800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b="1" i="1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top-</a:t>
            </a:r>
            <a:r>
              <a:rPr lang="en-US" sz="1800" b="1" i="1" u="sng" spc="-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down</a:t>
            </a:r>
            <a:r>
              <a:rPr lang="en-US" sz="1800" u="sng" spc="-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,</a:t>
            </a:r>
            <a:r>
              <a:rPr lang="en-US" sz="1800" u="sng" spc="-10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b="1" i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goal</a:t>
            </a:r>
            <a:r>
              <a:rPr lang="en-US" sz="1800" b="1" i="1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lang="en-US" sz="1800" b="1" i="1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directed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)</a:t>
            </a:r>
            <a:endParaRPr lang="en-US" sz="18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2521" y="-124036"/>
            <a:ext cx="4796156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20" dirty="0"/>
              <a:t>Structures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14936" y="904451"/>
            <a:ext cx="707834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17780" indent="-296545">
              <a:spcBef>
                <a:spcPts val="100"/>
              </a:spcBef>
              <a:buClr>
                <a:srgbClr val="D24717"/>
              </a:buClr>
              <a:buSzPct val="82812"/>
              <a:buFont typeface="Segoe UI Symbol"/>
              <a:buChar char="⚫"/>
              <a:tabLst>
                <a:tab pos="297815" algn="l"/>
              </a:tabLst>
            </a:pPr>
            <a:r>
              <a:rPr sz="2800" dirty="0">
                <a:latin typeface="Perpetua"/>
                <a:cs typeface="Perpetua"/>
              </a:rPr>
              <a:t>If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f</a:t>
            </a:r>
            <a:r>
              <a:rPr sz="2800" b="1" spc="-1190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identifier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t</a:t>
            </a:r>
            <a:r>
              <a:rPr sz="2800" b="1" baseline="-21164" dirty="0">
                <a:latin typeface="Courier New"/>
                <a:cs typeface="Courier New"/>
              </a:rPr>
              <a:t>1</a:t>
            </a:r>
            <a:r>
              <a:rPr sz="2800" b="1" dirty="0">
                <a:latin typeface="Courier New"/>
                <a:cs typeface="Courier New"/>
              </a:rPr>
              <a:t>,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t</a:t>
            </a:r>
            <a:r>
              <a:rPr sz="2800" b="1" baseline="-21164" dirty="0">
                <a:latin typeface="Courier New"/>
                <a:cs typeface="Courier New"/>
              </a:rPr>
              <a:t>2</a:t>
            </a:r>
            <a:r>
              <a:rPr sz="2800" b="1" dirty="0">
                <a:latin typeface="Courier New"/>
                <a:cs typeface="Courier New"/>
              </a:rPr>
              <a:t>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…,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</a:t>
            </a:r>
            <a:r>
              <a:rPr sz="2800" b="1" spc="-15" baseline="-21164" dirty="0">
                <a:latin typeface="Courier New"/>
                <a:cs typeface="Courier New"/>
              </a:rPr>
              <a:t>n</a:t>
            </a:r>
            <a:r>
              <a:rPr sz="2800" b="1" spc="-810" baseline="-21164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are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terms, 	</a:t>
            </a:r>
            <a:r>
              <a:rPr sz="2800" dirty="0">
                <a:latin typeface="Perpetua"/>
                <a:cs typeface="Perpetua"/>
              </a:rPr>
              <a:t>then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f(t</a:t>
            </a:r>
            <a:r>
              <a:rPr sz="2800" b="1" baseline="-21164" dirty="0">
                <a:latin typeface="Courier New"/>
                <a:cs typeface="Courier New"/>
              </a:rPr>
              <a:t>1</a:t>
            </a:r>
            <a:r>
              <a:rPr sz="2800" b="1" dirty="0">
                <a:latin typeface="Courier New"/>
                <a:cs typeface="Courier New"/>
              </a:rPr>
              <a:t>,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t</a:t>
            </a:r>
            <a:r>
              <a:rPr sz="2800" b="1" baseline="-21164" dirty="0">
                <a:latin typeface="Courier New"/>
                <a:cs typeface="Courier New"/>
              </a:rPr>
              <a:t>2</a:t>
            </a:r>
            <a:r>
              <a:rPr sz="2800" b="1" dirty="0">
                <a:latin typeface="Courier New"/>
                <a:cs typeface="Courier New"/>
              </a:rPr>
              <a:t>,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…,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</a:t>
            </a:r>
            <a:r>
              <a:rPr sz="2800" b="1" spc="-15" baseline="-21164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)</a:t>
            </a:r>
            <a:r>
              <a:rPr sz="2800" b="1" spc="-1195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term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6" y="3622854"/>
            <a:ext cx="6326191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6880" algn="ctr">
              <a:spcBef>
                <a:spcPts val="100"/>
              </a:spcBef>
              <a:tabLst>
                <a:tab pos="4959985" algn="l"/>
              </a:tabLst>
            </a:pPr>
            <a:r>
              <a:rPr sz="4000" spc="-50" dirty="0">
                <a:latin typeface="Perpetua"/>
                <a:cs typeface="Perpetua"/>
              </a:rPr>
              <a:t>(</a:t>
            </a:r>
            <a:r>
              <a:rPr sz="4000" dirty="0">
                <a:latin typeface="Perpetua"/>
                <a:cs typeface="Perpetua"/>
              </a:rPr>
              <a:t>	</a:t>
            </a:r>
            <a:r>
              <a:rPr sz="4000" spc="-50" dirty="0">
                <a:latin typeface="Perpetua"/>
                <a:cs typeface="Perpetua"/>
              </a:rPr>
              <a:t>)</a:t>
            </a:r>
            <a:endParaRPr lang="en-US" sz="4000" spc="-50" dirty="0">
              <a:latin typeface="Perpetua"/>
              <a:cs typeface="Perpetua"/>
            </a:endParaRPr>
          </a:p>
          <a:p>
            <a:pPr marR="436880" algn="ctr">
              <a:spcBef>
                <a:spcPts val="100"/>
              </a:spcBef>
              <a:tabLst>
                <a:tab pos="4959985" algn="l"/>
              </a:tabLst>
            </a:pPr>
            <a:r>
              <a:rPr sz="2400" dirty="0">
                <a:latin typeface="Perpetua"/>
                <a:cs typeface="Perpetua"/>
              </a:rPr>
              <a:t>In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45" dirty="0">
                <a:latin typeface="Perpetua"/>
                <a:cs typeface="Perpetua"/>
              </a:rPr>
              <a:t>above,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spc="-112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called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functor</a:t>
            </a:r>
            <a:r>
              <a:rPr sz="2400" b="1" i="1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baseline="-20833" dirty="0">
                <a:latin typeface="Courier New"/>
                <a:cs typeface="Courier New"/>
              </a:rPr>
              <a:t>i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called</a:t>
            </a:r>
            <a:r>
              <a:rPr lang="en-US" sz="2400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arguments</a:t>
            </a:r>
            <a:endParaRPr sz="2400" dirty="0">
              <a:latin typeface="Perpetua"/>
              <a:cs typeface="Perpetua"/>
            </a:endParaRPr>
          </a:p>
          <a:p>
            <a:pPr marL="279400" marR="43180" indent="-228600">
              <a:buClr>
                <a:srgbClr val="9B2C1F"/>
              </a:buClr>
              <a:buSzPct val="66666"/>
              <a:buFont typeface="Segoe UI Symbol"/>
              <a:buChar char="⚫"/>
              <a:tabLst>
                <a:tab pos="279400" algn="l"/>
              </a:tabLst>
            </a:pPr>
            <a:r>
              <a:rPr sz="2400" dirty="0">
                <a:latin typeface="Perpetua"/>
                <a:cs typeface="Perpetua"/>
              </a:rPr>
              <a:t>Structures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used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group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related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items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together </a:t>
            </a:r>
            <a:r>
              <a:rPr sz="2400" dirty="0">
                <a:latin typeface="Perpetua"/>
                <a:cs typeface="Perpetua"/>
              </a:rPr>
              <a:t>(in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some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ways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similar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struct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objects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Java)</a:t>
            </a:r>
            <a:endParaRPr sz="2400" dirty="0">
              <a:latin typeface="Perpetua"/>
              <a:cs typeface="Perpetua"/>
            </a:endParaRPr>
          </a:p>
          <a:p>
            <a:pPr marL="551815" marR="69850" lvl="1" indent="-247650">
              <a:spcBef>
                <a:spcPts val="55"/>
              </a:spcBef>
              <a:buClr>
                <a:srgbClr val="E6B0AB"/>
              </a:buClr>
              <a:buSzPct val="84615"/>
              <a:buFont typeface="Segoe UI Symbol"/>
              <a:buChar char="⚫"/>
              <a:tabLst>
                <a:tab pos="553085" algn="l"/>
              </a:tabLst>
            </a:pPr>
            <a:r>
              <a:rPr sz="2400" dirty="0">
                <a:latin typeface="Perpetua"/>
                <a:cs typeface="Perpetua"/>
              </a:rPr>
              <a:t>Structures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used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construct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trees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(and,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special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case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of </a:t>
            </a:r>
            <a:r>
              <a:rPr sz="2400" dirty="0">
                <a:latin typeface="Perpetua"/>
                <a:cs typeface="Perpetua"/>
              </a:rPr>
              <a:t>trees,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lists</a:t>
            </a:r>
            <a:r>
              <a:rPr sz="2400" spc="-10" dirty="0">
                <a:latin typeface="Perpetua"/>
                <a:cs typeface="Perpetua"/>
              </a:rPr>
              <a:t>)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1303" y="6314694"/>
            <a:ext cx="2343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48</a:t>
            </a:r>
            <a:endParaRPr sz="14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815" y="2150357"/>
            <a:ext cx="3802379" cy="2029205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C479B3CF-437A-D954-C6A8-DA1FD9DE95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0357" y="5270570"/>
            <a:ext cx="5930321" cy="1365958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932DC779-B56D-C475-8DD5-89E35888FE6E}"/>
              </a:ext>
            </a:extLst>
          </p:cNvPr>
          <p:cNvSpPr txBox="1"/>
          <p:nvPr/>
        </p:nvSpPr>
        <p:spPr>
          <a:xfrm>
            <a:off x="7886222" y="836016"/>
            <a:ext cx="5245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1305">
              <a:spcBef>
                <a:spcPts val="100"/>
              </a:spcBef>
              <a:buClr>
                <a:srgbClr val="D24717"/>
              </a:buClr>
              <a:buSzPct val="62500"/>
              <a:buFont typeface="Segoe UI Symbol"/>
              <a:buChar char="⚫"/>
              <a:tabLst>
                <a:tab pos="285115" algn="l"/>
              </a:tabLst>
            </a:pPr>
            <a:r>
              <a:rPr sz="2400" spc="-20" dirty="0">
                <a:latin typeface="Perpetua"/>
                <a:cs typeface="Perpetua"/>
              </a:rPr>
              <a:t>Example:</a:t>
            </a:r>
            <a:r>
              <a:rPr sz="2400" spc="-20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expression</a:t>
            </a:r>
            <a:r>
              <a:rPr sz="2400" spc="-1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trees: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D3E12902-72DB-0032-7859-D465970E98EE}"/>
              </a:ext>
            </a:extLst>
          </p:cNvPr>
          <p:cNvSpPr txBox="1"/>
          <p:nvPr/>
        </p:nvSpPr>
        <p:spPr>
          <a:xfrm>
            <a:off x="5978203" y="3131290"/>
            <a:ext cx="6274628" cy="196912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b="1" spc="-10" dirty="0">
                <a:latin typeface="Courier New"/>
                <a:cs typeface="Courier New"/>
              </a:rPr>
              <a:t>plus(minus(num(3),num(1)),star(num(4),num(2)))</a:t>
            </a:r>
            <a:endParaRPr sz="2400" dirty="0">
              <a:latin typeface="Courier New"/>
              <a:cs typeface="Courier New"/>
            </a:endParaRPr>
          </a:p>
          <a:p>
            <a:pPr marL="283845" marR="426720" indent="-280670">
              <a:lnSpc>
                <a:spcPct val="100499"/>
              </a:lnSpc>
              <a:spcBef>
                <a:spcPts val="45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solidFill>
                  <a:srgbClr val="FF0000"/>
                </a:solidFill>
                <a:latin typeface="Perpetua"/>
                <a:cs typeface="Perpetua"/>
              </a:rPr>
              <a:t>Data</a:t>
            </a:r>
            <a:r>
              <a:rPr sz="2400" spc="-1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FF0000"/>
                </a:solidFill>
                <a:latin typeface="Perpetua"/>
                <a:cs typeface="Perpetua"/>
              </a:rPr>
              <a:t>structures</a:t>
            </a:r>
            <a:r>
              <a:rPr sz="24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FF0000"/>
                </a:solidFill>
                <a:latin typeface="Perpetua"/>
                <a:cs typeface="Perpetua"/>
              </a:rPr>
              <a:t>may</a:t>
            </a:r>
            <a:r>
              <a:rPr sz="24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Perpetua"/>
                <a:cs typeface="Perpetua"/>
              </a:rPr>
              <a:t>have</a:t>
            </a:r>
            <a:r>
              <a:rPr sz="2400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Perpetua"/>
                <a:cs typeface="Perpetua"/>
              </a:rPr>
              <a:t>variables</a:t>
            </a:r>
            <a:r>
              <a:rPr sz="2400" spc="-18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same 	</a:t>
            </a:r>
            <a:r>
              <a:rPr sz="2400" dirty="0">
                <a:latin typeface="Perpetua"/>
                <a:cs typeface="Perpetua"/>
              </a:rPr>
              <a:t>variable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may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occur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multiple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times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structure</a:t>
            </a:r>
            <a:endParaRPr sz="2400" dirty="0">
              <a:latin typeface="Perpetua"/>
              <a:cs typeface="Perpetua"/>
            </a:endParaRPr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9D96B7F4-59D3-BC32-7E31-E001C04E558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4888" y="1289247"/>
            <a:ext cx="3886200" cy="18150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4594" y="-26148"/>
            <a:ext cx="4910354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600" spc="-50" dirty="0"/>
              <a:t>Matching</a:t>
            </a:r>
            <a:endParaRPr lang="en-US"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80086" y="1148889"/>
            <a:ext cx="5514862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3340" indent="-271780" algn="r">
              <a:spcBef>
                <a:spcPts val="100"/>
              </a:spcBef>
              <a:buClr>
                <a:srgbClr val="D24717"/>
              </a:buClr>
              <a:buSzPct val="75000"/>
              <a:buFont typeface="Segoe UI Symbol"/>
              <a:buChar char="⚫"/>
              <a:tabLst>
                <a:tab pos="271780" algn="l"/>
              </a:tabLst>
            </a:pPr>
            <a:r>
              <a:rPr lang="en-US" sz="2400" b="1" dirty="0">
                <a:latin typeface="Courier New"/>
                <a:cs typeface="Courier New"/>
              </a:rPr>
              <a:t>t1</a:t>
            </a:r>
            <a:r>
              <a:rPr lang="en-US" sz="2400" b="1" spc="-30" dirty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</a:t>
            </a:r>
            <a:r>
              <a:rPr lang="en-US" sz="2400" b="1" spc="-45" dirty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t2</a:t>
            </a:r>
            <a:r>
              <a:rPr lang="en-US" sz="2400" dirty="0">
                <a:latin typeface="Perpetua"/>
                <a:cs typeface="Perpetua"/>
              </a:rPr>
              <a:t>:</a:t>
            </a:r>
            <a:r>
              <a:rPr lang="en-US" sz="2400" spc="-17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finds</a:t>
            </a:r>
            <a:r>
              <a:rPr lang="en-US" sz="2400" spc="-20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substitutions</a:t>
            </a:r>
            <a:r>
              <a:rPr lang="en-US" sz="2400" spc="-20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for</a:t>
            </a:r>
            <a:r>
              <a:rPr lang="en-US" sz="2400" spc="-2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variables</a:t>
            </a:r>
            <a:r>
              <a:rPr lang="en-US" sz="2400" spc="-40" dirty="0">
                <a:latin typeface="Perpetua"/>
                <a:cs typeface="Perpetua"/>
              </a:rPr>
              <a:t> </a:t>
            </a:r>
            <a:r>
              <a:rPr lang="en-US" sz="2400" spc="-25" dirty="0">
                <a:latin typeface="Perpetua"/>
                <a:cs typeface="Perpetua"/>
              </a:rPr>
              <a:t>in</a:t>
            </a:r>
            <a:r>
              <a:rPr lang="en-US" sz="2400" dirty="0">
                <a:latin typeface="Perpetua"/>
                <a:cs typeface="Perpetua"/>
              </a:rPr>
              <a:t> </a:t>
            </a:r>
            <a:r>
              <a:rPr lang="en-US" sz="2400" b="1" spc="-25" dirty="0">
                <a:latin typeface="Courier New"/>
                <a:cs typeface="Courier New"/>
              </a:rPr>
              <a:t>t1</a:t>
            </a:r>
            <a:r>
              <a:rPr lang="en-US" sz="2400" b="1" spc="-1010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Perpetua"/>
                <a:cs typeface="Perpetua"/>
              </a:rPr>
              <a:t>and</a:t>
            </a:r>
            <a:r>
              <a:rPr lang="en-US" sz="2400" spc="-75" dirty="0">
                <a:latin typeface="Perpetua"/>
                <a:cs typeface="Perpetua"/>
              </a:rPr>
              <a:t> </a:t>
            </a:r>
            <a:r>
              <a:rPr lang="en-US" sz="2400" b="1" spc="-25" dirty="0">
                <a:latin typeface="Courier New"/>
                <a:cs typeface="Courier New"/>
              </a:rPr>
              <a:t>t2</a:t>
            </a:r>
            <a:r>
              <a:rPr lang="en-US" sz="2400" b="1" spc="-1010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Perpetua"/>
                <a:cs typeface="Perpetua"/>
              </a:rPr>
              <a:t>that</a:t>
            </a:r>
            <a:r>
              <a:rPr lang="en-US" sz="2400" spc="-4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make</a:t>
            </a:r>
            <a:r>
              <a:rPr lang="en-US" sz="2400" spc="-2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the</a:t>
            </a:r>
            <a:r>
              <a:rPr lang="en-US" sz="2400" spc="-4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two</a:t>
            </a:r>
            <a:r>
              <a:rPr lang="en-US" sz="2400" spc="-4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terms</a:t>
            </a:r>
            <a:r>
              <a:rPr lang="en-US" sz="2400" spc="-45" dirty="0">
                <a:latin typeface="Perpetua"/>
                <a:cs typeface="Perpetua"/>
              </a:rPr>
              <a:t> </a:t>
            </a:r>
            <a:r>
              <a:rPr lang="en-US" sz="2400" spc="-10" dirty="0">
                <a:latin typeface="Perpetua"/>
                <a:cs typeface="Perpetua"/>
              </a:rPr>
              <a:t>identical</a:t>
            </a:r>
            <a:endParaRPr lang="en-US" sz="2400" dirty="0">
              <a:latin typeface="Perpetua"/>
              <a:cs typeface="Perpetua"/>
            </a:endParaRPr>
          </a:p>
          <a:p>
            <a:pPr marL="560070" marR="578485" lvl="1" indent="-344805">
              <a:spcBef>
                <a:spcPts val="430"/>
              </a:spcBef>
              <a:buClr>
                <a:srgbClr val="9B2C1F"/>
              </a:buClr>
              <a:buSzPct val="81578"/>
              <a:buFont typeface="Segoe UI Symbol"/>
              <a:buChar char="⚫"/>
              <a:tabLst>
                <a:tab pos="560070" algn="l"/>
              </a:tabLst>
            </a:pPr>
            <a:r>
              <a:rPr lang="en-US" sz="2400" spc="-55" dirty="0">
                <a:latin typeface="Perpetua"/>
                <a:cs typeface="Perpetua"/>
              </a:rPr>
              <a:t>(We'll</a:t>
            </a:r>
            <a:r>
              <a:rPr lang="en-US" sz="2400" spc="-7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later</a:t>
            </a:r>
            <a:r>
              <a:rPr lang="en-US" sz="2400" spc="-70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introduce</a:t>
            </a:r>
            <a:r>
              <a:rPr lang="en-US" sz="2400" spc="-70" dirty="0">
                <a:latin typeface="Perpetua"/>
                <a:cs typeface="Perpetua"/>
              </a:rPr>
              <a:t> </a:t>
            </a:r>
            <a:r>
              <a:rPr lang="en-US" sz="2400" i="1" spc="-20" dirty="0">
                <a:latin typeface="Perpetua"/>
                <a:cs typeface="Perpetua"/>
              </a:rPr>
              <a:t>unification</a:t>
            </a:r>
            <a:r>
              <a:rPr lang="en-US" sz="2400" spc="-20" dirty="0">
                <a:latin typeface="Perpetua"/>
                <a:cs typeface="Perpetua"/>
              </a:rPr>
              <a:t>,</a:t>
            </a:r>
            <a:r>
              <a:rPr lang="en-US" sz="2400" spc="-19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a</a:t>
            </a:r>
            <a:r>
              <a:rPr lang="en-US" sz="2400" spc="-70" dirty="0">
                <a:latin typeface="Perpetua"/>
                <a:cs typeface="Perpetua"/>
              </a:rPr>
              <a:t> </a:t>
            </a:r>
            <a:r>
              <a:rPr lang="en-US" sz="2400" spc="-10" dirty="0">
                <a:latin typeface="Perpetua"/>
                <a:cs typeface="Perpetua"/>
              </a:rPr>
              <a:t>related </a:t>
            </a:r>
            <a:r>
              <a:rPr lang="en-US" sz="2400" dirty="0">
                <a:latin typeface="Perpetua"/>
                <a:cs typeface="Perpetua"/>
              </a:rPr>
              <a:t>operation</a:t>
            </a:r>
            <a:r>
              <a:rPr lang="en-US" sz="2400" spc="-70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that</a:t>
            </a:r>
            <a:r>
              <a:rPr lang="en-US" sz="2400" spc="-70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has</a:t>
            </a:r>
            <a:r>
              <a:rPr lang="en-US" sz="2400" spc="-65" dirty="0">
                <a:latin typeface="Perpetua"/>
                <a:cs typeface="Perpetua"/>
              </a:rPr>
              <a:t> </a:t>
            </a:r>
            <a:r>
              <a:rPr lang="en-US" sz="2400" dirty="0">
                <a:latin typeface="Perpetua"/>
                <a:cs typeface="Perpetua"/>
              </a:rPr>
              <a:t>logical</a:t>
            </a:r>
            <a:r>
              <a:rPr lang="en-US" sz="2400" spc="-70" dirty="0">
                <a:latin typeface="Perpetua"/>
                <a:cs typeface="Perpetua"/>
              </a:rPr>
              <a:t> </a:t>
            </a:r>
            <a:r>
              <a:rPr lang="en-US" sz="2400" spc="-10" dirty="0">
                <a:latin typeface="Perpetua"/>
                <a:cs typeface="Perpetua"/>
              </a:rPr>
              <a:t>semantics)</a:t>
            </a:r>
            <a:endParaRPr lang="en-US" sz="2400" dirty="0">
              <a:latin typeface="Perpetua"/>
              <a:cs typeface="Perpetu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86" y="3268165"/>
            <a:ext cx="5514862" cy="14264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24</a:t>
            </a:fld>
            <a:endParaRPr lang="en-US" spc="-25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B8DE02F4-9AFB-85F9-1AFF-49F22CA3F4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86" y="5185761"/>
            <a:ext cx="6099629" cy="1370452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8CD4E01-D9A8-9CC9-AB6F-DA2DB8FCB76A}"/>
              </a:ext>
            </a:extLst>
          </p:cNvPr>
          <p:cNvSpPr txBox="1"/>
          <p:nvPr/>
        </p:nvSpPr>
        <p:spPr>
          <a:xfrm>
            <a:off x="6464970" y="700054"/>
            <a:ext cx="5727030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indent="-271145"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3845" algn="l"/>
              </a:tabLst>
            </a:pPr>
            <a:r>
              <a:rPr sz="2400" dirty="0">
                <a:latin typeface="Perpetua"/>
                <a:cs typeface="Perpetua"/>
              </a:rPr>
              <a:t>Which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these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match?</a:t>
            </a:r>
            <a:endParaRPr sz="2400" dirty="0">
              <a:latin typeface="Perpetua"/>
              <a:cs typeface="Perpetua"/>
            </a:endParaRPr>
          </a:p>
          <a:p>
            <a:pPr marL="559435" lvl="1" indent="-231775">
              <a:spcBef>
                <a:spcPts val="8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spc="-50" dirty="0">
                <a:latin typeface="Courier New"/>
                <a:cs typeface="Courier New"/>
              </a:rPr>
              <a:t>A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spc="-25" dirty="0">
                <a:latin typeface="Courier New"/>
                <a:cs typeface="Courier New"/>
              </a:rPr>
              <a:t>100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spc="-10" dirty="0">
                <a:latin typeface="Courier New"/>
                <a:cs typeface="Courier New"/>
              </a:rPr>
              <a:t>func(B)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spc="-10" dirty="0">
                <a:latin typeface="Courier New"/>
                <a:cs typeface="Courier New"/>
              </a:rPr>
              <a:t>func(100)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dirty="0">
                <a:latin typeface="Courier New"/>
                <a:cs typeface="Courier New"/>
              </a:rPr>
              <a:t>func(C,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D)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lnSpc>
                <a:spcPts val="2835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dirty="0">
                <a:latin typeface="Courier New"/>
                <a:cs typeface="Courier New"/>
              </a:rPr>
              <a:t>func(+(99,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1))</a:t>
            </a:r>
            <a:endParaRPr sz="2400" dirty="0">
              <a:latin typeface="Courier New"/>
              <a:cs typeface="Courier New"/>
            </a:endParaRPr>
          </a:p>
          <a:p>
            <a:pPr marL="285115" marR="114300" indent="-273050">
              <a:lnSpc>
                <a:spcPts val="3120"/>
              </a:lnSpc>
              <a:spcBef>
                <a:spcPts val="6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85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matches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2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100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func(B)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lang="en-US" sz="2400" spc="-114" dirty="0">
                <a:latin typeface="Perpetua"/>
                <a:cs typeface="Perpetua"/>
              </a:rPr>
              <a:t> </a:t>
            </a:r>
            <a:r>
              <a:rPr sz="2400" b="1" spc="-10" dirty="0" err="1">
                <a:latin typeface="Courier New"/>
                <a:cs typeface="Courier New"/>
              </a:rPr>
              <a:t>func</a:t>
            </a:r>
            <a:r>
              <a:rPr sz="2400" b="1" spc="-10" dirty="0">
                <a:latin typeface="Courier New"/>
                <a:cs typeface="Courier New"/>
              </a:rPr>
              <a:t>(100)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func(C,D)</a:t>
            </a:r>
            <a:r>
              <a:rPr sz="2400" spc="-10" dirty="0">
                <a:latin typeface="Perpetua"/>
                <a:cs typeface="Perpetua"/>
              </a:rPr>
              <a:t>, </a:t>
            </a:r>
            <a:r>
              <a:rPr sz="2400" b="1" dirty="0">
                <a:latin typeface="Courier New"/>
                <a:cs typeface="Courier New"/>
              </a:rPr>
              <a:t>func(+(99,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1))</a:t>
            </a:r>
            <a:r>
              <a:rPr sz="2400" spc="-2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5115" indent="-272415">
              <a:lnSpc>
                <a:spcPts val="3015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b="1" spc="-10" dirty="0">
                <a:latin typeface="Courier New"/>
                <a:cs typeface="Courier New"/>
              </a:rPr>
              <a:t>100</a:t>
            </a:r>
            <a:r>
              <a:rPr sz="2400" b="1" spc="-860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matches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only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5115" indent="-272415"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b="1" spc="-10" dirty="0">
                <a:latin typeface="Courier New"/>
                <a:cs typeface="Courier New"/>
              </a:rPr>
              <a:t>func(B)</a:t>
            </a:r>
            <a:r>
              <a:rPr sz="2400" b="1" spc="-87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matches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func(100)</a:t>
            </a:r>
            <a:r>
              <a:rPr sz="2400" spc="-10" dirty="0">
                <a:latin typeface="Perpetua"/>
                <a:cs typeface="Perpetua"/>
              </a:rPr>
              <a:t>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func(+(99,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1))</a:t>
            </a:r>
            <a:endParaRPr sz="2400" dirty="0">
              <a:latin typeface="Courier New"/>
              <a:cs typeface="Courier New"/>
            </a:endParaRPr>
          </a:p>
          <a:p>
            <a:pPr marL="285115" indent="-272415"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b="1" dirty="0">
                <a:latin typeface="Courier New"/>
                <a:cs typeface="Courier New"/>
              </a:rPr>
              <a:t>func(C,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D)</a:t>
            </a:r>
            <a:r>
              <a:rPr sz="2400" b="1" spc="-860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matches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 </a:t>
            </a:r>
            <a:r>
              <a:rPr sz="2400" b="1" spc="-25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285115" indent="-272415"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b="1" dirty="0">
                <a:latin typeface="Courier New"/>
                <a:cs typeface="Courier New"/>
              </a:rPr>
              <a:t>func(+(99,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1))</a:t>
            </a:r>
            <a:r>
              <a:rPr sz="2400" b="1" spc="-860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matches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85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func(B)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968" y="174815"/>
            <a:ext cx="10207591" cy="73545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4700" spc="-40" dirty="0"/>
              <a:t>Accessing</a:t>
            </a:r>
            <a:r>
              <a:rPr sz="4700" spc="-185" dirty="0"/>
              <a:t> </a:t>
            </a:r>
            <a:r>
              <a:rPr sz="4700" spc="-45" dirty="0"/>
              <a:t>arguments</a:t>
            </a:r>
            <a:r>
              <a:rPr sz="4700" spc="-180" dirty="0"/>
              <a:t> </a:t>
            </a:r>
            <a:r>
              <a:rPr sz="4700" dirty="0"/>
              <a:t>of</a:t>
            </a:r>
            <a:r>
              <a:rPr sz="4700" spc="-180" dirty="0"/>
              <a:t> </a:t>
            </a:r>
            <a:r>
              <a:rPr sz="4700" dirty="0"/>
              <a:t>a</a:t>
            </a:r>
            <a:r>
              <a:rPr sz="4700" spc="-180" dirty="0"/>
              <a:t> </a:t>
            </a:r>
            <a:r>
              <a:rPr sz="4700" spc="-10" dirty="0"/>
              <a:t>structure</a:t>
            </a:r>
            <a:endParaRPr sz="4700" dirty="0"/>
          </a:p>
        </p:txBody>
      </p:sp>
      <p:sp>
        <p:nvSpPr>
          <p:cNvPr id="4" name="object 4"/>
          <p:cNvSpPr txBox="1"/>
          <p:nvPr/>
        </p:nvSpPr>
        <p:spPr>
          <a:xfrm>
            <a:off x="1831340" y="813815"/>
            <a:ext cx="8498840" cy="242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1038225" indent="-280670" algn="just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Matching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predominant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means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for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accessing 	</a:t>
            </a:r>
            <a:r>
              <a:rPr sz="3200" dirty="0">
                <a:latin typeface="Perpetua"/>
                <a:cs typeface="Perpetua"/>
              </a:rPr>
              <a:t>structures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arguments</a:t>
            </a:r>
            <a:endParaRPr sz="3200" dirty="0">
              <a:latin typeface="Perpetua"/>
              <a:cs typeface="Perpetua"/>
            </a:endParaRPr>
          </a:p>
          <a:p>
            <a:pPr marL="560070" marR="5080" lvl="1" indent="-286385" algn="just">
              <a:spcBef>
                <a:spcPts val="43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0070" algn="l"/>
              </a:tabLst>
            </a:pPr>
            <a:r>
              <a:rPr sz="3000" dirty="0">
                <a:latin typeface="Perpetua"/>
                <a:cs typeface="Perpetua"/>
              </a:rPr>
              <a:t>Let</a:t>
            </a:r>
            <a:r>
              <a:rPr sz="3000" spc="-170" dirty="0">
                <a:latin typeface="Perpetua"/>
                <a:cs typeface="Perpetu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date('Sep',</a:t>
            </a:r>
            <a:r>
              <a:rPr sz="2800" b="1" spc="-40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1,</a:t>
            </a:r>
            <a:r>
              <a:rPr sz="2800" b="1" spc="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60" dirty="0">
                <a:solidFill>
                  <a:srgbClr val="FF0000"/>
                </a:solidFill>
                <a:latin typeface="Courier New"/>
                <a:cs typeface="Courier New"/>
              </a:rPr>
              <a:t>2020)</a:t>
            </a:r>
            <a:r>
              <a:rPr sz="2800" b="1" spc="-2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be</a:t>
            </a:r>
            <a:r>
              <a:rPr sz="3000" spc="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</a:t>
            </a:r>
            <a:r>
              <a:rPr sz="3000" spc="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structure</a:t>
            </a:r>
            <a:r>
              <a:rPr sz="3000" spc="5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used</a:t>
            </a:r>
            <a:r>
              <a:rPr sz="3000" spc="50" dirty="0">
                <a:latin typeface="Perpetua"/>
                <a:cs typeface="Perpetua"/>
              </a:rPr>
              <a:t> </a:t>
            </a:r>
            <a:r>
              <a:rPr sz="3000" spc="-25" dirty="0">
                <a:latin typeface="Perpetua"/>
                <a:cs typeface="Perpetua"/>
              </a:rPr>
              <a:t>to </a:t>
            </a:r>
            <a:r>
              <a:rPr sz="3000" dirty="0">
                <a:latin typeface="Perpetua"/>
                <a:cs typeface="Perpetua"/>
              </a:rPr>
              <a:t>represent</a:t>
            </a:r>
            <a:r>
              <a:rPr sz="3000" spc="-5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dates,</a:t>
            </a:r>
            <a:r>
              <a:rPr sz="3000" spc="-16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with</a:t>
            </a:r>
            <a:r>
              <a:rPr sz="3000" spc="-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6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month,</a:t>
            </a:r>
            <a:r>
              <a:rPr sz="3000" spc="-15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day</a:t>
            </a:r>
            <a:r>
              <a:rPr sz="3000" spc="-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and</a:t>
            </a:r>
            <a:r>
              <a:rPr sz="3000" spc="-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year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as</a:t>
            </a:r>
            <a:r>
              <a:rPr sz="3000" spc="-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three </a:t>
            </a:r>
            <a:r>
              <a:rPr sz="3000" dirty="0">
                <a:latin typeface="Perpetua"/>
                <a:cs typeface="Perpetua"/>
              </a:rPr>
              <a:t>arguments</a:t>
            </a:r>
            <a:r>
              <a:rPr sz="3000" spc="-6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(</a:t>
            </a:r>
            <a:r>
              <a:rPr sz="3000" b="1" dirty="0">
                <a:latin typeface="Perpetua"/>
                <a:cs typeface="Perpetua"/>
              </a:rPr>
              <a:t>in</a:t>
            </a:r>
            <a:r>
              <a:rPr sz="3000" b="1" spc="-70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that</a:t>
            </a:r>
            <a:r>
              <a:rPr sz="3000" b="1" spc="-55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Perpetua"/>
                <a:cs typeface="Perpetua"/>
              </a:rPr>
              <a:t>order!</a:t>
            </a:r>
            <a:r>
              <a:rPr sz="3000" spc="-10" dirty="0">
                <a:latin typeface="Perpetua"/>
                <a:cs typeface="Perpetua"/>
              </a:rPr>
              <a:t>)</a:t>
            </a:r>
            <a:endParaRPr sz="30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964" y="3291586"/>
            <a:ext cx="7050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date(M,D,Y)</a:t>
            </a:r>
            <a:r>
              <a:rPr sz="28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date('Sep',1,2020).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0619" y="3266441"/>
            <a:ext cx="2751455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1505">
              <a:spcBef>
                <a:spcPts val="100"/>
              </a:spcBef>
            </a:pPr>
            <a:r>
              <a:rPr sz="3000" spc="-20" dirty="0">
                <a:latin typeface="Perpetua"/>
                <a:cs typeface="Perpetua"/>
              </a:rPr>
              <a:t>then </a:t>
            </a:r>
            <a:r>
              <a:rPr sz="3000" spc="-15" dirty="0">
                <a:latin typeface="Perpetua"/>
                <a:cs typeface="Perpetua"/>
              </a:rPr>
              <a:t>makes</a:t>
            </a:r>
            <a:endParaRPr sz="3000" dirty="0">
              <a:latin typeface="Perpetua"/>
              <a:cs typeface="Perpetua"/>
            </a:endParaRPr>
          </a:p>
          <a:p>
            <a:pPr marL="607695">
              <a:spcBef>
                <a:spcPts val="800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M =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'Sep',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2712" y="4282441"/>
            <a:ext cx="3535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18005" algn="l"/>
              </a:tabLst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 =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1,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	Y =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 2020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0618" y="4683201"/>
            <a:ext cx="7900034" cy="15811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38125">
              <a:spcBef>
                <a:spcPts val="740"/>
              </a:spcBef>
              <a:buClr>
                <a:srgbClr val="9B2C1F"/>
              </a:buClr>
              <a:buSzPct val="70000"/>
              <a:buFont typeface="Segoe UI Symbol"/>
              <a:buChar char="⚫"/>
              <a:tabLst>
                <a:tab pos="240665" algn="l"/>
              </a:tabLst>
            </a:pPr>
            <a:r>
              <a:rPr sz="3000" dirty="0">
                <a:latin typeface="Perpetua"/>
                <a:cs typeface="Perpetua"/>
              </a:rPr>
              <a:t>If</a:t>
            </a:r>
            <a:r>
              <a:rPr sz="3000" spc="-8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want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to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get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only</a:t>
            </a:r>
            <a:r>
              <a:rPr sz="3000" spc="-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spc="-120" dirty="0">
                <a:latin typeface="Perpetua"/>
                <a:cs typeface="Perpetua"/>
              </a:rPr>
              <a:t>day,</a:t>
            </a:r>
            <a:r>
              <a:rPr sz="3000" spc="-1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can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write</a:t>
            </a:r>
            <a:endParaRPr sz="3000" dirty="0">
              <a:latin typeface="Perpetua"/>
              <a:cs typeface="Perpetua"/>
            </a:endParaRPr>
          </a:p>
          <a:p>
            <a:pPr marL="12700">
              <a:spcBef>
                <a:spcPts val="605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date(_,</a:t>
            </a:r>
            <a:r>
              <a:rPr sz="2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D,</a:t>
            </a:r>
            <a:r>
              <a:rPr sz="28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_)</a:t>
            </a:r>
            <a:r>
              <a:rPr sz="28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date('Sep',</a:t>
            </a:r>
            <a:r>
              <a:rPr sz="28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1,</a:t>
            </a:r>
            <a:r>
              <a:rPr sz="28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2020).</a:t>
            </a:r>
            <a:endParaRPr sz="280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  <a:tabLst>
                <a:tab pos="2658110" algn="l"/>
              </a:tabLst>
            </a:pPr>
            <a:r>
              <a:rPr sz="3000" dirty="0">
                <a:latin typeface="Perpetua"/>
                <a:cs typeface="Perpetua"/>
              </a:rPr>
              <a:t>Then</a:t>
            </a:r>
            <a:r>
              <a:rPr sz="3000" spc="-8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</a:t>
            </a:r>
            <a:r>
              <a:rPr sz="3000" spc="-7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only</a:t>
            </a:r>
            <a:r>
              <a:rPr sz="3000" spc="-80" dirty="0">
                <a:latin typeface="Perpetua"/>
                <a:cs typeface="Perpetua"/>
              </a:rPr>
              <a:t> </a:t>
            </a:r>
            <a:r>
              <a:rPr sz="3000" spc="-20" dirty="0">
                <a:latin typeface="Perpetua"/>
                <a:cs typeface="Perpetua"/>
              </a:rPr>
              <a:t>get:</a:t>
            </a:r>
            <a:r>
              <a:rPr sz="3000" dirty="0">
                <a:latin typeface="Perpetua"/>
                <a:cs typeface="Perpetua"/>
              </a:rPr>
              <a:t>	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6484" y="-124036"/>
            <a:ext cx="2930826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20" dirty="0"/>
              <a:t>Lists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80086" y="1102515"/>
            <a:ext cx="7937219" cy="528862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5115" indent="-280670" algn="just">
              <a:spcBef>
                <a:spcPts val="56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Perpetua"/>
                <a:cs typeface="Perpetua"/>
              </a:rPr>
              <a:t>Prolog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uses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special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syntax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represent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manipulate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lists:</a:t>
            </a:r>
            <a:endParaRPr sz="2400" dirty="0">
              <a:latin typeface="Perpetua"/>
              <a:cs typeface="Perpetua"/>
            </a:endParaRPr>
          </a:p>
          <a:p>
            <a:pPr marL="559435" lvl="1" indent="-231775" algn="just"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spc="-10" dirty="0">
                <a:latin typeface="Courier New"/>
                <a:cs typeface="Courier New"/>
              </a:rPr>
              <a:t>[1,2,3,4]</a:t>
            </a:r>
            <a:r>
              <a:rPr sz="2400" spc="-10" dirty="0">
                <a:latin typeface="Perpetua"/>
                <a:cs typeface="Perpetua"/>
              </a:rPr>
              <a:t>: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represents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list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2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3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4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respectively.</a:t>
            </a:r>
            <a:endParaRPr sz="2400" dirty="0">
              <a:latin typeface="Perpetua"/>
              <a:cs typeface="Perpetua"/>
            </a:endParaRPr>
          </a:p>
          <a:p>
            <a:pPr marL="558800" marR="245110" lvl="1" indent="-263525" algn="just"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can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also</a:t>
            </a:r>
            <a:r>
              <a:rPr sz="2400" dirty="0">
                <a:latin typeface="Perpetua"/>
                <a:cs typeface="Perpetua"/>
              </a:rPr>
              <a:t> be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itten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as </a:t>
            </a:r>
            <a:r>
              <a:rPr sz="2400" b="1" spc="-5" dirty="0">
                <a:latin typeface="Courier New"/>
                <a:cs typeface="Courier New"/>
              </a:rPr>
              <a:t>[1|[2,3,4]]</a:t>
            </a:r>
            <a:r>
              <a:rPr sz="2400" dirty="0">
                <a:latin typeface="Perpetua"/>
                <a:cs typeface="Perpetua"/>
              </a:rPr>
              <a:t>: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list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as the 	</a:t>
            </a:r>
            <a:r>
              <a:rPr sz="2400" b="1" i="1" spc="-5" dirty="0">
                <a:latin typeface="Perpetua"/>
                <a:cs typeface="Perpetua"/>
              </a:rPr>
              <a:t>hea</a:t>
            </a:r>
            <a:r>
              <a:rPr sz="2400" b="1" i="1" dirty="0">
                <a:latin typeface="Perpetua"/>
                <a:cs typeface="Perpetua"/>
              </a:rPr>
              <a:t>d</a:t>
            </a:r>
            <a:r>
              <a:rPr sz="2400" b="1" i="1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(i.</a:t>
            </a:r>
            <a:r>
              <a:rPr sz="2400" spc="-65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.,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fi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st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elemen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) </a:t>
            </a:r>
            <a:r>
              <a:rPr sz="2400" spc="-15" dirty="0">
                <a:latin typeface="Perpetua"/>
                <a:cs typeface="Perpetua"/>
              </a:rPr>
              <a:t>and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[2,3,4</a:t>
            </a:r>
            <a:r>
              <a:rPr sz="2400" b="1" dirty="0">
                <a:latin typeface="Courier New"/>
                <a:cs typeface="Courier New"/>
              </a:rPr>
              <a:t>]</a:t>
            </a:r>
            <a:r>
              <a:rPr sz="2400" b="1" spc="-83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as its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tail</a:t>
            </a:r>
            <a:r>
              <a:rPr sz="2400" b="1" i="1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(i.</a:t>
            </a:r>
            <a:r>
              <a:rPr sz="2400" spc="-65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.,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list 	</a:t>
            </a:r>
            <a:r>
              <a:rPr sz="2400" spc="-15" dirty="0">
                <a:latin typeface="Perpetua"/>
                <a:cs typeface="Perpetua"/>
              </a:rPr>
              <a:t>of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emaining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elements).</a:t>
            </a:r>
            <a:endParaRPr sz="2400" dirty="0">
              <a:latin typeface="Perpetua"/>
              <a:cs typeface="Perpetua"/>
            </a:endParaRPr>
          </a:p>
          <a:p>
            <a:pPr marL="833755" lvl="2" indent="-231775">
              <a:spcBef>
                <a:spcPts val="45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If 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1</a:t>
            </a:r>
            <a:r>
              <a:rPr sz="2400" b="1" spc="-65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Y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[2,3,4]</a:t>
            </a:r>
            <a:r>
              <a:rPr sz="2400" b="1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then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[X|Y]</a:t>
            </a:r>
            <a:r>
              <a:rPr sz="2400" b="1" spc="-65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same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[1,2,3,4]</a:t>
            </a:r>
            <a:r>
              <a:rPr sz="2400" spc="-1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 marL="558800" lvl="1" indent="-263525" algn="just">
              <a:spcBef>
                <a:spcPts val="34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empty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list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represented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[]</a:t>
            </a:r>
            <a:r>
              <a:rPr sz="2400" b="1" spc="-825" dirty="0">
                <a:latin typeface="Courier New"/>
                <a:cs typeface="Courier New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nil</a:t>
            </a:r>
            <a:endParaRPr sz="2400" dirty="0">
              <a:latin typeface="Courier New"/>
              <a:cs typeface="Courier New"/>
            </a:endParaRPr>
          </a:p>
          <a:p>
            <a:pPr marL="283210" marR="5080" indent="-271145">
              <a:lnSpc>
                <a:spcPts val="3100"/>
              </a:lnSpc>
              <a:spcBef>
                <a:spcPts val="7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symbol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"</a:t>
            </a:r>
            <a:r>
              <a:rPr sz="2400" b="1" dirty="0">
                <a:latin typeface="Courier New"/>
                <a:cs typeface="Courier New"/>
              </a:rPr>
              <a:t>|</a:t>
            </a:r>
            <a:r>
              <a:rPr sz="2400" dirty="0">
                <a:latin typeface="Perpetua"/>
                <a:cs typeface="Perpetua"/>
              </a:rPr>
              <a:t>"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i="1" dirty="0">
                <a:latin typeface="Perpetua"/>
                <a:cs typeface="Perpetua"/>
              </a:rPr>
              <a:t>pipe</a:t>
            </a:r>
            <a:r>
              <a:rPr sz="2400" dirty="0">
                <a:latin typeface="Perpetua"/>
                <a:cs typeface="Perpetua"/>
              </a:rPr>
              <a:t>)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used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separate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beginning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elements</a:t>
            </a:r>
            <a:r>
              <a:rPr sz="2400" spc="-25" dirty="0">
                <a:latin typeface="Perpetua"/>
                <a:cs typeface="Perpetua"/>
              </a:rPr>
              <a:t> of 	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list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from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tail</a:t>
            </a:r>
            <a:endParaRPr sz="2400" dirty="0">
              <a:latin typeface="Perpetua"/>
              <a:cs typeface="Perpetua"/>
            </a:endParaRPr>
          </a:p>
          <a:p>
            <a:pPr marL="558800" lvl="1" indent="-263525">
              <a:spcBef>
                <a:spcPts val="27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example: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[1,2|[3,4]]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[1,2,3|[4]]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=</a:t>
            </a:r>
            <a:endParaRPr sz="2400" dirty="0">
              <a:latin typeface="Courier New"/>
              <a:cs typeface="Courier New"/>
            </a:endParaRPr>
          </a:p>
          <a:p>
            <a:pPr marL="560070">
              <a:spcBef>
                <a:spcPts val="110"/>
              </a:spcBef>
            </a:pPr>
            <a:r>
              <a:rPr sz="2400" b="1" dirty="0">
                <a:latin typeface="Courier New"/>
                <a:cs typeface="Courier New"/>
              </a:rPr>
              <a:t>[1,2,3,4]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[1,2,3,4|[]]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[1|[2,3,4]]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=</a:t>
            </a:r>
            <a:endParaRPr sz="2400" dirty="0">
              <a:latin typeface="Courier New"/>
              <a:cs typeface="Courier New"/>
            </a:endParaRPr>
          </a:p>
          <a:p>
            <a:pPr marL="560070"/>
            <a:r>
              <a:rPr sz="2400" b="1" dirty="0">
                <a:latin typeface="Courier New"/>
                <a:cs typeface="Courier New"/>
              </a:rPr>
              <a:t>[1|[2|[3,4]]]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[1|[2|[3|[4|[]]]]]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26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27ECA60-6C91-2042-C203-8AC305F3B8A0}"/>
              </a:ext>
            </a:extLst>
          </p:cNvPr>
          <p:cNvSpPr txBox="1"/>
          <p:nvPr/>
        </p:nvSpPr>
        <p:spPr>
          <a:xfrm>
            <a:off x="8742946" y="1653256"/>
            <a:ext cx="3449053" cy="13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80670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2000" dirty="0">
                <a:latin typeface="Perpetua"/>
                <a:cs typeface="Perpetua"/>
              </a:rPr>
              <a:t>Lists</a:t>
            </a:r>
            <a:r>
              <a:rPr sz="2000" spc="-10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special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cases</a:t>
            </a:r>
            <a:r>
              <a:rPr sz="2000" spc="-5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trees</a:t>
            </a:r>
          </a:p>
          <a:p>
            <a:pPr marL="558800" marR="106045" lvl="1" indent="-263525">
              <a:spcBef>
                <a:spcPts val="45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000" dirty="0">
                <a:latin typeface="Perpetua"/>
                <a:cs typeface="Perpetua"/>
              </a:rPr>
              <a:t>For</a:t>
            </a:r>
            <a:r>
              <a:rPr sz="2000" spc="-8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instance,</a:t>
            </a:r>
            <a:r>
              <a:rPr sz="2000" spc="-1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list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[1,2,3,4]</a:t>
            </a:r>
            <a:r>
              <a:rPr sz="2000" b="1" spc="-835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represented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by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the </a:t>
            </a:r>
            <a:r>
              <a:rPr sz="2000" dirty="0">
                <a:latin typeface="Perpetua"/>
                <a:cs typeface="Perpetua"/>
              </a:rPr>
              <a:t>following</a:t>
            </a:r>
            <a:r>
              <a:rPr sz="2000" spc="-14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structure:</a:t>
            </a:r>
            <a:endParaRPr sz="2000" dirty="0">
              <a:latin typeface="Perpetua"/>
              <a:cs typeface="Perpetua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E76696D8-BF0F-7B6B-C7E1-6C120BA676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420" y="3252537"/>
            <a:ext cx="3276600" cy="23149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232" y="0"/>
            <a:ext cx="9622824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145" dirty="0"/>
              <a:t>Programming</a:t>
            </a:r>
            <a:r>
              <a:rPr sz="6600" spc="-270" dirty="0"/>
              <a:t> </a:t>
            </a:r>
            <a:r>
              <a:rPr sz="6600" spc="-35" dirty="0"/>
              <a:t>with</a:t>
            </a:r>
            <a:r>
              <a:rPr sz="6600" spc="-310" dirty="0"/>
              <a:t> </a:t>
            </a:r>
            <a:r>
              <a:rPr sz="6600" spc="-10" dirty="0"/>
              <a:t>Lists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932941" y="1264440"/>
            <a:ext cx="8540115" cy="51784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3845" indent="-271145">
              <a:spcBef>
                <a:spcPts val="5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b="1" dirty="0">
                <a:latin typeface="Courier New"/>
                <a:cs typeface="Courier New"/>
              </a:rPr>
              <a:t>member</a:t>
            </a:r>
            <a:r>
              <a:rPr sz="3200" dirty="0">
                <a:latin typeface="Perpetua"/>
                <a:cs typeface="Perpetua"/>
              </a:rPr>
              <a:t>/2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finds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if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given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element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occurs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list: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spcBef>
                <a:spcPts val="40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program:</a:t>
            </a:r>
            <a:endParaRPr sz="3200" dirty="0">
              <a:latin typeface="Perpetua"/>
              <a:cs typeface="Perpetua"/>
            </a:endParaRPr>
          </a:p>
          <a:p>
            <a:pPr marL="927100">
              <a:spcBef>
                <a:spcPts val="715"/>
              </a:spcBef>
            </a:pPr>
            <a:r>
              <a:rPr sz="2800" b="1" dirty="0">
                <a:latin typeface="Courier New"/>
                <a:cs typeface="Courier New"/>
              </a:rPr>
              <a:t>member(X,</a:t>
            </a:r>
            <a:r>
              <a:rPr sz="2800" b="1" spc="-9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[X|_]).</a:t>
            </a:r>
            <a:endParaRPr sz="2800" dirty="0">
              <a:latin typeface="Courier New"/>
              <a:cs typeface="Courier New"/>
            </a:endParaRPr>
          </a:p>
          <a:p>
            <a:pPr marL="927100">
              <a:spcBef>
                <a:spcPts val="600"/>
              </a:spcBef>
            </a:pPr>
            <a:r>
              <a:rPr sz="2800" b="1" dirty="0">
                <a:latin typeface="Courier New"/>
                <a:cs typeface="Courier New"/>
              </a:rPr>
              <a:t>member(X,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[_|Ys])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:-</a:t>
            </a:r>
            <a:endParaRPr sz="2800" dirty="0">
              <a:latin typeface="Courier New"/>
              <a:cs typeface="Courier New"/>
            </a:endParaRPr>
          </a:p>
          <a:p>
            <a:pPr marL="2755900">
              <a:spcBef>
                <a:spcPts val="600"/>
              </a:spcBef>
            </a:pPr>
            <a:r>
              <a:rPr sz="2800" b="1" spc="-10" dirty="0">
                <a:latin typeface="Courier New"/>
                <a:cs typeface="Courier New"/>
              </a:rPr>
              <a:t>member(X,Ys).</a:t>
            </a:r>
            <a:endParaRPr sz="2800" dirty="0">
              <a:latin typeface="Courier New"/>
              <a:cs typeface="Courier New"/>
            </a:endParaRPr>
          </a:p>
          <a:p>
            <a:pPr marL="559435" lvl="1" indent="-301625">
              <a:spcBef>
                <a:spcPts val="28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Example</a:t>
            </a:r>
            <a:r>
              <a:rPr sz="3200" spc="-9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queries:</a:t>
            </a:r>
            <a:endParaRPr sz="3200" dirty="0">
              <a:latin typeface="Perpetua"/>
              <a:cs typeface="Perpetua"/>
            </a:endParaRPr>
          </a:p>
          <a:p>
            <a:pPr marL="438150">
              <a:spcBef>
                <a:spcPts val="725"/>
              </a:spcBef>
            </a:pPr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member(2,[1,2,3]).</a:t>
            </a:r>
            <a:endParaRPr sz="2800" dirty="0">
              <a:latin typeface="Courier New"/>
              <a:cs typeface="Courier New"/>
            </a:endParaRPr>
          </a:p>
          <a:p>
            <a:pPr marL="438150">
              <a:spcBef>
                <a:spcPts val="600"/>
              </a:spcBef>
            </a:pPr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member(X,[l,i,s,t]).</a:t>
            </a:r>
            <a:endParaRPr sz="2800" dirty="0">
              <a:latin typeface="Courier New"/>
              <a:cs typeface="Courier New"/>
            </a:endParaRPr>
          </a:p>
          <a:p>
            <a:pPr marL="438150">
              <a:spcBef>
                <a:spcPts val="600"/>
              </a:spcBef>
            </a:pPr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member(f(X),[f(1),g(2),f(3),h(4)]).</a:t>
            </a:r>
            <a:endParaRPr sz="2800" dirty="0">
              <a:latin typeface="Courier New"/>
              <a:cs typeface="Courier New"/>
            </a:endParaRPr>
          </a:p>
          <a:p>
            <a:pPr marL="438150">
              <a:spcBef>
                <a:spcPts val="600"/>
              </a:spcBef>
            </a:pPr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member(1,L).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737" y="0"/>
            <a:ext cx="9430319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145" dirty="0"/>
              <a:t>Programming</a:t>
            </a:r>
            <a:r>
              <a:rPr sz="6600" spc="-270" dirty="0"/>
              <a:t> </a:t>
            </a:r>
            <a:r>
              <a:rPr sz="6600" spc="-35" dirty="0"/>
              <a:t>with</a:t>
            </a:r>
            <a:r>
              <a:rPr sz="6600" spc="-310" dirty="0"/>
              <a:t> </a:t>
            </a:r>
            <a:r>
              <a:rPr sz="6600" spc="-10" dirty="0"/>
              <a:t>Lists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972946" y="1093530"/>
            <a:ext cx="8500110" cy="540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145">
              <a:spcBef>
                <a:spcPts val="1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b="1" spc="-10" dirty="0">
                <a:latin typeface="Courier New"/>
                <a:cs typeface="Courier New"/>
              </a:rPr>
              <a:t>append/3</a:t>
            </a:r>
            <a:r>
              <a:rPr sz="2800" b="1" spc="-98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Perpetua"/>
                <a:cs typeface="Perpetua"/>
              </a:rPr>
              <a:t>concatenate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two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lists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form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third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list: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program:</a:t>
            </a:r>
            <a:endParaRPr sz="3200" dirty="0">
              <a:latin typeface="Perpetua"/>
              <a:cs typeface="Perpetua"/>
            </a:endParaRPr>
          </a:p>
          <a:p>
            <a:pPr marL="833119" lvl="2" indent="-227329">
              <a:lnSpc>
                <a:spcPts val="2370"/>
              </a:lnSpc>
              <a:spcBef>
                <a:spcPts val="180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dirty="0">
                <a:latin typeface="Perpetua"/>
                <a:cs typeface="Perpetua"/>
              </a:rPr>
              <a:t>Empty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list </a:t>
            </a:r>
            <a:r>
              <a:rPr sz="2000" b="1" spc="-20" dirty="0">
                <a:latin typeface="Courier New"/>
                <a:cs typeface="Courier New"/>
              </a:rPr>
              <a:t>append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L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L</a:t>
            </a:r>
            <a:r>
              <a:rPr sz="2000" spc="-25" dirty="0">
                <a:latin typeface="Perpetua"/>
                <a:cs typeface="Perpetua"/>
              </a:rPr>
              <a:t>:</a:t>
            </a:r>
            <a:endParaRPr sz="2000" dirty="0">
              <a:latin typeface="Perpetua"/>
              <a:cs typeface="Perpetua"/>
            </a:endParaRPr>
          </a:p>
          <a:p>
            <a:pPr marL="927100">
              <a:lnSpc>
                <a:spcPts val="3329"/>
              </a:lnSpc>
            </a:pPr>
            <a:r>
              <a:rPr lang="en-US" sz="2800" b="1" dirty="0">
                <a:latin typeface="Courier New"/>
                <a:cs typeface="Courier New"/>
              </a:rPr>
              <a:t>append([],</a:t>
            </a:r>
            <a:r>
              <a:rPr lang="en-US" sz="2800" b="1" spc="-55" dirty="0">
                <a:latin typeface="Courier New"/>
                <a:cs typeface="Courier New"/>
              </a:rPr>
              <a:t> </a:t>
            </a:r>
            <a:r>
              <a:rPr lang="en-US" sz="2800" b="1" dirty="0">
                <a:latin typeface="Courier New"/>
                <a:cs typeface="Courier New"/>
              </a:rPr>
              <a:t>L,</a:t>
            </a:r>
            <a:r>
              <a:rPr lang="en-US" sz="2800" b="1" spc="-55" dirty="0">
                <a:latin typeface="Courier New"/>
                <a:cs typeface="Courier New"/>
              </a:rPr>
              <a:t> </a:t>
            </a:r>
            <a:r>
              <a:rPr lang="en-US" sz="2800" b="1" spc="-25" dirty="0">
                <a:latin typeface="Courier New"/>
                <a:cs typeface="Courier New"/>
              </a:rPr>
              <a:t>L).</a:t>
            </a:r>
            <a:endParaRPr lang="en-US" sz="2800" dirty="0">
              <a:latin typeface="Courier New"/>
              <a:cs typeface="Courier New"/>
            </a:endParaRPr>
          </a:p>
          <a:p>
            <a:pPr marL="833119" marR="5080" lvl="2" indent="-227329">
              <a:spcBef>
                <a:spcPts val="5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4390" algn="l"/>
              </a:tabLst>
            </a:pPr>
            <a:r>
              <a:rPr sz="2000" spc="-10" dirty="0">
                <a:latin typeface="Perpetua"/>
                <a:cs typeface="Perpetua"/>
              </a:rPr>
              <a:t>Otherwise,</a:t>
            </a:r>
            <a:r>
              <a:rPr sz="2000" spc="-9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break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first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list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up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into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head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dirty="0">
                <a:latin typeface="Perpetua"/>
                <a:cs typeface="Perpetua"/>
              </a:rPr>
              <a:t>,</a:t>
            </a:r>
            <a:r>
              <a:rPr sz="2000" spc="-9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tail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dirty="0">
                <a:latin typeface="Perpetua"/>
                <a:cs typeface="Perpetua"/>
              </a:rPr>
              <a:t>:</a:t>
            </a:r>
            <a:r>
              <a:rPr sz="2000" spc="-9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if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L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append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M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N</a:t>
            </a:r>
            <a:r>
              <a:rPr sz="2000" spc="-25" dirty="0">
                <a:latin typeface="Perpetua"/>
                <a:cs typeface="Perpetua"/>
              </a:rPr>
              <a:t>, 	</a:t>
            </a:r>
            <a:r>
              <a:rPr sz="2000" dirty="0">
                <a:latin typeface="Perpetua"/>
                <a:cs typeface="Perpetua"/>
              </a:rPr>
              <a:t>then </a:t>
            </a:r>
            <a:r>
              <a:rPr sz="2000" b="1" spc="-20" dirty="0">
                <a:latin typeface="Courier New"/>
                <a:cs typeface="Courier New"/>
              </a:rPr>
              <a:t>[X|L]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append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M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[X|N]</a:t>
            </a:r>
            <a:r>
              <a:rPr sz="2000" spc="-10" dirty="0">
                <a:latin typeface="Perpetua"/>
                <a:cs typeface="Perpetua"/>
              </a:rPr>
              <a:t>:</a:t>
            </a:r>
            <a:endParaRPr sz="2000" dirty="0">
              <a:latin typeface="Perpetua"/>
              <a:cs typeface="Perpetua"/>
            </a:endParaRPr>
          </a:p>
          <a:p>
            <a:pPr marL="927100">
              <a:lnSpc>
                <a:spcPts val="3304"/>
              </a:lnSpc>
            </a:pPr>
            <a:r>
              <a:rPr sz="2800" b="1" dirty="0">
                <a:latin typeface="Courier New"/>
                <a:cs typeface="Courier New"/>
              </a:rPr>
              <a:t>append([X|L],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M,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[X|N])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:-</a:t>
            </a:r>
            <a:endParaRPr sz="2800" dirty="0">
              <a:latin typeface="Courier New"/>
              <a:cs typeface="Courier New"/>
            </a:endParaRPr>
          </a:p>
          <a:p>
            <a:pPr marL="419734" algn="ctr">
              <a:lnSpc>
                <a:spcPts val="3300"/>
              </a:lnSpc>
            </a:pPr>
            <a:r>
              <a:rPr sz="2800" b="1" dirty="0">
                <a:latin typeface="Courier New"/>
                <a:cs typeface="Courier New"/>
              </a:rPr>
              <a:t>append(L,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M,</a:t>
            </a:r>
            <a:r>
              <a:rPr sz="2800" b="1" spc="-5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N).</a:t>
            </a:r>
            <a:endParaRPr sz="2800" dirty="0">
              <a:latin typeface="Courier New"/>
              <a:cs typeface="Courier New"/>
            </a:endParaRPr>
          </a:p>
          <a:p>
            <a:pPr marL="559435" lvl="1" indent="-301625">
              <a:lnSpc>
                <a:spcPts val="3779"/>
              </a:lnSpc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Example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queries:</a:t>
            </a:r>
            <a:endParaRPr sz="3200" dirty="0">
              <a:latin typeface="Perpetua"/>
              <a:cs typeface="Perpetua"/>
            </a:endParaRPr>
          </a:p>
          <a:p>
            <a:pPr marL="927100">
              <a:spcBef>
                <a:spcPts val="125"/>
              </a:spcBef>
            </a:pPr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append([1,2],[3,4],X).</a:t>
            </a:r>
            <a:endParaRPr sz="2800" dirty="0">
              <a:latin typeface="Courier New"/>
              <a:cs typeface="Courier New"/>
            </a:endParaRPr>
          </a:p>
          <a:p>
            <a:pPr marL="927100"/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append(X,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Y,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[1,2,3,4]).</a:t>
            </a:r>
            <a:endParaRPr sz="2800" dirty="0">
              <a:latin typeface="Courier New"/>
              <a:cs typeface="Courier New"/>
            </a:endParaRPr>
          </a:p>
          <a:p>
            <a:pPr marL="927100"/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5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append(X,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[3,4],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[1,2,3,4]).</a:t>
            </a:r>
            <a:endParaRPr sz="2800" dirty="0">
              <a:latin typeface="Courier New"/>
              <a:cs typeface="Courier New"/>
            </a:endParaRPr>
          </a:p>
          <a:p>
            <a:pPr marL="927100"/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append([1,2],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Y,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[1,2,3,4]).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6368" y="958233"/>
            <a:ext cx="62744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10" dirty="0">
                <a:solidFill>
                  <a:srgbClr val="9B2C1F"/>
                </a:solidFill>
                <a:latin typeface="Courier New"/>
                <a:cs typeface="Courier New"/>
              </a:rPr>
              <a:t>append([],L,L).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480"/>
              </a:spcBef>
            </a:pPr>
            <a:r>
              <a:rPr sz="2000" b="1" dirty="0">
                <a:solidFill>
                  <a:srgbClr val="9B2C1F"/>
                </a:solidFill>
                <a:latin typeface="Courier New"/>
                <a:cs typeface="Courier New"/>
              </a:rPr>
              <a:t>append([X|L],</a:t>
            </a:r>
            <a:r>
              <a:rPr sz="2000" b="1" spc="-7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B2C1F"/>
                </a:solidFill>
                <a:latin typeface="Courier New"/>
                <a:cs typeface="Courier New"/>
              </a:rPr>
              <a:t>M,</a:t>
            </a:r>
            <a:r>
              <a:rPr sz="2000" b="1" spc="-7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B2C1F"/>
                </a:solidFill>
                <a:latin typeface="Courier New"/>
                <a:cs typeface="Courier New"/>
              </a:rPr>
              <a:t>[X|N])</a:t>
            </a:r>
            <a:r>
              <a:rPr sz="2000" b="1" spc="-7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B2C1F"/>
                </a:solidFill>
                <a:latin typeface="Courier New"/>
                <a:cs typeface="Courier New"/>
              </a:rPr>
              <a:t>:-</a:t>
            </a:r>
            <a:r>
              <a:rPr sz="2000" b="1" spc="-70" dirty="0">
                <a:solidFill>
                  <a:srgbClr val="9B2C1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9B2C1F"/>
                </a:solidFill>
                <a:latin typeface="Courier New"/>
                <a:cs typeface="Courier New"/>
              </a:rPr>
              <a:t>append(L,M,N).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5651" y="2030163"/>
            <a:ext cx="3810000" cy="316112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7965">
              <a:spcBef>
                <a:spcPts val="65"/>
              </a:spcBef>
            </a:pPr>
            <a:r>
              <a:rPr sz="2000" b="1" spc="-10" dirty="0">
                <a:latin typeface="Courier New"/>
                <a:cs typeface="Courier New"/>
              </a:rPr>
              <a:t>append([1,2],[3,4],X)?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6368" y="-305789"/>
            <a:ext cx="10515600" cy="966930"/>
          </a:xfrm>
          <a:prstGeom prst="rect">
            <a:avLst/>
          </a:prstGeom>
        </p:spPr>
        <p:txBody>
          <a:bodyPr vert="horz" wrap="square" lIns="0" tIns="408939" rIns="0" bIns="0" rtlCol="0" anchor="ctr">
            <a:spAutoFit/>
          </a:bodyPr>
          <a:lstStyle/>
          <a:p>
            <a:pPr marL="436245">
              <a:spcBef>
                <a:spcPts val="100"/>
              </a:spcBef>
            </a:pPr>
            <a:r>
              <a:rPr sz="3600" dirty="0">
                <a:latin typeface="Garamond"/>
                <a:cs typeface="Garamond"/>
              </a:rPr>
              <a:t>Append</a:t>
            </a:r>
            <a:r>
              <a:rPr sz="3600" spc="-15" dirty="0">
                <a:latin typeface="Garamond"/>
                <a:cs typeface="Garamond"/>
              </a:rPr>
              <a:t> </a:t>
            </a:r>
            <a:r>
              <a:rPr sz="3600" dirty="0">
                <a:latin typeface="Garamond"/>
                <a:cs typeface="Garamond"/>
              </a:rPr>
              <a:t>example</a:t>
            </a:r>
            <a:r>
              <a:rPr sz="3600" spc="-15" dirty="0">
                <a:latin typeface="Garamond"/>
                <a:cs typeface="Garamond"/>
              </a:rPr>
              <a:t> </a:t>
            </a:r>
            <a:r>
              <a:rPr sz="3600" spc="-10" dirty="0">
                <a:latin typeface="Garamond"/>
                <a:cs typeface="Garamond"/>
              </a:rPr>
              <a:t>trace</a:t>
            </a:r>
            <a:endParaRPr sz="360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225073" y="6311600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29</a:t>
            </a:fld>
            <a:endParaRPr spc="-2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660FDC-96ED-639C-3B6D-DCDABB473B2E}"/>
              </a:ext>
            </a:extLst>
          </p:cNvPr>
          <p:cNvSpPr txBox="1"/>
          <p:nvPr/>
        </p:nvSpPr>
        <p:spPr>
          <a:xfrm>
            <a:off x="2426368" y="2661285"/>
            <a:ext cx="5969635" cy="76771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spcBef>
                <a:spcPts val="620"/>
              </a:spcBef>
            </a:pPr>
            <a:r>
              <a:rPr sz="2000" b="1" spc="-10" dirty="0">
                <a:solidFill>
                  <a:srgbClr val="9B2C1F"/>
                </a:solidFill>
                <a:latin typeface="Courier New"/>
                <a:cs typeface="Courier New"/>
              </a:rPr>
              <a:t>append([],L,L).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525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append([X|L],M,[X|N])</a:t>
            </a:r>
            <a:r>
              <a:rPr sz="2000" b="1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r>
              <a:rPr sz="2000" b="1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append(L,M,N).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ACD5745D-436E-1E1D-151A-05A4FD1AD212}"/>
              </a:ext>
            </a:extLst>
          </p:cNvPr>
          <p:cNvGrpSpPr/>
          <p:nvPr/>
        </p:nvGrpSpPr>
        <p:grpSpPr>
          <a:xfrm>
            <a:off x="2570323" y="6137770"/>
            <a:ext cx="3819525" cy="390525"/>
            <a:chOff x="833818" y="5329618"/>
            <a:chExt cx="3819525" cy="39052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1E58A2D-DD18-718D-D3C1-32A2C4C7F00E}"/>
                </a:ext>
              </a:extLst>
            </p:cNvPr>
            <p:cNvSpPr/>
            <p:nvPr/>
          </p:nvSpPr>
          <p:spPr>
            <a:xfrm>
              <a:off x="838580" y="5334380"/>
              <a:ext cx="3810000" cy="381000"/>
            </a:xfrm>
            <a:custGeom>
              <a:avLst/>
              <a:gdLst/>
              <a:ahLst/>
              <a:cxnLst/>
              <a:rect l="l" t="t" r="r" b="b"/>
              <a:pathLst>
                <a:path w="3810000" h="381000">
                  <a:moveTo>
                    <a:pt x="3810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0" y="3810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1AB3695-EA8B-4CB1-CB70-137003CD8897}"/>
                </a:ext>
              </a:extLst>
            </p:cNvPr>
            <p:cNvSpPr/>
            <p:nvPr/>
          </p:nvSpPr>
          <p:spPr>
            <a:xfrm>
              <a:off x="838580" y="5334380"/>
              <a:ext cx="3810000" cy="381000"/>
            </a:xfrm>
            <a:custGeom>
              <a:avLst/>
              <a:gdLst/>
              <a:ahLst/>
              <a:cxnLst/>
              <a:rect l="l" t="t" r="r" b="b"/>
              <a:pathLst>
                <a:path w="3810000" h="381000">
                  <a:moveTo>
                    <a:pt x="0" y="381000"/>
                  </a:moveTo>
                  <a:lnTo>
                    <a:pt x="3810000" y="381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7C7697EC-2DA3-A9A0-87C9-22C12F323BC6}"/>
              </a:ext>
            </a:extLst>
          </p:cNvPr>
          <p:cNvSpPr txBox="1"/>
          <p:nvPr/>
        </p:nvSpPr>
        <p:spPr>
          <a:xfrm>
            <a:off x="2579848" y="6138341"/>
            <a:ext cx="38004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append([1,2],[3,4],A)?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F997DF5-F925-E333-30F9-E05AAEBF77AB}"/>
              </a:ext>
            </a:extLst>
          </p:cNvPr>
          <p:cNvSpPr/>
          <p:nvPr/>
        </p:nvSpPr>
        <p:spPr>
          <a:xfrm>
            <a:off x="3711735" y="3398315"/>
            <a:ext cx="2070100" cy="2896870"/>
          </a:xfrm>
          <a:custGeom>
            <a:avLst/>
            <a:gdLst/>
            <a:ahLst/>
            <a:cxnLst/>
            <a:rect l="l" t="t" r="r" b="b"/>
            <a:pathLst>
              <a:path w="2070100" h="2896870">
                <a:moveTo>
                  <a:pt x="415163" y="2816098"/>
                </a:moveTo>
                <a:lnTo>
                  <a:pt x="383654" y="2820238"/>
                </a:lnTo>
                <a:lnTo>
                  <a:pt x="12700" y="127"/>
                </a:lnTo>
                <a:lnTo>
                  <a:pt x="0" y="1905"/>
                </a:lnTo>
                <a:lnTo>
                  <a:pt x="371081" y="2821889"/>
                </a:lnTo>
                <a:lnTo>
                  <a:pt x="339598" y="2826004"/>
                </a:lnTo>
                <a:lnTo>
                  <a:pt x="387350" y="2896616"/>
                </a:lnTo>
                <a:lnTo>
                  <a:pt x="408800" y="2834513"/>
                </a:lnTo>
                <a:lnTo>
                  <a:pt x="415163" y="2816098"/>
                </a:lnTo>
                <a:close/>
              </a:path>
              <a:path w="2070100" h="2896870">
                <a:moveTo>
                  <a:pt x="647827" y="2741422"/>
                </a:moveTo>
                <a:lnTo>
                  <a:pt x="616051" y="2743974"/>
                </a:lnTo>
                <a:lnTo>
                  <a:pt x="393700" y="508"/>
                </a:lnTo>
                <a:lnTo>
                  <a:pt x="381000" y="1524"/>
                </a:lnTo>
                <a:lnTo>
                  <a:pt x="603478" y="2744978"/>
                </a:lnTo>
                <a:lnTo>
                  <a:pt x="571754" y="2747518"/>
                </a:lnTo>
                <a:lnTo>
                  <a:pt x="615950" y="2820416"/>
                </a:lnTo>
                <a:lnTo>
                  <a:pt x="641261" y="2757678"/>
                </a:lnTo>
                <a:lnTo>
                  <a:pt x="647827" y="2741422"/>
                </a:lnTo>
                <a:close/>
              </a:path>
              <a:path w="2070100" h="2896870">
                <a:moveTo>
                  <a:pt x="1250950" y="2739136"/>
                </a:moveTo>
                <a:lnTo>
                  <a:pt x="1219593" y="2744228"/>
                </a:lnTo>
                <a:lnTo>
                  <a:pt x="774573" y="0"/>
                </a:lnTo>
                <a:lnTo>
                  <a:pt x="762127" y="2032"/>
                </a:lnTo>
                <a:lnTo>
                  <a:pt x="1207135" y="2746248"/>
                </a:lnTo>
                <a:lnTo>
                  <a:pt x="1175766" y="2751328"/>
                </a:lnTo>
                <a:lnTo>
                  <a:pt x="1225550" y="2820416"/>
                </a:lnTo>
                <a:lnTo>
                  <a:pt x="1244828" y="2758694"/>
                </a:lnTo>
                <a:lnTo>
                  <a:pt x="1250950" y="2739136"/>
                </a:lnTo>
                <a:close/>
              </a:path>
              <a:path w="2070100" h="2896870">
                <a:moveTo>
                  <a:pt x="2069846" y="2818765"/>
                </a:moveTo>
                <a:lnTo>
                  <a:pt x="1328267" y="148945"/>
                </a:lnTo>
                <a:lnTo>
                  <a:pt x="1358900" y="140462"/>
                </a:lnTo>
                <a:lnTo>
                  <a:pt x="1355445" y="136652"/>
                </a:lnTo>
                <a:lnTo>
                  <a:pt x="1301737" y="77216"/>
                </a:lnTo>
                <a:lnTo>
                  <a:pt x="1285494" y="160782"/>
                </a:lnTo>
                <a:lnTo>
                  <a:pt x="1316062" y="152323"/>
                </a:lnTo>
                <a:lnTo>
                  <a:pt x="2057654" y="2822067"/>
                </a:lnTo>
                <a:lnTo>
                  <a:pt x="2069846" y="2818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9E9E8D3-01D2-A0EC-CC84-A2B0C9512314}"/>
              </a:ext>
            </a:extLst>
          </p:cNvPr>
          <p:cNvSpPr txBox="1"/>
          <p:nvPr/>
        </p:nvSpPr>
        <p:spPr>
          <a:xfrm>
            <a:off x="6385085" y="6142531"/>
            <a:ext cx="3884929" cy="3161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830">
              <a:spcBef>
                <a:spcPts val="65"/>
              </a:spcBef>
            </a:pPr>
            <a:r>
              <a:rPr sz="2000" b="1" spc="-10" dirty="0">
                <a:latin typeface="Courier New"/>
                <a:cs typeface="Courier New"/>
              </a:rPr>
              <a:t>X=1,L=[2],M=[3,4],A=[X|N]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595" y="-900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06095">
              <a:spcBef>
                <a:spcPts val="100"/>
              </a:spcBef>
            </a:pPr>
            <a:r>
              <a:rPr sz="6600" spc="-80" dirty="0"/>
              <a:t>Relations/Predicates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2047241" y="933957"/>
            <a:ext cx="7254875" cy="1496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6545" marR="17780" indent="-296545">
              <a:lnSpc>
                <a:spcPts val="3729"/>
              </a:lnSpc>
              <a:spcBef>
                <a:spcPts val="315"/>
              </a:spcBef>
              <a:buClr>
                <a:srgbClr val="D24717"/>
              </a:buClr>
              <a:buSzPct val="82812"/>
              <a:buFont typeface="Segoe UI Symbol"/>
              <a:buChar char="⚫"/>
              <a:tabLst>
                <a:tab pos="297815" algn="l"/>
                <a:tab pos="1947545" algn="l"/>
              </a:tabLst>
            </a:pPr>
            <a:r>
              <a:rPr sz="3200" dirty="0">
                <a:latin typeface="Times New Roman"/>
                <a:cs typeface="Times New Roman"/>
              </a:rPr>
              <a:t>Predicates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building-</a:t>
            </a:r>
            <a:r>
              <a:rPr sz="3200" dirty="0">
                <a:latin typeface="Times New Roman"/>
                <a:cs typeface="Times New Roman"/>
              </a:rPr>
              <a:t>blocks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predicate 	calculus: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Courier New"/>
                <a:cs typeface="Courier New"/>
              </a:rPr>
              <a:t>p(a</a:t>
            </a:r>
            <a:r>
              <a:rPr sz="2775" b="1" spc="-15" baseline="-21021" dirty="0">
                <a:latin typeface="Courier New"/>
                <a:cs typeface="Courier New"/>
              </a:rPr>
              <a:t>1</a:t>
            </a:r>
            <a:r>
              <a:rPr sz="2800" b="1" spc="-10" dirty="0">
                <a:latin typeface="Courier New"/>
                <a:cs typeface="Courier New"/>
              </a:rPr>
              <a:t>,a</a:t>
            </a:r>
            <a:r>
              <a:rPr sz="2775" b="1" spc="-15" baseline="-21021" dirty="0">
                <a:latin typeface="Courier New"/>
                <a:cs typeface="Courier New"/>
              </a:rPr>
              <a:t>2</a:t>
            </a:r>
            <a:r>
              <a:rPr sz="2800" b="1" spc="-10" dirty="0">
                <a:latin typeface="Courier New"/>
                <a:cs typeface="Courier New"/>
              </a:rPr>
              <a:t>,...,a</a:t>
            </a:r>
            <a:r>
              <a:rPr sz="2775" b="1" spc="-15" baseline="-21021" dirty="0">
                <a:latin typeface="Courier New"/>
                <a:cs typeface="Courier New"/>
              </a:rPr>
              <a:t>k</a:t>
            </a:r>
            <a:r>
              <a:rPr sz="2800" b="1" spc="-10" dirty="0"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571500" lvl="1" indent="-263525">
              <a:spcBef>
                <a:spcPts val="6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71500" algn="l"/>
              </a:tabLst>
            </a:pPr>
            <a:r>
              <a:rPr sz="2800" b="1" dirty="0">
                <a:latin typeface="Courier New"/>
                <a:cs typeface="Courier New"/>
              </a:rPr>
              <a:t>parent(X,</a:t>
            </a:r>
            <a:r>
              <a:rPr sz="2800" b="1" spc="-11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Y)</a:t>
            </a:r>
            <a:r>
              <a:rPr sz="3200" dirty="0">
                <a:latin typeface="Perpetua"/>
                <a:cs typeface="Perpetua"/>
              </a:rPr>
              <a:t>:</a:t>
            </a:r>
            <a:r>
              <a:rPr sz="3200" spc="-1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X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parent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14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Y.</a:t>
            </a:r>
            <a:endParaRPr sz="3200" dirty="0">
              <a:latin typeface="Perpetua"/>
              <a:cs typeface="Perpetu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5290" y="2603408"/>
          <a:ext cx="7513955" cy="14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R="66040" algn="ctr">
                        <a:lnSpc>
                          <a:spcPts val="289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parent(pam,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bob).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parent(bob,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89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ann).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parent(tom,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bob).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parent(bob,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pat).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R="66675" algn="ctr">
                        <a:lnSpc>
                          <a:spcPts val="326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parent(tom,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6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liz).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26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parent(pat,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326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jim).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27238" y="4148775"/>
            <a:ext cx="3647440" cy="22940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39395" marR="5080" indent="-238125">
              <a:lnSpc>
                <a:spcPct val="122600"/>
              </a:lnSpc>
              <a:spcBef>
                <a:spcPts val="370"/>
              </a:spcBef>
              <a:buClr>
                <a:srgbClr val="9B2C1F"/>
              </a:buClr>
              <a:buSzPct val="75000"/>
              <a:buFont typeface="Segoe UI Symbol"/>
              <a:buChar char="⚫"/>
              <a:tabLst>
                <a:tab pos="607695" algn="l"/>
              </a:tabLst>
            </a:pPr>
            <a:r>
              <a:rPr sz="2800" b="1" spc="-10" dirty="0">
                <a:latin typeface="Courier New"/>
                <a:cs typeface="Courier New"/>
              </a:rPr>
              <a:t>male(X)</a:t>
            </a:r>
            <a:r>
              <a:rPr sz="3200" spc="-10" dirty="0">
                <a:latin typeface="Perpetua"/>
                <a:cs typeface="Perpetua"/>
              </a:rPr>
              <a:t>: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X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 </a:t>
            </a:r>
            <a:r>
              <a:rPr sz="3200" spc="-10" dirty="0">
                <a:latin typeface="Perpetua"/>
                <a:cs typeface="Perpetua"/>
              </a:rPr>
              <a:t>male. 	</a:t>
            </a:r>
            <a:r>
              <a:rPr sz="2800" b="1" spc="-10" dirty="0">
                <a:latin typeface="Courier New"/>
                <a:cs typeface="Courier New"/>
              </a:rPr>
              <a:t>male(tom). 	male(bob). 	male(jim).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</a:t>
            </a:fld>
            <a:endParaRPr spc="-5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58673FBD-E0B6-112C-489C-6035969ABA76}"/>
              </a:ext>
            </a:extLst>
          </p:cNvPr>
          <p:cNvSpPr txBox="1"/>
          <p:nvPr/>
        </p:nvSpPr>
        <p:spPr>
          <a:xfrm>
            <a:off x="6010443" y="4148775"/>
            <a:ext cx="4388485" cy="26460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83845" marR="5080" indent="-271145">
              <a:lnSpc>
                <a:spcPct val="118100"/>
              </a:lnSpc>
              <a:spcBef>
                <a:spcPts val="229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927100" algn="l"/>
              </a:tabLst>
            </a:pPr>
            <a:r>
              <a:rPr sz="2800" b="1" spc="-10" dirty="0">
                <a:latin typeface="Courier New"/>
                <a:cs typeface="Courier New"/>
              </a:rPr>
              <a:t>female(X)</a:t>
            </a:r>
            <a:r>
              <a:rPr sz="3200" spc="-10" dirty="0">
                <a:latin typeface="Perpetua"/>
                <a:cs typeface="Perpetua"/>
              </a:rPr>
              <a:t>:</a:t>
            </a:r>
            <a:r>
              <a:rPr sz="3200" spc="-1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X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female. 	</a:t>
            </a:r>
            <a:r>
              <a:rPr sz="2800" b="1" spc="-10" dirty="0">
                <a:latin typeface="Courier New"/>
                <a:cs typeface="Courier New"/>
              </a:rPr>
              <a:t>female(pam). 	female(pat). 	female(ann). 	female(liz).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1918158"/>
            <a:ext cx="6274435" cy="76771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spcBef>
                <a:spcPts val="620"/>
              </a:spcBef>
            </a:pPr>
            <a:r>
              <a:rPr sz="2000" b="1" spc="-10" dirty="0">
                <a:solidFill>
                  <a:srgbClr val="9B2C1F"/>
                </a:solidFill>
                <a:latin typeface="Courier New"/>
                <a:cs typeface="Courier New"/>
              </a:rPr>
              <a:t>append([],L,L).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525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append([X|L],M,[X|N’])</a:t>
            </a:r>
            <a:r>
              <a:rPr sz="2000" b="1" spc="-1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r>
              <a:rPr sz="2000" b="1" spc="-1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append(L,M,N’).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580" y="5334380"/>
            <a:ext cx="3810000" cy="316112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27965">
              <a:spcBef>
                <a:spcPts val="65"/>
              </a:spcBef>
            </a:pPr>
            <a:r>
              <a:rPr sz="2000" b="1" spc="-10" dirty="0">
                <a:latin typeface="Courier New"/>
                <a:cs typeface="Courier New"/>
              </a:rPr>
              <a:t>append([1,2],[3,4],A)?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581" y="4953380"/>
            <a:ext cx="3884929" cy="3161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830">
              <a:spcBef>
                <a:spcPts val="65"/>
              </a:spcBef>
            </a:pPr>
            <a:r>
              <a:rPr sz="2000" b="1" spc="-10" dirty="0">
                <a:latin typeface="Courier New"/>
                <a:cs typeface="Courier New"/>
              </a:rPr>
              <a:t>X=2,L=[],M=[3,4],N=[2|N’]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7819" y="4948619"/>
            <a:ext cx="3819525" cy="390525"/>
            <a:chOff x="833818" y="4948618"/>
            <a:chExt cx="3819525" cy="390525"/>
          </a:xfrm>
        </p:grpSpPr>
        <p:sp>
          <p:nvSpPr>
            <p:cNvPr id="6" name="object 6"/>
            <p:cNvSpPr/>
            <p:nvPr/>
          </p:nvSpPr>
          <p:spPr>
            <a:xfrm>
              <a:off x="838580" y="4953380"/>
              <a:ext cx="3810000" cy="381000"/>
            </a:xfrm>
            <a:custGeom>
              <a:avLst/>
              <a:gdLst/>
              <a:ahLst/>
              <a:cxnLst/>
              <a:rect l="l" t="t" r="r" b="b"/>
              <a:pathLst>
                <a:path w="3810000" h="381000">
                  <a:moveTo>
                    <a:pt x="3810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0" y="3810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580" y="4953380"/>
              <a:ext cx="3810000" cy="381000"/>
            </a:xfrm>
            <a:custGeom>
              <a:avLst/>
              <a:gdLst/>
              <a:ahLst/>
              <a:cxnLst/>
              <a:rect l="l" t="t" r="r" b="b"/>
              <a:pathLst>
                <a:path w="3810000" h="381000">
                  <a:moveTo>
                    <a:pt x="0" y="381000"/>
                  </a:moveTo>
                  <a:lnTo>
                    <a:pt x="3810000" y="381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67344" y="4949189"/>
            <a:ext cx="38004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285"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append([2],[3,4],N)?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2581" y="5334380"/>
            <a:ext cx="3884929" cy="3161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830">
              <a:spcBef>
                <a:spcPts val="65"/>
              </a:spcBef>
            </a:pPr>
            <a:r>
              <a:rPr sz="2000" b="1" spc="-10" dirty="0">
                <a:latin typeface="Courier New"/>
                <a:cs typeface="Courier New"/>
              </a:rPr>
              <a:t>X=1,L=[2],M=[3,4],A=[1|N]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1758" y="2590418"/>
            <a:ext cx="1765300" cy="2440940"/>
          </a:xfrm>
          <a:custGeom>
            <a:avLst/>
            <a:gdLst/>
            <a:ahLst/>
            <a:cxnLst/>
            <a:rect l="l" t="t" r="r" b="b"/>
            <a:pathLst>
              <a:path w="1765300" h="2440940">
                <a:moveTo>
                  <a:pt x="412750" y="2357882"/>
                </a:moveTo>
                <a:lnTo>
                  <a:pt x="381393" y="2362911"/>
                </a:lnTo>
                <a:lnTo>
                  <a:pt x="12446" y="75946"/>
                </a:lnTo>
                <a:lnTo>
                  <a:pt x="0" y="77978"/>
                </a:lnTo>
                <a:lnTo>
                  <a:pt x="368820" y="2364930"/>
                </a:lnTo>
                <a:lnTo>
                  <a:pt x="337439" y="2369947"/>
                </a:lnTo>
                <a:lnTo>
                  <a:pt x="387223" y="2439162"/>
                </a:lnTo>
                <a:lnTo>
                  <a:pt x="406603" y="2377440"/>
                </a:lnTo>
                <a:lnTo>
                  <a:pt x="412750" y="2357882"/>
                </a:lnTo>
                <a:close/>
              </a:path>
              <a:path w="1765300" h="2440940">
                <a:moveTo>
                  <a:pt x="567944" y="2358771"/>
                </a:moveTo>
                <a:lnTo>
                  <a:pt x="536511" y="2362733"/>
                </a:lnTo>
                <a:lnTo>
                  <a:pt x="241173" y="0"/>
                </a:lnTo>
                <a:lnTo>
                  <a:pt x="228473" y="1524"/>
                </a:lnTo>
                <a:lnTo>
                  <a:pt x="523811" y="2364333"/>
                </a:lnTo>
                <a:lnTo>
                  <a:pt x="492379" y="2368296"/>
                </a:lnTo>
                <a:lnTo>
                  <a:pt x="539623" y="2439162"/>
                </a:lnTo>
                <a:lnTo>
                  <a:pt x="561543" y="2376932"/>
                </a:lnTo>
                <a:lnTo>
                  <a:pt x="567944" y="2358771"/>
                </a:lnTo>
                <a:close/>
              </a:path>
              <a:path w="1765300" h="2440940">
                <a:moveTo>
                  <a:pt x="877570" y="2360676"/>
                </a:moveTo>
                <a:lnTo>
                  <a:pt x="845883" y="2362746"/>
                </a:lnTo>
                <a:lnTo>
                  <a:pt x="698373" y="76581"/>
                </a:lnTo>
                <a:lnTo>
                  <a:pt x="685673" y="77343"/>
                </a:lnTo>
                <a:lnTo>
                  <a:pt x="833183" y="2363571"/>
                </a:lnTo>
                <a:lnTo>
                  <a:pt x="801497" y="2365629"/>
                </a:lnTo>
                <a:lnTo>
                  <a:pt x="844423" y="2439162"/>
                </a:lnTo>
                <a:lnTo>
                  <a:pt x="871016" y="2376170"/>
                </a:lnTo>
                <a:lnTo>
                  <a:pt x="877570" y="2360676"/>
                </a:lnTo>
                <a:close/>
              </a:path>
              <a:path w="1765300" h="2440940">
                <a:moveTo>
                  <a:pt x="1764919" y="2437384"/>
                </a:moveTo>
                <a:lnTo>
                  <a:pt x="1100328" y="148412"/>
                </a:lnTo>
                <a:lnTo>
                  <a:pt x="1130795" y="139573"/>
                </a:lnTo>
                <a:lnTo>
                  <a:pt x="1127633" y="136144"/>
                </a:lnTo>
                <a:lnTo>
                  <a:pt x="1073023" y="76962"/>
                </a:lnTo>
                <a:lnTo>
                  <a:pt x="1057656" y="160782"/>
                </a:lnTo>
                <a:lnTo>
                  <a:pt x="1088123" y="151955"/>
                </a:lnTo>
                <a:lnTo>
                  <a:pt x="1752727" y="2440940"/>
                </a:lnTo>
                <a:lnTo>
                  <a:pt x="1764919" y="2437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2200" y="598303"/>
            <a:ext cx="10515600" cy="859209"/>
          </a:xfrm>
          <a:prstGeom prst="rect">
            <a:avLst/>
          </a:prstGeom>
        </p:spPr>
        <p:txBody>
          <a:bodyPr vert="horz" wrap="square" lIns="0" tIns="408939" rIns="0" bIns="0" rtlCol="0" anchor="ctr">
            <a:spAutoFit/>
          </a:bodyPr>
          <a:lstStyle/>
          <a:p>
            <a:pPr marL="436245">
              <a:spcBef>
                <a:spcPts val="100"/>
              </a:spcBef>
            </a:pPr>
            <a:r>
              <a:rPr sz="2900" dirty="0">
                <a:latin typeface="Garamond"/>
                <a:cs typeface="Garamond"/>
              </a:rPr>
              <a:t>Append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dirty="0">
                <a:latin typeface="Garamond"/>
                <a:cs typeface="Garamond"/>
              </a:rPr>
              <a:t>example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spc="-10" dirty="0">
                <a:latin typeface="Garamond"/>
                <a:cs typeface="Garamond"/>
              </a:rPr>
              <a:t>trace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7017" y="1858467"/>
            <a:ext cx="62744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10" dirty="0">
                <a:solidFill>
                  <a:srgbClr val="9B2C1F"/>
                </a:solidFill>
                <a:latin typeface="Courier New"/>
                <a:cs typeface="Courier New"/>
              </a:rPr>
              <a:t>append([],L,L).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append([X|L],M,[X|N’])</a:t>
            </a:r>
            <a:r>
              <a:rPr sz="2000" b="1" spc="-1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:-</a:t>
            </a:r>
            <a:r>
              <a:rPr sz="2000" b="1" spc="-1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append(L,M,N’).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57819" y="4567618"/>
          <a:ext cx="769492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append([],[3,4],N’)?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append([2],[3,4],N)?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X=2,L=[],M=[3,4],N=[2|N’]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append([1,2],[3,4],A)?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X=1,L=[2],M=[3,4],A=[1|N]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598303"/>
            <a:ext cx="10515600" cy="859209"/>
          </a:xfrm>
          <a:prstGeom prst="rect">
            <a:avLst/>
          </a:prstGeom>
        </p:spPr>
        <p:txBody>
          <a:bodyPr vert="horz" wrap="square" lIns="0" tIns="408939" rIns="0" bIns="0" rtlCol="0" anchor="ctr">
            <a:spAutoFit/>
          </a:bodyPr>
          <a:lstStyle/>
          <a:p>
            <a:pPr marL="436245">
              <a:spcBef>
                <a:spcPts val="100"/>
              </a:spcBef>
            </a:pPr>
            <a:r>
              <a:rPr sz="2900" dirty="0">
                <a:latin typeface="Garamond"/>
                <a:cs typeface="Garamond"/>
              </a:rPr>
              <a:t>Append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dirty="0">
                <a:latin typeface="Garamond"/>
                <a:cs typeface="Garamond"/>
              </a:rPr>
              <a:t>example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spc="-10" dirty="0">
                <a:latin typeface="Garamond"/>
                <a:cs typeface="Garamond"/>
              </a:rPr>
              <a:t>trace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1918158"/>
            <a:ext cx="6274435" cy="76771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spcBef>
                <a:spcPts val="62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append([],L,L).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525"/>
              </a:spcBef>
            </a:pPr>
            <a:r>
              <a:rPr sz="2000" b="1" dirty="0">
                <a:latin typeface="Courier New"/>
                <a:cs typeface="Courier New"/>
              </a:rPr>
              <a:t>append([X|L],M,[X|N’])</a:t>
            </a:r>
            <a:r>
              <a:rPr sz="2000" b="1" spc="-1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:-</a:t>
            </a:r>
            <a:r>
              <a:rPr sz="2000" b="1" spc="-1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append(L,M,N’).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0357" y="2284984"/>
            <a:ext cx="560070" cy="2364105"/>
          </a:xfrm>
          <a:custGeom>
            <a:avLst/>
            <a:gdLst/>
            <a:ahLst/>
            <a:cxnLst/>
            <a:rect l="l" t="t" r="r" b="b"/>
            <a:pathLst>
              <a:path w="560069" h="2364104">
                <a:moveTo>
                  <a:pt x="516646" y="2290689"/>
                </a:moveTo>
                <a:lnTo>
                  <a:pt x="485648" y="2297684"/>
                </a:lnTo>
                <a:lnTo>
                  <a:pt x="539623" y="2363597"/>
                </a:lnTo>
                <a:lnTo>
                  <a:pt x="554511" y="2303017"/>
                </a:lnTo>
                <a:lnTo>
                  <a:pt x="519430" y="2303017"/>
                </a:lnTo>
                <a:lnTo>
                  <a:pt x="516646" y="2290689"/>
                </a:lnTo>
                <a:close/>
              </a:path>
              <a:path w="560069" h="2364104">
                <a:moveTo>
                  <a:pt x="529088" y="2287881"/>
                </a:moveTo>
                <a:lnTo>
                  <a:pt x="516646" y="2290689"/>
                </a:lnTo>
                <a:lnTo>
                  <a:pt x="519430" y="2303017"/>
                </a:lnTo>
                <a:lnTo>
                  <a:pt x="531876" y="2300223"/>
                </a:lnTo>
                <a:lnTo>
                  <a:pt x="529088" y="2287881"/>
                </a:lnTo>
                <a:close/>
              </a:path>
              <a:path w="560069" h="2364104">
                <a:moveTo>
                  <a:pt x="559943" y="2280920"/>
                </a:moveTo>
                <a:lnTo>
                  <a:pt x="529088" y="2287881"/>
                </a:lnTo>
                <a:lnTo>
                  <a:pt x="531876" y="2300223"/>
                </a:lnTo>
                <a:lnTo>
                  <a:pt x="519430" y="2303017"/>
                </a:lnTo>
                <a:lnTo>
                  <a:pt x="554511" y="2303017"/>
                </a:lnTo>
                <a:lnTo>
                  <a:pt x="559943" y="2280920"/>
                </a:lnTo>
                <a:close/>
              </a:path>
              <a:path w="560069" h="2364104">
                <a:moveTo>
                  <a:pt x="12446" y="0"/>
                </a:moveTo>
                <a:lnTo>
                  <a:pt x="0" y="2793"/>
                </a:lnTo>
                <a:lnTo>
                  <a:pt x="516646" y="2290689"/>
                </a:lnTo>
                <a:lnTo>
                  <a:pt x="529088" y="2287881"/>
                </a:lnTo>
                <a:lnTo>
                  <a:pt x="12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7819" y="4567618"/>
          <a:ext cx="769492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append([],[3,4],N’)?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[3,4],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N’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0" dirty="0">
                          <a:latin typeface="Courier New"/>
                          <a:cs typeface="Courier New"/>
                        </a:rPr>
                        <a:t>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append([2],[3,4],N)?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X=2,L=[],M=[3,4],N=[2|N’]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append([1,2],[3,4],A)?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X=1,L=[2],M=[3,4],A=[1|N]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261867" y="2286380"/>
            <a:ext cx="1002665" cy="2364740"/>
          </a:xfrm>
          <a:custGeom>
            <a:avLst/>
            <a:gdLst/>
            <a:ahLst/>
            <a:cxnLst/>
            <a:rect l="l" t="t" r="r" b="b"/>
            <a:pathLst>
              <a:path w="1002664" h="2364740">
                <a:moveTo>
                  <a:pt x="40963" y="67808"/>
                </a:moveTo>
                <a:lnTo>
                  <a:pt x="29303" y="72691"/>
                </a:lnTo>
                <a:lnTo>
                  <a:pt x="990472" y="2364613"/>
                </a:lnTo>
                <a:lnTo>
                  <a:pt x="1002157" y="2359787"/>
                </a:lnTo>
                <a:lnTo>
                  <a:pt x="40963" y="67808"/>
                </a:lnTo>
                <a:close/>
              </a:path>
              <a:path w="1002664" h="2364740">
                <a:moveTo>
                  <a:pt x="5714" y="0"/>
                </a:moveTo>
                <a:lnTo>
                  <a:pt x="0" y="84963"/>
                </a:lnTo>
                <a:lnTo>
                  <a:pt x="29303" y="72691"/>
                </a:lnTo>
                <a:lnTo>
                  <a:pt x="24383" y="60960"/>
                </a:lnTo>
                <a:lnTo>
                  <a:pt x="36067" y="56134"/>
                </a:lnTo>
                <a:lnTo>
                  <a:pt x="68841" y="56134"/>
                </a:lnTo>
                <a:lnTo>
                  <a:pt x="70357" y="55499"/>
                </a:lnTo>
                <a:lnTo>
                  <a:pt x="5714" y="0"/>
                </a:lnTo>
                <a:close/>
              </a:path>
              <a:path w="1002664" h="2364740">
                <a:moveTo>
                  <a:pt x="36067" y="56134"/>
                </a:moveTo>
                <a:lnTo>
                  <a:pt x="24383" y="60960"/>
                </a:lnTo>
                <a:lnTo>
                  <a:pt x="29303" y="72691"/>
                </a:lnTo>
                <a:lnTo>
                  <a:pt x="40963" y="67808"/>
                </a:lnTo>
                <a:lnTo>
                  <a:pt x="36067" y="56134"/>
                </a:lnTo>
                <a:close/>
              </a:path>
              <a:path w="1002664" h="2364740">
                <a:moveTo>
                  <a:pt x="68841" y="56134"/>
                </a:moveTo>
                <a:lnTo>
                  <a:pt x="36067" y="56134"/>
                </a:lnTo>
                <a:lnTo>
                  <a:pt x="40963" y="67808"/>
                </a:lnTo>
                <a:lnTo>
                  <a:pt x="68841" y="56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598303"/>
            <a:ext cx="10515600" cy="859209"/>
          </a:xfrm>
          <a:prstGeom prst="rect">
            <a:avLst/>
          </a:prstGeom>
        </p:spPr>
        <p:txBody>
          <a:bodyPr vert="horz" wrap="square" lIns="0" tIns="408939" rIns="0" bIns="0" rtlCol="0" anchor="ctr">
            <a:spAutoFit/>
          </a:bodyPr>
          <a:lstStyle/>
          <a:p>
            <a:pPr marL="436245">
              <a:spcBef>
                <a:spcPts val="100"/>
              </a:spcBef>
            </a:pPr>
            <a:r>
              <a:rPr sz="2900" dirty="0">
                <a:latin typeface="Garamond"/>
                <a:cs typeface="Garamond"/>
              </a:rPr>
              <a:t>Append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dirty="0">
                <a:latin typeface="Garamond"/>
                <a:cs typeface="Garamond"/>
              </a:rPr>
              <a:t>example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spc="-10" dirty="0">
                <a:latin typeface="Garamond"/>
                <a:cs typeface="Garamond"/>
              </a:rPr>
              <a:t>trace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1918158"/>
            <a:ext cx="6274435" cy="76771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spcBef>
                <a:spcPts val="620"/>
              </a:spcBef>
            </a:pPr>
            <a:r>
              <a:rPr sz="2000" b="1" spc="-10" dirty="0">
                <a:latin typeface="Courier New"/>
                <a:cs typeface="Courier New"/>
              </a:rPr>
              <a:t>append([],L,L).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525"/>
              </a:spcBef>
            </a:pPr>
            <a:r>
              <a:rPr sz="2000" b="1" dirty="0">
                <a:latin typeface="Courier New"/>
                <a:cs typeface="Courier New"/>
              </a:rPr>
              <a:t>append([X|L],M,[X|N’])</a:t>
            </a:r>
            <a:r>
              <a:rPr sz="2000" b="1" spc="-1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:-</a:t>
            </a:r>
            <a:r>
              <a:rPr sz="2000" b="1" spc="-1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append(L,M,N’).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57818" y="4567618"/>
          <a:ext cx="762127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append([],[3,4],N’)?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000" b="1" spc="-30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[3,4],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N’</a:t>
                      </a:r>
                      <a:r>
                        <a:rPr sz="2000" b="1" spc="-30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append([2],[3,4],N)?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X=2,L=[],M=[3,4],</a:t>
                      </a:r>
                      <a:r>
                        <a:rPr sz="2000" b="1" spc="-10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N=[2|N’]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append([1,2],[3,4],A)?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X=1,L=[2],M=[3,4],</a:t>
                      </a:r>
                      <a:r>
                        <a:rPr sz="2000" b="1" spc="-10" dirty="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A=[1|N]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76980" y="2819780"/>
            <a:ext cx="5410200" cy="15240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8715">
              <a:lnSpc>
                <a:spcPts val="2185"/>
              </a:lnSpc>
            </a:pP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[1|N]</a:t>
            </a:r>
            <a:endParaRPr sz="2000">
              <a:latin typeface="Courier New"/>
              <a:cs typeface="Courier New"/>
            </a:endParaRPr>
          </a:p>
          <a:p>
            <a:pPr marL="2475865" marR="1402080">
              <a:lnSpc>
                <a:spcPts val="2400"/>
              </a:lnSpc>
              <a:spcBef>
                <a:spcPts val="60"/>
              </a:spcBef>
            </a:pP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[2|N’] </a:t>
            </a:r>
            <a:r>
              <a:rPr sz="2000" b="1" dirty="0">
                <a:latin typeface="Courier New"/>
                <a:cs typeface="Courier New"/>
              </a:rPr>
              <a:t>N’=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L</a:t>
            </a:r>
            <a:endParaRPr sz="2000">
              <a:latin typeface="Courier New"/>
              <a:cs typeface="Courier New"/>
            </a:endParaRPr>
          </a:p>
          <a:p>
            <a:pPr marL="2475865">
              <a:lnSpc>
                <a:spcPts val="2320"/>
              </a:lnSpc>
            </a:pP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[3,4]</a:t>
            </a:r>
            <a:endParaRPr sz="2000">
              <a:latin typeface="Courier New"/>
              <a:cs typeface="Courier New"/>
            </a:endParaRPr>
          </a:p>
          <a:p>
            <a:pPr marR="56515" algn="ctr">
              <a:spcBef>
                <a:spcPts val="40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[1,2,3,4]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598303"/>
            <a:ext cx="10515600" cy="859209"/>
          </a:xfrm>
          <a:prstGeom prst="rect">
            <a:avLst/>
          </a:prstGeom>
        </p:spPr>
        <p:txBody>
          <a:bodyPr vert="horz" wrap="square" lIns="0" tIns="408939" rIns="0" bIns="0" rtlCol="0" anchor="ctr">
            <a:spAutoFit/>
          </a:bodyPr>
          <a:lstStyle/>
          <a:p>
            <a:pPr marL="436245">
              <a:spcBef>
                <a:spcPts val="100"/>
              </a:spcBef>
            </a:pPr>
            <a:r>
              <a:rPr sz="2900" dirty="0">
                <a:latin typeface="Garamond"/>
                <a:cs typeface="Garamond"/>
              </a:rPr>
              <a:t>Append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dirty="0">
                <a:latin typeface="Garamond"/>
                <a:cs typeface="Garamond"/>
              </a:rPr>
              <a:t>example</a:t>
            </a:r>
            <a:r>
              <a:rPr sz="2900" spc="-15" dirty="0">
                <a:latin typeface="Garamond"/>
                <a:cs typeface="Garamond"/>
              </a:rPr>
              <a:t> </a:t>
            </a:r>
            <a:r>
              <a:rPr sz="2900" spc="-10" dirty="0">
                <a:latin typeface="Garamond"/>
                <a:cs typeface="Garamond"/>
              </a:rPr>
              <a:t>trace</a:t>
            </a:r>
            <a:endParaRPr sz="2900">
              <a:latin typeface="Garamond"/>
              <a:cs typeface="Garamon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677" y="-124036"/>
            <a:ext cx="989038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145" dirty="0"/>
              <a:t>Programming</a:t>
            </a:r>
            <a:r>
              <a:rPr sz="6600" spc="-270" dirty="0"/>
              <a:t> </a:t>
            </a:r>
            <a:r>
              <a:rPr sz="6600" spc="-35" dirty="0"/>
              <a:t>with</a:t>
            </a:r>
            <a:r>
              <a:rPr sz="6600" spc="-310" dirty="0"/>
              <a:t> </a:t>
            </a:r>
            <a:r>
              <a:rPr sz="6600" spc="-10" dirty="0"/>
              <a:t>Lists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690971" y="1210783"/>
            <a:ext cx="8211184" cy="534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145">
              <a:spcBef>
                <a:spcPts val="1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b="1" dirty="0">
                <a:latin typeface="Courier New"/>
                <a:cs typeface="Courier New"/>
              </a:rPr>
              <a:t>len</a:t>
            </a:r>
            <a:r>
              <a:rPr sz="3200" dirty="0">
                <a:latin typeface="Perpetua"/>
                <a:cs typeface="Perpetua"/>
              </a:rPr>
              <a:t>/2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find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length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list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(the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first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argument):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program:</a:t>
            </a:r>
            <a:endParaRPr sz="3200" dirty="0">
              <a:latin typeface="Perpetua"/>
              <a:cs typeface="Perpetua"/>
            </a:endParaRPr>
          </a:p>
          <a:p>
            <a:pPr marL="927100">
              <a:spcBef>
                <a:spcPts val="125"/>
              </a:spcBef>
            </a:pPr>
            <a:r>
              <a:rPr sz="2800" b="1" dirty="0">
                <a:latin typeface="Courier New"/>
                <a:cs typeface="Courier New"/>
              </a:rPr>
              <a:t>len([],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0).</a:t>
            </a:r>
            <a:endParaRPr sz="2800" dirty="0">
              <a:latin typeface="Courier New"/>
              <a:cs typeface="Courier New"/>
            </a:endParaRPr>
          </a:p>
          <a:p>
            <a:pPr marL="1841500" marR="3230880" indent="-915035"/>
            <a:r>
              <a:rPr sz="2800" b="1" dirty="0">
                <a:latin typeface="Courier New"/>
                <a:cs typeface="Courier New"/>
              </a:rPr>
              <a:t>len([_|Xs],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N+1)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:- </a:t>
            </a:r>
            <a:r>
              <a:rPr sz="2800" b="1" dirty="0">
                <a:latin typeface="Courier New"/>
                <a:cs typeface="Courier New"/>
              </a:rPr>
              <a:t>len(Xs,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N).</a:t>
            </a:r>
            <a:endParaRPr sz="2800" dirty="0">
              <a:latin typeface="Courier New"/>
              <a:cs typeface="Courier New"/>
            </a:endParaRPr>
          </a:p>
          <a:p>
            <a:pPr marL="559435" lvl="1" indent="-301625">
              <a:lnSpc>
                <a:spcPts val="3715"/>
              </a:lnSpc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Example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queries:</a:t>
            </a:r>
            <a:endParaRPr sz="3200" dirty="0">
              <a:latin typeface="Perpetua"/>
              <a:cs typeface="Perpetua"/>
            </a:endParaRPr>
          </a:p>
          <a:p>
            <a:pPr marL="927100">
              <a:spcBef>
                <a:spcPts val="125"/>
              </a:spcBef>
            </a:pPr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len([],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X).</a:t>
            </a:r>
            <a:endParaRPr sz="2800" dirty="0">
              <a:latin typeface="Courier New"/>
              <a:cs typeface="Courier New"/>
            </a:endParaRPr>
          </a:p>
          <a:p>
            <a:pPr marL="1841500"/>
            <a:r>
              <a:rPr sz="2800" b="1" dirty="0">
                <a:latin typeface="Courier New"/>
                <a:cs typeface="Courier New"/>
              </a:rPr>
              <a:t>X =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0</a:t>
            </a:r>
            <a:endParaRPr sz="2800" dirty="0">
              <a:latin typeface="Courier New"/>
              <a:cs typeface="Courier New"/>
            </a:endParaRPr>
          </a:p>
          <a:p>
            <a:pPr marL="1841500" marR="2804795" indent="-915035"/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len([l,i,s,t],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4). </a:t>
            </a:r>
            <a:r>
              <a:rPr sz="2800" b="1" spc="-10" dirty="0">
                <a:latin typeface="Courier New"/>
                <a:cs typeface="Courier New"/>
              </a:rPr>
              <a:t>false</a:t>
            </a:r>
            <a:endParaRPr sz="2800" dirty="0">
              <a:latin typeface="Courier New"/>
              <a:cs typeface="Courier New"/>
            </a:endParaRPr>
          </a:p>
          <a:p>
            <a:pPr marL="927100"/>
            <a:r>
              <a:rPr sz="2800" b="1" dirty="0">
                <a:latin typeface="Courier New"/>
                <a:cs typeface="Courier New"/>
              </a:rPr>
              <a:t>?-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len([l,i,s,t],</a:t>
            </a:r>
            <a:r>
              <a:rPr sz="2800" b="1" spc="-8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X).</a:t>
            </a:r>
            <a:endParaRPr sz="2800" dirty="0">
              <a:latin typeface="Courier New"/>
              <a:cs typeface="Courier New"/>
            </a:endParaRPr>
          </a:p>
          <a:p>
            <a:pPr marL="1841500"/>
            <a:r>
              <a:rPr sz="2800" b="1" dirty="0">
                <a:latin typeface="Courier New"/>
                <a:cs typeface="Courier New"/>
              </a:rPr>
              <a:t>X =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0+1+1+1+1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87" y="-143086"/>
            <a:ext cx="958177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45" dirty="0"/>
              <a:t>Conditional</a:t>
            </a:r>
            <a:r>
              <a:rPr sz="6600" spc="-325" dirty="0"/>
              <a:t> </a:t>
            </a:r>
            <a:r>
              <a:rPr sz="6600" spc="-20" dirty="0"/>
              <a:t>Evaluation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2059940" y="1074497"/>
            <a:ext cx="8028940" cy="381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392430" indent="-280670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Conditional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operator:</a:t>
            </a:r>
            <a:r>
              <a:rPr sz="3200" spc="-1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if-then-</a:t>
            </a:r>
            <a:r>
              <a:rPr sz="3200" dirty="0">
                <a:latin typeface="Perpetua"/>
                <a:cs typeface="Perpetua"/>
              </a:rPr>
              <a:t>else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construct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in 	</a:t>
            </a:r>
            <a:r>
              <a:rPr sz="3200" spc="-10" dirty="0">
                <a:latin typeface="Perpetua"/>
                <a:cs typeface="Perpetua"/>
              </a:rPr>
              <a:t>Prolog:</a:t>
            </a:r>
            <a:endParaRPr sz="3200" dirty="0">
              <a:latin typeface="Perpetua"/>
              <a:cs typeface="Perpetua"/>
            </a:endParaRPr>
          </a:p>
          <a:p>
            <a:pPr marL="558800" lvl="1" indent="-301625">
              <a:spcBef>
                <a:spcPts val="40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8800" algn="l"/>
                <a:tab pos="4859655" algn="l"/>
              </a:tabLst>
            </a:pPr>
            <a:r>
              <a:rPr sz="3200" i="1" dirty="0">
                <a:latin typeface="Perpetua"/>
                <a:cs typeface="Perpetua"/>
              </a:rPr>
              <a:t>if</a:t>
            </a:r>
            <a:r>
              <a:rPr sz="3200" i="1" spc="-155" dirty="0">
                <a:latin typeface="Perpetua"/>
                <a:cs typeface="Perpetua"/>
              </a:rPr>
              <a:t> </a:t>
            </a:r>
            <a:r>
              <a:rPr sz="3200" i="1" dirty="0">
                <a:latin typeface="Perpetua"/>
                <a:cs typeface="Perpetua"/>
              </a:rPr>
              <a:t>A</a:t>
            </a:r>
            <a:r>
              <a:rPr sz="3200" i="1" spc="-25" dirty="0">
                <a:latin typeface="Perpetua"/>
                <a:cs typeface="Perpetua"/>
              </a:rPr>
              <a:t> </a:t>
            </a:r>
            <a:r>
              <a:rPr sz="3200" i="1" dirty="0">
                <a:latin typeface="Perpetua"/>
                <a:cs typeface="Perpetua"/>
              </a:rPr>
              <a:t>then</a:t>
            </a:r>
            <a:r>
              <a:rPr sz="3200" i="1" spc="-5" dirty="0">
                <a:latin typeface="Perpetua"/>
                <a:cs typeface="Perpetua"/>
              </a:rPr>
              <a:t> </a:t>
            </a:r>
            <a:r>
              <a:rPr sz="3200" i="1" dirty="0">
                <a:latin typeface="Perpetua"/>
                <a:cs typeface="Perpetua"/>
              </a:rPr>
              <a:t>B</a:t>
            </a:r>
            <a:r>
              <a:rPr sz="3200" i="1" spc="-25" dirty="0">
                <a:latin typeface="Perpetua"/>
                <a:cs typeface="Perpetua"/>
              </a:rPr>
              <a:t> </a:t>
            </a:r>
            <a:r>
              <a:rPr sz="3200" i="1" dirty="0">
                <a:latin typeface="Perpetua"/>
                <a:cs typeface="Perpetua"/>
              </a:rPr>
              <a:t>else C</a:t>
            </a:r>
            <a:r>
              <a:rPr sz="3200" i="1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written </a:t>
            </a:r>
            <a:r>
              <a:rPr sz="3200" spc="-25" dirty="0">
                <a:latin typeface="Perpetua"/>
                <a:cs typeface="Perpetua"/>
              </a:rPr>
              <a:t>as</a:t>
            </a:r>
            <a:r>
              <a:rPr sz="3200" dirty="0">
                <a:latin typeface="Perpetua"/>
                <a:cs typeface="Perpetua"/>
              </a:rPr>
              <a:t>	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C)</a:t>
            </a:r>
            <a:endParaRPr sz="2800" dirty="0">
              <a:latin typeface="Courier New"/>
              <a:cs typeface="Courier New"/>
            </a:endParaRPr>
          </a:p>
          <a:p>
            <a:pPr marL="833119" marR="5080" lvl="2" indent="-263525">
              <a:spcBef>
                <a:spcPts val="450"/>
              </a:spcBef>
              <a:buClr>
                <a:srgbClr val="E6B0AB"/>
              </a:buClr>
              <a:buSzPct val="83928"/>
              <a:buFont typeface="Segoe UI Symbol"/>
              <a:buChar char="⚫"/>
              <a:tabLst>
                <a:tab pos="834390" algn="l"/>
              </a:tabLst>
            </a:pPr>
            <a:r>
              <a:rPr sz="2800" spc="-195" dirty="0">
                <a:latin typeface="Perpetua"/>
                <a:cs typeface="Perpetua"/>
              </a:rPr>
              <a:t>To</a:t>
            </a:r>
            <a:r>
              <a:rPr sz="2800" dirty="0">
                <a:latin typeface="Perpetua"/>
                <a:cs typeface="Perpetua"/>
              </a:rPr>
              <a:t> Prolog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this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means: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try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800" dirty="0">
                <a:latin typeface="Perpetua"/>
                <a:cs typeface="Perpetua"/>
              </a:rPr>
              <a:t>.</a:t>
            </a:r>
            <a:r>
              <a:rPr sz="2800" spc="-1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If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you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can</a:t>
            </a:r>
            <a:r>
              <a:rPr sz="2800" spc="-25" dirty="0">
                <a:latin typeface="Perpetua"/>
                <a:cs typeface="Perpetua"/>
              </a:rPr>
              <a:t> prove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it,</a:t>
            </a:r>
            <a:r>
              <a:rPr sz="2800" spc="-1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go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to 	</a:t>
            </a:r>
            <a:r>
              <a:rPr sz="2800" spc="-20" dirty="0">
                <a:latin typeface="Perpetua"/>
                <a:cs typeface="Perpetua"/>
              </a:rPr>
              <a:t>prove</a:t>
            </a:r>
            <a:r>
              <a:rPr sz="2800" spc="-8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B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ignore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800" dirty="0">
                <a:latin typeface="Perpetua"/>
                <a:cs typeface="Perpetua"/>
              </a:rPr>
              <a:t>.</a:t>
            </a:r>
            <a:r>
              <a:rPr sz="2800" spc="-1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If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fails,</a:t>
            </a:r>
            <a:r>
              <a:rPr sz="2800" spc="-145" dirty="0">
                <a:latin typeface="Perpetua"/>
                <a:cs typeface="Perpetua"/>
              </a:rPr>
              <a:t> </a:t>
            </a:r>
            <a:r>
              <a:rPr sz="2800" spc="-80" dirty="0">
                <a:latin typeface="Perpetua"/>
                <a:cs typeface="Perpetua"/>
              </a:rPr>
              <a:t>however,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go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to</a:t>
            </a:r>
            <a:endParaRPr sz="2800" dirty="0">
              <a:latin typeface="Perpetua"/>
              <a:cs typeface="Perpetua"/>
            </a:endParaRPr>
          </a:p>
          <a:p>
            <a:pPr marL="834390"/>
            <a:r>
              <a:rPr sz="2800" spc="-20" dirty="0">
                <a:latin typeface="Perpetua"/>
                <a:cs typeface="Perpetua"/>
              </a:rPr>
              <a:t>prove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ignoring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B</a:t>
            </a:r>
            <a:r>
              <a:rPr sz="2800" spc="-25" dirty="0">
                <a:latin typeface="Perpetua"/>
                <a:cs typeface="Perpetua"/>
              </a:rPr>
              <a:t>.</a:t>
            </a:r>
            <a:endParaRPr sz="2800" dirty="0">
              <a:latin typeface="Perpetua"/>
              <a:cs typeface="Perpetua"/>
            </a:endParaRPr>
          </a:p>
          <a:p>
            <a:pPr marL="1109345">
              <a:spcBef>
                <a:spcPts val="670"/>
              </a:spcBef>
            </a:pPr>
            <a:r>
              <a:rPr sz="2800" b="1" dirty="0">
                <a:latin typeface="Courier New"/>
                <a:cs typeface="Courier New"/>
              </a:rPr>
              <a:t>max(X,Y,Z)</a:t>
            </a:r>
            <a:r>
              <a:rPr sz="2800" b="1" spc="-10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:-</a:t>
            </a:r>
            <a:endParaRPr sz="2800" dirty="0">
              <a:latin typeface="Courier New"/>
              <a:cs typeface="Courier New"/>
            </a:endParaRPr>
          </a:p>
          <a:p>
            <a:pPr marL="1960880">
              <a:tabLst>
                <a:tab pos="2599690" algn="l"/>
              </a:tabLst>
            </a:pPr>
            <a:r>
              <a:rPr sz="2800" b="1" spc="-50" dirty="0">
                <a:latin typeface="Courier New"/>
                <a:cs typeface="Courier New"/>
              </a:rPr>
              <a:t>(</a:t>
            </a:r>
            <a:r>
              <a:rPr sz="2800" b="1" dirty="0">
                <a:latin typeface="Courier New"/>
                <a:cs typeface="Courier New"/>
              </a:rPr>
              <a:t>	X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=&lt;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Y</a:t>
            </a:r>
            <a:endParaRPr sz="28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8924"/>
              </p:ext>
            </p:extLst>
          </p:nvPr>
        </p:nvGraphicFramePr>
        <p:xfrm>
          <a:off x="3989578" y="4936984"/>
          <a:ext cx="1767838" cy="12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375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800" b="1" spc="-50" dirty="0">
                          <a:latin typeface="Courier New"/>
                          <a:cs typeface="Courier New"/>
                        </a:rPr>
                        <a:t>&gt;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5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Z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Z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5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5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Y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800" b="1" spc="-50" dirty="0">
                          <a:latin typeface="Courier New"/>
                          <a:cs typeface="Courier New"/>
                        </a:rPr>
                        <a:t>X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800" b="1" spc="-25" dirty="0">
                          <a:latin typeface="Courier New"/>
                          <a:cs typeface="Courier New"/>
                        </a:rPr>
                        <a:t>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10780" y="5595062"/>
            <a:ext cx="3429000" cy="748282"/>
          </a:xfrm>
          <a:prstGeom prst="rect">
            <a:avLst/>
          </a:prstGeom>
          <a:ln w="9525">
            <a:solidFill>
              <a:srgbClr val="D24717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1440">
              <a:spcBef>
                <a:spcPts val="75"/>
              </a:spcBef>
            </a:pPr>
            <a:r>
              <a:rPr sz="2400" b="1" dirty="0">
                <a:latin typeface="Courier New"/>
                <a:cs typeface="Courier New"/>
              </a:rPr>
              <a:t>?-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max(1,2,X).</a:t>
            </a:r>
            <a:endParaRPr sz="2400" dirty="0">
              <a:latin typeface="Courier New"/>
              <a:cs typeface="Courier New"/>
            </a:endParaRPr>
          </a:p>
          <a:p>
            <a:pPr marL="91440"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2.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263" y="-143086"/>
            <a:ext cx="9280593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45" dirty="0"/>
              <a:t>Conditional</a:t>
            </a:r>
            <a:r>
              <a:rPr sz="6600" spc="-325" dirty="0"/>
              <a:t> </a:t>
            </a:r>
            <a:r>
              <a:rPr sz="6600" spc="-20" dirty="0"/>
              <a:t>Evaluation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997583" y="460387"/>
            <a:ext cx="8288655" cy="516679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3845" indent="-271145">
              <a:spcBef>
                <a:spcPts val="55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dirty="0">
                <a:latin typeface="Perpetua"/>
                <a:cs typeface="Perpetua"/>
              </a:rPr>
              <a:t>Consider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computation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n!</a:t>
            </a:r>
            <a:r>
              <a:rPr sz="2800" b="1" spc="-106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Perpetua"/>
                <a:cs typeface="Perpetua"/>
              </a:rPr>
              <a:t>(i.e.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factorial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n</a:t>
            </a:r>
            <a:r>
              <a:rPr sz="2800" spc="-25" dirty="0">
                <a:latin typeface="Perpetua"/>
                <a:cs typeface="Perpetua"/>
              </a:rPr>
              <a:t>)</a:t>
            </a:r>
            <a:endParaRPr sz="2800" dirty="0">
              <a:latin typeface="Perpetua"/>
              <a:cs typeface="Perpetua"/>
            </a:endParaRPr>
          </a:p>
          <a:p>
            <a:pPr marL="927100" marR="3336290">
              <a:lnSpc>
                <a:spcPts val="3360"/>
              </a:lnSpc>
              <a:spcBef>
                <a:spcPts val="95"/>
              </a:spcBef>
            </a:pPr>
            <a:r>
              <a:rPr sz="2400" b="1" dirty="0">
                <a:latin typeface="Courier New"/>
                <a:cs typeface="Courier New"/>
              </a:rPr>
              <a:t>%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factorial(+N,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-</a:t>
            </a:r>
            <a:r>
              <a:rPr sz="2400" b="1" spc="-25" dirty="0">
                <a:latin typeface="Courier New"/>
                <a:cs typeface="Courier New"/>
              </a:rPr>
              <a:t>F) </a:t>
            </a:r>
            <a:r>
              <a:rPr sz="2400" b="1" dirty="0">
                <a:latin typeface="Courier New"/>
                <a:cs typeface="Courier New"/>
              </a:rPr>
              <a:t>factorial(N,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F)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:-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...</a:t>
            </a:r>
            <a:endParaRPr sz="2400" dirty="0">
              <a:latin typeface="Courier New"/>
              <a:cs typeface="Courier New"/>
            </a:endParaRPr>
          </a:p>
          <a:p>
            <a:pPr marL="559435" lvl="1" indent="-231775">
              <a:lnSpc>
                <a:spcPts val="325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9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input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parameter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spc="-819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output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parameter!</a:t>
            </a:r>
            <a:endParaRPr sz="2800" dirty="0">
              <a:latin typeface="Perpetua"/>
              <a:cs typeface="Perpetua"/>
            </a:endParaRPr>
          </a:p>
          <a:p>
            <a:pPr marL="558800" marR="5080" lvl="1" indent="-263525"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body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rule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species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how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output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related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the 	</a:t>
            </a:r>
            <a:r>
              <a:rPr sz="2800" spc="-10" dirty="0">
                <a:latin typeface="Perpetua"/>
                <a:cs typeface="Perpetua"/>
              </a:rPr>
              <a:t>input</a:t>
            </a:r>
            <a:endParaRPr sz="2800" dirty="0">
              <a:latin typeface="Perpetua"/>
              <a:cs typeface="Perpetua"/>
            </a:endParaRPr>
          </a:p>
          <a:p>
            <a:pPr marL="833119" lvl="2" indent="-227329">
              <a:spcBef>
                <a:spcPts val="70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dirty="0">
                <a:latin typeface="Perpetua"/>
                <a:cs typeface="Perpetua"/>
              </a:rPr>
              <a:t>For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factorial,</a:t>
            </a:r>
            <a:r>
              <a:rPr sz="2000" spc="-9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there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two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cases:</a:t>
            </a:r>
            <a:r>
              <a:rPr sz="2000" spc="-7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0</a:t>
            </a:r>
            <a:r>
              <a:rPr sz="2400" b="1" spc="-994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50" dirty="0">
                <a:latin typeface="Courier New"/>
                <a:cs typeface="Courier New"/>
              </a:rPr>
              <a:t> 0</a:t>
            </a:r>
            <a:endParaRPr sz="2400" dirty="0">
              <a:latin typeface="Courier New"/>
              <a:cs typeface="Courier New"/>
            </a:endParaRPr>
          </a:p>
          <a:p>
            <a:pPr marL="1108075" lvl="3" indent="-227329">
              <a:spcBef>
                <a:spcPts val="55"/>
              </a:spcBef>
              <a:buClr>
                <a:srgbClr val="A18E6A"/>
              </a:buClr>
              <a:buSzPct val="80000"/>
              <a:buFont typeface="Segoe UI Symbol"/>
              <a:buChar char="⚫"/>
              <a:tabLst>
                <a:tab pos="1108075" algn="l"/>
              </a:tabLst>
            </a:pPr>
            <a:r>
              <a:rPr sz="2000" dirty="0">
                <a:latin typeface="Perpetua"/>
                <a:cs typeface="Perpetua"/>
              </a:rPr>
              <a:t>if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</a:t>
            </a:r>
            <a:r>
              <a:rPr sz="2000" dirty="0">
                <a:latin typeface="Perpetua"/>
                <a:cs typeface="Perpetua"/>
              </a:rPr>
              <a:t>,</a:t>
            </a:r>
            <a:r>
              <a:rPr sz="2000" spc="-8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then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F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1108710" lvl="3" indent="-227965">
              <a:lnSpc>
                <a:spcPts val="2395"/>
              </a:lnSpc>
              <a:buClr>
                <a:srgbClr val="A18E6A"/>
              </a:buClr>
              <a:buSzPct val="80000"/>
              <a:buFont typeface="Segoe UI Symbol"/>
              <a:buChar char="⚫"/>
              <a:tabLst>
                <a:tab pos="1108710" algn="l"/>
              </a:tabLst>
            </a:pPr>
            <a:r>
              <a:rPr sz="2000" dirty="0">
                <a:latin typeface="Perpetua"/>
                <a:cs typeface="Perpetua"/>
              </a:rPr>
              <a:t>if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</a:t>
            </a:r>
            <a:r>
              <a:rPr sz="2000" dirty="0">
                <a:latin typeface="Perpetua"/>
                <a:cs typeface="Perpetua"/>
              </a:rPr>
              <a:t>,</a:t>
            </a:r>
            <a:r>
              <a:rPr sz="2000" spc="-9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then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b="1" dirty="0">
                <a:latin typeface="Courier New"/>
                <a:cs typeface="Courier New"/>
              </a:rPr>
              <a:t>F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factorial(N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1)</a:t>
            </a:r>
            <a:endParaRPr sz="2000" dirty="0">
              <a:latin typeface="Courier New"/>
              <a:cs typeface="Courier New"/>
            </a:endParaRPr>
          </a:p>
          <a:p>
            <a:pPr marL="422275" marR="4937760" indent="-365760">
              <a:lnSpc>
                <a:spcPts val="2880"/>
              </a:lnSpc>
              <a:spcBef>
                <a:spcPts val="90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factorial(N,</a:t>
            </a:r>
            <a:r>
              <a:rPr sz="24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F)</a:t>
            </a:r>
            <a:r>
              <a:rPr sz="24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:-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(N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2400" dirty="0">
              <a:latin typeface="Courier New"/>
              <a:cs typeface="Courier New"/>
            </a:endParaRPr>
          </a:p>
          <a:p>
            <a:pPr marL="697230">
              <a:lnSpc>
                <a:spcPts val="2785"/>
              </a:lnSpc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N1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N-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1,</a:t>
            </a:r>
            <a:endParaRPr sz="2400" dirty="0">
              <a:latin typeface="Courier New"/>
              <a:cs typeface="Courier New"/>
            </a:endParaRPr>
          </a:p>
          <a:p>
            <a:pPr marL="1841500"/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factorial(N1,</a:t>
            </a:r>
            <a:r>
              <a:rPr sz="24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F1),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4978" y="5758433"/>
            <a:ext cx="2812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6335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N*F1</a:t>
            </a:r>
            <a:endParaRPr sz="2400" dirty="0">
              <a:latin typeface="Courier New"/>
              <a:cs typeface="Courier New"/>
            </a:endParaRPr>
          </a:p>
          <a:p>
            <a:pPr marL="12700"/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7398" y="6314694"/>
            <a:ext cx="21018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76</a:t>
            </a:r>
            <a:endParaRPr sz="1400" dirty="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4977" y="6540791"/>
            <a:ext cx="389890" cy="342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2180" y="5722240"/>
            <a:ext cx="3657600" cy="748923"/>
          </a:xfrm>
          <a:prstGeom prst="rect">
            <a:avLst/>
          </a:prstGeom>
          <a:ln w="9525">
            <a:solidFill>
              <a:srgbClr val="D24717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>
              <a:spcBef>
                <a:spcPts val="80"/>
              </a:spcBef>
            </a:pPr>
            <a:r>
              <a:rPr sz="2400" b="1" dirty="0">
                <a:latin typeface="Courier New"/>
                <a:cs typeface="Courier New"/>
              </a:rPr>
              <a:t>?-</a:t>
            </a:r>
            <a:r>
              <a:rPr sz="2400" b="1" spc="-10" dirty="0">
                <a:latin typeface="Courier New"/>
                <a:cs typeface="Courier New"/>
              </a:rPr>
              <a:t> factorial(12,X).</a:t>
            </a:r>
            <a:endParaRPr sz="2400" dirty="0">
              <a:latin typeface="Courier New"/>
              <a:cs typeface="Courier New"/>
            </a:endParaRPr>
          </a:p>
          <a:p>
            <a:pPr marL="90805"/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479001600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5453" y="196806"/>
            <a:ext cx="8167937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114" dirty="0"/>
              <a:t>Arithmetic</a:t>
            </a:r>
            <a:r>
              <a:rPr sz="6600" spc="-235" dirty="0"/>
              <a:t> </a:t>
            </a:r>
            <a:r>
              <a:rPr sz="6600" spc="-30" dirty="0"/>
              <a:t>Operators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976754" y="1408268"/>
            <a:ext cx="7774305" cy="49212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115" indent="-280670">
              <a:spcBef>
                <a:spcPts val="505"/>
              </a:spcBef>
              <a:buClr>
                <a:srgbClr val="D24717"/>
              </a:buClr>
              <a:buSzPct val="66666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Integer/Floating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Point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operators:</a:t>
            </a:r>
            <a:r>
              <a:rPr sz="3600" spc="-18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+,</a:t>
            </a:r>
            <a:r>
              <a:rPr sz="3600" spc="-17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-,</a:t>
            </a:r>
            <a:r>
              <a:rPr sz="3600" spc="-18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*,</a:t>
            </a:r>
            <a:r>
              <a:rPr sz="3600" spc="-185" dirty="0">
                <a:latin typeface="Perpetua"/>
                <a:cs typeface="Perpetua"/>
              </a:rPr>
              <a:t> </a:t>
            </a:r>
            <a:r>
              <a:rPr sz="3600" spc="-50" dirty="0">
                <a:latin typeface="Perpetua"/>
                <a:cs typeface="Perpetua"/>
              </a:rPr>
              <a:t>/</a:t>
            </a:r>
            <a:endParaRPr sz="3600" dirty="0">
              <a:latin typeface="Perpetua"/>
              <a:cs typeface="Perpetua"/>
            </a:endParaRPr>
          </a:p>
          <a:p>
            <a:pPr marL="227965" marR="5080" lvl="1" indent="-227965" algn="r">
              <a:spcBef>
                <a:spcPts val="405"/>
              </a:spcBef>
              <a:buClr>
                <a:srgbClr val="9B2C1F"/>
              </a:buClr>
              <a:buSzPct val="55555"/>
              <a:buFont typeface="Segoe UI Symbol"/>
              <a:buChar char="⚫"/>
              <a:tabLst>
                <a:tab pos="227965" algn="l"/>
              </a:tabLst>
            </a:pPr>
            <a:r>
              <a:rPr sz="3600" dirty="0">
                <a:latin typeface="Perpetua"/>
                <a:cs typeface="Perpetua"/>
              </a:rPr>
              <a:t>Automatic</a:t>
            </a:r>
            <a:r>
              <a:rPr sz="3600" spc="-1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detection</a:t>
            </a:r>
            <a:r>
              <a:rPr sz="3600" spc="-114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of</a:t>
            </a:r>
            <a:r>
              <a:rPr sz="3600" spc="-11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Integer/Floating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Point</a:t>
            </a:r>
            <a:endParaRPr sz="3200" dirty="0">
              <a:latin typeface="Perpetua"/>
              <a:cs typeface="Perpetua"/>
            </a:endParaRPr>
          </a:p>
          <a:p>
            <a:pPr marL="272415" marR="46355" indent="-272415" algn="r">
              <a:spcBef>
                <a:spcPts val="600"/>
              </a:spcBef>
              <a:buClr>
                <a:srgbClr val="D24717"/>
              </a:buClr>
              <a:buSzPct val="66666"/>
              <a:buFont typeface="Segoe UI Symbol"/>
              <a:buChar char="⚫"/>
              <a:tabLst>
                <a:tab pos="272415" algn="l"/>
              </a:tabLst>
            </a:pPr>
            <a:r>
              <a:rPr sz="3600" dirty="0">
                <a:latin typeface="Perpetua"/>
                <a:cs typeface="Perpetua"/>
              </a:rPr>
              <a:t>Integer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operators:</a:t>
            </a:r>
            <a:r>
              <a:rPr sz="3600" spc="-17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mod,</a:t>
            </a:r>
            <a:r>
              <a:rPr sz="3600" spc="-17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//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(integer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division)</a:t>
            </a:r>
            <a:endParaRPr sz="3600" dirty="0">
              <a:latin typeface="Perpetua"/>
              <a:cs typeface="Perpetua"/>
            </a:endParaRPr>
          </a:p>
          <a:p>
            <a:pPr marL="285115" indent="-272415">
              <a:spcBef>
                <a:spcPts val="600"/>
              </a:spcBef>
              <a:buClr>
                <a:srgbClr val="D24717"/>
              </a:buClr>
              <a:buSzPct val="66666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Comparison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operators:</a:t>
            </a:r>
            <a:r>
              <a:rPr sz="3600" spc="-1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&lt;,</a:t>
            </a:r>
            <a:r>
              <a:rPr sz="3600" spc="-1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&gt;,</a:t>
            </a:r>
            <a:r>
              <a:rPr sz="3600" spc="-1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=&lt;,</a:t>
            </a:r>
            <a:r>
              <a:rPr sz="3600" spc="-16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&gt;=,</a:t>
            </a:r>
            <a:endParaRPr sz="3600" dirty="0">
              <a:latin typeface="Perpetua"/>
              <a:cs typeface="Perpetua"/>
            </a:endParaRPr>
          </a:p>
          <a:p>
            <a:pPr marL="12700">
              <a:spcBef>
                <a:spcPts val="600"/>
              </a:spcBef>
            </a:pPr>
            <a:r>
              <a:rPr sz="3600" i="1" dirty="0">
                <a:latin typeface="Perpetua"/>
                <a:cs typeface="Perpetua"/>
              </a:rPr>
              <a:t>Expr1</a:t>
            </a:r>
            <a:r>
              <a:rPr sz="3600" i="1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=:=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i="1" dirty="0">
                <a:latin typeface="Perpetua"/>
                <a:cs typeface="Perpetua"/>
              </a:rPr>
              <a:t>Expr2</a:t>
            </a:r>
            <a:r>
              <a:rPr sz="3600" i="1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(succeeds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if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expression</a:t>
            </a:r>
            <a:endParaRPr sz="3600" dirty="0">
              <a:latin typeface="Perpetua"/>
              <a:cs typeface="Perpetua"/>
            </a:endParaRPr>
          </a:p>
          <a:p>
            <a:pPr marL="12700" marR="279400" indent="206375">
              <a:lnSpc>
                <a:spcPct val="113900"/>
              </a:lnSpc>
            </a:pPr>
            <a:r>
              <a:rPr sz="3600" i="1" dirty="0">
                <a:latin typeface="Perpetua"/>
                <a:cs typeface="Perpetua"/>
              </a:rPr>
              <a:t>Expr1</a:t>
            </a:r>
            <a:r>
              <a:rPr sz="3600" i="1" spc="-55" dirty="0"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evaluates</a:t>
            </a:r>
            <a:r>
              <a:rPr sz="36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3600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36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number</a:t>
            </a:r>
            <a:r>
              <a:rPr sz="3600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equal</a:t>
            </a:r>
            <a:r>
              <a:rPr sz="36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to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i="1" spc="-10" dirty="0">
                <a:latin typeface="Perpetua"/>
                <a:cs typeface="Perpetua"/>
              </a:rPr>
              <a:t>Expr2</a:t>
            </a:r>
            <a:r>
              <a:rPr sz="3600" spc="-10" dirty="0">
                <a:latin typeface="Perpetua"/>
                <a:cs typeface="Perpetua"/>
              </a:rPr>
              <a:t>), </a:t>
            </a:r>
            <a:r>
              <a:rPr sz="3600" i="1" dirty="0">
                <a:latin typeface="Perpetua"/>
                <a:cs typeface="Perpetua"/>
              </a:rPr>
              <a:t>Expr1</a:t>
            </a:r>
            <a:r>
              <a:rPr sz="3600" i="1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=\=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i="1" dirty="0">
                <a:latin typeface="Perpetua"/>
                <a:cs typeface="Perpetua"/>
              </a:rPr>
              <a:t>Expr2</a:t>
            </a:r>
            <a:r>
              <a:rPr sz="3600" i="1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(succeeds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if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expression</a:t>
            </a:r>
            <a:endParaRPr sz="3200" dirty="0">
              <a:latin typeface="Perpetua"/>
              <a:cs typeface="Perpetua"/>
            </a:endParaRPr>
          </a:p>
          <a:p>
            <a:pPr marL="196850">
              <a:spcBef>
                <a:spcPts val="660"/>
              </a:spcBef>
            </a:pPr>
            <a:r>
              <a:rPr sz="3200" i="1" dirty="0">
                <a:latin typeface="Perpetua"/>
                <a:cs typeface="Perpetua"/>
              </a:rPr>
              <a:t>Expr1</a:t>
            </a:r>
            <a:r>
              <a:rPr sz="3200" i="1" spc="-65" dirty="0">
                <a:latin typeface="Perpetua"/>
                <a:cs typeface="Perpetu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evaluates</a:t>
            </a:r>
            <a:r>
              <a:rPr sz="32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3200" spc="-6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3200" spc="-5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number</a:t>
            </a:r>
            <a:r>
              <a:rPr sz="3200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non-equal</a:t>
            </a:r>
            <a:r>
              <a:rPr sz="3200" spc="-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i="1" spc="-10" dirty="0">
                <a:latin typeface="Perpetua"/>
                <a:cs typeface="Perpetua"/>
              </a:rPr>
              <a:t>Expr2</a:t>
            </a:r>
            <a:r>
              <a:rPr sz="3200" spc="-10" dirty="0">
                <a:latin typeface="Perpetua"/>
                <a:cs typeface="Perpetua"/>
              </a:rPr>
              <a:t>)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030" y="-124036"/>
            <a:ext cx="533654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95" dirty="0"/>
              <a:t>Permutations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1831340" y="755565"/>
            <a:ext cx="8723630" cy="34207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4480" indent="-280670">
              <a:spcBef>
                <a:spcPts val="55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3200" dirty="0">
                <a:latin typeface="Perpetua"/>
                <a:cs typeface="Perpetua"/>
              </a:rPr>
              <a:t>Define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permute</a:t>
            </a:r>
            <a:r>
              <a:rPr sz="3200" spc="-10" dirty="0">
                <a:latin typeface="Perpetua"/>
                <a:cs typeface="Perpetua"/>
              </a:rPr>
              <a:t>/2,</a:t>
            </a:r>
            <a:r>
              <a:rPr sz="3200" spc="-1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find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permutation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given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list.</a:t>
            </a:r>
            <a:endParaRPr sz="3200" dirty="0">
              <a:latin typeface="Perpetua"/>
              <a:cs typeface="Perpetua"/>
            </a:endParaRPr>
          </a:p>
          <a:p>
            <a:pPr marL="560070" marR="837565" lvl="1" indent="-286385">
              <a:spcBef>
                <a:spcPts val="43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0070" algn="l"/>
              </a:tabLst>
            </a:pPr>
            <a:r>
              <a:rPr sz="3000" spc="-75" dirty="0">
                <a:latin typeface="Perpetua"/>
                <a:cs typeface="Perpetua"/>
              </a:rPr>
              <a:t>E.g.</a:t>
            </a:r>
            <a:r>
              <a:rPr sz="3000" spc="-125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permute([1,2,3],</a:t>
            </a:r>
            <a:r>
              <a:rPr sz="2800" b="1" spc="-17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X)</a:t>
            </a:r>
            <a:r>
              <a:rPr sz="2800" b="1" spc="-1019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should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return </a:t>
            </a:r>
            <a:r>
              <a:rPr sz="2800" b="1" spc="-10" dirty="0">
                <a:latin typeface="Courier New"/>
                <a:cs typeface="Courier New"/>
              </a:rPr>
              <a:t>X=[1,2,3]</a:t>
            </a:r>
            <a:r>
              <a:rPr sz="2800" b="1" spc="-1035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and</a:t>
            </a:r>
            <a:r>
              <a:rPr sz="3000" spc="-3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upon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backtracking,</a:t>
            </a:r>
            <a:r>
              <a:rPr sz="3000" spc="-130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X=[1,3,2]</a:t>
            </a:r>
            <a:r>
              <a:rPr sz="3000" spc="-10" dirty="0">
                <a:latin typeface="Perpetua"/>
                <a:cs typeface="Perpetua"/>
              </a:rPr>
              <a:t>, </a:t>
            </a:r>
            <a:r>
              <a:rPr sz="2800" b="1" spc="-10" dirty="0">
                <a:latin typeface="Courier New"/>
                <a:cs typeface="Courier New"/>
              </a:rPr>
              <a:t>X=[2,1,3]</a:t>
            </a:r>
            <a:r>
              <a:rPr sz="3000" spc="-10" dirty="0">
                <a:latin typeface="Perpetua"/>
                <a:cs typeface="Perpetua"/>
              </a:rPr>
              <a:t>,</a:t>
            </a:r>
            <a:r>
              <a:rPr sz="3000" spc="-12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X=[2,3,1]</a:t>
            </a:r>
            <a:r>
              <a:rPr sz="3000" spc="-10" dirty="0">
                <a:latin typeface="Perpetua"/>
                <a:cs typeface="Perpetua"/>
              </a:rPr>
              <a:t>,</a:t>
            </a:r>
            <a:r>
              <a:rPr sz="3000" spc="-114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X=[3,1,2]</a:t>
            </a:r>
            <a:r>
              <a:rPr sz="3000" spc="-10" dirty="0">
                <a:latin typeface="Perpetua"/>
                <a:cs typeface="Perpetua"/>
              </a:rPr>
              <a:t>,</a:t>
            </a:r>
            <a:r>
              <a:rPr sz="3000" spc="-114" dirty="0">
                <a:latin typeface="Perpetua"/>
                <a:cs typeface="Perpetua"/>
              </a:rPr>
              <a:t> </a:t>
            </a:r>
            <a:r>
              <a:rPr sz="3000" spc="-25" dirty="0">
                <a:latin typeface="Perpetua"/>
                <a:cs typeface="Perpetua"/>
              </a:rPr>
              <a:t>and </a:t>
            </a:r>
            <a:r>
              <a:rPr sz="2800" b="1" spc="-10" dirty="0">
                <a:latin typeface="Courier New"/>
                <a:cs typeface="Courier New"/>
              </a:rPr>
              <a:t>X=[3,2,1]</a:t>
            </a:r>
            <a:r>
              <a:rPr sz="3000" spc="-10" dirty="0">
                <a:latin typeface="Perpetua"/>
                <a:cs typeface="Perpetua"/>
              </a:rPr>
              <a:t>.</a:t>
            </a:r>
            <a:endParaRPr sz="3000" dirty="0">
              <a:latin typeface="Perpetua"/>
              <a:cs typeface="Perpetua"/>
            </a:endParaRPr>
          </a:p>
          <a:p>
            <a:pPr marL="559435" lvl="1" indent="-285750">
              <a:spcBef>
                <a:spcPts val="40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9435" algn="l"/>
              </a:tabLst>
            </a:pPr>
            <a:r>
              <a:rPr sz="3000" dirty="0">
                <a:latin typeface="Perpetua"/>
                <a:cs typeface="Perpetua"/>
              </a:rPr>
              <a:t>Hint:What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is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relationship</a:t>
            </a:r>
            <a:r>
              <a:rPr sz="3000" spc="-4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between</a:t>
            </a:r>
            <a:r>
              <a:rPr sz="3000" spc="-5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permutations</a:t>
            </a:r>
            <a:r>
              <a:rPr sz="3000" spc="-25" dirty="0">
                <a:latin typeface="Perpetua"/>
                <a:cs typeface="Perpetua"/>
              </a:rPr>
              <a:t> of</a:t>
            </a:r>
            <a:endParaRPr sz="3000" dirty="0">
              <a:latin typeface="Perpetua"/>
              <a:cs typeface="Perpetua"/>
            </a:endParaRPr>
          </a:p>
          <a:p>
            <a:pPr marL="560070"/>
            <a:r>
              <a:rPr sz="2800" b="1" spc="-10" dirty="0">
                <a:latin typeface="Courier New"/>
                <a:cs typeface="Courier New"/>
              </a:rPr>
              <a:t>[1,2,3]</a:t>
            </a:r>
            <a:r>
              <a:rPr sz="2800" b="1" spc="-1030" dirty="0">
                <a:latin typeface="Courier New"/>
                <a:cs typeface="Courier New"/>
              </a:rPr>
              <a:t> </a:t>
            </a:r>
            <a:r>
              <a:rPr sz="3000" dirty="0">
                <a:latin typeface="Perpetua"/>
                <a:cs typeface="Perpetua"/>
              </a:rPr>
              <a:t>and</a:t>
            </a:r>
            <a:r>
              <a:rPr sz="3000" spc="-3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permutations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of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[2,3]</a:t>
            </a:r>
            <a:r>
              <a:rPr sz="3000" spc="-10" dirty="0">
                <a:latin typeface="Perpetua"/>
                <a:cs typeface="Perpetua"/>
              </a:rPr>
              <a:t>?</a:t>
            </a:r>
            <a:endParaRPr sz="3000" dirty="0">
              <a:latin typeface="Perpetua"/>
              <a:cs typeface="Perpetu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4204715"/>
            <a:ext cx="5791200" cy="248945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1" y="4019549"/>
            <a:ext cx="2819400" cy="24803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1285" y="-124036"/>
            <a:ext cx="5852462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50" dirty="0"/>
              <a:t>Tree</a:t>
            </a:r>
            <a:r>
              <a:rPr sz="6600" spc="-340" dirty="0"/>
              <a:t> </a:t>
            </a:r>
            <a:r>
              <a:rPr sz="6600" spc="-90" dirty="0"/>
              <a:t>Traversal</a:t>
            </a:r>
            <a:endParaRPr sz="6600" dirty="0"/>
          </a:p>
        </p:txBody>
      </p:sp>
      <p:sp>
        <p:nvSpPr>
          <p:cNvPr id="6" name="object 6"/>
          <p:cNvSpPr txBox="1"/>
          <p:nvPr/>
        </p:nvSpPr>
        <p:spPr>
          <a:xfrm>
            <a:off x="2059941" y="806196"/>
            <a:ext cx="83483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0670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Assume</a:t>
            </a:r>
            <a:r>
              <a:rPr sz="3600" spc="-7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you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have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6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binary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tree,</a:t>
            </a:r>
            <a:r>
              <a:rPr sz="3600" spc="-17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represented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by</a:t>
            </a:r>
            <a:endParaRPr sz="3600" dirty="0">
              <a:latin typeface="Perpetua"/>
              <a:cs typeface="Perpetua"/>
            </a:endParaRPr>
          </a:p>
          <a:p>
            <a:pPr marL="558800" lvl="1" indent="-263525">
              <a:spcBef>
                <a:spcPts val="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b="1" spc="-10" dirty="0">
                <a:latin typeface="Courier New"/>
                <a:cs typeface="Courier New"/>
              </a:rPr>
              <a:t>node/3</a:t>
            </a:r>
            <a:r>
              <a:rPr sz="2800" b="1" spc="-894" dirty="0">
                <a:latin typeface="Courier New"/>
                <a:cs typeface="Courier New"/>
              </a:rPr>
              <a:t> </a:t>
            </a:r>
            <a:r>
              <a:rPr sz="3600" dirty="0">
                <a:latin typeface="Perpetua"/>
                <a:cs typeface="Perpetua"/>
              </a:rPr>
              <a:t>facts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internal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nodes:</a:t>
            </a:r>
            <a:r>
              <a:rPr sz="3600" spc="-125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node(a,b,c)</a:t>
            </a:r>
            <a:endParaRPr sz="2800" dirty="0">
              <a:latin typeface="Courier New"/>
              <a:cs typeface="Courier New"/>
            </a:endParaRPr>
          </a:p>
          <a:p>
            <a:pPr marL="560070"/>
            <a:r>
              <a:rPr sz="3600" dirty="0">
                <a:latin typeface="Perpetua"/>
                <a:cs typeface="Perpetua"/>
              </a:rPr>
              <a:t>means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that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a</a:t>
            </a:r>
            <a:r>
              <a:rPr sz="2800" b="1" spc="-880" dirty="0">
                <a:latin typeface="Courier New"/>
                <a:cs typeface="Courier New"/>
              </a:rPr>
              <a:t> </a:t>
            </a:r>
            <a:r>
              <a:rPr sz="3600" dirty="0">
                <a:latin typeface="Perpetua"/>
                <a:cs typeface="Perpetua"/>
              </a:rPr>
              <a:t>has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b</a:t>
            </a:r>
            <a:r>
              <a:rPr sz="2800" b="1" spc="-875" dirty="0">
                <a:latin typeface="Courier New"/>
                <a:cs typeface="Courier New"/>
              </a:rPr>
              <a:t> </a:t>
            </a:r>
            <a:r>
              <a:rPr sz="3600" dirty="0">
                <a:latin typeface="Perpetua"/>
                <a:cs typeface="Perpetua"/>
              </a:rPr>
              <a:t>and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2800" b="1" dirty="0">
                <a:latin typeface="Courier New"/>
                <a:cs typeface="Courier New"/>
              </a:rPr>
              <a:t>c</a:t>
            </a:r>
            <a:r>
              <a:rPr sz="2800" b="1" spc="-875" dirty="0">
                <a:latin typeface="Courier New"/>
                <a:cs typeface="Courier New"/>
              </a:rPr>
              <a:t> </a:t>
            </a:r>
            <a:r>
              <a:rPr sz="3600" dirty="0">
                <a:latin typeface="Perpetua"/>
                <a:cs typeface="Perpetua"/>
              </a:rPr>
              <a:t>as</a:t>
            </a:r>
            <a:r>
              <a:rPr sz="3600" spc="-10" dirty="0">
                <a:latin typeface="Perpetua"/>
                <a:cs typeface="Perpetua"/>
              </a:rPr>
              <a:t> children</a:t>
            </a:r>
            <a:endParaRPr sz="3600" dirty="0">
              <a:latin typeface="Perpetua"/>
              <a:cs typeface="Perpetua"/>
            </a:endParaRPr>
          </a:p>
          <a:p>
            <a:pPr marL="558800" lvl="1" indent="-263525"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b="1" spc="-10" dirty="0">
                <a:latin typeface="Courier New"/>
                <a:cs typeface="Courier New"/>
              </a:rPr>
              <a:t>leaf/1</a:t>
            </a:r>
            <a:r>
              <a:rPr sz="2800" b="1" spc="-894" dirty="0">
                <a:latin typeface="Courier New"/>
                <a:cs typeface="Courier New"/>
              </a:rPr>
              <a:t> </a:t>
            </a:r>
            <a:r>
              <a:rPr sz="3600" dirty="0">
                <a:latin typeface="Perpetua"/>
                <a:cs typeface="Perpetua"/>
              </a:rPr>
              <a:t>facts:</a:t>
            </a:r>
            <a:r>
              <a:rPr sz="3600" spc="-18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leaves:</a:t>
            </a:r>
            <a:r>
              <a:rPr sz="3600" spc="-150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leaf(a)</a:t>
            </a:r>
            <a:r>
              <a:rPr sz="2800" b="1" spc="-905" dirty="0">
                <a:latin typeface="Courier New"/>
                <a:cs typeface="Courier New"/>
              </a:rPr>
              <a:t> </a:t>
            </a:r>
            <a:r>
              <a:rPr sz="3600" dirty="0">
                <a:latin typeface="Perpetua"/>
                <a:cs typeface="Perpetua"/>
              </a:rPr>
              <a:t>means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that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a</a:t>
            </a:r>
            <a:endParaRPr sz="2800" dirty="0">
              <a:latin typeface="Courier New"/>
              <a:cs typeface="Courier New"/>
            </a:endParaRPr>
          </a:p>
          <a:p>
            <a:pPr marL="560070"/>
            <a:r>
              <a:rPr sz="3600" dirty="0">
                <a:latin typeface="Perpetua"/>
                <a:cs typeface="Perpetua"/>
              </a:rPr>
              <a:t>is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20" dirty="0">
                <a:latin typeface="Perpetua"/>
                <a:cs typeface="Perpetua"/>
              </a:rPr>
              <a:t>leaf</a:t>
            </a:r>
            <a:endParaRPr sz="3600" dirty="0">
              <a:latin typeface="Perpetua"/>
              <a:cs typeface="Perpetua"/>
            </a:endParaRPr>
          </a:p>
          <a:p>
            <a:pPr marL="559435" lvl="1" indent="-339725">
              <a:buClr>
                <a:srgbClr val="9B2C1F"/>
              </a:buClr>
              <a:buSzPct val="84722"/>
              <a:buFont typeface="Segoe UI Symbol"/>
              <a:buChar char="⚫"/>
              <a:tabLst>
                <a:tab pos="559435" algn="l"/>
              </a:tabLst>
            </a:pPr>
            <a:r>
              <a:rPr sz="3600" spc="-10" dirty="0">
                <a:latin typeface="Perpetua"/>
                <a:cs typeface="Perpetua"/>
              </a:rPr>
              <a:t>Example:</a:t>
            </a:r>
            <a:endParaRPr sz="3600" dirty="0">
              <a:latin typeface="Perpetua"/>
              <a:cs typeface="Perpetu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98744" y="4193956"/>
          <a:ext cx="3043554" cy="210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node(5,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95"/>
                        </a:lnSpc>
                      </a:pPr>
                      <a:r>
                        <a:rPr sz="2800" b="1" spc="-25" dirty="0">
                          <a:latin typeface="Courier New"/>
                          <a:cs typeface="Courier New"/>
                        </a:rPr>
                        <a:t>3,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895"/>
                        </a:lnSpc>
                      </a:pPr>
                      <a:r>
                        <a:rPr sz="2800" b="1" spc="-25" dirty="0">
                          <a:latin typeface="Courier New"/>
                          <a:cs typeface="Courier New"/>
                        </a:rPr>
                        <a:t>6).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node(3,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985"/>
                        </a:lnSpc>
                      </a:pPr>
                      <a:r>
                        <a:rPr sz="2800" b="1" spc="-25" dirty="0">
                          <a:latin typeface="Courier New"/>
                          <a:cs typeface="Courier New"/>
                        </a:rPr>
                        <a:t>1,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985"/>
                        </a:lnSpc>
                      </a:pPr>
                      <a:r>
                        <a:rPr sz="2800" b="1" spc="-25" dirty="0">
                          <a:latin typeface="Courier New"/>
                          <a:cs typeface="Courier New"/>
                        </a:rPr>
                        <a:t>4).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leaf(1).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leaf(4).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leaf(6).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4224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4440" y="-124036"/>
            <a:ext cx="430530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75" dirty="0"/>
              <a:t>Relations</a:t>
            </a:r>
            <a:endParaRPr sz="6600" dirty="0"/>
          </a:p>
        </p:txBody>
      </p:sp>
      <p:sp>
        <p:nvSpPr>
          <p:cNvPr id="5" name="object 5"/>
          <p:cNvSpPr txBox="1"/>
          <p:nvPr/>
        </p:nvSpPr>
        <p:spPr>
          <a:xfrm>
            <a:off x="2212340" y="912114"/>
            <a:ext cx="3130550" cy="533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5"/>
              </a:spcBef>
            </a:pPr>
            <a:r>
              <a:rPr sz="2400" b="1" dirty="0">
                <a:latin typeface="Courier New"/>
                <a:cs typeface="Courier New"/>
              </a:rPr>
              <a:t>parent(pam,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bob). </a:t>
            </a:r>
            <a:r>
              <a:rPr sz="2400" b="1" dirty="0">
                <a:latin typeface="Courier New"/>
                <a:cs typeface="Courier New"/>
              </a:rPr>
              <a:t>parent(tom,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bob). </a:t>
            </a:r>
            <a:r>
              <a:rPr sz="2400" b="1" dirty="0">
                <a:latin typeface="Courier New"/>
                <a:cs typeface="Courier New"/>
              </a:rPr>
              <a:t>parent(tom,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liz). </a:t>
            </a:r>
            <a:r>
              <a:rPr sz="2400" b="1" dirty="0">
                <a:latin typeface="Courier New"/>
                <a:cs typeface="Courier New"/>
              </a:rPr>
              <a:t>parent(bob,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ann). </a:t>
            </a:r>
            <a:r>
              <a:rPr sz="2400" b="1" dirty="0">
                <a:latin typeface="Courier New"/>
                <a:cs typeface="Courier New"/>
              </a:rPr>
              <a:t>parent(bob,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pat). </a:t>
            </a:r>
            <a:r>
              <a:rPr sz="2400" b="1" dirty="0">
                <a:latin typeface="Courier New"/>
                <a:cs typeface="Courier New"/>
              </a:rPr>
              <a:t>parent(pat,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jim). female(pam). female(pat). female(ann). female(liz). male(tom). male(bob).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340" y="6215634"/>
            <a:ext cx="185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male(jim).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3880" y="6314694"/>
            <a:ext cx="12953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1400">
              <a:latin typeface="Franklin Gothic Medium"/>
              <a:cs typeface="Franklin Gothic Medium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838200"/>
            <a:ext cx="5029200" cy="56250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80" y="-124036"/>
            <a:ext cx="474726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75" dirty="0"/>
              <a:t>Relations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345442" y="1250626"/>
            <a:ext cx="8445500" cy="472847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4480" indent="-280670">
              <a:spcBef>
                <a:spcPts val="55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2400" spc="-10" dirty="0">
                <a:latin typeface="Perpetua"/>
                <a:cs typeface="Perpetua"/>
              </a:rPr>
              <a:t>Rules:</a:t>
            </a:r>
            <a:endParaRPr sz="2400" dirty="0">
              <a:latin typeface="Perpetua"/>
              <a:cs typeface="Perpetua"/>
            </a:endParaRPr>
          </a:p>
          <a:p>
            <a:pPr marL="558800" lvl="1" indent="-247650">
              <a:spcBef>
                <a:spcPts val="43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58800" algn="l"/>
              </a:tabLst>
            </a:pPr>
            <a:r>
              <a:rPr sz="2400" b="1" dirty="0">
                <a:latin typeface="Courier New"/>
                <a:cs typeface="Courier New"/>
              </a:rPr>
              <a:t>mother(X,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Y)</a:t>
            </a:r>
            <a:r>
              <a:rPr sz="2400" dirty="0">
                <a:latin typeface="Perpetua"/>
                <a:cs typeface="Perpetua"/>
              </a:rPr>
              <a:t>:</a:t>
            </a:r>
            <a:r>
              <a:rPr sz="2400" spc="-1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X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mother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12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Y.</a:t>
            </a:r>
            <a:endParaRPr sz="2400" dirty="0">
              <a:latin typeface="Perpetua"/>
              <a:cs typeface="Perpetua"/>
            </a:endParaRPr>
          </a:p>
          <a:p>
            <a:pPr marL="927100">
              <a:spcBef>
                <a:spcPts val="575"/>
              </a:spcBef>
            </a:pPr>
            <a:r>
              <a:rPr sz="2400" dirty="0">
                <a:latin typeface="Perpetua"/>
                <a:cs typeface="Perpetua"/>
              </a:rPr>
              <a:t>-In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First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Order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Logic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(FOL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predicate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calculus):</a:t>
            </a:r>
            <a:endParaRPr sz="2400" dirty="0">
              <a:latin typeface="Perpetua"/>
              <a:cs typeface="Perpetua"/>
            </a:endParaRPr>
          </a:p>
          <a:p>
            <a:pPr marL="12700">
              <a:spcBef>
                <a:spcPts val="690"/>
              </a:spcBef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∀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X,Y</a:t>
            </a:r>
            <a:r>
              <a:rPr sz="2400" spc="-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(parent(X,Y)</a:t>
            </a:r>
            <a:r>
              <a:rPr sz="2400" spc="-7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∧</a:t>
            </a:r>
            <a:r>
              <a:rPr sz="2400" spc="-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female(X)</a:t>
            </a:r>
            <a:r>
              <a:rPr sz="2400" spc="-6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=&gt;</a:t>
            </a:r>
            <a:r>
              <a:rPr sz="2400" spc="-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mother(X,Y))</a:t>
            </a:r>
            <a:endParaRPr sz="2400" dirty="0">
              <a:latin typeface="Perpetua"/>
              <a:cs typeface="Perpetua"/>
            </a:endParaRPr>
          </a:p>
          <a:p>
            <a:pPr marL="927100">
              <a:spcBef>
                <a:spcPts val="509"/>
              </a:spcBef>
            </a:pPr>
            <a:r>
              <a:rPr sz="2400" dirty="0">
                <a:latin typeface="Perpetua"/>
                <a:cs typeface="Perpetua"/>
              </a:rPr>
              <a:t>-In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Prolog:</a:t>
            </a:r>
            <a:endParaRPr sz="2400" dirty="0">
              <a:latin typeface="Perpetua"/>
              <a:cs typeface="Perpetua"/>
            </a:endParaRPr>
          </a:p>
          <a:p>
            <a:pPr marL="12700">
              <a:spcBef>
                <a:spcPts val="720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mother(X,Y)</a:t>
            </a:r>
            <a:r>
              <a:rPr sz="2400" b="1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endParaRPr sz="2400" dirty="0">
              <a:latin typeface="Courier New"/>
              <a:cs typeface="Courier New"/>
            </a:endParaRPr>
          </a:p>
          <a:p>
            <a:pPr marL="927100" marR="4954270">
              <a:lnSpc>
                <a:spcPct val="117900"/>
              </a:lnSpc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parent(X,Y), female(X).</a:t>
            </a:r>
            <a:endParaRPr sz="2400" dirty="0">
              <a:latin typeface="Courier New"/>
              <a:cs typeface="Courier New"/>
            </a:endParaRPr>
          </a:p>
          <a:p>
            <a:pPr marL="558800" lvl="1" indent="-301625">
              <a:spcBef>
                <a:spcPts val="28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8800" algn="l"/>
              </a:tabLst>
            </a:pPr>
            <a:r>
              <a:rPr sz="2400" dirty="0">
                <a:latin typeface="Perpetua"/>
                <a:cs typeface="Perpetua"/>
              </a:rPr>
              <a:t>all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variables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7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universally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quantified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outside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7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rule</a:t>
            </a:r>
            <a:endParaRPr sz="2400" dirty="0">
              <a:latin typeface="Perpetua"/>
              <a:cs typeface="Perpetua"/>
            </a:endParaRPr>
          </a:p>
          <a:p>
            <a:pPr marL="559435" lvl="1" indent="-301625">
              <a:spcBef>
                <a:spcPts val="40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2400" spc="-95" dirty="0">
                <a:latin typeface="Perpetua"/>
                <a:cs typeface="Perpetua"/>
              </a:rPr>
              <a:t>“,”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means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i="1" dirty="0">
                <a:latin typeface="Perpetua"/>
                <a:cs typeface="Perpetua"/>
              </a:rPr>
              <a:t>and </a:t>
            </a:r>
            <a:r>
              <a:rPr sz="2400" spc="-20" dirty="0">
                <a:latin typeface="Perpetua"/>
                <a:cs typeface="Perpetua"/>
              </a:rPr>
              <a:t>(conjunction),</a:t>
            </a:r>
            <a:r>
              <a:rPr sz="2400" spc="-2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“:-</a:t>
            </a:r>
            <a:r>
              <a:rPr sz="2400" dirty="0">
                <a:latin typeface="Perpetua"/>
                <a:cs typeface="Perpetua"/>
              </a:rPr>
              <a:t>”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means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i="1" spc="-25" dirty="0">
                <a:latin typeface="Perpetua"/>
                <a:cs typeface="Perpetua"/>
              </a:rPr>
              <a:t>if</a:t>
            </a:r>
            <a:endParaRPr sz="2400" dirty="0">
              <a:latin typeface="Perpetua"/>
              <a:cs typeface="Perpetua"/>
            </a:endParaRPr>
          </a:p>
          <a:p>
            <a:pPr marL="560070"/>
            <a:r>
              <a:rPr sz="2400" spc="-10" dirty="0">
                <a:latin typeface="Perpetua"/>
                <a:cs typeface="Perpetua"/>
              </a:rPr>
              <a:t>(implication)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1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“;”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means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i="1" dirty="0">
                <a:latin typeface="Perpetua"/>
                <a:cs typeface="Perpetua"/>
              </a:rPr>
              <a:t>or</a:t>
            </a:r>
            <a:r>
              <a:rPr sz="2400" i="1" spc="-4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(disjunction).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3880" y="6314694"/>
            <a:ext cx="12953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34C35F6-991C-BDF9-BF03-F87686BBDF23}"/>
              </a:ext>
            </a:extLst>
          </p:cNvPr>
          <p:cNvSpPr txBox="1"/>
          <p:nvPr/>
        </p:nvSpPr>
        <p:spPr>
          <a:xfrm>
            <a:off x="7711265" y="3614863"/>
            <a:ext cx="5245100" cy="1864741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4480" indent="-280670">
              <a:lnSpc>
                <a:spcPct val="100000"/>
              </a:lnSpc>
              <a:spcBef>
                <a:spcPts val="65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3200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ore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Relations:</a:t>
            </a:r>
            <a:endParaRPr sz="2400" dirty="0">
              <a:latin typeface="Perpetua"/>
              <a:cs typeface="Perpetua"/>
            </a:endParaRPr>
          </a:p>
          <a:p>
            <a:pPr marL="12065" marR="5080" algn="ctr">
              <a:lnSpc>
                <a:spcPct val="113900"/>
              </a:lnSpc>
              <a:spcBef>
                <a:spcPts val="30"/>
              </a:spcBef>
            </a:pPr>
            <a:r>
              <a:rPr sz="2400" b="1" dirty="0">
                <a:latin typeface="Courier New"/>
                <a:cs typeface="Courier New"/>
              </a:rPr>
              <a:t>grandparent(X,Y)</a:t>
            </a:r>
            <a:r>
              <a:rPr sz="2400" b="1" spc="-39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:- </a:t>
            </a:r>
            <a:r>
              <a:rPr sz="2400" b="1" spc="-10" dirty="0">
                <a:latin typeface="Courier New"/>
                <a:cs typeface="Courier New"/>
              </a:rPr>
              <a:t>parent(X,Z),</a:t>
            </a:r>
            <a:endParaRPr sz="2400" dirty="0">
              <a:latin typeface="Courier New"/>
              <a:cs typeface="Courier New"/>
            </a:endParaRPr>
          </a:p>
          <a:p>
            <a:pPr marL="273050" algn="ctr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latin typeface="Courier New"/>
                <a:cs typeface="Courier New"/>
              </a:rPr>
              <a:t>parent(Z,Y).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38B2A223-238B-9FC7-D0A0-D8B5868BFC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5510" y="629074"/>
            <a:ext cx="2614010" cy="2799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21" y="2540892"/>
            <a:ext cx="2515262" cy="21682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8240" y="-108796"/>
            <a:ext cx="4338955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spc="-75" dirty="0"/>
              <a:t>Relations</a:t>
            </a:r>
            <a:endParaRPr sz="6600" dirty="0"/>
          </a:p>
        </p:txBody>
      </p:sp>
      <p:sp>
        <p:nvSpPr>
          <p:cNvPr id="6" name="object 6"/>
          <p:cNvSpPr txBox="1"/>
          <p:nvPr/>
        </p:nvSpPr>
        <p:spPr>
          <a:xfrm>
            <a:off x="180086" y="1040157"/>
            <a:ext cx="6874509" cy="1239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5599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sibling(X,Y)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:-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parent(Z,X), </a:t>
            </a:r>
            <a:r>
              <a:rPr sz="2400" b="1" dirty="0">
                <a:latin typeface="Courier New"/>
                <a:cs typeface="Courier New"/>
              </a:rPr>
              <a:t>parent(Z,Y),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\=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Y.</a:t>
            </a:r>
            <a:endParaRPr sz="2400" dirty="0">
              <a:latin typeface="Courier New"/>
              <a:cs typeface="Courier New"/>
            </a:endParaRPr>
          </a:p>
          <a:p>
            <a:pPr marL="12700"/>
            <a:r>
              <a:rPr sz="2400" b="1" dirty="0">
                <a:latin typeface="Courier New"/>
                <a:cs typeface="Courier New"/>
              </a:rPr>
              <a:t>?-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sibling(ann,Y).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953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6</a:t>
            </a:fld>
            <a:endParaRPr spc="-25" dirty="0"/>
          </a:p>
        </p:txBody>
      </p:sp>
      <p:pic>
        <p:nvPicPr>
          <p:cNvPr id="10" name="object 7">
            <a:extLst>
              <a:ext uri="{FF2B5EF4-FFF2-40B4-BE49-F238E27FC236}">
                <a16:creationId xmlns:a16="http://schemas.microsoft.com/office/drawing/2014/main" id="{C3C5E162-9ECB-7FC8-B50B-67A9E93C1F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3519" y="3413427"/>
            <a:ext cx="2771750" cy="2859250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1F2421D6-B264-8154-94B2-8CC17876FA18}"/>
              </a:ext>
            </a:extLst>
          </p:cNvPr>
          <p:cNvSpPr txBox="1"/>
          <p:nvPr/>
        </p:nvSpPr>
        <p:spPr>
          <a:xfrm>
            <a:off x="6195947" y="387236"/>
            <a:ext cx="4572000" cy="831850"/>
          </a:xfrm>
          <a:prstGeom prst="rect">
            <a:avLst/>
          </a:prstGeom>
          <a:ln w="9525">
            <a:solidFill>
              <a:srgbClr val="D24717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5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mother(X,Y):-</a:t>
            </a:r>
            <a:endParaRPr sz="2400" dirty="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parent(X,Y),female(X).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E7E07-ECCB-F818-E548-2F9811088D42}"/>
              </a:ext>
            </a:extLst>
          </p:cNvPr>
          <p:cNvGrpSpPr/>
          <p:nvPr/>
        </p:nvGrpSpPr>
        <p:grpSpPr>
          <a:xfrm>
            <a:off x="6605269" y="1274588"/>
            <a:ext cx="5287010" cy="5054930"/>
            <a:chOff x="3812794" y="1659686"/>
            <a:chExt cx="5287010" cy="5054930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41DFD7F-7BC4-65BD-9593-C081C814ACBC}"/>
                </a:ext>
              </a:extLst>
            </p:cNvPr>
            <p:cNvSpPr txBox="1"/>
            <p:nvPr/>
          </p:nvSpPr>
          <p:spPr>
            <a:xfrm>
              <a:off x="3812794" y="1659686"/>
              <a:ext cx="5287010" cy="4552315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-15" dirty="0">
                  <a:latin typeface="Perpetua"/>
                  <a:cs typeface="Perpetua"/>
                </a:rPr>
                <a:t> </a:t>
              </a:r>
              <a:r>
                <a:rPr sz="2800" dirty="0">
                  <a:latin typeface="Perpetua"/>
                  <a:cs typeface="Perpetua"/>
                </a:rPr>
                <a:t>mother(M,</a:t>
              </a:r>
              <a:r>
                <a:rPr sz="2800" spc="-130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bob).</a:t>
              </a:r>
              <a:endParaRPr sz="2800" dirty="0">
                <a:latin typeface="Perpetua"/>
                <a:cs typeface="Perpetua"/>
              </a:endParaRPr>
            </a:p>
            <a:p>
              <a:pPr marL="927100">
                <a:lnSpc>
                  <a:spcPct val="100000"/>
                </a:lnSpc>
                <a:spcBef>
                  <a:spcPts val="600"/>
                </a:spcBef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-10" dirty="0">
                  <a:latin typeface="Perpetua"/>
                  <a:cs typeface="Perpetua"/>
                </a:rPr>
                <a:t> parent(M,</a:t>
              </a:r>
              <a:r>
                <a:rPr sz="2800" spc="-120" dirty="0">
                  <a:latin typeface="Perpetua"/>
                  <a:cs typeface="Perpetua"/>
                </a:rPr>
                <a:t> </a:t>
              </a:r>
              <a:r>
                <a:rPr sz="2800" dirty="0">
                  <a:latin typeface="Perpetua"/>
                  <a:cs typeface="Perpetua"/>
                </a:rPr>
                <a:t>bob),</a:t>
              </a:r>
              <a:r>
                <a:rPr sz="2800" spc="-130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female(M).</a:t>
              </a:r>
              <a:endParaRPr sz="2800" dirty="0">
                <a:latin typeface="Perpetua"/>
                <a:cs typeface="Perpetua"/>
              </a:endParaRPr>
            </a:p>
            <a:p>
              <a:pPr marL="1841500" marR="178435">
                <a:lnSpc>
                  <a:spcPts val="3960"/>
                </a:lnSpc>
                <a:spcBef>
                  <a:spcPts val="229"/>
                </a:spcBef>
                <a:tabLst>
                  <a:tab pos="3829685" algn="l"/>
                </a:tabLst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-15" dirty="0">
                  <a:latin typeface="Perpetua"/>
                  <a:cs typeface="Perpetua"/>
                </a:rPr>
                <a:t> </a:t>
              </a:r>
              <a:r>
                <a:rPr sz="2800" dirty="0">
                  <a:latin typeface="Perpetua"/>
                  <a:cs typeface="Perpetua"/>
                </a:rPr>
                <a:t>M=pam,</a:t>
              </a:r>
              <a:r>
                <a:rPr sz="2800" spc="-130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female(pam). </a:t>
              </a:r>
              <a:r>
                <a:rPr sz="2800" dirty="0">
                  <a:solidFill>
                    <a:srgbClr val="00AF50"/>
                  </a:solidFill>
                  <a:latin typeface="Perpetua"/>
                  <a:cs typeface="Perpetua"/>
                </a:rPr>
                <a:t>M</a:t>
              </a:r>
              <a:r>
                <a:rPr sz="2800" spc="-15" dirty="0">
                  <a:solidFill>
                    <a:srgbClr val="00AF50"/>
                  </a:solidFill>
                  <a:latin typeface="Perpetua"/>
                  <a:cs typeface="Perpetua"/>
                </a:rPr>
                <a:t> </a:t>
              </a:r>
              <a:r>
                <a:rPr sz="2800" dirty="0">
                  <a:solidFill>
                    <a:srgbClr val="00AF50"/>
                  </a:solidFill>
                  <a:latin typeface="Perpetua"/>
                  <a:cs typeface="Perpetua"/>
                </a:rPr>
                <a:t>=</a:t>
              </a:r>
              <a:r>
                <a:rPr sz="2800" spc="-30" dirty="0">
                  <a:solidFill>
                    <a:srgbClr val="00AF50"/>
                  </a:solidFill>
                  <a:latin typeface="Perpetua"/>
                  <a:cs typeface="Perpetua"/>
                </a:rPr>
                <a:t> </a:t>
              </a:r>
              <a:r>
                <a:rPr sz="2800" spc="-25" dirty="0">
                  <a:solidFill>
                    <a:srgbClr val="00AF50"/>
                  </a:solidFill>
                  <a:latin typeface="Perpetua"/>
                  <a:cs typeface="Perpetua"/>
                </a:rPr>
                <a:t>pam</a:t>
              </a:r>
              <a:r>
                <a:rPr sz="2800" dirty="0">
                  <a:solidFill>
                    <a:srgbClr val="00AF50"/>
                  </a:solidFill>
                  <a:latin typeface="Perpetua"/>
                  <a:cs typeface="Perpetua"/>
                </a:rPr>
                <a:t>	</a:t>
              </a:r>
              <a:r>
                <a:rPr sz="2800" spc="-20" dirty="0">
                  <a:solidFill>
                    <a:srgbClr val="00AF50"/>
                  </a:solidFill>
                  <a:latin typeface="Perpetua"/>
                  <a:cs typeface="Perpetua"/>
                </a:rPr>
                <a:t>true</a:t>
              </a:r>
              <a:endParaRPr sz="2800" dirty="0">
                <a:latin typeface="Perpetua"/>
                <a:cs typeface="Perpetu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5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father(M,</a:t>
              </a:r>
              <a:r>
                <a:rPr sz="2800" spc="-130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bob).</a:t>
              </a:r>
              <a:endParaRPr sz="2800" dirty="0">
                <a:latin typeface="Perpetua"/>
                <a:cs typeface="Perpetua"/>
              </a:endParaRPr>
            </a:p>
            <a:p>
              <a:pPr marL="927100">
                <a:lnSpc>
                  <a:spcPct val="100000"/>
                </a:lnSpc>
                <a:spcBef>
                  <a:spcPts val="600"/>
                </a:spcBef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-10" dirty="0">
                  <a:latin typeface="Perpetua"/>
                  <a:cs typeface="Perpetua"/>
                </a:rPr>
                <a:t> parent(M,</a:t>
              </a:r>
              <a:r>
                <a:rPr sz="2800" spc="-120" dirty="0">
                  <a:latin typeface="Perpetua"/>
                  <a:cs typeface="Perpetua"/>
                </a:rPr>
                <a:t> </a:t>
              </a:r>
              <a:r>
                <a:rPr sz="2800" dirty="0">
                  <a:latin typeface="Perpetua"/>
                  <a:cs typeface="Perpetua"/>
                </a:rPr>
                <a:t>bob),</a:t>
              </a:r>
              <a:r>
                <a:rPr sz="2800" spc="-130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male(M)</a:t>
              </a:r>
              <a:endParaRPr sz="2800" dirty="0">
                <a:latin typeface="Perpetua"/>
                <a:cs typeface="Perpetua"/>
              </a:endParaRPr>
            </a:p>
            <a:p>
              <a:pPr marL="2222500" marR="31115" indent="-381000">
                <a:lnSpc>
                  <a:spcPts val="3960"/>
                </a:lnSpc>
                <a:spcBef>
                  <a:spcPts val="229"/>
                </a:spcBef>
                <a:buAutoNum type="romanLcParenBoth"/>
                <a:tabLst>
                  <a:tab pos="2755900" algn="l"/>
                </a:tabLst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-15" dirty="0">
                  <a:latin typeface="Perpetua"/>
                  <a:cs typeface="Perpetua"/>
                </a:rPr>
                <a:t> </a:t>
              </a:r>
              <a:r>
                <a:rPr sz="2800" dirty="0">
                  <a:latin typeface="Perpetua"/>
                  <a:cs typeface="Perpetua"/>
                </a:rPr>
                <a:t>M=pam,</a:t>
              </a:r>
              <a:r>
                <a:rPr sz="2800" spc="-114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male(pam). 	</a:t>
              </a:r>
              <a:r>
                <a:rPr sz="2800" spc="-20" dirty="0">
                  <a:solidFill>
                    <a:srgbClr val="FF0000"/>
                  </a:solidFill>
                  <a:latin typeface="Perpetua"/>
                  <a:cs typeface="Perpetua"/>
                </a:rPr>
                <a:t>fail</a:t>
              </a:r>
              <a:endParaRPr sz="2800" dirty="0">
                <a:latin typeface="Perpetua"/>
                <a:cs typeface="Perpetua"/>
              </a:endParaRPr>
            </a:p>
            <a:p>
              <a:pPr marL="2303780" indent="-462280">
                <a:lnSpc>
                  <a:spcPct val="100000"/>
                </a:lnSpc>
                <a:spcBef>
                  <a:spcPts val="370"/>
                </a:spcBef>
                <a:buAutoNum type="romanLcParenBoth"/>
                <a:tabLst>
                  <a:tab pos="2303780" algn="l"/>
                </a:tabLst>
              </a:pPr>
              <a:r>
                <a:rPr sz="2800" dirty="0">
                  <a:latin typeface="Perpetua"/>
                  <a:cs typeface="Perpetua"/>
                </a:rPr>
                <a:t>?-</a:t>
              </a:r>
              <a:r>
                <a:rPr sz="2800" spc="-15" dirty="0">
                  <a:latin typeface="Perpetua"/>
                  <a:cs typeface="Perpetua"/>
                </a:rPr>
                <a:t> </a:t>
              </a:r>
              <a:r>
                <a:rPr sz="2800" dirty="0">
                  <a:latin typeface="Perpetua"/>
                  <a:cs typeface="Perpetua"/>
                </a:rPr>
                <a:t>M=tom,</a:t>
              </a:r>
              <a:r>
                <a:rPr sz="2800" spc="-135" dirty="0">
                  <a:latin typeface="Perpetua"/>
                  <a:cs typeface="Perpetua"/>
                </a:rPr>
                <a:t> </a:t>
              </a:r>
              <a:r>
                <a:rPr sz="2800" spc="-10" dirty="0">
                  <a:latin typeface="Perpetua"/>
                  <a:cs typeface="Perpetua"/>
                </a:rPr>
                <a:t>male(tom).</a:t>
              </a:r>
              <a:endParaRPr sz="2800" dirty="0">
                <a:latin typeface="Perpetua"/>
                <a:cs typeface="Perpetua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2C9257A2-EAD3-6645-BAE7-94B7B3F2F6F8}"/>
                </a:ext>
              </a:extLst>
            </p:cNvPr>
            <p:cNvSpPr txBox="1"/>
            <p:nvPr/>
          </p:nvSpPr>
          <p:spPr>
            <a:xfrm>
              <a:off x="6556247" y="6261861"/>
              <a:ext cx="1998345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42085" algn="l"/>
                </a:tabLst>
              </a:pPr>
              <a:r>
                <a:rPr sz="2800" dirty="0">
                  <a:solidFill>
                    <a:srgbClr val="00AF50"/>
                  </a:solidFill>
                  <a:latin typeface="Perpetua"/>
                  <a:cs typeface="Perpetua"/>
                </a:rPr>
                <a:t>M</a:t>
              </a:r>
              <a:r>
                <a:rPr sz="2800" spc="-15" dirty="0">
                  <a:solidFill>
                    <a:srgbClr val="00AF50"/>
                  </a:solidFill>
                  <a:latin typeface="Perpetua"/>
                  <a:cs typeface="Perpetua"/>
                </a:rPr>
                <a:t> </a:t>
              </a:r>
              <a:r>
                <a:rPr sz="2800" dirty="0">
                  <a:solidFill>
                    <a:srgbClr val="00AF50"/>
                  </a:solidFill>
                  <a:latin typeface="Perpetua"/>
                  <a:cs typeface="Perpetua"/>
                </a:rPr>
                <a:t>=</a:t>
              </a:r>
              <a:r>
                <a:rPr sz="2800" spc="-30" dirty="0">
                  <a:solidFill>
                    <a:srgbClr val="00AF50"/>
                  </a:solidFill>
                  <a:latin typeface="Perpetua"/>
                  <a:cs typeface="Perpetua"/>
                </a:rPr>
                <a:t> </a:t>
              </a:r>
              <a:r>
                <a:rPr sz="2800" spc="-25" dirty="0">
                  <a:solidFill>
                    <a:srgbClr val="00AF50"/>
                  </a:solidFill>
                  <a:latin typeface="Perpetua"/>
                  <a:cs typeface="Perpetua"/>
                </a:rPr>
                <a:t>tom</a:t>
              </a:r>
              <a:r>
                <a:rPr sz="2800" dirty="0">
                  <a:solidFill>
                    <a:srgbClr val="00AF50"/>
                  </a:solidFill>
                  <a:latin typeface="Perpetua"/>
                  <a:cs typeface="Perpetua"/>
                </a:rPr>
                <a:t>	</a:t>
              </a:r>
              <a:r>
                <a:rPr sz="2800" spc="-20" dirty="0">
                  <a:solidFill>
                    <a:srgbClr val="00AF50"/>
                  </a:solidFill>
                  <a:latin typeface="Perpetua"/>
                  <a:cs typeface="Perpetua"/>
                </a:rPr>
                <a:t>true</a:t>
              </a:r>
              <a:endParaRPr sz="2800" dirty="0">
                <a:latin typeface="Perpetua"/>
                <a:cs typeface="Perpetua"/>
              </a:endParaRPr>
            </a:p>
          </p:txBody>
        </p:sp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EC95BEC1-73D5-8D8B-8D7D-D1100684FC19}"/>
              </a:ext>
            </a:extLst>
          </p:cNvPr>
          <p:cNvSpPr txBox="1"/>
          <p:nvPr/>
        </p:nvSpPr>
        <p:spPr>
          <a:xfrm>
            <a:off x="118744" y="4976944"/>
            <a:ext cx="5220208" cy="155170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720" indent="-297180" algn="l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55208"/>
              <a:buFont typeface="Segoe UI Symbol"/>
              <a:buChar char="⚫"/>
              <a:tabLst>
                <a:tab pos="299720" algn="l"/>
              </a:tabLst>
            </a:pPr>
            <a:r>
              <a:rPr sz="2000" dirty="0">
                <a:latin typeface="Perpetua"/>
                <a:cs typeface="Perpetua"/>
              </a:rPr>
              <a:t>Call:</a:t>
            </a:r>
            <a:r>
              <a:rPr sz="2000" spc="-27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Call</a:t>
            </a:r>
            <a:r>
              <a:rPr sz="2000" spc="-8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9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predicate</a:t>
            </a:r>
            <a:r>
              <a:rPr sz="2000" spc="-7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(invocation)</a:t>
            </a:r>
            <a:endParaRPr sz="2000" dirty="0">
              <a:latin typeface="Perpetua"/>
              <a:cs typeface="Perpetua"/>
            </a:endParaRPr>
          </a:p>
          <a:p>
            <a:pPr marL="299720" indent="-297180" algn="l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5208"/>
              <a:buFont typeface="Segoe UI Symbol"/>
              <a:buChar char="⚫"/>
              <a:tabLst>
                <a:tab pos="299720" algn="l"/>
              </a:tabLst>
            </a:pPr>
            <a:r>
              <a:rPr sz="2000" spc="-10" dirty="0">
                <a:latin typeface="Perpetua"/>
                <a:cs typeface="Perpetua"/>
              </a:rPr>
              <a:t>Exit:</a:t>
            </a:r>
            <a:r>
              <a:rPr sz="2000" spc="-2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Return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answer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caller</a:t>
            </a:r>
            <a:endParaRPr sz="2000" dirty="0">
              <a:latin typeface="Perpetua"/>
              <a:cs typeface="Perpetua"/>
            </a:endParaRPr>
          </a:p>
          <a:p>
            <a:pPr marL="299720" indent="-297180" algn="l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5208"/>
              <a:buFont typeface="Segoe UI Symbol"/>
              <a:buChar char="⚫"/>
              <a:tabLst>
                <a:tab pos="299720" algn="l"/>
              </a:tabLst>
            </a:pPr>
            <a:r>
              <a:rPr sz="2000" spc="-20" dirty="0">
                <a:latin typeface="Perpetua"/>
                <a:cs typeface="Perpetua"/>
              </a:rPr>
              <a:t>Fail:</a:t>
            </a:r>
            <a:r>
              <a:rPr sz="2000" spc="-20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Return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caller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with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no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answer</a:t>
            </a:r>
            <a:endParaRPr sz="2000" dirty="0">
              <a:latin typeface="Perpetua"/>
              <a:cs typeface="Perpetua"/>
            </a:endParaRPr>
          </a:p>
          <a:p>
            <a:pPr marL="285115" marR="1479550" indent="-283845" algn="l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5208"/>
              <a:buFont typeface="Segoe UI Symbol"/>
              <a:buChar char="⚫"/>
              <a:tabLst>
                <a:tab pos="285115" algn="l"/>
                <a:tab pos="298450" algn="l"/>
                <a:tab pos="2592070" algn="l"/>
                <a:tab pos="3710940" algn="l"/>
                <a:tab pos="4788535" algn="l"/>
                <a:tab pos="6375400" algn="l"/>
              </a:tabLst>
            </a:pPr>
            <a:r>
              <a:rPr sz="2000" spc="-10" dirty="0">
                <a:latin typeface="Perpetua"/>
                <a:cs typeface="Perpetua"/>
              </a:rPr>
              <a:t>	</a:t>
            </a:r>
            <a:r>
              <a:rPr sz="2000" spc="-10" dirty="0" err="1">
                <a:latin typeface="Perpetua"/>
                <a:cs typeface="Perpetua"/>
              </a:rPr>
              <a:t>Redo</a:t>
            </a:r>
            <a:r>
              <a:rPr sz="2000" spc="295" dirty="0" err="1">
                <a:latin typeface="Perpetua"/>
                <a:cs typeface="Perpetua"/>
              </a:rPr>
              <a:t>:</a:t>
            </a:r>
            <a:r>
              <a:rPr sz="2000" spc="-355" dirty="0" err="1">
                <a:latin typeface="Perpetua"/>
                <a:cs typeface="Perpetua"/>
              </a:rPr>
              <a:t>T</a:t>
            </a:r>
            <a:r>
              <a:rPr sz="2000" spc="30" dirty="0" err="1">
                <a:latin typeface="Perpetua"/>
                <a:cs typeface="Perpetua"/>
              </a:rPr>
              <a:t>r</a:t>
            </a:r>
            <a:r>
              <a:rPr sz="2000" spc="-10" dirty="0" err="1">
                <a:latin typeface="Perpetua"/>
                <a:cs typeface="Perpetua"/>
              </a:rPr>
              <a:t>y</a:t>
            </a:r>
            <a:r>
              <a:rPr lang="en-US" sz="2000" spc="-10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next</a:t>
            </a:r>
            <a:r>
              <a:rPr lang="en-US" sz="2000" spc="-20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path</a:t>
            </a:r>
            <a:r>
              <a:rPr lang="en-US"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find</a:t>
            </a:r>
            <a:r>
              <a:rPr lang="en-US" sz="2000" spc="-2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an </a:t>
            </a:r>
            <a:r>
              <a:rPr sz="2000" spc="-10" dirty="0">
                <a:latin typeface="Perpetua"/>
                <a:cs typeface="Perpetua"/>
              </a:rPr>
              <a:t>answer</a:t>
            </a:r>
            <a:endParaRPr sz="2000" dirty="0">
              <a:latin typeface="Perpetua"/>
              <a:cs typeface="Perpetua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CCF856-FC2D-9AD8-ADCE-FD92458E54CC}"/>
              </a:ext>
            </a:extLst>
          </p:cNvPr>
          <p:cNvCxnSpPr/>
          <p:nvPr/>
        </p:nvCxnSpPr>
        <p:spPr>
          <a:xfrm>
            <a:off x="0" y="4976944"/>
            <a:ext cx="36173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7F6F17-4DE5-4FE0-DEEC-A4988E7072FA}"/>
              </a:ext>
            </a:extLst>
          </p:cNvPr>
          <p:cNvCxnSpPr>
            <a:cxnSpLocks/>
          </p:cNvCxnSpPr>
          <p:nvPr/>
        </p:nvCxnSpPr>
        <p:spPr>
          <a:xfrm>
            <a:off x="3617340" y="2674784"/>
            <a:ext cx="0" cy="2302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6DEB25-24B0-17C5-23D9-6023A07622F8}"/>
              </a:ext>
            </a:extLst>
          </p:cNvPr>
          <p:cNvCxnSpPr>
            <a:cxnSpLocks/>
          </p:cNvCxnSpPr>
          <p:nvPr/>
        </p:nvCxnSpPr>
        <p:spPr>
          <a:xfrm>
            <a:off x="3617340" y="2674784"/>
            <a:ext cx="22348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8168BF-3C6F-8419-4B40-4AB151469D95}"/>
              </a:ext>
            </a:extLst>
          </p:cNvPr>
          <p:cNvCxnSpPr>
            <a:cxnSpLocks/>
          </p:cNvCxnSpPr>
          <p:nvPr/>
        </p:nvCxnSpPr>
        <p:spPr>
          <a:xfrm>
            <a:off x="5847270" y="121920"/>
            <a:ext cx="0" cy="255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475" y="-51138"/>
            <a:ext cx="9552939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dirty="0"/>
              <a:t>The</a:t>
            </a:r>
            <a:r>
              <a:rPr sz="6600" spc="-240" dirty="0"/>
              <a:t> </a:t>
            </a:r>
            <a:r>
              <a:rPr sz="6600" dirty="0"/>
              <a:t>XSB</a:t>
            </a:r>
            <a:r>
              <a:rPr sz="6600" spc="-245" dirty="0"/>
              <a:t> </a:t>
            </a:r>
            <a:r>
              <a:rPr sz="6600" spc="-110" dirty="0"/>
              <a:t>Prolog</a:t>
            </a:r>
            <a:r>
              <a:rPr sz="6600" spc="-270" dirty="0"/>
              <a:t> </a:t>
            </a:r>
            <a:r>
              <a:rPr sz="6600" spc="-80" dirty="0"/>
              <a:t>System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180086" y="1434549"/>
            <a:ext cx="7446009" cy="357982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4480" indent="-280670">
              <a:spcBef>
                <a:spcPts val="61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20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http://xsb.sourceforge.net</a:t>
            </a:r>
            <a:endParaRPr sz="2000" dirty="0">
              <a:latin typeface="Perpetua"/>
              <a:cs typeface="Perpetua"/>
            </a:endParaRPr>
          </a:p>
          <a:p>
            <a:pPr marL="283845" indent="-271145"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000" dirty="0">
                <a:latin typeface="Perpetua"/>
                <a:cs typeface="Perpetua"/>
              </a:rPr>
              <a:t>Overview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Installation:</a:t>
            </a:r>
            <a:endParaRPr sz="2000" dirty="0">
              <a:latin typeface="Perpetua"/>
              <a:cs typeface="Perpetua"/>
            </a:endParaRPr>
          </a:p>
          <a:p>
            <a:pPr marL="558800" lvl="1" indent="-263525">
              <a:spcBef>
                <a:spcPts val="15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Perpetua"/>
                <a:cs typeface="Perpetua"/>
              </a:rPr>
              <a:t>Unzip/untar;</a:t>
            </a:r>
            <a:r>
              <a:rPr sz="2000" spc="-1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this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will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create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subdirectory</a:t>
            </a:r>
            <a:r>
              <a:rPr sz="2000" spc="-5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XSB</a:t>
            </a:r>
            <a:endParaRPr sz="2000" dirty="0">
              <a:latin typeface="Perpetua"/>
              <a:cs typeface="Perpetua"/>
            </a:endParaRPr>
          </a:p>
          <a:p>
            <a:pPr marL="558800" lvl="1" indent="-263525">
              <a:spcBef>
                <a:spcPts val="7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000" spc="-25" dirty="0">
                <a:latin typeface="Perpetua"/>
                <a:cs typeface="Perpetua"/>
              </a:rPr>
              <a:t>Windows:</a:t>
            </a:r>
            <a:r>
              <a:rPr sz="2000" spc="-1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you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done</a:t>
            </a:r>
            <a:endParaRPr sz="2000" dirty="0">
              <a:latin typeface="Perpetua"/>
              <a:cs typeface="Perpetua"/>
            </a:endParaRPr>
          </a:p>
          <a:p>
            <a:pPr marL="558800" lvl="1" indent="-263525">
              <a:spcBef>
                <a:spcPts val="6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Perpetua"/>
                <a:cs typeface="Perpetua"/>
              </a:rPr>
              <a:t>Linux:</a:t>
            </a:r>
            <a:endParaRPr sz="2000" dirty="0">
              <a:latin typeface="Perpetua"/>
              <a:cs typeface="Perpetua"/>
            </a:endParaRPr>
          </a:p>
          <a:p>
            <a:pPr marL="971550">
              <a:spcBef>
                <a:spcPts val="215"/>
              </a:spcBef>
              <a:tabLst>
                <a:tab pos="1701800" algn="l"/>
              </a:tabLst>
            </a:pPr>
            <a:r>
              <a:rPr sz="2000" b="1" spc="-25" dirty="0">
                <a:latin typeface="Courier New"/>
                <a:cs typeface="Courier New"/>
              </a:rPr>
              <a:t>cd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10" dirty="0">
                <a:latin typeface="Courier New"/>
                <a:cs typeface="Courier New"/>
              </a:rPr>
              <a:t>XSB/build</a:t>
            </a:r>
            <a:endParaRPr sz="2000" dirty="0">
              <a:latin typeface="Courier New"/>
              <a:cs typeface="Courier New"/>
            </a:endParaRPr>
          </a:p>
          <a:p>
            <a:pPr marL="971550">
              <a:spcBef>
                <a:spcPts val="115"/>
              </a:spcBef>
            </a:pPr>
            <a:r>
              <a:rPr sz="2000" b="1" spc="-10" dirty="0">
                <a:latin typeface="Courier New"/>
                <a:cs typeface="Courier New"/>
              </a:rPr>
              <a:t>./configure</a:t>
            </a:r>
            <a:endParaRPr sz="2000" dirty="0">
              <a:latin typeface="Courier New"/>
              <a:cs typeface="Courier New"/>
            </a:endParaRPr>
          </a:p>
          <a:p>
            <a:pPr marL="971550">
              <a:lnSpc>
                <a:spcPts val="2815"/>
              </a:lnSpc>
              <a:spcBef>
                <a:spcPts val="105"/>
              </a:spcBef>
            </a:pPr>
            <a:r>
              <a:rPr sz="2000" b="1" spc="-10" dirty="0">
                <a:latin typeface="Courier New"/>
                <a:cs typeface="Courier New"/>
              </a:rPr>
              <a:t>./makexsb</a:t>
            </a:r>
            <a:endParaRPr sz="2000" dirty="0">
              <a:latin typeface="Courier New"/>
              <a:cs typeface="Courier New"/>
            </a:endParaRPr>
          </a:p>
          <a:p>
            <a:pPr marL="605790">
              <a:lnSpc>
                <a:spcPts val="3775"/>
              </a:lnSpc>
            </a:pPr>
            <a:r>
              <a:rPr sz="2000" spc="-50" dirty="0">
                <a:latin typeface="Perpetua"/>
                <a:cs typeface="Perpetua"/>
              </a:rPr>
              <a:t>That’s</a:t>
            </a:r>
            <a:r>
              <a:rPr sz="2000" spc="-9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it!</a:t>
            </a:r>
            <a:endParaRPr sz="2000" dirty="0">
              <a:latin typeface="Perpetua"/>
              <a:cs typeface="Perpetua"/>
            </a:endParaRPr>
          </a:p>
          <a:p>
            <a:pPr marL="558800" lvl="1" indent="-263525">
              <a:spcBef>
                <a:spcPts val="11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000" dirty="0">
                <a:latin typeface="Perpetua"/>
                <a:cs typeface="Perpetua"/>
              </a:rPr>
              <a:t>Cygwin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under</a:t>
            </a:r>
            <a:r>
              <a:rPr sz="2000" spc="-34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Windows:</a:t>
            </a:r>
            <a:r>
              <a:rPr sz="2000" spc="-1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same</a:t>
            </a:r>
            <a:r>
              <a:rPr sz="2000" spc="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as in</a:t>
            </a:r>
            <a:r>
              <a:rPr sz="2000" spc="1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Linux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7</a:t>
            </a:fld>
            <a:endParaRPr spc="-2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154A7A-5E50-6BA4-7EC7-BA1427C35812}"/>
              </a:ext>
            </a:extLst>
          </p:cNvPr>
          <p:cNvSpPr txBox="1"/>
          <p:nvPr/>
        </p:nvSpPr>
        <p:spPr>
          <a:xfrm>
            <a:off x="4967604" y="1275870"/>
            <a:ext cx="8070215" cy="5166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000" dirty="0">
                <a:latin typeface="Perpetua"/>
                <a:cs typeface="Perpetua"/>
              </a:rPr>
              <a:t>Put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your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ruleset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and</a:t>
            </a:r>
            <a:r>
              <a:rPr sz="2000" i="1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data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file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with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extension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.P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(or</a:t>
            </a:r>
            <a:r>
              <a:rPr sz="2000" spc="-20" dirty="0">
                <a:latin typeface="Perpetua"/>
                <a:cs typeface="Perpetua"/>
              </a:rPr>
              <a:t> .pl)</a:t>
            </a:r>
            <a:endParaRPr sz="2000" dirty="0">
              <a:latin typeface="Perpetua"/>
              <a:cs typeface="Perpetua"/>
            </a:endParaRPr>
          </a:p>
          <a:p>
            <a:pPr marL="605790" marR="5169535">
              <a:lnSpc>
                <a:spcPts val="2320"/>
              </a:lnSpc>
              <a:spcBef>
                <a:spcPts val="175"/>
              </a:spcBef>
            </a:pPr>
            <a:r>
              <a:rPr sz="2000" b="1" dirty="0">
                <a:latin typeface="Courier New"/>
                <a:cs typeface="Courier New"/>
              </a:rPr>
              <a:t>p(X)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:-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q(X,_). q(1,a).</a:t>
            </a:r>
            <a:endParaRPr sz="2000" dirty="0">
              <a:latin typeface="Courier New"/>
              <a:cs typeface="Courier New"/>
            </a:endParaRPr>
          </a:p>
          <a:p>
            <a:pPr marL="605790">
              <a:lnSpc>
                <a:spcPts val="2215"/>
              </a:lnSpc>
            </a:pPr>
            <a:r>
              <a:rPr sz="2000" b="1" spc="-10" dirty="0">
                <a:latin typeface="Courier New"/>
                <a:cs typeface="Courier New"/>
              </a:rPr>
              <a:t>q(2,a).</a:t>
            </a:r>
            <a:endParaRPr sz="2000" dirty="0">
              <a:latin typeface="Courier New"/>
              <a:cs typeface="Courier New"/>
            </a:endParaRPr>
          </a:p>
          <a:p>
            <a:pPr marL="605790">
              <a:lnSpc>
                <a:spcPts val="2265"/>
              </a:lnSpc>
            </a:pPr>
            <a:r>
              <a:rPr sz="2000" b="1" spc="-10" dirty="0">
                <a:latin typeface="Courier New"/>
                <a:cs typeface="Courier New"/>
              </a:rPr>
              <a:t>q(b,c).</a:t>
            </a:r>
            <a:endParaRPr sz="2000" dirty="0">
              <a:latin typeface="Courier New"/>
              <a:cs typeface="Courier New"/>
            </a:endParaRPr>
          </a:p>
          <a:p>
            <a:pPr marL="283845" indent="-271145">
              <a:lnSpc>
                <a:spcPts val="3229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000" spc="-20" dirty="0">
                <a:latin typeface="Perpetua"/>
                <a:cs typeface="Perpetua"/>
              </a:rPr>
              <a:t>Don’t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forget:</a:t>
            </a:r>
            <a:r>
              <a:rPr sz="2000" spc="-15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all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rules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facts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end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with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period</a:t>
            </a:r>
            <a:r>
              <a:rPr sz="2000" spc="-25" dirty="0">
                <a:latin typeface="Perpetua"/>
                <a:cs typeface="Perpetua"/>
              </a:rPr>
              <a:t> (.)</a:t>
            </a:r>
            <a:endParaRPr sz="2000" dirty="0">
              <a:latin typeface="Perpetua"/>
              <a:cs typeface="Perpetua"/>
            </a:endParaRPr>
          </a:p>
          <a:p>
            <a:pPr marL="283845" indent="-271145">
              <a:lnSpc>
                <a:spcPts val="329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  <a:tab pos="3068320" algn="l"/>
                <a:tab pos="3511550" algn="l"/>
              </a:tabLst>
            </a:pPr>
            <a:r>
              <a:rPr sz="2000" dirty="0">
                <a:latin typeface="Perpetua"/>
                <a:cs typeface="Perpetua"/>
              </a:rPr>
              <a:t>Comments:</a:t>
            </a:r>
            <a:r>
              <a:rPr sz="2000" spc="-1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/*…*/</a:t>
            </a:r>
            <a:r>
              <a:rPr sz="2000" dirty="0">
                <a:latin typeface="Perpetua"/>
                <a:cs typeface="Perpetua"/>
              </a:rPr>
              <a:t>	</a:t>
            </a:r>
            <a:r>
              <a:rPr sz="2000" spc="-25" dirty="0">
                <a:latin typeface="Perpetua"/>
                <a:cs typeface="Perpetua"/>
              </a:rPr>
              <a:t>or</a:t>
            </a:r>
            <a:r>
              <a:rPr sz="2000" dirty="0">
                <a:latin typeface="Perpetua"/>
                <a:cs typeface="Perpetua"/>
              </a:rPr>
              <a:t>	%....</a:t>
            </a:r>
            <a:r>
              <a:rPr sz="2000" spc="-1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(%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acts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like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//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in</a:t>
            </a:r>
            <a:r>
              <a:rPr sz="2000" spc="-10" dirty="0">
                <a:latin typeface="Perpetua"/>
                <a:cs typeface="Perpetua"/>
              </a:rPr>
              <a:t> Java/C++)</a:t>
            </a:r>
            <a:endParaRPr sz="2000" dirty="0">
              <a:latin typeface="Perpetua"/>
              <a:cs typeface="Perpetua"/>
            </a:endParaRPr>
          </a:p>
          <a:p>
            <a:pPr marL="283845" indent="-271145">
              <a:lnSpc>
                <a:spcPts val="3325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000" spc="-20" dirty="0">
                <a:latin typeface="Perpetua"/>
                <a:cs typeface="Perpetua"/>
              </a:rPr>
              <a:t>Type</a:t>
            </a:r>
            <a:endParaRPr sz="2000" dirty="0">
              <a:latin typeface="Perpetua"/>
              <a:cs typeface="Perpetua"/>
            </a:endParaRPr>
          </a:p>
          <a:p>
            <a:pPr marL="605790">
              <a:lnSpc>
                <a:spcPts val="2360"/>
              </a:lnSpc>
              <a:spcBef>
                <a:spcPts val="5"/>
              </a:spcBef>
              <a:tabLst>
                <a:tab pos="5102225" algn="l"/>
              </a:tabLst>
            </a:pPr>
            <a:r>
              <a:rPr sz="2000" b="1" spc="-10" dirty="0">
                <a:latin typeface="Courier New"/>
                <a:cs typeface="Courier New"/>
              </a:rPr>
              <a:t>…/XSB/bin/xsb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Perpetua"/>
                <a:cs typeface="Perpetua"/>
              </a:rPr>
              <a:t>(Linux/Cygwin)</a:t>
            </a:r>
            <a:endParaRPr sz="2000" dirty="0">
              <a:latin typeface="Perpetua"/>
              <a:cs typeface="Perpetua"/>
            </a:endParaRPr>
          </a:p>
          <a:p>
            <a:pPr marL="605790">
              <a:lnSpc>
                <a:spcPts val="2250"/>
              </a:lnSpc>
              <a:tabLst>
                <a:tab pos="6226175" algn="l"/>
              </a:tabLst>
            </a:pPr>
            <a:r>
              <a:rPr sz="2000" b="1" spc="-20" dirty="0">
                <a:latin typeface="Courier New"/>
                <a:cs typeface="Courier New"/>
              </a:rPr>
              <a:t>…\XSB\config\x86-pc-</a:t>
            </a:r>
            <a:r>
              <a:rPr sz="2000" b="1" spc="-10" dirty="0">
                <a:latin typeface="Courier New"/>
                <a:cs typeface="Courier New"/>
              </a:rPr>
              <a:t>windows\bin\xsb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Perpetua"/>
                <a:cs typeface="Perpetua"/>
              </a:rPr>
              <a:t>(Windows)</a:t>
            </a:r>
            <a:endParaRPr sz="2000" dirty="0">
              <a:latin typeface="Perpetua"/>
              <a:cs typeface="Perpetua"/>
            </a:endParaRPr>
          </a:p>
          <a:p>
            <a:pPr marL="536575">
              <a:lnSpc>
                <a:spcPts val="2715"/>
              </a:lnSpc>
            </a:pPr>
            <a:r>
              <a:rPr sz="2000" dirty="0">
                <a:latin typeface="Perpetua"/>
                <a:cs typeface="Perpetua"/>
              </a:rPr>
              <a:t>where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…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path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directory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where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you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downloaded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XSB</a:t>
            </a:r>
            <a:endParaRPr sz="2000" dirty="0">
              <a:latin typeface="Perpetua"/>
              <a:cs typeface="Perpetua"/>
            </a:endParaRPr>
          </a:p>
          <a:p>
            <a:pPr marL="283845" indent="-271145">
              <a:lnSpc>
                <a:spcPts val="3155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000" spc="-95" dirty="0">
                <a:latin typeface="Perpetua"/>
                <a:cs typeface="Perpetua"/>
              </a:rPr>
              <a:t>You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will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see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prompt</a:t>
            </a:r>
            <a:endParaRPr sz="2000" dirty="0">
              <a:latin typeface="Perpetua"/>
              <a:cs typeface="Perpetua"/>
            </a:endParaRPr>
          </a:p>
          <a:p>
            <a:pPr marL="727075">
              <a:lnSpc>
                <a:spcPts val="4150"/>
              </a:lnSpc>
            </a:pPr>
            <a:r>
              <a:rPr sz="2000" b="1" dirty="0">
                <a:solidFill>
                  <a:srgbClr val="FF0000"/>
                </a:solidFill>
                <a:latin typeface="Perpetua"/>
                <a:cs typeface="Perpetua"/>
              </a:rPr>
              <a:t>|</a:t>
            </a:r>
            <a:r>
              <a:rPr sz="20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Courier New"/>
                <a:cs typeface="Courier New"/>
              </a:rPr>
              <a:t>?-</a:t>
            </a:r>
            <a:endParaRPr sz="2000" dirty="0">
              <a:latin typeface="Courier New"/>
              <a:cs typeface="Courier New"/>
            </a:endParaRPr>
          </a:p>
          <a:p>
            <a:pPr marL="409575">
              <a:lnSpc>
                <a:spcPts val="3345"/>
              </a:lnSpc>
            </a:pP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5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6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now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ready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6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type</a:t>
            </a:r>
            <a:r>
              <a:rPr sz="2000" spc="-6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queries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77D32-9C85-256B-2858-91044B35E82F}"/>
              </a:ext>
            </a:extLst>
          </p:cNvPr>
          <p:cNvSpPr txBox="1"/>
          <p:nvPr/>
        </p:nvSpPr>
        <p:spPr>
          <a:xfrm>
            <a:off x="381381" y="6442865"/>
            <a:ext cx="652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Online Compiler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swish.swi-prolog.org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-66886"/>
            <a:ext cx="5316219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dirty="0"/>
              <a:t>Use</a:t>
            </a:r>
            <a:r>
              <a:rPr sz="6600" spc="-35" dirty="0"/>
              <a:t> </a:t>
            </a:r>
            <a:r>
              <a:rPr sz="6600" dirty="0"/>
              <a:t>of</a:t>
            </a:r>
            <a:r>
              <a:rPr sz="6600" spc="-30" dirty="0"/>
              <a:t> </a:t>
            </a:r>
            <a:r>
              <a:rPr sz="6600" spc="-105" dirty="0"/>
              <a:t>XSB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386994"/>
            <a:ext cx="6406515" cy="505587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3845" indent="-271145">
              <a:spcBef>
                <a:spcPts val="6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3845" algn="l"/>
              </a:tabLst>
            </a:pPr>
            <a:r>
              <a:rPr sz="2000" dirty="0">
                <a:latin typeface="Perpetua"/>
                <a:cs typeface="Perpetua"/>
              </a:rPr>
              <a:t>Loading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your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program,</a:t>
            </a:r>
            <a:r>
              <a:rPr sz="2000" spc="-130" dirty="0">
                <a:latin typeface="Perpetua"/>
                <a:cs typeface="Perpetua"/>
              </a:rPr>
              <a:t> </a:t>
            </a:r>
            <a:r>
              <a:rPr sz="2000" spc="-45" dirty="0">
                <a:latin typeface="Perpetua"/>
                <a:cs typeface="Perpetua"/>
              </a:rPr>
              <a:t>myprog.P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or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myprog.pl</a:t>
            </a:r>
            <a:endParaRPr sz="2000" dirty="0">
              <a:latin typeface="Perpetua"/>
              <a:cs typeface="Perpetua"/>
            </a:endParaRPr>
          </a:p>
          <a:p>
            <a:pPr marL="331470">
              <a:spcBef>
                <a:spcPts val="480"/>
              </a:spcBef>
            </a:pPr>
            <a:r>
              <a:rPr sz="2000" b="1" dirty="0">
                <a:solidFill>
                  <a:srgbClr val="800000"/>
                </a:solidFill>
                <a:latin typeface="Courier New"/>
                <a:cs typeface="Courier New"/>
              </a:rPr>
              <a:t>?-</a:t>
            </a:r>
            <a:r>
              <a:rPr sz="2000" b="1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9B2C1F"/>
                </a:solidFill>
                <a:latin typeface="Courier New"/>
                <a:cs typeface="Courier New"/>
              </a:rPr>
              <a:t>[myprog].</a:t>
            </a:r>
            <a:endParaRPr sz="2000" dirty="0">
              <a:latin typeface="Courier New"/>
              <a:cs typeface="Courier New"/>
            </a:endParaRPr>
          </a:p>
          <a:p>
            <a:pPr marL="536575" marR="5080">
              <a:lnSpc>
                <a:spcPts val="3279"/>
              </a:lnSpc>
              <a:spcBef>
                <a:spcPts val="125"/>
              </a:spcBef>
            </a:pPr>
            <a:r>
              <a:rPr sz="2000" dirty="0">
                <a:latin typeface="Perpetua"/>
                <a:cs typeface="Perpetua"/>
              </a:rPr>
              <a:t>XSB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will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compile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spc="-35" dirty="0">
                <a:latin typeface="Perpetua"/>
                <a:cs typeface="Perpetua"/>
              </a:rPr>
              <a:t>myprog.P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(if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necessary)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and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load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it. </a:t>
            </a:r>
            <a:r>
              <a:rPr sz="2000" dirty="0">
                <a:latin typeface="Perpetua"/>
                <a:cs typeface="Perpetua"/>
              </a:rPr>
              <a:t>Now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you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can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type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further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queries,</a:t>
            </a:r>
            <a:r>
              <a:rPr sz="2000" spc="-12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e.g.</a:t>
            </a:r>
            <a:endParaRPr sz="2000" dirty="0">
              <a:latin typeface="Perpetua"/>
              <a:cs typeface="Perpetua"/>
            </a:endParaRPr>
          </a:p>
          <a:p>
            <a:pPr marL="331470">
              <a:spcBef>
                <a:spcPts val="275"/>
              </a:spcBef>
            </a:pPr>
            <a:r>
              <a:rPr sz="2000" b="1" dirty="0">
                <a:solidFill>
                  <a:srgbClr val="800000"/>
                </a:solidFill>
                <a:latin typeface="Courier New"/>
                <a:cs typeface="Courier New"/>
              </a:rPr>
              <a:t>?-</a:t>
            </a:r>
            <a:r>
              <a:rPr sz="2000" b="1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33CC"/>
                </a:solidFill>
                <a:latin typeface="Courier New"/>
                <a:cs typeface="Courier New"/>
              </a:rPr>
              <a:t>p(X).</a:t>
            </a:r>
            <a:endParaRPr sz="2000" dirty="0">
              <a:latin typeface="Courier New"/>
              <a:cs typeface="Courier New"/>
            </a:endParaRPr>
          </a:p>
          <a:p>
            <a:pPr marL="331470">
              <a:spcBef>
                <a:spcPts val="405"/>
              </a:spcBef>
            </a:pPr>
            <a:r>
              <a:rPr sz="2000" b="1" dirty="0">
                <a:solidFill>
                  <a:srgbClr val="800000"/>
                </a:solidFill>
                <a:latin typeface="Courier New"/>
                <a:cs typeface="Courier New"/>
              </a:rPr>
              <a:t>?-</a:t>
            </a:r>
            <a:r>
              <a:rPr sz="2000" b="1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33CC"/>
                </a:solidFill>
                <a:latin typeface="Courier New"/>
                <a:cs typeface="Courier New"/>
              </a:rPr>
              <a:t>p(1).</a:t>
            </a:r>
            <a:endParaRPr sz="2000" dirty="0">
              <a:latin typeface="Courier New"/>
              <a:cs typeface="Courier New"/>
            </a:endParaRPr>
          </a:p>
          <a:p>
            <a:pPr marL="283845" indent="-271145">
              <a:spcBef>
                <a:spcPts val="5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3845" algn="l"/>
              </a:tabLst>
            </a:pPr>
            <a:r>
              <a:rPr sz="2000" dirty="0">
                <a:latin typeface="Perpetua"/>
                <a:cs typeface="Perpetua"/>
              </a:rPr>
              <a:t>Some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Useful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Built-</a:t>
            </a:r>
            <a:r>
              <a:rPr sz="2000" spc="-20" dirty="0">
                <a:latin typeface="Perpetua"/>
                <a:cs typeface="Perpetua"/>
              </a:rPr>
              <a:t>ins: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2795"/>
              </a:lnSpc>
              <a:spcBef>
                <a:spcPts val="1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b="1" spc="-10" dirty="0">
                <a:latin typeface="Courier New"/>
                <a:cs typeface="Courier New"/>
              </a:rPr>
              <a:t>write(X)</a:t>
            </a:r>
            <a:r>
              <a:rPr sz="2000" b="1" spc="-935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– write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whatever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X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bound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to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2705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b="1" spc="-10" dirty="0">
                <a:latin typeface="Courier New"/>
                <a:cs typeface="Courier New"/>
              </a:rPr>
              <a:t>writeln(X)</a:t>
            </a:r>
            <a:r>
              <a:rPr sz="2000" b="1" spc="-93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–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write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then put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newline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2705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b="1" spc="-10" dirty="0">
                <a:latin typeface="Courier New"/>
                <a:cs typeface="Courier New"/>
              </a:rPr>
              <a:t>nl</a:t>
            </a:r>
            <a:r>
              <a:rPr sz="2000" b="1" spc="-910" dirty="0">
                <a:latin typeface="Courier New"/>
                <a:cs typeface="Courier New"/>
              </a:rPr>
              <a:t> </a:t>
            </a:r>
            <a:r>
              <a:rPr sz="2000" dirty="0">
                <a:latin typeface="Perpetua"/>
                <a:cs typeface="Perpetua"/>
              </a:rPr>
              <a:t>–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output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newline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2705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dirty="0">
                <a:latin typeface="Perpetua"/>
                <a:cs typeface="Perpetua"/>
              </a:rPr>
              <a:t>Equality:</a:t>
            </a:r>
            <a:r>
              <a:rPr sz="2000" spc="-100" dirty="0">
                <a:latin typeface="Perpetua"/>
                <a:cs typeface="Perpetua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=</a:t>
            </a:r>
            <a:endParaRPr sz="2000" dirty="0">
              <a:latin typeface="Courier New"/>
              <a:cs typeface="Courier New"/>
            </a:endParaRPr>
          </a:p>
          <a:p>
            <a:pPr marL="559435" lvl="1" indent="-231775">
              <a:lnSpc>
                <a:spcPts val="276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dirty="0">
                <a:latin typeface="Perpetua"/>
                <a:cs typeface="Perpetua"/>
              </a:rPr>
              <a:t>Inequality:</a:t>
            </a:r>
            <a:r>
              <a:rPr sz="2000" spc="434" dirty="0">
                <a:latin typeface="Perpetua"/>
                <a:cs typeface="Perpetua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\=</a:t>
            </a:r>
            <a:endParaRPr sz="2000" dirty="0">
              <a:latin typeface="Courier New"/>
              <a:cs typeface="Courier New"/>
            </a:endParaRPr>
          </a:p>
          <a:p>
            <a:pPr marL="605790">
              <a:lnSpc>
                <a:spcPts val="2325"/>
              </a:lnSpc>
            </a:pPr>
            <a:r>
              <a:rPr sz="20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http://xsb.sourceforge.net/manual1/index.html</a:t>
            </a:r>
            <a:r>
              <a:rPr sz="2000" spc="40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000" spc="-30" dirty="0">
                <a:latin typeface="Perpetua"/>
                <a:cs typeface="Perpetua"/>
              </a:rPr>
              <a:t>(Volume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1)</a:t>
            </a:r>
            <a:endParaRPr sz="2000" dirty="0">
              <a:latin typeface="Perpetua"/>
              <a:cs typeface="Perpetua"/>
            </a:endParaRPr>
          </a:p>
          <a:p>
            <a:pPr marL="605790">
              <a:lnSpc>
                <a:spcPts val="2360"/>
              </a:lnSpc>
            </a:pPr>
            <a:r>
              <a:rPr sz="20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3"/>
              </a:rPr>
              <a:t>http://xsb.sourceforge.net/manual2/index.html</a:t>
            </a:r>
            <a:r>
              <a:rPr sz="2000" spc="40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000" spc="-30" dirty="0">
                <a:latin typeface="Perpetua"/>
                <a:cs typeface="Perpetua"/>
              </a:rPr>
              <a:t>(Volume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2)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8</a:t>
            </a:fld>
            <a:endParaRPr spc="-2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D1675CA-15ED-8B87-A2B9-76AC4C4111ED}"/>
              </a:ext>
            </a:extLst>
          </p:cNvPr>
          <p:cNvSpPr txBox="1"/>
          <p:nvPr/>
        </p:nvSpPr>
        <p:spPr>
          <a:xfrm>
            <a:off x="6096000" y="1106649"/>
            <a:ext cx="8896349" cy="498277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33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3845" algn="l"/>
              </a:tabLst>
            </a:pPr>
            <a:r>
              <a:rPr sz="2000" dirty="0">
                <a:latin typeface="Perpetua"/>
                <a:cs typeface="Perpetua"/>
              </a:rPr>
              <a:t>Some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Useful</a:t>
            </a:r>
            <a:r>
              <a:rPr sz="2000" spc="-30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Tricks: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2845"/>
              </a:lnSpc>
              <a:spcBef>
                <a:spcPts val="21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dirty="0">
                <a:latin typeface="Perpetua"/>
                <a:cs typeface="Perpetua"/>
              </a:rPr>
              <a:t>XSB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returns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only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first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answer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query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3775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  <a:tab pos="2976245" algn="l"/>
              </a:tabLst>
            </a:pPr>
            <a:r>
              <a:rPr sz="2000" spc="-170" dirty="0">
                <a:latin typeface="Perpetua"/>
                <a:cs typeface="Perpetua"/>
              </a:rPr>
              <a:t>To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get the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next,</a:t>
            </a:r>
            <a:r>
              <a:rPr sz="2000" spc="-9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type</a:t>
            </a:r>
            <a:r>
              <a:rPr sz="2000" dirty="0">
                <a:latin typeface="Perpetua"/>
                <a:cs typeface="Perpetua"/>
              </a:rPr>
              <a:t>	</a:t>
            </a:r>
            <a:r>
              <a:rPr sz="2000" b="1" dirty="0">
                <a:solidFill>
                  <a:srgbClr val="006600"/>
                </a:solidFill>
                <a:latin typeface="Perpetua"/>
                <a:cs typeface="Perpetua"/>
              </a:rPr>
              <a:t>;</a:t>
            </a:r>
            <a:r>
              <a:rPr sz="2000" b="1" spc="-145" dirty="0">
                <a:solidFill>
                  <a:srgbClr val="006600"/>
                </a:solidFill>
                <a:latin typeface="Perpetua"/>
                <a:cs typeface="Perpetua"/>
              </a:rPr>
              <a:t> </a:t>
            </a:r>
            <a:r>
              <a:rPr sz="2000" dirty="0">
                <a:solidFill>
                  <a:srgbClr val="006600"/>
                </a:solidFill>
                <a:latin typeface="Perpetua"/>
                <a:cs typeface="Perpetua"/>
              </a:rPr>
              <a:t>&lt;Return&gt;</a:t>
            </a:r>
            <a:r>
              <a:rPr sz="2000" dirty="0">
                <a:latin typeface="Perpetua"/>
                <a:cs typeface="Perpetua"/>
              </a:rPr>
              <a:t>.</a:t>
            </a:r>
            <a:r>
              <a:rPr sz="2000" spc="-1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For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instance:</a:t>
            </a:r>
            <a:endParaRPr sz="2000" dirty="0">
              <a:latin typeface="Perpetua"/>
              <a:cs typeface="Perpetua"/>
            </a:endParaRPr>
          </a:p>
          <a:p>
            <a:pPr marL="445770" marR="6546215">
              <a:lnSpc>
                <a:spcPts val="2250"/>
              </a:lnSpc>
              <a:spcBef>
                <a:spcPts val="170"/>
              </a:spcBef>
            </a:pPr>
            <a:r>
              <a:rPr sz="2000" b="1" dirty="0">
                <a:solidFill>
                  <a:srgbClr val="800000"/>
                </a:solidFill>
                <a:latin typeface="Perpetua"/>
                <a:cs typeface="Perpetua"/>
              </a:rPr>
              <a:t>| </a:t>
            </a:r>
            <a:r>
              <a:rPr sz="2000" b="1" spc="-20" dirty="0">
                <a:solidFill>
                  <a:srgbClr val="800000"/>
                </a:solidFill>
                <a:latin typeface="Courier New"/>
                <a:cs typeface="Courier New"/>
              </a:rPr>
              <a:t>?-</a:t>
            </a:r>
            <a:r>
              <a:rPr sz="2000" b="1" spc="-7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Perpetua"/>
                <a:cs typeface="Perpetua"/>
              </a:rPr>
              <a:t>q(X). </a:t>
            </a:r>
            <a:r>
              <a:rPr sz="2000" b="1" dirty="0">
                <a:solidFill>
                  <a:srgbClr val="800000"/>
                </a:solidFill>
                <a:latin typeface="Perpetua"/>
                <a:cs typeface="Perpetua"/>
              </a:rPr>
              <a:t>X</a:t>
            </a:r>
            <a:r>
              <a:rPr sz="2000" b="1" spc="-20" dirty="0">
                <a:solidFill>
                  <a:srgbClr val="80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800000"/>
                </a:solidFill>
                <a:latin typeface="Perpetua"/>
                <a:cs typeface="Perpetua"/>
              </a:rPr>
              <a:t>=</a:t>
            </a:r>
            <a:r>
              <a:rPr sz="2000" b="1" spc="-5" dirty="0">
                <a:solidFill>
                  <a:srgbClr val="800000"/>
                </a:solidFill>
                <a:latin typeface="Perpetua"/>
                <a:cs typeface="Perpetua"/>
              </a:rPr>
              <a:t> </a:t>
            </a:r>
            <a:r>
              <a:rPr sz="2000" b="1" spc="-25" dirty="0">
                <a:solidFill>
                  <a:srgbClr val="800000"/>
                </a:solidFill>
                <a:latin typeface="Perpetua"/>
                <a:cs typeface="Perpetua"/>
              </a:rPr>
              <a:t>2</a:t>
            </a:r>
            <a:r>
              <a:rPr sz="2000" b="1" spc="-25" dirty="0">
                <a:solidFill>
                  <a:srgbClr val="00AF50"/>
                </a:solidFill>
                <a:latin typeface="Perpetua"/>
                <a:cs typeface="Perpetua"/>
              </a:rPr>
              <a:t>;</a:t>
            </a:r>
            <a:endParaRPr sz="2000" dirty="0">
              <a:latin typeface="Perpetua"/>
              <a:cs typeface="Perpetua"/>
            </a:endParaRPr>
          </a:p>
          <a:p>
            <a:pPr marL="445770">
              <a:lnSpc>
                <a:spcPts val="2145"/>
              </a:lnSpc>
            </a:pPr>
            <a:r>
              <a:rPr sz="2000" b="1" dirty="0">
                <a:solidFill>
                  <a:srgbClr val="800000"/>
                </a:solidFill>
                <a:latin typeface="Perpetua"/>
                <a:cs typeface="Perpetua"/>
              </a:rPr>
              <a:t>X</a:t>
            </a:r>
            <a:r>
              <a:rPr sz="2000" b="1" spc="-20" dirty="0">
                <a:solidFill>
                  <a:srgbClr val="8000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800000"/>
                </a:solidFill>
                <a:latin typeface="Perpetua"/>
                <a:cs typeface="Perpetua"/>
              </a:rPr>
              <a:t>=</a:t>
            </a:r>
            <a:r>
              <a:rPr sz="2000" b="1" spc="-10" dirty="0">
                <a:solidFill>
                  <a:srgbClr val="800000"/>
                </a:solidFill>
                <a:latin typeface="Perpetua"/>
                <a:cs typeface="Perpetua"/>
              </a:rPr>
              <a:t> </a:t>
            </a:r>
            <a:r>
              <a:rPr sz="2000" b="1" spc="-50" dirty="0">
                <a:solidFill>
                  <a:srgbClr val="800000"/>
                </a:solidFill>
                <a:latin typeface="Perpetua"/>
                <a:cs typeface="Perpetua"/>
              </a:rPr>
              <a:t>4</a:t>
            </a:r>
            <a:endParaRPr sz="2000" dirty="0">
              <a:latin typeface="Perpetua"/>
              <a:cs typeface="Perpetua"/>
            </a:endParaRPr>
          </a:p>
          <a:p>
            <a:pPr marL="445770">
              <a:lnSpc>
                <a:spcPts val="2275"/>
              </a:lnSpc>
            </a:pPr>
            <a:r>
              <a:rPr sz="2000" b="1" spc="-25" dirty="0">
                <a:solidFill>
                  <a:srgbClr val="800000"/>
                </a:solidFill>
                <a:latin typeface="Perpetua"/>
                <a:cs typeface="Perpetua"/>
              </a:rPr>
              <a:t>yes</a:t>
            </a:r>
            <a:endParaRPr sz="2000" dirty="0">
              <a:latin typeface="Perpetua"/>
              <a:cs typeface="Perpetua"/>
            </a:endParaRPr>
          </a:p>
          <a:p>
            <a:pPr marL="559435" lvl="1" indent="-231775">
              <a:lnSpc>
                <a:spcPts val="2450"/>
              </a:lnSpc>
              <a:spcBef>
                <a:spcPts val="66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000" spc="-45" dirty="0">
                <a:latin typeface="Perpetua"/>
                <a:cs typeface="Perpetua"/>
              </a:rPr>
              <a:t>Usually,</a:t>
            </a:r>
            <a:r>
              <a:rPr sz="2000" spc="-10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typing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b="1" spc="-50" dirty="0">
                <a:solidFill>
                  <a:srgbClr val="006600"/>
                </a:solidFill>
                <a:latin typeface="Perpetua"/>
                <a:cs typeface="Perpetua"/>
              </a:rPr>
              <a:t>;</a:t>
            </a:r>
            <a:r>
              <a:rPr sz="2000" spc="-50" dirty="0">
                <a:latin typeface="Perpetua"/>
                <a:cs typeface="Perpetua"/>
              </a:rPr>
              <a:t>’s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is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tedious.</a:t>
            </a:r>
            <a:r>
              <a:rPr sz="2000" spc="-385" dirty="0">
                <a:latin typeface="Perpetua"/>
                <a:cs typeface="Perpetua"/>
              </a:rPr>
              <a:t> </a:t>
            </a:r>
            <a:r>
              <a:rPr sz="2000" spc="-170" dirty="0">
                <a:latin typeface="Perpetua"/>
                <a:cs typeface="Perpetua"/>
              </a:rPr>
              <a:t>To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do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this </a:t>
            </a:r>
            <a:r>
              <a:rPr sz="2000" spc="-25" dirty="0">
                <a:latin typeface="Perpetua"/>
                <a:cs typeface="Perpetua"/>
              </a:rPr>
              <a:t>programmatically,</a:t>
            </a:r>
            <a:r>
              <a:rPr sz="2000" spc="-120" dirty="0">
                <a:latin typeface="Perpetua"/>
                <a:cs typeface="Perpetua"/>
              </a:rPr>
              <a:t> </a:t>
            </a:r>
            <a:endParaRPr lang="en-US" sz="2000" spc="-120" dirty="0">
              <a:latin typeface="Perpetua"/>
              <a:cs typeface="Perpetua"/>
            </a:endParaRPr>
          </a:p>
          <a:p>
            <a:pPr marL="327660" lvl="1">
              <a:lnSpc>
                <a:spcPts val="2450"/>
              </a:lnSpc>
              <a:spcBef>
                <a:spcPts val="665"/>
              </a:spcBef>
              <a:buClr>
                <a:srgbClr val="9B2C1F"/>
              </a:buClr>
              <a:buSzPct val="85416"/>
              <a:tabLst>
                <a:tab pos="559435" algn="l"/>
              </a:tabLst>
            </a:pPr>
            <a:r>
              <a:rPr lang="en-US" sz="2000" spc="-120" dirty="0">
                <a:latin typeface="Perpetua"/>
                <a:cs typeface="Perpetua"/>
              </a:rPr>
              <a:t>     </a:t>
            </a:r>
            <a:r>
              <a:rPr sz="2000" dirty="0">
                <a:latin typeface="Perpetua"/>
                <a:cs typeface="Perpetua"/>
              </a:rPr>
              <a:t>use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this</a:t>
            </a:r>
            <a:r>
              <a:rPr lang="en-US" sz="200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idiom:</a:t>
            </a:r>
            <a:endParaRPr sz="2000" dirty="0">
              <a:latin typeface="Perpetua"/>
              <a:cs typeface="Perpetua"/>
            </a:endParaRPr>
          </a:p>
          <a:p>
            <a:pPr marL="44577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solidFill>
                  <a:srgbClr val="800000"/>
                </a:solidFill>
                <a:latin typeface="Perpetua"/>
                <a:cs typeface="Perpetua"/>
              </a:rPr>
              <a:t>|</a:t>
            </a:r>
            <a:r>
              <a:rPr sz="2000" spc="20" dirty="0">
                <a:solidFill>
                  <a:srgbClr val="800000"/>
                </a:solidFill>
                <a:latin typeface="Perpetua"/>
                <a:cs typeface="Perpetua"/>
              </a:rPr>
              <a:t> </a:t>
            </a:r>
            <a:r>
              <a:rPr sz="2000" spc="-20" dirty="0">
                <a:solidFill>
                  <a:srgbClr val="800000"/>
                </a:solidFill>
                <a:latin typeface="Courier New"/>
                <a:cs typeface="Courier New"/>
              </a:rPr>
              <a:t>?-</a:t>
            </a:r>
            <a:r>
              <a:rPr sz="2000" spc="-7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Perpetua"/>
                <a:cs typeface="Perpetua"/>
              </a:rPr>
              <a:t>(q(_X),</a:t>
            </a:r>
            <a:r>
              <a:rPr sz="2000" b="1" spc="-60" dirty="0">
                <a:solidFill>
                  <a:srgbClr val="006600"/>
                </a:solidFill>
                <a:latin typeface="Perpetua"/>
                <a:cs typeface="Perpetua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Perpetua"/>
                <a:cs typeface="Perpetua"/>
              </a:rPr>
              <a:t>write('X='),</a:t>
            </a:r>
            <a:r>
              <a:rPr sz="2000" b="1" spc="-60" dirty="0">
                <a:solidFill>
                  <a:srgbClr val="006600"/>
                </a:solidFill>
                <a:latin typeface="Perpetua"/>
                <a:cs typeface="Perpetua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Perpetua"/>
                <a:cs typeface="Perpetua"/>
              </a:rPr>
              <a:t>writeln(_X),</a:t>
            </a:r>
            <a:r>
              <a:rPr sz="2000" b="1" spc="-50" dirty="0">
                <a:solidFill>
                  <a:srgbClr val="0066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006600"/>
                </a:solidFill>
                <a:latin typeface="Perpetua"/>
                <a:cs typeface="Perpetua"/>
              </a:rPr>
              <a:t>fail</a:t>
            </a:r>
            <a:r>
              <a:rPr sz="2000" b="1" spc="40" dirty="0">
                <a:solidFill>
                  <a:srgbClr val="006600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006600"/>
                </a:solidFill>
                <a:latin typeface="Perpetua"/>
                <a:cs typeface="Perpetua"/>
              </a:rPr>
              <a:t>;</a:t>
            </a:r>
            <a:r>
              <a:rPr sz="2000" b="1" spc="-60" dirty="0">
                <a:solidFill>
                  <a:srgbClr val="006600"/>
                </a:solidFill>
                <a:latin typeface="Perpetua"/>
                <a:cs typeface="Perpetua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Perpetua"/>
                <a:cs typeface="Perpetua"/>
              </a:rPr>
              <a:t>true).</a:t>
            </a:r>
            <a:endParaRPr sz="2000" dirty="0">
              <a:latin typeface="Perpetua"/>
              <a:cs typeface="Perpetua"/>
            </a:endParaRPr>
          </a:p>
          <a:p>
            <a:pPr marL="285115" marR="226695">
              <a:lnSpc>
                <a:spcPts val="2300"/>
              </a:lnSpc>
              <a:spcBef>
                <a:spcPts val="1805"/>
              </a:spcBef>
              <a:tabLst>
                <a:tab pos="762000" algn="l"/>
              </a:tabLst>
            </a:pPr>
            <a:r>
              <a:rPr sz="2000" spc="-25" dirty="0">
                <a:latin typeface="Perpetua"/>
                <a:cs typeface="Perpetua"/>
              </a:rPr>
              <a:t>_X</a:t>
            </a:r>
            <a:r>
              <a:rPr sz="2000" dirty="0">
                <a:latin typeface="Perpetua"/>
                <a:cs typeface="Perpetua"/>
              </a:rPr>
              <a:t>	here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tells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XSB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not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print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its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own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answers,</a:t>
            </a:r>
            <a:r>
              <a:rPr sz="2000" spc="-125" dirty="0">
                <a:latin typeface="Perpetua"/>
                <a:cs typeface="Perpetua"/>
              </a:rPr>
              <a:t> </a:t>
            </a:r>
            <a:endParaRPr lang="en-US" sz="2000" spc="-125" dirty="0">
              <a:latin typeface="Perpetua"/>
              <a:cs typeface="Perpetua"/>
            </a:endParaRPr>
          </a:p>
          <a:p>
            <a:pPr marL="285115" marR="226695">
              <a:lnSpc>
                <a:spcPts val="2300"/>
              </a:lnSpc>
              <a:spcBef>
                <a:spcPts val="1805"/>
              </a:spcBef>
              <a:tabLst>
                <a:tab pos="762000" algn="l"/>
              </a:tabLst>
            </a:pPr>
            <a:r>
              <a:rPr sz="2000" dirty="0">
                <a:latin typeface="Perpetua"/>
                <a:cs typeface="Perpetua"/>
              </a:rPr>
              <a:t>since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we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are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printing </a:t>
            </a:r>
            <a:r>
              <a:rPr sz="2000" dirty="0">
                <a:latin typeface="Perpetua"/>
                <a:cs typeface="Perpetua"/>
              </a:rPr>
              <a:t>them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by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ourselves.</a:t>
            </a:r>
            <a:r>
              <a:rPr sz="2000" spc="355" dirty="0">
                <a:latin typeface="Perpetua"/>
                <a:cs typeface="Perpetua"/>
              </a:rPr>
              <a:t> </a:t>
            </a:r>
            <a:endParaRPr lang="en-US" sz="2000" spc="355" dirty="0">
              <a:latin typeface="Perpetua"/>
              <a:cs typeface="Perpetua"/>
            </a:endParaRPr>
          </a:p>
          <a:p>
            <a:pPr marL="285115" marR="226695">
              <a:lnSpc>
                <a:spcPts val="2300"/>
              </a:lnSpc>
              <a:spcBef>
                <a:spcPts val="1805"/>
              </a:spcBef>
              <a:tabLst>
                <a:tab pos="762000" algn="l"/>
              </a:tabLst>
            </a:pPr>
            <a:r>
              <a:rPr sz="2000" dirty="0">
                <a:latin typeface="Perpetua"/>
                <a:cs typeface="Perpetua"/>
              </a:rPr>
              <a:t>XSB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spc="-30" dirty="0">
                <a:latin typeface="Perpetua"/>
                <a:cs typeface="Perpetua"/>
              </a:rPr>
              <a:t>won’t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print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answers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for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variables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that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are </a:t>
            </a:r>
            <a:r>
              <a:rPr sz="2000" dirty="0">
                <a:latin typeface="Perpetua"/>
                <a:cs typeface="Perpetua"/>
              </a:rPr>
              <a:t>prefixed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with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_.</a:t>
            </a:r>
            <a:endParaRPr sz="2000" dirty="0">
              <a:latin typeface="Perpetua"/>
              <a:cs typeface="Perpetua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418D4-F737-88F9-5BBA-899A56EE7840}"/>
              </a:ext>
            </a:extLst>
          </p:cNvPr>
          <p:cNvCxnSpPr/>
          <p:nvPr/>
        </p:nvCxnSpPr>
        <p:spPr>
          <a:xfrm>
            <a:off x="6309360" y="1905000"/>
            <a:ext cx="0" cy="4861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40" y="93248"/>
            <a:ext cx="840867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Syntax</a:t>
            </a:r>
            <a:r>
              <a:rPr spc="-265" dirty="0"/>
              <a:t> </a:t>
            </a:r>
            <a:r>
              <a:rPr dirty="0"/>
              <a:t>of</a:t>
            </a:r>
            <a:r>
              <a:rPr spc="-245" dirty="0"/>
              <a:t> </a:t>
            </a:r>
            <a:r>
              <a:rPr spc="-105" dirty="0"/>
              <a:t>Prolog</a:t>
            </a:r>
            <a:r>
              <a:rPr spc="-270" dirty="0"/>
              <a:t> </a:t>
            </a:r>
            <a:r>
              <a:rPr spc="-85" dirty="0"/>
              <a:t>Programs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086" y="783180"/>
            <a:ext cx="4986274" cy="470641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80670">
              <a:spcBef>
                <a:spcPts val="7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2800" dirty="0">
                <a:latin typeface="Perpetua"/>
                <a:cs typeface="Perpetua"/>
              </a:rPr>
              <a:t>A</a:t>
            </a:r>
            <a:r>
              <a:rPr sz="2800" spc="-70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Prolog</a:t>
            </a:r>
            <a:r>
              <a:rPr sz="2800" b="1" i="1" spc="-60" dirty="0">
                <a:latin typeface="Perpetua"/>
                <a:cs typeface="Perpetua"/>
              </a:rPr>
              <a:t> </a:t>
            </a:r>
            <a:r>
              <a:rPr sz="2800" i="1" spc="-10" dirty="0">
                <a:latin typeface="Perpetua"/>
                <a:cs typeface="Perpetua"/>
              </a:rPr>
              <a:t>program</a:t>
            </a:r>
            <a:r>
              <a:rPr sz="2800" i="1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7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7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sequence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clauses</a:t>
            </a:r>
            <a:endParaRPr sz="2800" dirty="0">
              <a:latin typeface="Perpetua"/>
              <a:cs typeface="Perpetua"/>
            </a:endParaRPr>
          </a:p>
          <a:p>
            <a:pPr marL="285115" marR="5080" indent="-281305">
              <a:spcBef>
                <a:spcPts val="6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2800" dirty="0">
                <a:latin typeface="Perpetua"/>
                <a:cs typeface="Perpetua"/>
              </a:rPr>
              <a:t>Each</a:t>
            </a:r>
            <a:r>
              <a:rPr sz="2800" spc="15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clause</a:t>
            </a:r>
            <a:r>
              <a:rPr sz="2800" i="1" spc="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(sometimes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called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15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rule</a:t>
            </a:r>
            <a:r>
              <a:rPr sz="2800" i="1" spc="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or</a:t>
            </a:r>
            <a:r>
              <a:rPr sz="2800" spc="15" dirty="0">
                <a:latin typeface="Perpetua"/>
                <a:cs typeface="Perpetua"/>
              </a:rPr>
              <a:t> </a:t>
            </a:r>
            <a:r>
              <a:rPr sz="2800" i="1" dirty="0">
                <a:latin typeface="Perpetua"/>
                <a:cs typeface="Perpetua"/>
              </a:rPr>
              <a:t>Horn</a:t>
            </a:r>
            <a:r>
              <a:rPr sz="2800" i="1" spc="10" dirty="0">
                <a:latin typeface="Perpetua"/>
                <a:cs typeface="Perpetua"/>
              </a:rPr>
              <a:t> </a:t>
            </a:r>
            <a:r>
              <a:rPr sz="2800" i="1" spc="-10" dirty="0">
                <a:latin typeface="Perpetua"/>
                <a:cs typeface="Perpetua"/>
              </a:rPr>
              <a:t>rule</a:t>
            </a:r>
            <a:r>
              <a:rPr sz="2800" spc="-10" dirty="0">
                <a:latin typeface="Perpetua"/>
                <a:cs typeface="Perpetua"/>
              </a:rPr>
              <a:t>)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10" dirty="0">
                <a:latin typeface="Perpetua"/>
                <a:cs typeface="Perpetua"/>
              </a:rPr>
              <a:t> form:</a:t>
            </a:r>
            <a:endParaRPr sz="2800" dirty="0">
              <a:latin typeface="Perpetua"/>
              <a:cs typeface="Perpetua"/>
            </a:endParaRPr>
          </a:p>
          <a:p>
            <a:pPr marL="927100">
              <a:spcBef>
                <a:spcPts val="625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Head</a:t>
            </a:r>
            <a:r>
              <a:rPr sz="28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:-</a:t>
            </a:r>
            <a:r>
              <a:rPr sz="28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Body.</a:t>
            </a:r>
            <a:endParaRPr sz="2800" dirty="0">
              <a:latin typeface="Courier New"/>
              <a:cs typeface="Courier New"/>
            </a:endParaRPr>
          </a:p>
          <a:p>
            <a:pPr marL="559435" lvl="1" indent="-339725">
              <a:spcBef>
                <a:spcPts val="400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59435" algn="l"/>
              </a:tabLst>
            </a:pPr>
            <a:r>
              <a:rPr sz="2800" b="1" spc="-35" dirty="0">
                <a:latin typeface="Courier New"/>
                <a:cs typeface="Courier New"/>
              </a:rPr>
              <a:t>Head</a:t>
            </a:r>
            <a:r>
              <a:rPr sz="2800" b="1" spc="-1340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one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i="1" spc="-20" dirty="0">
                <a:latin typeface="Perpetua"/>
                <a:cs typeface="Perpetua"/>
              </a:rPr>
              <a:t>term</a:t>
            </a:r>
            <a:endParaRPr sz="2800" dirty="0">
              <a:latin typeface="Perpetua"/>
              <a:cs typeface="Perpetua"/>
            </a:endParaRPr>
          </a:p>
          <a:p>
            <a:pPr marL="559435" lvl="1" indent="-339725">
              <a:spcBef>
                <a:spcPts val="400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59435" algn="l"/>
              </a:tabLst>
            </a:pPr>
            <a:r>
              <a:rPr sz="2800" b="1" spc="-35" dirty="0">
                <a:latin typeface="Courier New"/>
                <a:cs typeface="Courier New"/>
              </a:rPr>
              <a:t>Body</a:t>
            </a:r>
            <a:r>
              <a:rPr sz="2800" b="1" spc="-1340" dirty="0">
                <a:latin typeface="Courier New"/>
                <a:cs typeface="Courier New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10" dirty="0">
                <a:latin typeface="Perpetua"/>
                <a:cs typeface="Perpetua"/>
              </a:rPr>
              <a:t> comma-</a:t>
            </a:r>
            <a:r>
              <a:rPr sz="2800" dirty="0">
                <a:latin typeface="Perpetua"/>
                <a:cs typeface="Perpetua"/>
              </a:rPr>
              <a:t>separated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list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terms</a:t>
            </a:r>
            <a:endParaRPr sz="2800" dirty="0">
              <a:latin typeface="Perpetua"/>
              <a:cs typeface="Perpetua"/>
            </a:endParaRPr>
          </a:p>
          <a:p>
            <a:pPr marL="559435" lvl="1" indent="-339725">
              <a:spcBef>
                <a:spcPts val="375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59435" algn="l"/>
              </a:tabLst>
            </a:pPr>
            <a:r>
              <a:rPr sz="2800" dirty="0">
                <a:latin typeface="Perpetua"/>
                <a:cs typeface="Perpetua"/>
              </a:rPr>
              <a:t>A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clause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with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empty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body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called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b="1" i="1" spc="-20" dirty="0">
                <a:latin typeface="Perpetua"/>
                <a:cs typeface="Perpetua"/>
              </a:rPr>
              <a:t>fact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0086" y="6329518"/>
            <a:ext cx="4025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9334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42240">
                <a:lnSpc>
                  <a:spcPts val="1660"/>
                </a:lnSpc>
              </a:pPr>
              <a:t>9</a:t>
            </a:fld>
            <a:endParaRPr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9CC127C-F0FB-ED95-4ED6-9816503B896A}"/>
              </a:ext>
            </a:extLst>
          </p:cNvPr>
          <p:cNvSpPr txBox="1"/>
          <p:nvPr/>
        </p:nvSpPr>
        <p:spPr>
          <a:xfrm>
            <a:off x="5538152" y="1130659"/>
            <a:ext cx="6653848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6985" indent="-27114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term</a:t>
            </a:r>
            <a:r>
              <a:rPr sz="2400" b="1" i="1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constant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45" dirty="0">
                <a:latin typeface="Perpetua"/>
                <a:cs typeface="Perpetua"/>
              </a:rPr>
              <a:t> </a:t>
            </a:r>
            <a:r>
              <a:rPr sz="2400" b="1" i="1" spc="-30" dirty="0">
                <a:latin typeface="Perpetua"/>
                <a:cs typeface="Perpetua"/>
              </a:rPr>
              <a:t>variable</a:t>
            </a:r>
            <a:r>
              <a:rPr sz="2400" spc="-30" dirty="0">
                <a:latin typeface="Perpetua"/>
                <a:cs typeface="Perpetua"/>
              </a:rPr>
              <a:t>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structure</a:t>
            </a:r>
            <a:r>
              <a:rPr sz="2400" b="1" i="1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(consisting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of 	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functor</a:t>
            </a:r>
            <a:r>
              <a:rPr sz="2400" b="1" i="1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parenthesized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list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arguments)</a:t>
            </a:r>
            <a:endParaRPr sz="2400" dirty="0">
              <a:latin typeface="Perpetua"/>
              <a:cs typeface="Perpetua"/>
            </a:endParaRPr>
          </a:p>
          <a:p>
            <a:pPr marL="283845" indent="-27114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constant</a:t>
            </a:r>
            <a:r>
              <a:rPr sz="2400" b="1" i="1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either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atom</a:t>
            </a:r>
            <a:r>
              <a:rPr sz="2400" b="1" i="1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number</a:t>
            </a:r>
            <a:endParaRPr sz="2400" dirty="0">
              <a:latin typeface="Perpetua"/>
              <a:cs typeface="Perpetua"/>
            </a:endParaRPr>
          </a:p>
          <a:p>
            <a:pPr marL="558800" marR="395605" lvl="1" indent="-247650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60070" algn="l"/>
              </a:tabLst>
            </a:pPr>
            <a:r>
              <a:rPr sz="2400" dirty="0">
                <a:latin typeface="Perpetua"/>
                <a:cs typeface="Perpetua"/>
              </a:rPr>
              <a:t>An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atom</a:t>
            </a:r>
            <a:r>
              <a:rPr sz="2400" b="1" i="1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either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what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looks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like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identifier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beginning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with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a</a:t>
            </a:r>
            <a:r>
              <a:rPr sz="2400" spc="-50" dirty="0">
                <a:latin typeface="Perpetua"/>
                <a:cs typeface="Perpetua"/>
              </a:rPr>
              <a:t> 	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lowercase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letter</a:t>
            </a:r>
            <a:r>
              <a:rPr sz="2400" spc="-4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single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quoted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string</a:t>
            </a:r>
            <a:endParaRPr sz="2400" dirty="0">
              <a:latin typeface="Perpetua"/>
              <a:cs typeface="Perpetua"/>
            </a:endParaRPr>
          </a:p>
          <a:p>
            <a:pPr marL="558800" marR="173990" lvl="1" indent="-24765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60070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number</a:t>
            </a:r>
            <a:r>
              <a:rPr sz="2400" b="1" i="1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looks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like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integer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real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from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some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more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ordinary 	language</a:t>
            </a:r>
            <a:endParaRPr sz="2400" dirty="0">
              <a:latin typeface="Perpetua"/>
              <a:cs typeface="Perpetua"/>
            </a:endParaRPr>
          </a:p>
          <a:p>
            <a:pPr marL="283210" marR="5080" indent="-271145">
              <a:lnSpc>
                <a:spcPct val="100000"/>
              </a:lnSpc>
              <a:spcBef>
                <a:spcPts val="57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b="1" i="1" spc="-20" dirty="0">
                <a:latin typeface="Perpetua"/>
                <a:cs typeface="Perpetua"/>
              </a:rPr>
              <a:t>variable</a:t>
            </a:r>
            <a:r>
              <a:rPr sz="2400" b="1" i="1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looks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like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identifier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beginning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with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an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upper-case</a:t>
            </a:r>
            <a:r>
              <a:rPr sz="2400" spc="-20" dirty="0">
                <a:latin typeface="Perpetua"/>
                <a:cs typeface="Perpetua"/>
              </a:rPr>
              <a:t> 	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letter</a:t>
            </a:r>
            <a:endParaRPr sz="2400" dirty="0">
              <a:latin typeface="Perpetua"/>
              <a:cs typeface="Perpetua"/>
            </a:endParaRPr>
          </a:p>
          <a:p>
            <a:pPr marL="283845" indent="-27114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400" dirty="0">
                <a:latin typeface="Perpetua"/>
                <a:cs typeface="Perpetua"/>
              </a:rPr>
              <a:t>There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NO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declarations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(vars,</a:t>
            </a:r>
            <a:r>
              <a:rPr sz="2400" spc="-1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terms,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predicates)</a:t>
            </a:r>
            <a:endParaRPr sz="2400" dirty="0">
              <a:latin typeface="Perpetua"/>
              <a:cs typeface="Perpetua"/>
            </a:endParaRPr>
          </a:p>
          <a:p>
            <a:pPr marL="558800" lvl="1" indent="-247650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58800" algn="l"/>
              </a:tabLst>
            </a:pPr>
            <a:r>
              <a:rPr sz="2400" dirty="0">
                <a:latin typeface="Perpetua"/>
                <a:cs typeface="Perpetua"/>
              </a:rPr>
              <a:t>All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types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discovered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implicitly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748AC"/>
      </a:accent1>
      <a:accent2>
        <a:srgbClr val="9C37B6"/>
      </a:accent2>
      <a:accent3>
        <a:srgbClr val="7948C7"/>
      </a:accent3>
      <a:accent4>
        <a:srgbClr val="4144B9"/>
      </a:accent4>
      <a:accent5>
        <a:srgbClr val="4881C7"/>
      </a:accent5>
      <a:accent6>
        <a:srgbClr val="37A4B6"/>
      </a:accent6>
      <a:hlink>
        <a:srgbClr val="3F63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4501</Words>
  <Application>Microsoft Macintosh PowerPoint</Application>
  <PresentationFormat>Widescreen</PresentationFormat>
  <Paragraphs>489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Avenir Next LT Pro</vt:lpstr>
      <vt:lpstr>AvenirNext LT Pro Medium</vt:lpstr>
      <vt:lpstr>Cambria Math</vt:lpstr>
      <vt:lpstr>Courier New</vt:lpstr>
      <vt:lpstr>Franklin Gothic Medium</vt:lpstr>
      <vt:lpstr>Garamond</vt:lpstr>
      <vt:lpstr>Perpetua</vt:lpstr>
      <vt:lpstr>Posterama</vt:lpstr>
      <vt:lpstr>Segoe UI Symbol</vt:lpstr>
      <vt:lpstr>Times New Roman</vt:lpstr>
      <vt:lpstr>Wingdings</vt:lpstr>
      <vt:lpstr>ExploreVTI</vt:lpstr>
      <vt:lpstr>Logic Languages</vt:lpstr>
      <vt:lpstr>Languages</vt:lpstr>
      <vt:lpstr>Relations/Predicates</vt:lpstr>
      <vt:lpstr>Relations</vt:lpstr>
      <vt:lpstr>Relations</vt:lpstr>
      <vt:lpstr>Relations</vt:lpstr>
      <vt:lpstr>The XSB Prolog System</vt:lpstr>
      <vt:lpstr>Use of XSB</vt:lpstr>
      <vt:lpstr>Syntax of Prolog Programs</vt:lpstr>
      <vt:lpstr>Logic Programming Concepts</vt:lpstr>
      <vt:lpstr>Logic Programming Concepts</vt:lpstr>
      <vt:lpstr>Logic Programming Concepts</vt:lpstr>
      <vt:lpstr>Recursion</vt:lpstr>
      <vt:lpstr>PowerPoint Presentation</vt:lpstr>
      <vt:lpstr>Prolog Programs</vt:lpstr>
      <vt:lpstr>Atomic Data</vt:lpstr>
      <vt:lpstr>Variables</vt:lpstr>
      <vt:lpstr>Variables</vt:lpstr>
      <vt:lpstr>Variables</vt:lpstr>
      <vt:lpstr>Meaning of Logic Programs</vt:lpstr>
      <vt:lpstr>Declarative Meaning</vt:lpstr>
      <vt:lpstr>Procedural Meaning of Prolog</vt:lpstr>
      <vt:lpstr>Structures</vt:lpstr>
      <vt:lpstr>Matching</vt:lpstr>
      <vt:lpstr>Accessing arguments of a structure</vt:lpstr>
      <vt:lpstr>Lists</vt:lpstr>
      <vt:lpstr>Programming with Lists</vt:lpstr>
      <vt:lpstr>Programming with Lists</vt:lpstr>
      <vt:lpstr>Append example trace</vt:lpstr>
      <vt:lpstr>Append example trace</vt:lpstr>
      <vt:lpstr>Append example trace</vt:lpstr>
      <vt:lpstr>Append example trace</vt:lpstr>
      <vt:lpstr>Append example trace</vt:lpstr>
      <vt:lpstr>Programming with Lists</vt:lpstr>
      <vt:lpstr>Conditional Evaluation</vt:lpstr>
      <vt:lpstr>Conditional Evaluation</vt:lpstr>
      <vt:lpstr>Arithmetic Operators</vt:lpstr>
      <vt:lpstr>Permutations</vt:lpstr>
      <vt:lpstr>Tree Traversal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Languages</dc:title>
  <dc:creator>Chowdhury, Sabrina Tarin</dc:creator>
  <cp:lastModifiedBy>Chowdhury, Sabrina Tarin</cp:lastModifiedBy>
  <cp:revision>16</cp:revision>
  <dcterms:created xsi:type="dcterms:W3CDTF">2023-11-26T05:16:28Z</dcterms:created>
  <dcterms:modified xsi:type="dcterms:W3CDTF">2023-11-28T09:07:49Z</dcterms:modified>
</cp:coreProperties>
</file>