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8" r:id="rId3"/>
    <p:sldId id="270" r:id="rId4"/>
    <p:sldId id="279" r:id="rId5"/>
    <p:sldId id="280" r:id="rId6"/>
    <p:sldId id="271" r:id="rId7"/>
    <p:sldId id="272" r:id="rId8"/>
    <p:sldId id="273" r:id="rId9"/>
    <p:sldId id="259" r:id="rId10"/>
    <p:sldId id="274" r:id="rId11"/>
    <p:sldId id="260" r:id="rId12"/>
    <p:sldId id="275" r:id="rId13"/>
    <p:sldId id="276" r:id="rId14"/>
    <p:sldId id="261" r:id="rId15"/>
    <p:sldId id="262" r:id="rId16"/>
    <p:sldId id="263" r:id="rId17"/>
    <p:sldId id="264" r:id="rId18"/>
    <p:sldId id="265" r:id="rId19"/>
    <p:sldId id="266" r:id="rId20"/>
    <p:sldId id="277" r:id="rId21"/>
    <p:sldId id="267" r:id="rId22"/>
    <p:sldId id="278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B532C9-E657-4126-84CA-3A7C2BF7D51B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EB67648-1425-4003-A049-F6C45D1A1367}">
      <dgm:prSet/>
      <dgm:spPr/>
      <dgm:t>
        <a:bodyPr/>
        <a:lstStyle/>
        <a:p>
          <a:r>
            <a:rPr lang="en-US" b="1" dirty="0"/>
            <a:t>Scope</a:t>
          </a:r>
          <a:r>
            <a:rPr lang="en-US" dirty="0"/>
            <a:t>:  Range of statements where a variable can be referenced or assigned (visible)</a:t>
          </a:r>
        </a:p>
      </dgm:t>
    </dgm:pt>
    <dgm:pt modelId="{CA6B0B23-18D0-4513-9E02-DCEE100DC9A9}" type="parTrans" cxnId="{85080664-2BA2-47B8-8B06-AAA0151E1A98}">
      <dgm:prSet/>
      <dgm:spPr/>
      <dgm:t>
        <a:bodyPr/>
        <a:lstStyle/>
        <a:p>
          <a:endParaRPr lang="en-US"/>
        </a:p>
      </dgm:t>
    </dgm:pt>
    <dgm:pt modelId="{FCEF560B-6811-4BF1-905E-79E030065E23}" type="sibTrans" cxnId="{85080664-2BA2-47B8-8B06-AAA0151E1A98}">
      <dgm:prSet/>
      <dgm:spPr/>
      <dgm:t>
        <a:bodyPr/>
        <a:lstStyle/>
        <a:p>
          <a:endParaRPr lang="en-US"/>
        </a:p>
      </dgm:t>
    </dgm:pt>
    <dgm:pt modelId="{BB56A435-E545-4A06-8EDB-CA1BD37806E5}">
      <dgm:prSet/>
      <dgm:spPr/>
      <dgm:t>
        <a:bodyPr/>
        <a:lstStyle/>
        <a:p>
          <a:r>
            <a:rPr lang="en-US"/>
            <a:t>A variable is </a:t>
          </a:r>
          <a:r>
            <a:rPr lang="en-US" b="1"/>
            <a:t>local</a:t>
          </a:r>
          <a:r>
            <a:rPr lang="en-US"/>
            <a:t> to a function/method if it is declared there</a:t>
          </a:r>
        </a:p>
      </dgm:t>
    </dgm:pt>
    <dgm:pt modelId="{C1E912A4-D677-41AA-9F76-3D9315D04D4B}" type="parTrans" cxnId="{C24A8194-3DC1-48DF-BC1C-A1C359EFA473}">
      <dgm:prSet/>
      <dgm:spPr/>
      <dgm:t>
        <a:bodyPr/>
        <a:lstStyle/>
        <a:p>
          <a:endParaRPr lang="en-US"/>
        </a:p>
      </dgm:t>
    </dgm:pt>
    <dgm:pt modelId="{FD0512DA-BD20-4AAE-BE69-3E00BF28E711}" type="sibTrans" cxnId="{C24A8194-3DC1-48DF-BC1C-A1C359EFA473}">
      <dgm:prSet/>
      <dgm:spPr/>
      <dgm:t>
        <a:bodyPr/>
        <a:lstStyle/>
        <a:p>
          <a:endParaRPr lang="en-US"/>
        </a:p>
      </dgm:t>
    </dgm:pt>
    <dgm:pt modelId="{0AAD30A0-4F5E-4CE5-A2EB-5DD982E7BB3C}" type="pres">
      <dgm:prSet presAssocID="{98B532C9-E657-4126-84CA-3A7C2BF7D5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1DB70C-7F56-42BF-BF4D-D7AD7926B1CE}" type="pres">
      <dgm:prSet presAssocID="{AEB67648-1425-4003-A049-F6C45D1A1367}" presName="hierRoot1" presStyleCnt="0"/>
      <dgm:spPr/>
    </dgm:pt>
    <dgm:pt modelId="{CCF69F43-5703-48C9-A9C0-CFEF2E25DD0F}" type="pres">
      <dgm:prSet presAssocID="{AEB67648-1425-4003-A049-F6C45D1A1367}" presName="composite" presStyleCnt="0"/>
      <dgm:spPr/>
    </dgm:pt>
    <dgm:pt modelId="{DD4DAE9F-9CE6-4FAA-B0A2-23D1C2E8A5D0}" type="pres">
      <dgm:prSet presAssocID="{AEB67648-1425-4003-A049-F6C45D1A1367}" presName="background" presStyleLbl="node0" presStyleIdx="0" presStyleCnt="2"/>
      <dgm:spPr/>
    </dgm:pt>
    <dgm:pt modelId="{C0375E1B-A9E2-4E12-8DC3-E7D3CCC77997}" type="pres">
      <dgm:prSet presAssocID="{AEB67648-1425-4003-A049-F6C45D1A1367}" presName="text" presStyleLbl="fgAcc0" presStyleIdx="0" presStyleCnt="2">
        <dgm:presLayoutVars>
          <dgm:chPref val="3"/>
        </dgm:presLayoutVars>
      </dgm:prSet>
      <dgm:spPr/>
    </dgm:pt>
    <dgm:pt modelId="{D6F68880-2504-48E1-B774-F9354DB1C068}" type="pres">
      <dgm:prSet presAssocID="{AEB67648-1425-4003-A049-F6C45D1A1367}" presName="hierChild2" presStyleCnt="0"/>
      <dgm:spPr/>
    </dgm:pt>
    <dgm:pt modelId="{B6B3245B-0FA5-4322-BFA8-6C849A1BB31F}" type="pres">
      <dgm:prSet presAssocID="{BB56A435-E545-4A06-8EDB-CA1BD37806E5}" presName="hierRoot1" presStyleCnt="0"/>
      <dgm:spPr/>
    </dgm:pt>
    <dgm:pt modelId="{E52114B5-F766-4ED4-95A8-1362982333EF}" type="pres">
      <dgm:prSet presAssocID="{BB56A435-E545-4A06-8EDB-CA1BD37806E5}" presName="composite" presStyleCnt="0"/>
      <dgm:spPr/>
    </dgm:pt>
    <dgm:pt modelId="{3ABC2A8C-91C2-420F-BFFC-821E26873B1A}" type="pres">
      <dgm:prSet presAssocID="{BB56A435-E545-4A06-8EDB-CA1BD37806E5}" presName="background" presStyleLbl="node0" presStyleIdx="1" presStyleCnt="2"/>
      <dgm:spPr/>
    </dgm:pt>
    <dgm:pt modelId="{CC06823C-CE9E-440D-AD75-6C1454A55E0D}" type="pres">
      <dgm:prSet presAssocID="{BB56A435-E545-4A06-8EDB-CA1BD37806E5}" presName="text" presStyleLbl="fgAcc0" presStyleIdx="1" presStyleCnt="2">
        <dgm:presLayoutVars>
          <dgm:chPref val="3"/>
        </dgm:presLayoutVars>
      </dgm:prSet>
      <dgm:spPr/>
    </dgm:pt>
    <dgm:pt modelId="{EACE3FA0-AE4A-47AD-A9A4-915B7E28E418}" type="pres">
      <dgm:prSet presAssocID="{BB56A435-E545-4A06-8EDB-CA1BD37806E5}" presName="hierChild2" presStyleCnt="0"/>
      <dgm:spPr/>
    </dgm:pt>
  </dgm:ptLst>
  <dgm:cxnLst>
    <dgm:cxn modelId="{54298D3E-1A8E-4622-8DFB-738B3A87FC1A}" type="presOf" srcId="{98B532C9-E657-4126-84CA-3A7C2BF7D51B}" destId="{0AAD30A0-4F5E-4CE5-A2EB-5DD982E7BB3C}" srcOrd="0" destOrd="0" presId="urn:microsoft.com/office/officeart/2005/8/layout/hierarchy1"/>
    <dgm:cxn modelId="{85080664-2BA2-47B8-8B06-AAA0151E1A98}" srcId="{98B532C9-E657-4126-84CA-3A7C2BF7D51B}" destId="{AEB67648-1425-4003-A049-F6C45D1A1367}" srcOrd="0" destOrd="0" parTransId="{CA6B0B23-18D0-4513-9E02-DCEE100DC9A9}" sibTransId="{FCEF560B-6811-4BF1-905E-79E030065E23}"/>
    <dgm:cxn modelId="{6515AA4D-C7BF-4CD9-B6BF-7C0E85BB1481}" type="presOf" srcId="{AEB67648-1425-4003-A049-F6C45D1A1367}" destId="{C0375E1B-A9E2-4E12-8DC3-E7D3CCC77997}" srcOrd="0" destOrd="0" presId="urn:microsoft.com/office/officeart/2005/8/layout/hierarchy1"/>
    <dgm:cxn modelId="{C24A8194-3DC1-48DF-BC1C-A1C359EFA473}" srcId="{98B532C9-E657-4126-84CA-3A7C2BF7D51B}" destId="{BB56A435-E545-4A06-8EDB-CA1BD37806E5}" srcOrd="1" destOrd="0" parTransId="{C1E912A4-D677-41AA-9F76-3D9315D04D4B}" sibTransId="{FD0512DA-BD20-4AAE-BE69-3E00BF28E711}"/>
    <dgm:cxn modelId="{7BE240CE-0367-43C9-8718-970FEFB9C006}" type="presOf" srcId="{BB56A435-E545-4A06-8EDB-CA1BD37806E5}" destId="{CC06823C-CE9E-440D-AD75-6C1454A55E0D}" srcOrd="0" destOrd="0" presId="urn:microsoft.com/office/officeart/2005/8/layout/hierarchy1"/>
    <dgm:cxn modelId="{FB62129B-1BF3-418D-A7AD-1C73B3004C14}" type="presParOf" srcId="{0AAD30A0-4F5E-4CE5-A2EB-5DD982E7BB3C}" destId="{141DB70C-7F56-42BF-BF4D-D7AD7926B1CE}" srcOrd="0" destOrd="0" presId="urn:microsoft.com/office/officeart/2005/8/layout/hierarchy1"/>
    <dgm:cxn modelId="{D673C629-514C-4C70-83D8-9C2D046DC775}" type="presParOf" srcId="{141DB70C-7F56-42BF-BF4D-D7AD7926B1CE}" destId="{CCF69F43-5703-48C9-A9C0-CFEF2E25DD0F}" srcOrd="0" destOrd="0" presId="urn:microsoft.com/office/officeart/2005/8/layout/hierarchy1"/>
    <dgm:cxn modelId="{70B19AB6-21D3-4E56-8DD2-615FA4D2AC7F}" type="presParOf" srcId="{CCF69F43-5703-48C9-A9C0-CFEF2E25DD0F}" destId="{DD4DAE9F-9CE6-4FAA-B0A2-23D1C2E8A5D0}" srcOrd="0" destOrd="0" presId="urn:microsoft.com/office/officeart/2005/8/layout/hierarchy1"/>
    <dgm:cxn modelId="{306FEC4E-01DB-490B-A003-D6A6C36CC9BE}" type="presParOf" srcId="{CCF69F43-5703-48C9-A9C0-CFEF2E25DD0F}" destId="{C0375E1B-A9E2-4E12-8DC3-E7D3CCC77997}" srcOrd="1" destOrd="0" presId="urn:microsoft.com/office/officeart/2005/8/layout/hierarchy1"/>
    <dgm:cxn modelId="{C6AF0A80-C4E2-4545-8354-4247522ED498}" type="presParOf" srcId="{141DB70C-7F56-42BF-BF4D-D7AD7926B1CE}" destId="{D6F68880-2504-48E1-B774-F9354DB1C068}" srcOrd="1" destOrd="0" presId="urn:microsoft.com/office/officeart/2005/8/layout/hierarchy1"/>
    <dgm:cxn modelId="{0941EB3F-B63D-48E3-A36F-62930719492B}" type="presParOf" srcId="{0AAD30A0-4F5E-4CE5-A2EB-5DD982E7BB3C}" destId="{B6B3245B-0FA5-4322-BFA8-6C849A1BB31F}" srcOrd="1" destOrd="0" presId="urn:microsoft.com/office/officeart/2005/8/layout/hierarchy1"/>
    <dgm:cxn modelId="{A1A1EEC7-705A-4E8C-B4F2-B82EFA4CF193}" type="presParOf" srcId="{B6B3245B-0FA5-4322-BFA8-6C849A1BB31F}" destId="{E52114B5-F766-4ED4-95A8-1362982333EF}" srcOrd="0" destOrd="0" presId="urn:microsoft.com/office/officeart/2005/8/layout/hierarchy1"/>
    <dgm:cxn modelId="{1FEBCEFD-36A0-430C-B01B-054C8631CC49}" type="presParOf" srcId="{E52114B5-F766-4ED4-95A8-1362982333EF}" destId="{3ABC2A8C-91C2-420F-BFFC-821E26873B1A}" srcOrd="0" destOrd="0" presId="urn:microsoft.com/office/officeart/2005/8/layout/hierarchy1"/>
    <dgm:cxn modelId="{99C7AFF0-E9E3-4E99-9D3D-DE973221E17C}" type="presParOf" srcId="{E52114B5-F766-4ED4-95A8-1362982333EF}" destId="{CC06823C-CE9E-440D-AD75-6C1454A55E0D}" srcOrd="1" destOrd="0" presId="urn:microsoft.com/office/officeart/2005/8/layout/hierarchy1"/>
    <dgm:cxn modelId="{3DF7A176-7FD5-4F2C-8D61-C21764BFFD61}" type="presParOf" srcId="{B6B3245B-0FA5-4322-BFA8-6C849A1BB31F}" destId="{EACE3FA0-AE4A-47AD-A9A4-915B7E28E4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DAE9F-9CE6-4FAA-B0A2-23D1C2E8A5D0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75E1B-A9E2-4E12-8DC3-E7D3CCC77997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Scope</a:t>
          </a:r>
          <a:r>
            <a:rPr lang="en-US" sz="3600" kern="1200" dirty="0"/>
            <a:t>:  Range of statements where a variable can be referenced or assigned (visible)</a:t>
          </a:r>
        </a:p>
      </dsp:txBody>
      <dsp:txXfrm>
        <a:off x="608661" y="692298"/>
        <a:ext cx="4508047" cy="2799040"/>
      </dsp:txXfrm>
    </dsp:sp>
    <dsp:sp modelId="{3ABC2A8C-91C2-420F-BFFC-821E26873B1A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6823C-CE9E-440D-AD75-6C1454A55E0D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 variable is </a:t>
          </a:r>
          <a:r>
            <a:rPr lang="en-US" sz="3600" b="1" kern="1200"/>
            <a:t>local</a:t>
          </a:r>
          <a:r>
            <a:rPr lang="en-US" sz="3600" kern="1200"/>
            <a:t> to a function/method if it is declared there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9AEA-75CE-4508-8AD4-6CC4E762245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2225-B7BD-4E49-83B7-B8E38F0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2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9AEA-75CE-4508-8AD4-6CC4E762245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2225-B7BD-4E49-83B7-B8E38F0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9AEA-75CE-4508-8AD4-6CC4E762245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2225-B7BD-4E49-83B7-B8E38F0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9AEA-75CE-4508-8AD4-6CC4E762245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2225-B7BD-4E49-83B7-B8E38F0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2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9AEA-75CE-4508-8AD4-6CC4E762245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2225-B7BD-4E49-83B7-B8E38F0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1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9AEA-75CE-4508-8AD4-6CC4E762245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2225-B7BD-4E49-83B7-B8E38F0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9AEA-75CE-4508-8AD4-6CC4E762245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2225-B7BD-4E49-83B7-B8E38F0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5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9AEA-75CE-4508-8AD4-6CC4E762245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2225-B7BD-4E49-83B7-B8E38F0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9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9AEA-75CE-4508-8AD4-6CC4E762245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2225-B7BD-4E49-83B7-B8E38F0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2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9AEA-75CE-4508-8AD4-6CC4E762245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2225-B7BD-4E49-83B7-B8E38F0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9AEA-75CE-4508-8AD4-6CC4E762245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2225-B7BD-4E49-83B7-B8E38F0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9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79AEA-75CE-4508-8AD4-6CC4E762245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2225-B7BD-4E49-83B7-B8E38F0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4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20FBC-4936-8D54-45C7-5751FCDA3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Name, Bindings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891D2-2E6C-8302-474E-F42FA7180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Sabrina Tarin Chowdhury</a:t>
            </a:r>
          </a:p>
        </p:txBody>
      </p:sp>
    </p:spTree>
    <p:extLst>
      <p:ext uri="{BB962C8B-B14F-4D97-AF65-F5344CB8AC3E}">
        <p14:creationId xmlns:p14="http://schemas.microsoft.com/office/powerpoint/2010/main" val="414422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D4BB-8FF2-245A-5ECE-913DA104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8B515-4CE2-AB0E-5374-38291F4AB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2579" y="1825625"/>
            <a:ext cx="2751220" cy="4351338"/>
          </a:xfrm>
        </p:spPr>
        <p:txBody>
          <a:bodyPr/>
          <a:lstStyle/>
          <a:p>
            <a:pPr marL="0" indent="0" algn="l"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function big() {</a:t>
            </a:r>
          </a:p>
          <a:p>
            <a:pPr marL="0" indent="0" algn="l"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function sub1() {</a:t>
            </a:r>
          </a:p>
          <a:p>
            <a:pPr marL="0" indent="0" algn="l"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var x = 7;</a:t>
            </a:r>
          </a:p>
          <a:p>
            <a:pPr marL="0" indent="0" algn="l"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sub2();</a:t>
            </a:r>
          </a:p>
          <a:p>
            <a:pPr marL="0" indent="0" algn="l"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indent="0" algn="l"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function sub2() {</a:t>
            </a:r>
          </a:p>
          <a:p>
            <a:pPr marL="0" indent="0" algn="l"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var y = x;</a:t>
            </a:r>
          </a:p>
          <a:p>
            <a:pPr marL="0" indent="0" algn="l"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indent="0" algn="l"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var x = 3;</a:t>
            </a:r>
          </a:p>
          <a:p>
            <a:pPr marL="0" indent="0" algn="l"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sub1();</a:t>
            </a:r>
          </a:p>
          <a:p>
            <a:pPr marL="0" indent="0" algn="l"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B09D1-D4F3-3D59-A95F-F3678B776EE4}"/>
              </a:ext>
            </a:extLst>
          </p:cNvPr>
          <p:cNvSpPr txBox="1"/>
          <p:nvPr/>
        </p:nvSpPr>
        <p:spPr>
          <a:xfrm>
            <a:off x="944478" y="2662466"/>
            <a:ext cx="609399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424242"/>
                </a:solidFill>
                <a:effectLst/>
                <a:latin typeface="Nunito" pitchFamily="2" charset="0"/>
              </a:rPr>
              <a:t>Notice a few things: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424242"/>
                </a:solidFill>
                <a:effectLst/>
                <a:latin typeface="Nunito" pitchFamily="2" charset="0"/>
              </a:rPr>
              <a:t>In sub2, x is not defined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424242"/>
                </a:solidFill>
                <a:effectLst/>
                <a:latin typeface="Nunito" pitchFamily="2" charset="0"/>
              </a:rPr>
              <a:t>Therefore, it checks its static parent (big), finding x = 3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424242"/>
                </a:solidFill>
                <a:effectLst/>
                <a:latin typeface="Nunito" pitchFamily="2" charset="0"/>
              </a:rPr>
              <a:t>x in sub1 is ignored because it is not in its static ancestry</a:t>
            </a:r>
          </a:p>
        </p:txBody>
      </p:sp>
    </p:spTree>
    <p:extLst>
      <p:ext uri="{BB962C8B-B14F-4D97-AF65-F5344CB8AC3E}">
        <p14:creationId xmlns:p14="http://schemas.microsoft.com/office/powerpoint/2010/main" val="96093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Static Scope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DB5592B-8AFB-4956-96B7-AF181198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332" y="1396588"/>
            <a:ext cx="7264395" cy="4431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DF2EBA-79F1-0DA9-BE97-42D839088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120" y="5905500"/>
            <a:ext cx="68770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6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AD47F-9C92-898A-3F8D-EA50A2C7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Blocks</a:t>
            </a:r>
          </a:p>
        </p:txBody>
      </p:sp>
      <p:pic>
        <p:nvPicPr>
          <p:cNvPr id="5" name="Picture 4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AC65501A-F229-71E3-B172-08C3A0D53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512288"/>
            <a:ext cx="6780700" cy="38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04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E58C-E238-3841-4C2A-51216460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5DE4EE-C451-4759-2230-E855595D0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4038"/>
            <a:ext cx="5500889" cy="48021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6F374B-ECF7-666F-AC42-F7CB4EC8980C}"/>
              </a:ext>
            </a:extLst>
          </p:cNvPr>
          <p:cNvSpPr txBox="1"/>
          <p:nvPr/>
        </p:nvSpPr>
        <p:spPr>
          <a:xfrm>
            <a:off x="7974706" y="1545104"/>
            <a:ext cx="3924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In C++, a variable declared within the second curly braces are available only after declaration till the end curly brace. 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073E53-999D-D91C-1596-642671E5B3DE}"/>
              </a:ext>
            </a:extLst>
          </p:cNvPr>
          <p:cNvSpPr/>
          <p:nvPr/>
        </p:nvSpPr>
        <p:spPr>
          <a:xfrm>
            <a:off x="838200" y="1937084"/>
            <a:ext cx="605589" cy="57751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AA6158-B0A0-15EC-5B79-DE80236E5961}"/>
              </a:ext>
            </a:extLst>
          </p:cNvPr>
          <p:cNvSpPr/>
          <p:nvPr/>
        </p:nvSpPr>
        <p:spPr>
          <a:xfrm>
            <a:off x="1443789" y="1937084"/>
            <a:ext cx="745958" cy="5775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0807B2C-5821-CF38-A7C8-FD57287B9DF7}"/>
              </a:ext>
            </a:extLst>
          </p:cNvPr>
          <p:cNvSpPr/>
          <p:nvPr/>
        </p:nvSpPr>
        <p:spPr>
          <a:xfrm>
            <a:off x="5630779" y="3741821"/>
            <a:ext cx="465221" cy="18047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83D40D-3FF6-3878-B432-455AB5FD0331}"/>
              </a:ext>
            </a:extLst>
          </p:cNvPr>
          <p:cNvSpPr txBox="1"/>
          <p:nvPr/>
        </p:nvSpPr>
        <p:spPr>
          <a:xfrm>
            <a:off x="6217869" y="4459523"/>
            <a:ext cx="108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338298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Declaration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languages require all declarations to be at the beginning of a function (like in C)</a:t>
            </a:r>
          </a:p>
          <a:p>
            <a:endParaRPr lang="en-US" dirty="0"/>
          </a:p>
          <a:p>
            <a:r>
              <a:rPr lang="en-US" dirty="0"/>
              <a:t>Java, C++, JavaScript, C# (and others) allow declarations anywhere a statement can appear in a program unit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86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Declaration Order,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C# does not allow reusing variable names in nested blocks</a:t>
            </a:r>
          </a:p>
          <a:p>
            <a:r>
              <a:rPr lang="en-US" dirty="0"/>
              <a:t>Scope of a declaration is the whole block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{int x;							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	{</a:t>
            </a:r>
            <a:r>
              <a:rPr lang="en-US" dirty="0" err="1"/>
              <a:t>int</a:t>
            </a:r>
            <a:r>
              <a:rPr lang="en-US" dirty="0"/>
              <a:t> x;		</a:t>
            </a:r>
            <a:r>
              <a:rPr lang="en-US" dirty="0">
                <a:solidFill>
                  <a:srgbClr val="FF0000"/>
                </a:solidFill>
              </a:rPr>
              <a:t>//Illegal</a:t>
            </a:r>
          </a:p>
          <a:p>
            <a:pPr marL="0" indent="0">
              <a:buNone/>
            </a:pPr>
            <a:r>
              <a:rPr lang="en-US" dirty="0"/>
              <a:t>	  …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C26C6D5-0EB5-A1B1-2891-D2B12D69F332}"/>
              </a:ext>
            </a:extLst>
          </p:cNvPr>
          <p:cNvSpPr/>
          <p:nvPr/>
        </p:nvSpPr>
        <p:spPr>
          <a:xfrm>
            <a:off x="5402179" y="3019926"/>
            <a:ext cx="693821" cy="28033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13DF3-EA34-7589-D71A-5EA9EB37B9E7}"/>
              </a:ext>
            </a:extLst>
          </p:cNvPr>
          <p:cNvSpPr txBox="1"/>
          <p:nvPr/>
        </p:nvSpPr>
        <p:spPr>
          <a:xfrm>
            <a:off x="6238372" y="4129217"/>
            <a:ext cx="220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Scope of x</a:t>
            </a:r>
          </a:p>
        </p:txBody>
      </p:sp>
    </p:spTree>
    <p:extLst>
      <p:ext uri="{BB962C8B-B14F-4D97-AF65-F5344CB8AC3E}">
        <p14:creationId xmlns:p14="http://schemas.microsoft.com/office/powerpoint/2010/main" val="250221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Declaration Order,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						</a:t>
            </a:r>
          </a:p>
          <a:p>
            <a:pPr marL="0" indent="0">
              <a:buNone/>
            </a:pPr>
            <a:r>
              <a:rPr lang="en-US" dirty="0"/>
              <a:t>	{</a:t>
            </a:r>
            <a:r>
              <a:rPr lang="en-US" dirty="0" err="1"/>
              <a:t>int</a:t>
            </a:r>
            <a:r>
              <a:rPr lang="en-US" dirty="0"/>
              <a:t> x;		//Illegal</a:t>
            </a:r>
          </a:p>
          <a:p>
            <a:pPr marL="0" indent="0">
              <a:buNone/>
            </a:pPr>
            <a:r>
              <a:rPr lang="en-US" dirty="0"/>
              <a:t>	  …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2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Global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Global variables</a:t>
            </a:r>
            <a:r>
              <a:rPr lang="en-US" dirty="0"/>
              <a:t>: declarations appear outside of functions</a:t>
            </a:r>
          </a:p>
          <a:p>
            <a:pPr lvl="1"/>
            <a:r>
              <a:rPr lang="en-US" sz="2800" dirty="0"/>
              <a:t>Allowed in C, C++, PHP, JavaScript, Python</a:t>
            </a:r>
          </a:p>
          <a:p>
            <a:pPr lvl="1"/>
            <a:r>
              <a:rPr lang="en-US" sz="2800" dirty="0"/>
              <a:t>Various rules about how these variables can be accessed</a:t>
            </a:r>
          </a:p>
          <a:p>
            <a:pPr marL="457200" lvl="1" indent="0">
              <a:buNone/>
            </a:pPr>
            <a:endParaRPr lang="en-US" sz="1200" dirty="0"/>
          </a:p>
          <a:p>
            <a:pPr lvl="1"/>
            <a:endParaRPr lang="en-US" sz="1200" dirty="0"/>
          </a:p>
          <a:p>
            <a:pPr marL="0" indent="0">
              <a:buNone/>
            </a:pPr>
            <a:r>
              <a:rPr lang="en-US" sz="1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53114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Global Scope,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79" y="1801562"/>
            <a:ext cx="5418221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PHP: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$day = “Monday”;</a:t>
            </a:r>
            <a:r>
              <a:rPr lang="en-US" dirty="0"/>
              <a:t>		//scope?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$month = “January”;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function calendar()  {</a:t>
            </a:r>
          </a:p>
          <a:p>
            <a:pPr marL="0" indent="0">
              <a:buNone/>
            </a:pPr>
            <a:r>
              <a:rPr lang="en-US" dirty="0"/>
              <a:t>		$day = “Tuesday”;	//scope?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global $month;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print “local day is $day  “;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gday</a:t>
            </a:r>
            <a:r>
              <a:rPr lang="en-US" dirty="0">
                <a:solidFill>
                  <a:srgbClr val="FF0000"/>
                </a:solidFill>
              </a:rPr>
              <a:t> = $GLOBALS[‘day’];</a:t>
            </a:r>
          </a:p>
          <a:p>
            <a:pPr marL="0" indent="0">
              <a:buNone/>
            </a:pPr>
            <a:r>
              <a:rPr lang="en-US" dirty="0"/>
              <a:t>		print “global day is $</a:t>
            </a:r>
            <a:r>
              <a:rPr lang="en-US" dirty="0" err="1"/>
              <a:t>gday</a:t>
            </a:r>
            <a:r>
              <a:rPr lang="en-US" dirty="0"/>
              <a:t> &lt;</a:t>
            </a:r>
            <a:r>
              <a:rPr lang="en-US" dirty="0" err="1"/>
              <a:t>br</a:t>
            </a:r>
            <a:r>
              <a:rPr lang="en-US" dirty="0"/>
              <a:t>  \&gt;”;</a:t>
            </a:r>
          </a:p>
          <a:p>
            <a:pPr marL="0" indent="0">
              <a:buNone/>
            </a:pPr>
            <a:r>
              <a:rPr lang="en-US" dirty="0"/>
              <a:t>		print “global month is $month   “;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calendar();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D59DC-5136-90C1-2117-65781CE08B00}"/>
              </a:ext>
            </a:extLst>
          </p:cNvPr>
          <p:cNvSpPr txBox="1"/>
          <p:nvPr/>
        </p:nvSpPr>
        <p:spPr>
          <a:xfrm>
            <a:off x="6725653" y="2443553"/>
            <a:ext cx="47885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Nunito" pitchFamily="2" charset="0"/>
              </a:rPr>
              <a:t>In PHP, any variable declared outside of a function is implicitly global</a:t>
            </a:r>
          </a:p>
          <a:p>
            <a:pPr algn="l" rtl="0"/>
            <a:endParaRPr lang="en-US" sz="1800" b="0" i="0" u="none" strike="noStrike" dirty="0">
              <a:solidFill>
                <a:srgbClr val="424242"/>
              </a:solidFill>
              <a:effectLst/>
              <a:latin typeface="Nunito" pitchFamily="2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Nunito" pitchFamily="2" charset="0"/>
              </a:rPr>
              <a:t>Also in PHP, one can use the $GLOBALS array to get access to them</a:t>
            </a:r>
          </a:p>
          <a:p>
            <a:pPr algn="l" rtl="0"/>
            <a:endParaRPr lang="en-US" sz="1800" b="0" i="0" u="none" strike="noStrike" dirty="0">
              <a:solidFill>
                <a:srgbClr val="424242"/>
              </a:solidFill>
              <a:effectLst/>
              <a:latin typeface="Nunito" pitchFamily="2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Nunito" pitchFamily="2" charset="0"/>
              </a:rPr>
              <a:t>Also in PHP, we can prepend the word global to make a variable so</a:t>
            </a:r>
          </a:p>
        </p:txBody>
      </p:sp>
    </p:spTree>
    <p:extLst>
      <p:ext uri="{BB962C8B-B14F-4D97-AF65-F5344CB8AC3E}">
        <p14:creationId xmlns:p14="http://schemas.microsoft.com/office/powerpoint/2010/main" val="942888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 of Static Scoping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Works well much of the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Allows more access to variables than is necessary</a:t>
            </a:r>
          </a:p>
          <a:p>
            <a:pPr lvl="1"/>
            <a:r>
              <a:rPr lang="en-US" dirty="0"/>
              <a:t>Programs evolve over time, structure changes and it becomes difficult to figure out what variables are used where</a:t>
            </a:r>
          </a:p>
          <a:p>
            <a:pPr lvl="2"/>
            <a:r>
              <a:rPr lang="en-US" dirty="0"/>
              <a:t>  Solution:  Encapsulation	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Scope, Defined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26131FA4-08B5-5C74-6F53-01A825E26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38818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7473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12F8-656E-6656-9BDF-75E6EC0B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B45AA-187E-220B-0544-4518D6998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Dynamic scoping does not care about how the code is written, but instead how it executes.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Each time a new function is executed, a new scope is pushed onto the stack.</a:t>
            </a:r>
          </a:p>
          <a:p>
            <a:r>
              <a:rPr lang="en-US" dirty="0"/>
              <a:t>In dynamic scoping </a:t>
            </a:r>
          </a:p>
          <a:p>
            <a:pPr marL="457200" lvl="1" indent="0">
              <a:buNone/>
            </a:pPr>
            <a:r>
              <a:rPr lang="en-US" dirty="0"/>
              <a:t>– scope is based on the calling sequence of subprograms </a:t>
            </a:r>
          </a:p>
          <a:p>
            <a:pPr marL="457200" lvl="1" indent="0">
              <a:buNone/>
            </a:pPr>
            <a:r>
              <a:rPr lang="en-US" dirty="0"/>
              <a:t>– not on the spatial relationships </a:t>
            </a:r>
          </a:p>
          <a:p>
            <a:pPr marL="457200" lvl="1" indent="0">
              <a:buNone/>
            </a:pPr>
            <a:r>
              <a:rPr lang="en-US" dirty="0"/>
              <a:t>– scope is determined at run-time</a:t>
            </a:r>
          </a:p>
        </p:txBody>
      </p:sp>
    </p:spTree>
    <p:extLst>
      <p:ext uri="{BB962C8B-B14F-4D97-AF65-F5344CB8AC3E}">
        <p14:creationId xmlns:p14="http://schemas.microsoft.com/office/powerpoint/2010/main" val="786758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694" y="1"/>
            <a:ext cx="10515600" cy="1082842"/>
          </a:xfrm>
        </p:spPr>
        <p:txBody>
          <a:bodyPr/>
          <a:lstStyle/>
          <a:p>
            <a:pPr algn="ctr"/>
            <a:r>
              <a:rPr lang="en-US" dirty="0"/>
              <a:t>Dynamic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74985" y="1419225"/>
            <a:ext cx="6316579" cy="5125453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big()-&gt;sub1()-&gt;sub2()  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function big()  {</a:t>
            </a:r>
          </a:p>
          <a:p>
            <a:pPr marL="0" indent="0">
              <a:buNone/>
            </a:pPr>
            <a:r>
              <a:rPr lang="en-US" dirty="0"/>
              <a:t>		function sub1()  {</a:t>
            </a:r>
          </a:p>
          <a:p>
            <a:pPr marL="0" indent="0">
              <a:buNone/>
            </a:pPr>
            <a:r>
              <a:rPr lang="en-US" dirty="0"/>
              <a:t>			var x = 7;     	//scope of x?</a:t>
            </a:r>
          </a:p>
          <a:p>
            <a:pPr marL="0" indent="0">
              <a:buNone/>
            </a:pPr>
            <a:r>
              <a:rPr lang="en-US" dirty="0"/>
              <a:t>			sub2();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function sub2()  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var y = x;              //y=7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var</a:t>
            </a:r>
            <a:r>
              <a:rPr lang="en-US" dirty="0"/>
              <a:t> z = 3;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var x = 3;</a:t>
            </a:r>
          </a:p>
          <a:p>
            <a:pPr marL="0" indent="0">
              <a:buNone/>
            </a:pPr>
            <a:r>
              <a:rPr lang="en-US" dirty="0"/>
              <a:t>		sub1();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95086B-AFA6-07F6-8D2B-F0194FE05FDD}"/>
              </a:ext>
            </a:extLst>
          </p:cNvPr>
          <p:cNvSpPr txBox="1">
            <a:spLocks/>
          </p:cNvSpPr>
          <p:nvPr/>
        </p:nvSpPr>
        <p:spPr>
          <a:xfrm>
            <a:off x="5792704" y="1524000"/>
            <a:ext cx="6316579" cy="5125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rgbClr val="FF0000"/>
                </a:solidFill>
              </a:rPr>
              <a:t>big()-&gt;sub2()  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function big()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function sub1()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var x = 7;     	//scope of x?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function sub2()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var y = x;              //y=3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var z = 3;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var x = 3;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sub2();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}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B01181-167A-0F7C-224F-1B0B533388BD}"/>
              </a:ext>
            </a:extLst>
          </p:cNvPr>
          <p:cNvCxnSpPr/>
          <p:nvPr/>
        </p:nvCxnSpPr>
        <p:spPr>
          <a:xfrm>
            <a:off x="6096000" y="1238250"/>
            <a:ext cx="0" cy="5505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978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DB70-9AE3-D486-7D35-94CF02F1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95"/>
            <a:ext cx="10515600" cy="1325563"/>
          </a:xfrm>
        </p:spPr>
        <p:txBody>
          <a:bodyPr/>
          <a:lstStyle/>
          <a:p>
            <a:r>
              <a:rPr lang="en-US" dirty="0"/>
              <a:t>Static Vs Dynamic Scope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9460C-70ED-D950-8A7E-E73108846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452563"/>
            <a:ext cx="3429000" cy="5331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31E73E-63D9-13D4-93D5-5793806EBF5D}"/>
              </a:ext>
            </a:extLst>
          </p:cNvPr>
          <p:cNvSpPr txBox="1"/>
          <p:nvPr/>
        </p:nvSpPr>
        <p:spPr>
          <a:xfrm>
            <a:off x="5724525" y="1647825"/>
            <a:ext cx="325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scope : Prints 10</a:t>
            </a:r>
          </a:p>
          <a:p>
            <a:endParaRPr lang="en-US" dirty="0"/>
          </a:p>
          <a:p>
            <a:r>
              <a:rPr lang="en-US" dirty="0"/>
              <a:t>Dynamic scope : Prints 20</a:t>
            </a:r>
          </a:p>
        </p:txBody>
      </p:sp>
    </p:spTree>
    <p:extLst>
      <p:ext uri="{BB962C8B-B14F-4D97-AF65-F5344CB8AC3E}">
        <p14:creationId xmlns:p14="http://schemas.microsoft.com/office/powerpoint/2010/main" val="426803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 of Dynamic Scoping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Advantages:</a:t>
            </a:r>
          </a:p>
          <a:p>
            <a:pPr lvl="1"/>
            <a:r>
              <a:rPr lang="en-US" dirty="0"/>
              <a:t>	Easier to pass 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Disadvantages:</a:t>
            </a:r>
          </a:p>
          <a:p>
            <a:pPr lvl="1"/>
            <a:r>
              <a:rPr lang="en-US" dirty="0"/>
              <a:t>Less reliable than static scoping  (can’t type check)</a:t>
            </a:r>
          </a:p>
          <a:p>
            <a:pPr lvl="1"/>
            <a:r>
              <a:rPr lang="en-US" dirty="0"/>
              <a:t>Harder to read</a:t>
            </a:r>
          </a:p>
          <a:p>
            <a:pPr lvl="1"/>
            <a:r>
              <a:rPr lang="en-US" dirty="0"/>
              <a:t>Slower to execute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Static scoping is much more widely used. </a:t>
            </a:r>
          </a:p>
        </p:txBody>
      </p:sp>
    </p:spTree>
    <p:extLst>
      <p:ext uri="{BB962C8B-B14F-4D97-AF65-F5344CB8AC3E}">
        <p14:creationId xmlns:p14="http://schemas.microsoft.com/office/powerpoint/2010/main" val="241393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5A60C-10F1-2991-B197-AC3380C5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 Attributes –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336ED-75AE-321F-64DD-EDA74046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2228" y="1562100"/>
            <a:ext cx="3892845" cy="46672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The local variables of a program unit are those that are declared in that unit</a:t>
            </a:r>
          </a:p>
          <a:p>
            <a:pPr marL="0" indent="0">
              <a:buNone/>
            </a:pPr>
            <a:r>
              <a:rPr lang="en-US" sz="2400" dirty="0"/>
              <a:t>• The nonlocal variables of a program unit are those that are visible in the unit but not declared there </a:t>
            </a:r>
          </a:p>
          <a:p>
            <a:pPr marL="0" indent="0">
              <a:buNone/>
            </a:pPr>
            <a:r>
              <a:rPr lang="en-US" sz="2400" dirty="0"/>
              <a:t>• Global variables are a special category of nonlocal variables – visible to whole program</a:t>
            </a:r>
          </a:p>
          <a:p>
            <a:pPr marL="0"/>
            <a:endParaRPr lang="en-US" sz="2000" dirty="0"/>
          </a:p>
          <a:p>
            <a:pPr marL="0"/>
            <a:endParaRPr lang="en-US" sz="2000" dirty="0"/>
          </a:p>
          <a:p>
            <a:pPr marL="0"/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14B92B-50FD-F2DB-D795-4E5BEBBEA2AE}"/>
              </a:ext>
            </a:extLst>
          </p:cNvPr>
          <p:cNvSpPr txBox="1">
            <a:spLocks/>
          </p:cNvSpPr>
          <p:nvPr/>
        </p:nvSpPr>
        <p:spPr>
          <a:xfrm>
            <a:off x="8695496" y="2879339"/>
            <a:ext cx="2926080" cy="11402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Two types of scopes – static and dynamic</a:t>
            </a:r>
          </a:p>
          <a:p>
            <a:pPr marL="0"/>
            <a:endParaRPr lang="en-US" sz="2000" dirty="0"/>
          </a:p>
          <a:p>
            <a:pPr mar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535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EC3F-1E2F-9487-DDFC-20E90401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657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4AAEE-DD13-7324-8048-406852D8B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5" y="992475"/>
            <a:ext cx="4036109" cy="5172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839554-3A4E-CB41-E9AB-8186076B3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448" y="1027906"/>
            <a:ext cx="3906426" cy="5089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186DE4-153C-EA69-F834-942978257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198" y="1027906"/>
            <a:ext cx="3585276" cy="507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EC3F-1E2F-9487-DDFC-20E90401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657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BEF8F-EF4D-A576-59A0-3715AEC13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353" y="200346"/>
            <a:ext cx="4616674" cy="645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7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3495-1482-D97D-3828-E71C3F1D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684"/>
            <a:ext cx="10515600" cy="874128"/>
          </a:xfrm>
        </p:spPr>
        <p:txBody>
          <a:bodyPr/>
          <a:lstStyle/>
          <a:p>
            <a:r>
              <a:rPr lang="en-US" dirty="0"/>
              <a:t>Static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F1F9-BB78-4D2D-5CC2-B45782A9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7091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Scope of variables can be determined statically</a:t>
            </a:r>
          </a:p>
          <a:p>
            <a:pPr marL="0" indent="0">
              <a:buNone/>
            </a:pPr>
            <a:r>
              <a:rPr lang="en-US" dirty="0"/>
              <a:t>	– by looking at the program </a:t>
            </a:r>
          </a:p>
          <a:p>
            <a:pPr marL="0" indent="0">
              <a:buNone/>
            </a:pPr>
            <a:r>
              <a:rPr lang="en-US" dirty="0"/>
              <a:t>	– prior to execution</a:t>
            </a:r>
          </a:p>
          <a:p>
            <a:pPr marL="0" indent="0">
              <a:buNone/>
            </a:pPr>
            <a:r>
              <a:rPr lang="en-US" dirty="0"/>
              <a:t> 	– Based on program text</a:t>
            </a:r>
          </a:p>
          <a:p>
            <a:pPr marL="0" indent="0">
              <a:buNone/>
            </a:pPr>
            <a:r>
              <a:rPr lang="en-US" dirty="0"/>
              <a:t> 	– To find the scope of a variable, search for the variable declaration</a:t>
            </a:r>
          </a:p>
          <a:p>
            <a:pPr marL="0" indent="0">
              <a:buNone/>
            </a:pPr>
            <a:r>
              <a:rPr lang="en-US" b="1" dirty="0"/>
              <a:t>Scope Search process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– search declarations, </a:t>
            </a:r>
          </a:p>
          <a:p>
            <a:pPr marL="0" indent="0">
              <a:buNone/>
            </a:pPr>
            <a:r>
              <a:rPr lang="en-US" dirty="0"/>
              <a:t>       • first locally, </a:t>
            </a:r>
          </a:p>
          <a:p>
            <a:pPr marL="0" indent="0">
              <a:buNone/>
            </a:pPr>
            <a:r>
              <a:rPr lang="en-US" dirty="0"/>
              <a:t>       • then in increasingly larger enclosing scopes, </a:t>
            </a:r>
          </a:p>
          <a:p>
            <a:pPr marL="0" indent="0">
              <a:buNone/>
            </a:pPr>
            <a:r>
              <a:rPr lang="en-US" dirty="0"/>
              <a:t>       • until one is found for the given name</a:t>
            </a:r>
          </a:p>
        </p:txBody>
      </p:sp>
    </p:spTree>
    <p:extLst>
      <p:ext uri="{BB962C8B-B14F-4D97-AF65-F5344CB8AC3E}">
        <p14:creationId xmlns:p14="http://schemas.microsoft.com/office/powerpoint/2010/main" val="130409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30FDF-6A9D-BD7D-B37B-94F60AA3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Static Scope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80BBD-D8B2-85EA-663D-55CEBD24B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27" y="1675227"/>
            <a:ext cx="910714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7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FC3EE-3151-BD92-F70F-55EE100E0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Static Scope</a:t>
            </a:r>
          </a:p>
        </p:txBody>
      </p:sp>
      <p:pic>
        <p:nvPicPr>
          <p:cNvPr id="5" name="Picture 4" descr="A black and white image of a rectangular object&#10;&#10;Description automatically generated">
            <a:extLst>
              <a:ext uri="{FF2B5EF4-FFF2-40B4-BE49-F238E27FC236}">
                <a16:creationId xmlns:a16="http://schemas.microsoft.com/office/drawing/2014/main" id="{E0D0E7A3-4C6E-62B8-5C19-C75B48495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798" y="1675227"/>
            <a:ext cx="67344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8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Static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711" y="104953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What is the scope of x in the following program?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JavaScript:</a:t>
            </a:r>
          </a:p>
          <a:p>
            <a:pPr marL="0" indent="0">
              <a:buNone/>
            </a:pPr>
            <a:r>
              <a:rPr lang="en-US" sz="1800" dirty="0"/>
              <a:t>	function big()  {</a:t>
            </a:r>
          </a:p>
          <a:p>
            <a:pPr marL="0" indent="0">
              <a:buNone/>
            </a:pPr>
            <a:r>
              <a:rPr lang="en-US" sz="1800" dirty="0"/>
              <a:t>		function sub1()  {</a:t>
            </a:r>
          </a:p>
          <a:p>
            <a:pPr marL="0" indent="0">
              <a:buNone/>
            </a:pPr>
            <a:r>
              <a:rPr lang="en-US" sz="1800" dirty="0"/>
              <a:t>			var x = 7;     	</a:t>
            </a:r>
          </a:p>
          <a:p>
            <a:pPr marL="0" indent="0">
              <a:buNone/>
            </a:pPr>
            <a:r>
              <a:rPr lang="en-US" sz="1800" dirty="0"/>
              <a:t>			sub2();</a:t>
            </a:r>
          </a:p>
          <a:p>
            <a:pPr marL="0" indent="0">
              <a:buNone/>
            </a:pPr>
            <a:r>
              <a:rPr lang="en-US" sz="1800" dirty="0"/>
              <a:t>		}</a:t>
            </a:r>
          </a:p>
          <a:p>
            <a:pPr marL="0" indent="0">
              <a:buNone/>
            </a:pPr>
            <a:r>
              <a:rPr lang="en-US" sz="1800" dirty="0"/>
              <a:t>		function sub2()  {</a:t>
            </a:r>
          </a:p>
          <a:p>
            <a:pPr marL="0" indent="0">
              <a:buNone/>
            </a:pPr>
            <a:r>
              <a:rPr lang="en-US" sz="1800" dirty="0"/>
              <a:t>			var y = x;   //scope of y?  x?</a:t>
            </a:r>
          </a:p>
          <a:p>
            <a:pPr marL="0" indent="0">
              <a:buNone/>
            </a:pPr>
            <a:r>
              <a:rPr lang="en-US" sz="1800" dirty="0"/>
              <a:t>		}</a:t>
            </a:r>
          </a:p>
          <a:p>
            <a:pPr marL="0" indent="0">
              <a:buNone/>
            </a:pPr>
            <a:r>
              <a:rPr lang="en-US" sz="1800" dirty="0"/>
              <a:t>		var x = 3;</a:t>
            </a:r>
          </a:p>
          <a:p>
            <a:pPr marL="0" indent="0">
              <a:buNone/>
            </a:pPr>
            <a:r>
              <a:rPr lang="en-US" sz="1800" dirty="0"/>
              <a:t>		sub1();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146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6612</TotalTime>
  <Words>990</Words>
  <Application>Microsoft Office PowerPoint</Application>
  <PresentationFormat>Widescreen</PresentationFormat>
  <Paragraphs>170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Nunito</vt:lpstr>
      <vt:lpstr>Office Theme</vt:lpstr>
      <vt:lpstr>Name, Bindings and Scope</vt:lpstr>
      <vt:lpstr>Scope, Defined</vt:lpstr>
      <vt:lpstr>Variable Attributes – Scope</vt:lpstr>
      <vt:lpstr>Example</vt:lpstr>
      <vt:lpstr>Example</vt:lpstr>
      <vt:lpstr>Static Scope</vt:lpstr>
      <vt:lpstr>Static Scope</vt:lpstr>
      <vt:lpstr>Static Scope</vt:lpstr>
      <vt:lpstr>Static Scope</vt:lpstr>
      <vt:lpstr>Static Scope</vt:lpstr>
      <vt:lpstr>Static Scope</vt:lpstr>
      <vt:lpstr>Blocks</vt:lpstr>
      <vt:lpstr>Blocks</vt:lpstr>
      <vt:lpstr>Declaration Order</vt:lpstr>
      <vt:lpstr>Declaration Order, C#</vt:lpstr>
      <vt:lpstr>Declaration Order, C#</vt:lpstr>
      <vt:lpstr>Global Scope</vt:lpstr>
      <vt:lpstr>Global Scope, PHP</vt:lpstr>
      <vt:lpstr>Evaluation of Static Scoping</vt:lpstr>
      <vt:lpstr>Dynamic Scope</vt:lpstr>
      <vt:lpstr>Dynamic Scope</vt:lpstr>
      <vt:lpstr>Static Vs Dynamic Scope</vt:lpstr>
      <vt:lpstr>Evaluation of Dynamic Scoping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the end of today’s class:</dc:title>
  <dc:creator>Van Busum, Kelly M</dc:creator>
  <cp:lastModifiedBy>Reza, Ahmed</cp:lastModifiedBy>
  <cp:revision>11</cp:revision>
  <dcterms:created xsi:type="dcterms:W3CDTF">2017-09-11T14:52:59Z</dcterms:created>
  <dcterms:modified xsi:type="dcterms:W3CDTF">2023-09-27T06:58:28Z</dcterms:modified>
</cp:coreProperties>
</file>