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5" r:id="rId8"/>
    <p:sldId id="266" r:id="rId9"/>
    <p:sldId id="268" r:id="rId10"/>
    <p:sldId id="269" r:id="rId11"/>
    <p:sldId id="272" r:id="rId12"/>
    <p:sldId id="270" r:id="rId13"/>
    <p:sldId id="271" r:id="rId14"/>
    <p:sldId id="267" r:id="rId15"/>
    <p:sldId id="263" r:id="rId16"/>
    <p:sldId id="264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66F9-1C25-6E97-AFEE-A77F5489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A9A5-BB8E-EDA1-2D53-04C587ED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3019-D0BE-9DD1-DE7D-E3CF44A4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DE8C-C6EA-4C65-54A7-7F6DF896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B6A0-5E6B-26EF-F3AF-3CF64F7B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0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AFB1-8CFA-3CD3-59F2-7070067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0B2C-AEF9-4B0A-6D78-51EEFC4E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35BA-07D9-92E3-0F64-03E766C9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8A4E-D963-BC9A-E856-15DA0C5E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B34C-688A-1C63-000C-4366FA9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92DFB-9DD9-2986-31EF-31E005944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1B2C8-B5F6-F33A-234E-679C125D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540A-78BF-6781-4423-6AB4DE69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3C5F-A7CD-13DC-EA07-682CF603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E9D8-CDD4-CC06-52BD-BB638E23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85E0-96D3-CBF1-7FBE-76CCD995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850C-D7A3-753C-4FB3-E23733C6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9FAEB-6057-9132-3CAA-68A37580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4E6F-F2DA-3587-83E1-115E0880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6157-2B90-DA02-392F-4ECAB952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F157-654A-0C8E-FB3A-D358E9A2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FC8C-6315-0FD1-1526-251C38388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66AC-61D5-86AB-2242-95E137E6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ADE2-3305-E299-8FCB-A96FB44D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BC3A-A9CA-707F-E221-DDA5B3E3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B551-45AF-B352-00CB-E81CD4A5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C316-37CF-F55F-CA51-61A09A65B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200F3-1A0A-6ABB-3A43-444B9F67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6AEEA-40D4-25E8-87EB-0F0C1E1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35A58-FB8A-95B8-B8D7-B169C1D8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F313-5E82-6D9F-2362-05BADB15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8E29-8198-B290-1263-6E2B4634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047B-B2ED-21AC-B083-47F32C87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D6B6D-F869-AA90-133B-A15246FE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5CE19-43C0-245A-F85A-61FDE1A1F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3B73-2D4D-1F5D-6EF1-E7427E8E1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EC078-E5A0-ABDE-0365-69808E85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86198-EDAB-BD67-A774-9FBA01F2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22BF8-89D0-8699-65EA-6A651316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D450-667A-4CCF-1949-F3B86F33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2E71-356E-011E-3E91-BA410E3A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11702-F766-D62E-037C-5FDC5520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BBF45-CB09-5CC1-92EB-B1C3ADFA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B8F76-E08F-E5C5-5BC9-A9014659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C0F08-9E21-C603-3AC8-D42237F7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7E86-438D-B4AA-E7E1-149E1999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079-0C42-023A-92DF-C6CA9647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BA8E-E0C0-EEF6-E72B-676F2F98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EC4A9-236A-BD0D-589A-19D3F6CBE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2B3DB-EFF4-8604-4141-F8C46228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7D8E3-A807-7449-1800-2EF2D1D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60D6C-34B5-FE71-D148-65CCABA0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1AA6-D600-6311-D9B0-F2CFE980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A077B-7438-83DE-0C3C-9BE9B39F8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C2DA-4E95-7BEB-E31E-AF2A1BC5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AD9D5-7A46-A007-41C4-D8C24AD2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24D13-5534-E937-2BAE-F02E44BE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CB69D-1AA2-D8D8-A940-D87A60F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3F623-727D-B924-9E3C-5D7C43A0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D3021-8038-C491-7539-76E5364E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2070-A036-0666-DAB1-07B67AADA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DFE4C-87E4-4ABA-B5B2-D57B7678364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5D08-4EAD-7A74-3C95-0895CE321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84FE-FEF6-A2D8-05FA-29380EEAD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8FF9-66B2-4E93-850F-89B75356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EEA3E-23E7-BC9F-4357-B504CA348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Pointer and Memory Leak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16F1E-6277-C13F-64DC-28710588E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Sabrina Tarin Chowdhury</a:t>
            </a:r>
          </a:p>
        </p:txBody>
      </p:sp>
      <p:pic>
        <p:nvPicPr>
          <p:cNvPr id="25" name="Graphic 6" descr="Line Arrow: Rotate right">
            <a:extLst>
              <a:ext uri="{FF2B5EF4-FFF2-40B4-BE49-F238E27FC236}">
                <a16:creationId xmlns:a16="http://schemas.microsoft.com/office/drawing/2014/main" id="{139F436F-60B0-43E8-A984-BABFD989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A16F-B4F4-5BCE-2FFC-5C0C72FA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Void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9346-2A29-27C9-1787-14E60F09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35880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Void pointer is a specific pointer type – void * – a pointer that points to some data location in storage, which doesn’t have any specific type.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Void refers to the type. Basically the type of data that it points to is can be any.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we assign address of char data type to void pointer it will become char Pointer, if int data type then int pointer and so on. Any pointer type is convertible to a void pointer hence it can point to any value. 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Important Points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void pointers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cannot be dereferenced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can however be done using typecasting the void pointer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Pointer arithmetic is not possible on pointers of void due to lack of concrete value and thus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9190F-2EE7-C121-2480-B982A0DA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Void pointer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A30D30-F1B1-6189-2E47-AAC0458B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159642"/>
            <a:ext cx="7612365" cy="51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DA359-8842-380B-9279-878FAACF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b="0" i="0">
                <a:effectLst/>
                <a:latin typeface="Nunito" pitchFamily="2" charset="0"/>
              </a:rPr>
              <a:t>NULL Pointer</a:t>
            </a:r>
            <a:endParaRPr lang="en-US" sz="4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1634-3DAA-9798-F326-BD68DC21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Nunito" pitchFamily="2" charset="0"/>
              </a:rPr>
              <a:t>NULL Pointer is a pointer which is pointing to nothing. In case, if we don’t have address to be assigned to a pointer, then we can simply use NULL. </a:t>
            </a:r>
            <a:endParaRPr lang="en-US" sz="200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24097E-74DE-7AE4-5D77-A54CC79EC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26" b="1"/>
          <a:stretch/>
        </p:blipFill>
        <p:spPr>
          <a:xfrm>
            <a:off x="6492882" y="214197"/>
            <a:ext cx="5373390" cy="3875181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BF1BE82-0CD6-A002-343C-25AE753E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653" y="4572803"/>
            <a:ext cx="4389120" cy="14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A5A70-1145-47AD-694F-899E7761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Wild Pointer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0286-6D4B-7AAD-3AA3-4EF5CFDF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Nunito" pitchFamily="2" charset="0"/>
              </a:rPr>
              <a:t>A pointer that has not been initialized to anything (not even NULL) is known as wild pointer. The pointer may be initialized to a non-NULL garbage value that may not be a valid address. </a:t>
            </a:r>
            <a:endParaRPr lang="en-US" sz="2000"/>
          </a:p>
        </p:txBody>
      </p:sp>
      <p:pic>
        <p:nvPicPr>
          <p:cNvPr id="5" name="Picture 4" descr="A white background with black and green text&#10;&#10;Description automatically generated">
            <a:extLst>
              <a:ext uri="{FF2B5EF4-FFF2-40B4-BE49-F238E27FC236}">
                <a16:creationId xmlns:a16="http://schemas.microsoft.com/office/drawing/2014/main" id="{FBE0F438-3B16-C875-4FD6-1723379A0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" r="-2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403F-C5B5-6F19-B937-7FA45774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273239"/>
                </a:solidFill>
                <a:effectLst/>
                <a:latin typeface="Source Sans 3"/>
              </a:rPr>
              <a:t>Memory leak in C++ and How to avoid it</a:t>
            </a:r>
            <a:br>
              <a:rPr lang="en-US" b="1" i="0">
                <a:solidFill>
                  <a:srgbClr val="273239"/>
                </a:solidFill>
                <a:effectLst/>
                <a:latin typeface="Source Sans 3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29CE-30D9-C386-E17B-1DC3301FF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866120" cy="5364480"/>
          </a:xfrm>
        </p:spPr>
        <p:txBody>
          <a:bodyPr>
            <a:normAutofit lnSpcReduction="10000"/>
          </a:bodyPr>
          <a:lstStyle/>
          <a:p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Memory leakage occurs in C++ when programmers allocates memory by using </a:t>
            </a:r>
            <a:r>
              <a:rPr lang="en-US" b="0" i="0">
                <a:effectLst/>
                <a:latin typeface="Nunito" pitchFamily="2" charset="0"/>
              </a:rPr>
              <a:t>new keyword</a:t>
            </a: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 and forgets to deallocate the memory by using delete() function or </a:t>
            </a:r>
            <a:r>
              <a:rPr lang="en-US" b="0" i="0">
                <a:effectLst/>
                <a:latin typeface="Nunito" pitchFamily="2" charset="0"/>
              </a:rPr>
              <a:t>delete[] operator</a:t>
            </a: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One of the most memory leakage occurs in C++ by using wrong delete operator. </a:t>
            </a:r>
          </a:p>
          <a:p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The delete operator should be used to free a single allocated memory space, whereas the delete [] operator should be used to free an array of data values. </a:t>
            </a:r>
          </a:p>
          <a:p>
            <a:pPr marL="0" indent="0">
              <a:buNone/>
            </a:pPr>
            <a:br>
              <a:rPr lang="en-US"/>
            </a:br>
            <a:r>
              <a:rPr lang="en-US" b="1" i="0">
                <a:solidFill>
                  <a:srgbClr val="273239"/>
                </a:solidFill>
                <a:effectLst/>
                <a:latin typeface="Nunito" pitchFamily="2" charset="0"/>
              </a:rPr>
              <a:t>Disadvantage with memory leakage:</a:t>
            </a: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/>
            </a:br>
            <a:r>
              <a:rPr lang="en-US" b="0" i="0">
                <a:solidFill>
                  <a:srgbClr val="273239"/>
                </a:solidFill>
                <a:effectLst/>
                <a:latin typeface="Nunito" pitchFamily="2" charset="0"/>
              </a:rPr>
              <a:t>If a program has memory leaks, then its memory usage is satirically increasing since all systems have limited amount of memory and memory is costly. Hence it will create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7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DD90B-B313-3F27-DC43-518A49C6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Memory Leak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1189" y="2280872"/>
            <a:ext cx="1645252" cy="116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9741" y="1926266"/>
            <a:ext cx="2941695" cy="579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5:</a:t>
            </a: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//No variable called x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5;</a:t>
            </a: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//prints ?? 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&amp;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//prints ??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*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//prints ??</a:t>
            </a: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10; 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//prints ?? 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&amp;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//prints ??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*</a:t>
            </a: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//prints ??</a:t>
            </a: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r>
              <a:rPr lang="en-US" sz="1458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en-US" sz="1458" b="1" kern="120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458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  //if I forget??</a:t>
            </a: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US" sz="145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9374" y="2699116"/>
            <a:ext cx="941413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5, then 10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23520" y="1926266"/>
            <a:ext cx="2158739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address: 345 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15804" y="4771650"/>
            <a:ext cx="409856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13133" y="4340308"/>
            <a:ext cx="1645252" cy="116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94854" y="4072380"/>
            <a:ext cx="2158739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address: 287 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400733" y="3498163"/>
            <a:ext cx="13438" cy="142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6388" y="4753304"/>
            <a:ext cx="4610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15729-5066-2233-ED1F-D5FE2259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Memory Leak Example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3544" y="2612697"/>
            <a:ext cx="1491010" cy="105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1777" y="1926266"/>
            <a:ext cx="2665911" cy="595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6:</a:t>
            </a: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//No variable called x</a:t>
            </a:r>
          </a:p>
          <a:p>
            <a:pPr defTabSz="667512">
              <a:spcAft>
                <a:spcPts val="600"/>
              </a:spcAft>
            </a:pP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667512">
              <a:spcAft>
                <a:spcPts val="600"/>
              </a:spcAft>
            </a:pP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5;</a:t>
            </a:r>
          </a:p>
          <a:p>
            <a:pPr defTabSz="667512">
              <a:spcAft>
                <a:spcPts val="600"/>
              </a:spcAft>
            </a:pP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//prints ?? </a:t>
            </a:r>
          </a:p>
          <a:p>
            <a:pPr defTabSz="667512">
              <a:spcAft>
                <a:spcPts val="600"/>
              </a:spcAft>
            </a:pP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&amp;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//prints ??</a:t>
            </a:r>
          </a:p>
          <a:p>
            <a:pPr defTabSz="667512">
              <a:spcAft>
                <a:spcPts val="600"/>
              </a:spcAft>
            </a:pP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*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//prints ??</a:t>
            </a: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r>
              <a:rPr lang="en-US" sz="1314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en-US" sz="1314" b="1" kern="120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b="1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  //if I forget??</a:t>
            </a: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10;</a:t>
            </a: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4087" y="2991730"/>
            <a:ext cx="853155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1594" y="2291335"/>
            <a:ext cx="1956357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address: 345 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2727" y="4869964"/>
            <a:ext cx="387478" cy="294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03431" y="4479060"/>
            <a:ext cx="1491010" cy="105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7512">
              <a:spcAft>
                <a:spcPts val="600"/>
              </a:spcAft>
            </a:pPr>
            <a:r>
              <a:rPr lang="en-US" sz="13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43116" y="4236251"/>
            <a:ext cx="1956357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address: 287 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82497" y="3715867"/>
            <a:ext cx="1132403" cy="1290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7943" y="4853338"/>
            <a:ext cx="417863" cy="49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25816" y="2612697"/>
            <a:ext cx="1491010" cy="105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86358" y="2991730"/>
            <a:ext cx="853155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73866" y="2291335"/>
            <a:ext cx="1956357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address: 500  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66233" y="1926266"/>
            <a:ext cx="1496885" cy="361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752" b="1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Memory leak!</a:t>
            </a:r>
            <a:endParaRPr 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8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67FE-B8B5-3528-D3C3-6F3F88C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Applications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06F0-3889-852A-8018-4C845022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052"/>
            <a:ext cx="10515600" cy="4351338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 modify variable of function in other.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Example to swap two variables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137BC-62A4-A865-2F09-48714A84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42" y="2314575"/>
            <a:ext cx="4943475" cy="454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1C6D7-F79E-F744-66C7-88FE8E8A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588721"/>
            <a:ext cx="1968818" cy="17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9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167FE-B8B5-3528-D3C3-6F3F88C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Some Applications of Pointers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06F0-3889-852A-8018-4C845022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>
                <a:effectLst/>
                <a:latin typeface="Nunito" pitchFamily="2" charset="0"/>
              </a:rPr>
              <a:t>For accessing array elements.</a:t>
            </a:r>
            <a:r>
              <a:rPr lang="en-US" sz="2200" b="0" i="0">
                <a:effectLst/>
                <a:latin typeface="Nunito" pitchFamily="2" charset="0"/>
              </a:rPr>
              <a:t> Compiler internally uses pointers to access array elements. </a:t>
            </a:r>
            <a:endParaRPr lang="en-US" sz="220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95DB4A8-3566-715D-7451-E6750847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17" y="640080"/>
            <a:ext cx="6396478" cy="5577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233A6-2855-35BE-C556-B7CAC196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44" y="4815474"/>
            <a:ext cx="2215134" cy="19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2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167FE-B8B5-3528-D3C3-6F3F88C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Some Applications of Pointers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06F0-3889-852A-8018-4C845022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>
                <a:effectLst/>
                <a:latin typeface="Nunito" pitchFamily="2" charset="0"/>
              </a:rPr>
              <a:t>To return multiple values.</a:t>
            </a:r>
            <a:r>
              <a:rPr lang="en-US" sz="2200" b="0" i="0">
                <a:effectLst/>
                <a:latin typeface="Nunito" pitchFamily="2" charset="0"/>
              </a:rPr>
              <a:t> Example returning square and square root of numbers.</a:t>
            </a:r>
            <a:endParaRPr lang="en-US" sz="220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D935BFB-A83C-D45B-BCF2-A88B726B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46" y="640079"/>
            <a:ext cx="6158773" cy="599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A1F14-F6C3-4D98-3062-243C49D0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98" y="4512564"/>
            <a:ext cx="2563875" cy="20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0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5DEDC58-480F-A023-CC6A-B9EE97435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pPr rtl="0" eaLnBrk="1" hangingPunct="1"/>
            <a:r>
              <a:rPr lang="en-US" altLang="en-US" sz="3600" b="1" u="sng">
                <a:solidFill>
                  <a:schemeClr val="tx2"/>
                </a:solidFill>
              </a:rPr>
              <a:t>Overview of Pointers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4BED2E2B-ED5B-6900-A7B1-CC3AF2E54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rtl="0" eaLnBrk="1" hangingPunct="1"/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Pointer in C++ is variable whose value is a memory address.</a:t>
            </a:r>
          </a:p>
          <a:p>
            <a:pPr rtl="0" eaLnBrk="1" hangingPunct="1"/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pointers many memory locations can be referenced.</a:t>
            </a:r>
          </a:p>
          <a:p>
            <a:pPr rtl="0" eaLnBrk="1" hangingPunct="1"/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data structures use pointers (e.g. linked list, tree).</a:t>
            </a:r>
          </a:p>
          <a:p>
            <a:pPr rtl="0" eaLnBrk="1" hangingPunct="1"/>
            <a:r>
              <a:rPr lang="en-US" altLang="en-US" sz="1800" b="1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*  and   &amp; operators</a:t>
            </a:r>
          </a:p>
          <a:p>
            <a:pPr rtl="0" eaLnBrk="1" hangingPunct="1"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 &amp; operator is the address operator</a:t>
            </a:r>
          </a:p>
          <a:p>
            <a:pPr rtl="0" eaLnBrk="1" hangingPunct="1"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 * operator is the dereferencing operator. It is used in</a:t>
            </a:r>
          </a:p>
          <a:p>
            <a:pPr rtl="0" eaLnBrk="1" hangingPunct="1"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pointers declaration</a:t>
            </a:r>
          </a:p>
        </p:txBody>
      </p: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5" name="Graphic 4104" descr="Cursor">
            <a:extLst>
              <a:ext uri="{FF2B5EF4-FFF2-40B4-BE49-F238E27FC236}">
                <a16:creationId xmlns:a16="http://schemas.microsoft.com/office/drawing/2014/main" id="{3EE34DEF-281A-547C-5145-84AE718C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073F5F84-572A-92CC-DBD1-AB03D46C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F6CD40FA-9AA5-4941-AB51-F11576C88083}" type="slidenum">
              <a:rPr lang="ar-SA" altLang="en-US"/>
              <a:pPr eaLnBrk="1" hangingPunct="1">
                <a:spcAft>
                  <a:spcPts val="60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167FE-B8B5-3528-D3C3-6F3F88C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Some Applications of Pointers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06F0-3889-852A-8018-4C845022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i="0">
                <a:effectLst/>
                <a:latin typeface="Nunito" pitchFamily="2" charset="0"/>
              </a:rPr>
              <a:t>Dynamic memory allocation </a:t>
            </a:r>
            <a:r>
              <a:rPr lang="en-US" sz="2200" b="0" i="0">
                <a:effectLst/>
                <a:latin typeface="Nunito" pitchFamily="2" charset="0"/>
              </a:rPr>
              <a:t>: We can use pointers to dynamically allocate memory. The advantage of dynamically allocated memory is, it is not deleted until we explicitly delete it..</a:t>
            </a:r>
            <a:endParaRPr lang="en-US" sz="220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5715EFC-412B-A1D7-0A54-3247C49F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62" y="640080"/>
            <a:ext cx="65977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7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67FE-B8B5-3528-D3C3-6F3F88C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6" y="395680"/>
            <a:ext cx="9366504" cy="625400"/>
          </a:xfrm>
        </p:spPr>
        <p:txBody>
          <a:bodyPr anchor="b">
            <a:normAutofit/>
          </a:bodyPr>
          <a:lstStyle/>
          <a:p>
            <a:r>
              <a:rPr lang="en-US" sz="3800" dirty="0"/>
              <a:t>Some Applications of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AD2FE-5C5E-F8B0-6D4F-170935C483F7}"/>
              </a:ext>
            </a:extLst>
          </p:cNvPr>
          <p:cNvSpPr txBox="1"/>
          <p:nvPr/>
        </p:nvSpPr>
        <p:spPr>
          <a:xfrm>
            <a:off x="502920" y="1371600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To implement data structures.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b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Example linked list, tree, etc. We cannot use C++ references to implement these data structures because references are fixed to a location (For example, we can not traverse a linked list using references)</a:t>
            </a:r>
          </a:p>
          <a:p>
            <a:pPr algn="l" fontAlgn="base"/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To do system level programming where memory addresses are useful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For example shared memory used by multiple threads.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4029AB-D5CF-4E5A-9C7E-CB1D693D9FFC}"/>
              </a:ext>
            </a:extLst>
          </p:cNvPr>
          <p:cNvSpPr/>
          <p:nvPr/>
        </p:nvSpPr>
        <p:spPr>
          <a:xfrm>
            <a:off x="2331720" y="5395520"/>
            <a:ext cx="6705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 next class we will see how the data structures are implemented by pointers.</a:t>
            </a:r>
          </a:p>
        </p:txBody>
      </p:sp>
    </p:spTree>
    <p:extLst>
      <p:ext uri="{BB962C8B-B14F-4D97-AF65-F5344CB8AC3E}">
        <p14:creationId xmlns:p14="http://schemas.microsoft.com/office/powerpoint/2010/main" val="28804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8D5777F8-99AA-60ED-6B49-6F6221474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pPr rtl="0" eaLnBrk="1" hangingPunct="1"/>
            <a:r>
              <a:rPr lang="en-US" altLang="en-US" sz="3600" b="1" u="sng">
                <a:solidFill>
                  <a:schemeClr val="tx2"/>
                </a:solidFill>
              </a:rPr>
              <a:t>Pointer Declaration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4B63299B-D1C3-73FD-4835-288955F8E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rtl="0" eaLnBrk="1" hangingPunct="1"/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declared as follows:</a:t>
            </a:r>
          </a:p>
          <a:p>
            <a:pPr rtl="0" eaLnBrk="1" hangingPunct="1">
              <a:buFontTx/>
              <a:buNone/>
            </a:pPr>
            <a:r>
              <a:rPr lang="en-US" altLang="en-US" sz="17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&lt;type&gt; * variable_name ;</a:t>
            </a:r>
          </a:p>
          <a:p>
            <a:pPr rtl="0" eaLnBrk="1" hangingPunct="1">
              <a:buFontTx/>
              <a:buNone/>
            </a:pP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 rtl="0" eaLnBrk="1" hangingPunct="1">
              <a:buFontTx/>
              <a:buNone/>
            </a:pP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* xPtr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// xPtr is a pointer to data of type integer</a:t>
            </a:r>
          </a:p>
          <a:p>
            <a:pPr rtl="0" eaLnBrk="1" hangingPunct="1">
              <a:buFontTx/>
              <a:buNone/>
            </a:pP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rtl="0" eaLnBrk="1" hangingPunct="1">
              <a:buFontTx/>
              <a:buNone/>
            </a:pPr>
            <a:r>
              <a:rPr lang="en-US" altLang="en-US" sz="1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 cPtr;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//cPtr is a pointer to data of type character</a:t>
            </a:r>
          </a:p>
          <a:p>
            <a:pPr rtl="0" eaLnBrk="1" hangingPunct="1">
              <a:buFontTx/>
              <a:buNone/>
            </a:pPr>
            <a:endParaRPr lang="en-US" altLang="en-US" sz="17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eaLnBrk="1" hangingPunct="1">
              <a:buFontTx/>
              <a:buNone/>
            </a:pPr>
            <a:r>
              <a:rPr lang="en-US" altLang="en-US" sz="1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* yPtr</a:t>
            </a: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// yPtr is a generic pointer, </a:t>
            </a:r>
          </a:p>
          <a:p>
            <a:pPr rtl="0" eaLnBrk="1" hangingPunct="1">
              <a:buFontTx/>
              <a:buNone/>
            </a:pPr>
            <a:r>
              <a:rPr lang="en-US" altLang="en-US" sz="17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// represents any type</a:t>
            </a:r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9" name="Graphic 5128" descr="Cursor">
            <a:extLst>
              <a:ext uri="{FF2B5EF4-FFF2-40B4-BE49-F238E27FC236}">
                <a16:creationId xmlns:a16="http://schemas.microsoft.com/office/drawing/2014/main" id="{FD7D1831-292F-0560-4CBA-D26F72B2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F1D91B85-AEF6-204D-9D22-19FD56F0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B5A38321-3A74-41C5-B98E-C4E8E33444D3}" type="slidenum">
              <a:rPr lang="ar-SA" altLang="en-US"/>
              <a:pPr eaLnBrk="1" hangingPunct="1">
                <a:spcAft>
                  <a:spcPts val="60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B2BC2AF-7E2A-7949-1DF8-86785FC35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rtl="0" eaLnBrk="1" hangingPunct="1"/>
            <a:r>
              <a:rPr lang="en-US" altLang="en-US" sz="5400" b="1" u="sng"/>
              <a:t>Pointer Assignment</a:t>
            </a:r>
          </a:p>
        </p:txBody>
      </p:sp>
      <p:sp>
        <p:nvSpPr>
          <p:cNvPr id="615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82DEA7-A3B3-9B52-37F3-E195C50A9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4717" y="2055813"/>
            <a:ext cx="10506977" cy="4251960"/>
          </a:xfrm>
        </p:spPr>
        <p:txBody>
          <a:bodyPr>
            <a:normAutofit/>
          </a:bodyPr>
          <a:lstStyle/>
          <a:p>
            <a:pPr rtl="0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can be applied on pointers of the same type</a:t>
            </a:r>
          </a:p>
          <a:p>
            <a:pPr rtl="0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the same type, a cast operator must be used</a:t>
            </a:r>
          </a:p>
          <a:p>
            <a:pPr rtl="0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pointer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need casting to convert a pointer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rtl="0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cannot be dereferenced</a:t>
            </a:r>
          </a:p>
          <a:p>
            <a:pPr rtl="0" eaLnBrk="1" hangingPunct="1"/>
            <a:r>
              <a:rPr lang="en-US" alt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rtl="0" eaLnBrk="1" hangingPunct="1"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*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rtl="0" eaLnBrk="1" hangingPunct="1"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x = 5;</a:t>
            </a:r>
          </a:p>
          <a:p>
            <a:pPr rtl="0" eaLnBrk="1" hangingPunct="1"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…</a:t>
            </a:r>
          </a:p>
          <a:p>
            <a:pPr rtl="0" eaLnBrk="1" hangingPunct="1"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 x;   //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points to address of  x</a:t>
            </a:r>
          </a:p>
          <a:p>
            <a:pPr rtl="0" eaLnBrk="1" hangingPunct="1"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 now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xPtr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to x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AB9B6A2D-D0A0-47CB-5AEC-5BF5F869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4061766D-5D8C-425A-9693-6A606331CEA5}" type="slidenum">
              <a:rPr lang="ar-SA" altLang="en-US"/>
              <a:pPr eaLnBrk="1" hangingPunct="1">
                <a:spcAft>
                  <a:spcPts val="600"/>
                </a:spcAft>
              </a:pPr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E70D2-4B4E-6DD9-3D43-888B75E8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95" y="3686362"/>
            <a:ext cx="5618205" cy="28885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AB97-5382-D06A-C8BB-FF844CB4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18" y="1"/>
            <a:ext cx="10515600" cy="1173892"/>
          </a:xfrm>
        </p:spPr>
        <p:txBody>
          <a:bodyPr/>
          <a:lstStyle/>
          <a:p>
            <a:r>
              <a:rPr lang="en-US" dirty="0"/>
              <a:t>Pointer Simple Demonstration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4922C5-F1A2-6292-DE6C-B1B8903DB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6482" y="1325563"/>
            <a:ext cx="5426676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C++ program to illustrate Pointers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&lt;bits/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++.h&gt;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geeks()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 = 20;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declare pointer variable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note that data type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and var must be same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&amp;var;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assign the address of a variable to a pointer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at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at var =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var 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at 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program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geeks();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E4AFD-F188-E4D7-77E0-0887CB3C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054" y="3104440"/>
            <a:ext cx="5003632" cy="1623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638260-6EDB-E771-1FDC-099CB1FA1590}"/>
              </a:ext>
            </a:extLst>
          </p:cNvPr>
          <p:cNvSpPr txBox="1"/>
          <p:nvPr/>
        </p:nvSpPr>
        <p:spPr>
          <a:xfrm>
            <a:off x="8108940" y="2357236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5091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F2E-559E-49F2-90E2-507131F3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References and Pointers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69E5-D27C-5248-D4C4-3E5B68B0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940646"/>
            <a:ext cx="10515600" cy="5110163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3 ways to pass C++ arguments to a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Call-By-Value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98B438-2B84-3E1F-B720-E1E51250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" y="1985997"/>
            <a:ext cx="736092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Pass-by-Value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square1(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Address of n in square1() is not the same as n1 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"address of n1 in square1():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&amp;n 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clone modified inside the function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*= n;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CFC98-5458-B39F-5914-B80C81BF2E85}"/>
              </a:ext>
            </a:extLst>
          </p:cNvPr>
          <p:cNvSpPr txBox="1"/>
          <p:nvPr/>
        </p:nvSpPr>
        <p:spPr>
          <a:xfrm>
            <a:off x="502920" y="494389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 </a:t>
            </a:r>
          </a:p>
          <a:p>
            <a:r>
              <a:rPr lang="en-US" dirty="0"/>
              <a:t>        // Call-by-Value</a:t>
            </a:r>
          </a:p>
          <a:p>
            <a:r>
              <a:rPr lang="en-US" dirty="0"/>
              <a:t>    int n1 = 8;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"address of n1 in main(): " &lt;&lt; &amp;n1 &lt;&lt; "\n";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"Square of n1: " &lt;&lt; square1(n1) &lt;&lt; "\n";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"No change in n1: " &lt;&lt; n1 &lt;&lt; "\n"; 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206761-F7C7-FEA2-130B-C2719D74C42D}"/>
              </a:ext>
            </a:extLst>
          </p:cNvPr>
          <p:cNvCxnSpPr/>
          <p:nvPr/>
        </p:nvCxnSpPr>
        <p:spPr>
          <a:xfrm>
            <a:off x="7863840" y="1813560"/>
            <a:ext cx="0" cy="488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7E43BB8-F9EC-D02F-B732-4269BFA9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40" y="2475641"/>
            <a:ext cx="4206238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F2E-559E-49F2-90E2-507131F3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References and Pointers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69E5-D27C-5248-D4C4-3E5B68B0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3 ways to pass C++ arguments to a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Call-By-Reference with a Pointer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2D158E-5A11-B1FE-E334-92636CB1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44553"/>
            <a:ext cx="545592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Pass-by-Reference with Pointer Arguments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square2(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Address of n in square2() is the same as n2 in main()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"address of n2 in square2():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n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Explicit de-referencing to get the value pointed-to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 *= *n;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0DCB-DDDD-9E8F-8B58-7A8B02B4C618}"/>
              </a:ext>
            </a:extLst>
          </p:cNvPr>
          <p:cNvSpPr txBox="1"/>
          <p:nvPr/>
        </p:nvSpPr>
        <p:spPr>
          <a:xfrm>
            <a:off x="6598920" y="214455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// Call-by-Reference with Pointer Arguments</a:t>
            </a:r>
          </a:p>
          <a:p>
            <a:r>
              <a:rPr lang="en-US" dirty="0"/>
              <a:t>    int n2 = 8;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"address of n2 in main(): " &lt;&lt; &amp;n2 &lt;&lt; "\n";</a:t>
            </a:r>
          </a:p>
          <a:p>
            <a:r>
              <a:rPr lang="en-US" dirty="0"/>
              <a:t>    square2(&amp;n2);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"Square of n2: " &lt;&lt; n2 &lt;&lt; "\n";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"Change reflected in n2: " &lt;&lt; n2 &lt;&lt; "\n"; }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1B8C82-B071-EED6-F1A7-65CD0B52690E}"/>
              </a:ext>
            </a:extLst>
          </p:cNvPr>
          <p:cNvCxnSpPr>
            <a:cxnSpLocks/>
          </p:cNvCxnSpPr>
          <p:nvPr/>
        </p:nvCxnSpPr>
        <p:spPr>
          <a:xfrm flipH="1">
            <a:off x="6294120" y="2066448"/>
            <a:ext cx="15240" cy="288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39CF4-D00A-A278-84CF-758A11E6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469"/>
          <a:stretch/>
        </p:blipFill>
        <p:spPr>
          <a:xfrm>
            <a:off x="2626654" y="5444291"/>
            <a:ext cx="7944531" cy="732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479AC-C074-4615-E5F9-A23479835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74"/>
          <a:stretch/>
        </p:blipFill>
        <p:spPr>
          <a:xfrm>
            <a:off x="3971313" y="4953000"/>
            <a:ext cx="6774632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3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F2E-559E-49F2-90E2-507131F3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References and Pointers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69E5-D27C-5248-D4C4-3E5B68B0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3 ways to pass C++ arguments to a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Call-By-Reference with a Reference Argument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784822-FA2D-3109-2877-5331CFE8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27389"/>
            <a:ext cx="527304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Pass-by-Reference with Reference Arguments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square3(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n)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Address of n in square3() is the same as n3 in main()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"address of n3 in square3():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&amp;n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Implicit de-referencing (without '*')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*= n;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A4DDA-979E-42BA-20E5-369B8948BE4F}"/>
              </a:ext>
            </a:extLst>
          </p:cNvPr>
          <p:cNvSpPr txBox="1"/>
          <p:nvPr/>
        </p:nvSpPr>
        <p:spPr>
          <a:xfrm>
            <a:off x="6705600" y="2487989"/>
            <a:ext cx="548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 </a:t>
            </a:r>
          </a:p>
          <a:p>
            <a:r>
              <a:rPr lang="en-US" dirty="0"/>
              <a:t>// Call-by-Reference with Reference Arguments</a:t>
            </a:r>
          </a:p>
          <a:p>
            <a:r>
              <a:rPr lang="en-US" dirty="0"/>
              <a:t>    int n3 = 8;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"address of n3 in main(): " &lt;&lt; &amp;n3 &lt;&lt; "\n";</a:t>
            </a:r>
          </a:p>
          <a:p>
            <a:r>
              <a:rPr lang="en-US" dirty="0"/>
              <a:t>    square3(n3);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"Square of n3: " &lt;&lt; n3 &lt;&lt; "\n";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"Change reflected in n3: " &lt;&lt; n3 &lt;&lt; "\n";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F453C-CE15-518A-6B8D-51DF5222AF9A}"/>
              </a:ext>
            </a:extLst>
          </p:cNvPr>
          <p:cNvCxnSpPr>
            <a:cxnSpLocks/>
          </p:cNvCxnSpPr>
          <p:nvPr/>
        </p:nvCxnSpPr>
        <p:spPr>
          <a:xfrm flipH="1">
            <a:off x="6294120" y="2066448"/>
            <a:ext cx="15240" cy="288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184175-5AF5-A821-1838-D8971D8D7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663"/>
          <a:stretch/>
        </p:blipFill>
        <p:spPr>
          <a:xfrm>
            <a:off x="3178786" y="5462245"/>
            <a:ext cx="9583468" cy="714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4255EA-9C7C-856E-A625-6A6CC4A63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61"/>
          <a:stretch/>
        </p:blipFill>
        <p:spPr>
          <a:xfrm>
            <a:off x="4870621" y="5026158"/>
            <a:ext cx="6597661" cy="18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1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19BE-2C5B-3037-12D9-F8DB0C16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999"/>
            <a:ext cx="10515600" cy="1325563"/>
          </a:xfrm>
        </p:spPr>
        <p:txBody>
          <a:bodyPr/>
          <a:lstStyle/>
          <a:p>
            <a:r>
              <a:rPr lang="en-US" b="1" i="0">
                <a:solidFill>
                  <a:srgbClr val="273239"/>
                </a:solidFill>
                <a:effectLst/>
                <a:latin typeface="Nunito" pitchFamily="2" charset="0"/>
              </a:rPr>
              <a:t>Dangling Pointer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825CDF-3EE2-BE76-8349-FF9F4CC07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1880" y="2071688"/>
            <a:ext cx="582531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Deallocating a memory pointed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causes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dangling pointer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&lt;iostream&gt;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After below free call,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becomes 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dangling pointer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No more  dangling pointer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NULL;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2F7E3-F10D-DD9B-1FDB-87EA609FA2CA}"/>
              </a:ext>
            </a:extLst>
          </p:cNvPr>
          <p:cNvSpPr txBox="1"/>
          <p:nvPr/>
        </p:nvSpPr>
        <p:spPr>
          <a:xfrm>
            <a:off x="624840" y="952460"/>
            <a:ext cx="11231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pointer pointing to a memory location that has been deleted (or freed) is called dangling pointer.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04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1633</Words>
  <Application>Microsoft Office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Nunito</vt:lpstr>
      <vt:lpstr>Source Sans 3</vt:lpstr>
      <vt:lpstr>Times New Roman</vt:lpstr>
      <vt:lpstr>Office Theme</vt:lpstr>
      <vt:lpstr>Pointer and Memory Leak</vt:lpstr>
      <vt:lpstr>Overview of Pointers</vt:lpstr>
      <vt:lpstr>Pointer Declaration</vt:lpstr>
      <vt:lpstr>Pointer Assignment</vt:lpstr>
      <vt:lpstr>Pointer Simple Demonstration</vt:lpstr>
      <vt:lpstr>References and Pointers </vt:lpstr>
      <vt:lpstr>References and Pointers </vt:lpstr>
      <vt:lpstr>References and Pointers </vt:lpstr>
      <vt:lpstr>Dangling Pointer</vt:lpstr>
      <vt:lpstr>Void pointer</vt:lpstr>
      <vt:lpstr>Void pointer</vt:lpstr>
      <vt:lpstr>NULL Pointer</vt:lpstr>
      <vt:lpstr>Wild Pointer</vt:lpstr>
      <vt:lpstr>Memory leak in C++ and How to avoid it </vt:lpstr>
      <vt:lpstr>Memory Leak Example</vt:lpstr>
      <vt:lpstr>Memory Leak Example</vt:lpstr>
      <vt:lpstr>Some Applications of Pointers</vt:lpstr>
      <vt:lpstr>Some Applications of Pointers</vt:lpstr>
      <vt:lpstr>Some Applications of Pointers</vt:lpstr>
      <vt:lpstr>Some Applications of Pointers</vt:lpstr>
      <vt:lpstr>Some Applications of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and Memory Leak</dc:title>
  <dc:creator>Reza, Ahmed</dc:creator>
  <cp:lastModifiedBy>Reza, Ahmed</cp:lastModifiedBy>
  <cp:revision>4</cp:revision>
  <dcterms:created xsi:type="dcterms:W3CDTF">2023-09-16T23:15:03Z</dcterms:created>
  <dcterms:modified xsi:type="dcterms:W3CDTF">2023-09-17T20:11:08Z</dcterms:modified>
</cp:coreProperties>
</file>