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8" r:id="rId5"/>
    <p:sldId id="269" r:id="rId6"/>
    <p:sldId id="270" r:id="rId7"/>
    <p:sldId id="271" r:id="rId8"/>
    <p:sldId id="272" r:id="rId9"/>
    <p:sldId id="273" r:id="rId10"/>
    <p:sldId id="274" r:id="rId11"/>
    <p:sldId id="275" r:id="rId12"/>
    <p:sldId id="278" r:id="rId13"/>
    <p:sldId id="277" r:id="rId14"/>
    <p:sldId id="276"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C3FB3D-46C9-4A5B-B4DD-9FE51228109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9911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3FB3D-46C9-4A5B-B4DD-9FE51228109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91988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3FB3D-46C9-4A5B-B4DD-9FE51228109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9901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3FB3D-46C9-4A5B-B4DD-9FE51228109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5024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C3FB3D-46C9-4A5B-B4DD-9FE51228109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62118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C3FB3D-46C9-4A5B-B4DD-9FE51228109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05491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C3FB3D-46C9-4A5B-B4DD-9FE512281095}"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23458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C3FB3D-46C9-4A5B-B4DD-9FE512281095}"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55071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3FB3D-46C9-4A5B-B4DD-9FE512281095}"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2987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C3FB3D-46C9-4A5B-B4DD-9FE51228109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67224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C3FB3D-46C9-4A5B-B4DD-9FE51228109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4852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3FB3D-46C9-4A5B-B4DD-9FE512281095}" type="datetimeFigureOut">
              <a:rPr lang="en-US" smtClean="0"/>
              <a:t>3/22/2021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4FEEF-0BEA-4193-B1C8-60A5D605B70B}" type="slidenum">
              <a:rPr lang="en-US" smtClean="0"/>
              <a:t>‹#›</a:t>
            </a:fld>
            <a:endParaRPr lang="en-US"/>
          </a:p>
        </p:txBody>
      </p:sp>
    </p:spTree>
    <p:extLst>
      <p:ext uri="{BB962C8B-B14F-4D97-AF65-F5344CB8AC3E}">
        <p14:creationId xmlns:p14="http://schemas.microsoft.com/office/powerpoint/2010/main" val="3498684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6156"/>
            <a:ext cx="9144000" cy="1784123"/>
          </a:xfrm>
          <a:ln>
            <a:solidFill>
              <a:srgbClr val="00B0F0"/>
            </a:solidFill>
          </a:ln>
        </p:spPr>
        <p:txBody>
          <a:bodyPr>
            <a:normAutofit/>
          </a:bodyPr>
          <a:lstStyle/>
          <a:p>
            <a:r>
              <a:rPr lang="en-US" dirty="0"/>
              <a:t>BIT 353</a:t>
            </a:r>
            <a:br>
              <a:rPr lang="en-US" dirty="0"/>
            </a:br>
            <a:r>
              <a:rPr lang="en-US" dirty="0"/>
              <a:t>ARTIFICIAL INTELLIGENCE</a:t>
            </a:r>
          </a:p>
        </p:txBody>
      </p:sp>
      <p:sp>
        <p:nvSpPr>
          <p:cNvPr id="3" name="Subtitle 2"/>
          <p:cNvSpPr>
            <a:spLocks noGrp="1"/>
          </p:cNvSpPr>
          <p:nvPr>
            <p:ph type="subTitle" idx="1"/>
          </p:nvPr>
        </p:nvSpPr>
        <p:spPr>
          <a:xfrm>
            <a:off x="1524000" y="2606040"/>
            <a:ext cx="9144000" cy="2011680"/>
          </a:xfrm>
          <a:ln>
            <a:solidFill>
              <a:srgbClr val="00B0F0"/>
            </a:solidFill>
          </a:ln>
        </p:spPr>
        <p:txBody>
          <a:bodyPr/>
          <a:lstStyle/>
          <a:p>
            <a:r>
              <a:rPr lang="en-US" dirty="0"/>
              <a:t>Lecturer: Saroj Poudel</a:t>
            </a:r>
          </a:p>
          <a:p>
            <a:r>
              <a:rPr lang="en-US" dirty="0"/>
              <a:t>Qualification: MS CIS&amp;IT</a:t>
            </a:r>
          </a:p>
          <a:p>
            <a:r>
              <a:rPr lang="en-US" dirty="0"/>
              <a:t>Profession: Senior Software Developer/CTO</a:t>
            </a:r>
          </a:p>
        </p:txBody>
      </p:sp>
      <p:sp>
        <p:nvSpPr>
          <p:cNvPr id="4" name="Subtitle 2"/>
          <p:cNvSpPr txBox="1">
            <a:spLocks/>
          </p:cNvSpPr>
          <p:nvPr/>
        </p:nvSpPr>
        <p:spPr>
          <a:xfrm>
            <a:off x="3735977" y="610362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Lincoln University College, CN 1221</a:t>
            </a:r>
          </a:p>
        </p:txBody>
      </p:sp>
    </p:spTree>
    <p:extLst>
      <p:ext uri="{BB962C8B-B14F-4D97-AF65-F5344CB8AC3E}">
        <p14:creationId xmlns:p14="http://schemas.microsoft.com/office/powerpoint/2010/main" val="10256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7686"/>
          </a:xfrm>
        </p:spPr>
        <p:txBody>
          <a:bodyPr/>
          <a:lstStyle/>
          <a:p>
            <a:r>
              <a:rPr lang="en-US" b="1" dirty="0"/>
              <a:t>Formulating Problems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352813"/>
            <a:ext cx="10515600" cy="4473222"/>
          </a:xfrm>
        </p:spPr>
        <p:txBody>
          <a:bodyPr>
            <a:normAutofit lnSpcReduction="10000"/>
          </a:bodyPr>
          <a:lstStyle/>
          <a:p>
            <a:r>
              <a:rPr lang="en-US" dirty="0"/>
              <a:t>Our formulation of the problem of getting to Bucharest is a model—an abstract mathematical description—and not the real thing.</a:t>
            </a:r>
          </a:p>
          <a:p>
            <a:r>
              <a:rPr lang="en-US" dirty="0"/>
              <a:t>Compare the simple atomic state description Arad to an actual cross-country trip, where the state of the world includes so many things: the traveling companions, the current radio program, the scenery out of the window, the weather, the traffic, and so on.</a:t>
            </a:r>
          </a:p>
          <a:p>
            <a:r>
              <a:rPr lang="en-US" dirty="0"/>
              <a:t>The process of removing detail from a representation is called </a:t>
            </a:r>
            <a:r>
              <a:rPr lang="en-US" b="1" dirty="0"/>
              <a:t>abstraction</a:t>
            </a:r>
            <a:r>
              <a:rPr lang="en-US" dirty="0"/>
              <a:t>.</a:t>
            </a:r>
          </a:p>
          <a:p>
            <a:r>
              <a:rPr lang="en-US" dirty="0"/>
              <a:t>The choice of a good abstraction involves removing as much detail as possible while retaining validity and ensuring that the abstract actions are easy to carry out.</a:t>
            </a:r>
            <a:endParaRPr lang="en-US" b="1" dirty="0"/>
          </a:p>
        </p:txBody>
      </p:sp>
    </p:spTree>
    <p:extLst>
      <p:ext uri="{BB962C8B-B14F-4D97-AF65-F5344CB8AC3E}">
        <p14:creationId xmlns:p14="http://schemas.microsoft.com/office/powerpoint/2010/main" val="223355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Problems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7" name="Content Placeholder 6" descr="Graphical user interface, application&#10;&#10;Description automatically generated">
            <a:extLst>
              <a:ext uri="{FF2B5EF4-FFF2-40B4-BE49-F238E27FC236}">
                <a16:creationId xmlns:a16="http://schemas.microsoft.com/office/drawing/2014/main" id="{E3DEC2CB-3FCC-49A7-9A5A-27054EF0E00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77030" y="1392702"/>
            <a:ext cx="10515600" cy="3976223"/>
          </a:xfrm>
        </p:spPr>
      </p:pic>
    </p:spTree>
    <p:extLst>
      <p:ext uri="{BB962C8B-B14F-4D97-AF65-F5344CB8AC3E}">
        <p14:creationId xmlns:p14="http://schemas.microsoft.com/office/powerpoint/2010/main" val="82541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375781"/>
            <a:ext cx="10515600" cy="5450253"/>
          </a:xfrm>
        </p:spPr>
        <p:txBody>
          <a:bodyPr/>
          <a:lstStyle/>
          <a:p>
            <a:r>
              <a:rPr lang="en-US" b="1" dirty="0"/>
              <a:t>STATES</a:t>
            </a:r>
            <a:r>
              <a:rPr lang="en-US" dirty="0"/>
              <a:t>: A state description specifies the location of each of the tiles.</a:t>
            </a:r>
          </a:p>
          <a:p>
            <a:r>
              <a:rPr lang="en-US" b="1" dirty="0"/>
              <a:t>INITIAL STATE</a:t>
            </a:r>
            <a:r>
              <a:rPr lang="en-US" dirty="0"/>
              <a:t>: Any state can be designated as the initial state. </a:t>
            </a:r>
          </a:p>
          <a:p>
            <a:r>
              <a:rPr lang="en-US" b="1" dirty="0"/>
              <a:t>ACTIONS</a:t>
            </a:r>
            <a:r>
              <a:rPr lang="en-US" dirty="0"/>
              <a:t>: moving Left, Right, Up, or Down. If the blank is at an edge or corner then not all actions will be applicable. </a:t>
            </a:r>
          </a:p>
          <a:p>
            <a:r>
              <a:rPr lang="en-US" b="1" dirty="0"/>
              <a:t>TRANSITION MODEL</a:t>
            </a:r>
            <a:r>
              <a:rPr lang="en-US" dirty="0"/>
              <a:t>: Maps a state and action to a resulting state; for example, if we apply Left to the start state in above figure , the resulting state has the 5 and the blank switched.</a:t>
            </a:r>
          </a:p>
          <a:p>
            <a:r>
              <a:rPr lang="en-US" b="1" dirty="0"/>
              <a:t>GOAL STATE</a:t>
            </a:r>
            <a:r>
              <a:rPr lang="en-US" dirty="0"/>
              <a:t>: Although any state could be the goal, we typically specify a state with the numbers in order, as in above figure on right. </a:t>
            </a:r>
          </a:p>
          <a:p>
            <a:r>
              <a:rPr lang="en-US" b="1" dirty="0"/>
              <a:t>ACTION COST</a:t>
            </a:r>
            <a:r>
              <a:rPr lang="en-US" dirty="0"/>
              <a:t>: Each action costs 1.</a:t>
            </a:r>
          </a:p>
        </p:txBody>
      </p:sp>
    </p:spTree>
    <p:extLst>
      <p:ext uri="{BB962C8B-B14F-4D97-AF65-F5344CB8AC3E}">
        <p14:creationId xmlns:p14="http://schemas.microsoft.com/office/powerpoint/2010/main" val="64777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9796"/>
          </a:xfrm>
        </p:spPr>
        <p:txBody>
          <a:bodyPr/>
          <a:lstStyle/>
          <a:p>
            <a:r>
              <a:rPr lang="en-US" b="1" dirty="0"/>
              <a:t>Search Algorithms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164923"/>
            <a:ext cx="10515600" cy="4661112"/>
          </a:xfrm>
        </p:spPr>
        <p:txBody>
          <a:bodyPr/>
          <a:lstStyle/>
          <a:p>
            <a:r>
              <a:rPr lang="en-US" dirty="0"/>
              <a:t>A search algorithm takes a search problem as input and returns a solution, or an indication of failure.</a:t>
            </a:r>
          </a:p>
          <a:p>
            <a:r>
              <a:rPr lang="en-US" dirty="0"/>
              <a:t>In this chapter we use search tree to solve problems.</a:t>
            </a:r>
          </a:p>
          <a:p>
            <a:r>
              <a:rPr lang="en-US" dirty="0"/>
              <a:t>Each node in the search tree corresponds to a state in the state space and the edges in the search tree correspond to actions. </a:t>
            </a:r>
          </a:p>
          <a:p>
            <a:r>
              <a:rPr lang="en-US" dirty="0"/>
              <a:t>The root of the tree corresponds to the initial state of the problem.</a:t>
            </a:r>
            <a:endParaRPr lang="en-US" b="1" dirty="0"/>
          </a:p>
        </p:txBody>
      </p:sp>
    </p:spTree>
    <p:extLst>
      <p:ext uri="{BB962C8B-B14F-4D97-AF65-F5344CB8AC3E}">
        <p14:creationId xmlns:p14="http://schemas.microsoft.com/office/powerpoint/2010/main" val="323327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7" name="Content Placeholder 6" descr="Diagram, engineering drawing&#10;&#10;Description automatically generated">
            <a:extLst>
              <a:ext uri="{FF2B5EF4-FFF2-40B4-BE49-F238E27FC236}">
                <a16:creationId xmlns:a16="http://schemas.microsoft.com/office/drawing/2014/main" id="{0298110E-6141-4DC2-AAFD-86618F19CB9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0937" y="152185"/>
            <a:ext cx="10809962" cy="5569165"/>
          </a:xfrm>
        </p:spPr>
      </p:pic>
    </p:spTree>
    <p:extLst>
      <p:ext uri="{BB962C8B-B14F-4D97-AF65-F5344CB8AC3E}">
        <p14:creationId xmlns:p14="http://schemas.microsoft.com/office/powerpoint/2010/main" val="13171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a:extLst>
              <a:ext uri="{FF2B5EF4-FFF2-40B4-BE49-F238E27FC236}">
                <a16:creationId xmlns:a16="http://schemas.microsoft.com/office/drawing/2014/main" id="{A297C4FD-F93E-4418-96FC-D5BF7102A42A}"/>
              </a:ext>
            </a:extLst>
          </p:cNvPr>
          <p:cNvSpPr>
            <a:spLocks noGrp="1"/>
          </p:cNvSpPr>
          <p:nvPr>
            <p:ph idx="1"/>
          </p:nvPr>
        </p:nvSpPr>
        <p:spPr>
          <a:xfrm>
            <a:off x="838200" y="375781"/>
            <a:ext cx="10515600" cy="5801182"/>
          </a:xfrm>
        </p:spPr>
        <p:txBody>
          <a:bodyPr>
            <a:normAutofit/>
          </a:bodyPr>
          <a:lstStyle/>
          <a:p>
            <a:r>
              <a:rPr lang="en-US" sz="2400" dirty="0"/>
              <a:t>The above figure shows the first few steps in finding a path from Arad to Bucharest.</a:t>
            </a:r>
          </a:p>
          <a:p>
            <a:r>
              <a:rPr lang="en-US" sz="2400" dirty="0"/>
              <a:t>The root node of the search tree is at the initial state, Arad. </a:t>
            </a:r>
          </a:p>
          <a:p>
            <a:r>
              <a:rPr lang="en-US" sz="2400" dirty="0"/>
              <a:t>We can expand the node, by considering the available ACTIONS for that state, using the RESULT function to see where those actions lead to, and generating a new node (called a </a:t>
            </a:r>
            <a:r>
              <a:rPr lang="en-US" sz="2400" b="1" dirty="0"/>
              <a:t>child node </a:t>
            </a:r>
            <a:r>
              <a:rPr lang="en-US" sz="2400" dirty="0"/>
              <a:t>or </a:t>
            </a:r>
            <a:r>
              <a:rPr lang="en-US" sz="2400" b="1" dirty="0"/>
              <a:t>successor node</a:t>
            </a:r>
            <a:r>
              <a:rPr lang="en-US" sz="2400" dirty="0"/>
              <a:t>) for each of the resulting states.</a:t>
            </a:r>
          </a:p>
          <a:p>
            <a:r>
              <a:rPr lang="en-US" sz="2400" dirty="0"/>
              <a:t>Each child node has Arad as its parent node.</a:t>
            </a:r>
          </a:p>
          <a:p>
            <a:r>
              <a:rPr lang="en-US" sz="2400" dirty="0"/>
              <a:t>Now we must choose which of these three child nodes to consider next.</a:t>
            </a:r>
          </a:p>
          <a:p>
            <a:r>
              <a:rPr lang="en-US" sz="2400" dirty="0"/>
              <a:t> This is the essence of search—following up one option now and putting the others aside for later.</a:t>
            </a:r>
          </a:p>
        </p:txBody>
      </p:sp>
    </p:spTree>
    <p:extLst>
      <p:ext uri="{BB962C8B-B14F-4D97-AF65-F5344CB8AC3E}">
        <p14:creationId xmlns:p14="http://schemas.microsoft.com/office/powerpoint/2010/main" val="392547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a:extLst>
              <a:ext uri="{FF2B5EF4-FFF2-40B4-BE49-F238E27FC236}">
                <a16:creationId xmlns:a16="http://schemas.microsoft.com/office/drawing/2014/main" id="{A297C4FD-F93E-4418-96FC-D5BF7102A42A}"/>
              </a:ext>
            </a:extLst>
          </p:cNvPr>
          <p:cNvSpPr>
            <a:spLocks noGrp="1"/>
          </p:cNvSpPr>
          <p:nvPr>
            <p:ph idx="1"/>
          </p:nvPr>
        </p:nvSpPr>
        <p:spPr>
          <a:xfrm>
            <a:off x="838200" y="375781"/>
            <a:ext cx="10515600" cy="5801182"/>
          </a:xfrm>
        </p:spPr>
        <p:txBody>
          <a:bodyPr/>
          <a:lstStyle/>
          <a:p>
            <a:r>
              <a:rPr lang="en-US" dirty="0"/>
              <a:t>Next topic:</a:t>
            </a:r>
          </a:p>
          <a:p>
            <a:endParaRPr lang="en-US" dirty="0"/>
          </a:p>
          <a:p>
            <a:r>
              <a:rPr lang="en-US" dirty="0"/>
              <a:t>Uninformed Search- BFS, Uniformed Cost Search, DFS</a:t>
            </a:r>
          </a:p>
        </p:txBody>
      </p:sp>
    </p:spTree>
    <p:extLst>
      <p:ext uri="{BB962C8B-B14F-4D97-AF65-F5344CB8AC3E}">
        <p14:creationId xmlns:p14="http://schemas.microsoft.com/office/powerpoint/2010/main" val="123723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a:t>
            </a:r>
          </a:p>
        </p:txBody>
      </p:sp>
      <p:sp>
        <p:nvSpPr>
          <p:cNvPr id="3" name="Content Placeholder 2"/>
          <p:cNvSpPr>
            <a:spLocks noGrp="1"/>
          </p:cNvSpPr>
          <p:nvPr>
            <p:ph idx="1"/>
          </p:nvPr>
        </p:nvSpPr>
        <p:spPr/>
        <p:txBody>
          <a:bodyPr/>
          <a:lstStyle/>
          <a:p>
            <a:r>
              <a:rPr lang="en-US" dirty="0"/>
              <a:t>The subject will cover the foundations of modern artificial intelligence (AI) and many of the key ideas that have resonated throughout its history.</a:t>
            </a:r>
          </a:p>
          <a:p>
            <a:r>
              <a:rPr lang="en-US" dirty="0"/>
              <a:t>It will focus on concepts that are not only important in the space of AI but are also practically useful in modern applications.</a:t>
            </a:r>
          </a:p>
          <a:p>
            <a:r>
              <a:rPr lang="en-US" dirty="0"/>
              <a:t>We will practice effective methods of reasoning about AI problems, which will generalize beyond the specific topics we study in class.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91726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Topics to be covered</a:t>
            </a:r>
          </a:p>
        </p:txBody>
      </p:sp>
      <p:sp>
        <p:nvSpPr>
          <p:cNvPr id="3" name="Content Placeholder 2"/>
          <p:cNvSpPr>
            <a:spLocks noGrp="1"/>
          </p:cNvSpPr>
          <p:nvPr>
            <p:ph idx="1"/>
          </p:nvPr>
        </p:nvSpPr>
        <p:spPr/>
        <p:txBody>
          <a:bodyPr/>
          <a:lstStyle/>
          <a:p>
            <a:pPr marL="514350" indent="-514350">
              <a:buAutoNum type="arabicPeriod"/>
            </a:pPr>
            <a:r>
              <a:rPr lang="en-US" dirty="0"/>
              <a:t>Introduction to problems</a:t>
            </a:r>
          </a:p>
          <a:p>
            <a:pPr marL="514350" indent="-514350">
              <a:buAutoNum type="arabicPeriod"/>
            </a:pPr>
            <a:r>
              <a:rPr lang="en-US" dirty="0"/>
              <a:t>Problem searching by search</a:t>
            </a:r>
          </a:p>
          <a:p>
            <a:pPr marL="514350" indent="-514350">
              <a:buAutoNum type="arabicPeriod"/>
            </a:pPr>
            <a:r>
              <a:rPr lang="en-US" dirty="0"/>
              <a:t>Example Problems</a:t>
            </a:r>
          </a:p>
          <a:p>
            <a:pPr marL="514350" indent="-514350">
              <a:buAutoNum type="arabicPeriod"/>
            </a:pPr>
            <a:r>
              <a:rPr lang="en-US" dirty="0"/>
              <a:t>Search Algorithms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162436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Agent</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825625"/>
            <a:ext cx="10515600" cy="4000409"/>
          </a:xfrm>
        </p:spPr>
        <p:txBody>
          <a:bodyPr/>
          <a:lstStyle/>
          <a:p>
            <a:r>
              <a:rPr lang="en-US" dirty="0"/>
              <a:t>When the correct action to take is not immediately obvious, an agent may need to plan ahead: to consider a sequence of actions that form a path to a goal state. Such an agent is called a </a:t>
            </a:r>
            <a:r>
              <a:rPr lang="en-US" b="1" dirty="0"/>
              <a:t>problem-solving agent.</a:t>
            </a:r>
          </a:p>
          <a:p>
            <a:pPr marL="0" indent="0">
              <a:buNone/>
            </a:pPr>
            <a:endParaRPr lang="en-US" b="1" dirty="0"/>
          </a:p>
          <a:p>
            <a:r>
              <a:rPr lang="en-US" dirty="0"/>
              <a:t>The computational process the agent undertakes is called </a:t>
            </a:r>
            <a:r>
              <a:rPr lang="en-US" b="1" dirty="0"/>
              <a:t>search</a:t>
            </a:r>
            <a:r>
              <a:rPr lang="en-US" dirty="0"/>
              <a:t>. </a:t>
            </a:r>
            <a:endParaRPr lang="en-US" b="1" dirty="0"/>
          </a:p>
        </p:txBody>
      </p:sp>
    </p:spTree>
    <p:extLst>
      <p:ext uri="{BB962C8B-B14F-4D97-AF65-F5344CB8AC3E}">
        <p14:creationId xmlns:p14="http://schemas.microsoft.com/office/powerpoint/2010/main" val="354732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7" name="Content Placeholder 6" descr="Chart, radar chart&#10;&#10;Description automatically generated">
            <a:extLst>
              <a:ext uri="{FF2B5EF4-FFF2-40B4-BE49-F238E27FC236}">
                <a16:creationId xmlns:a16="http://schemas.microsoft.com/office/drawing/2014/main" id="{0A7EC959-DEFF-46C1-B9A0-9FE33AC32E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56603" y="338203"/>
            <a:ext cx="10216613" cy="5487923"/>
          </a:xfrm>
        </p:spPr>
      </p:pic>
    </p:spTree>
    <p:extLst>
      <p:ext uri="{BB962C8B-B14F-4D97-AF65-F5344CB8AC3E}">
        <p14:creationId xmlns:p14="http://schemas.microsoft.com/office/powerpoint/2010/main" val="171381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325677"/>
            <a:ext cx="10515600" cy="5500357"/>
          </a:xfrm>
        </p:spPr>
        <p:txBody>
          <a:bodyPr/>
          <a:lstStyle/>
          <a:p>
            <a:pPr marL="0" indent="0">
              <a:buNone/>
            </a:pPr>
            <a:r>
              <a:rPr lang="en-US" dirty="0"/>
              <a:t>In the above map suppose the agent is currently in the city of Arad and has a nonrefundable ticket to fly out of Bucharest the following day.</a:t>
            </a:r>
          </a:p>
          <a:p>
            <a:pPr marL="0" indent="0">
              <a:buNone/>
            </a:pPr>
            <a:endParaRPr lang="en-US" b="1" dirty="0"/>
          </a:p>
          <a:p>
            <a:r>
              <a:rPr lang="en-US" b="1" dirty="0"/>
              <a:t>Goal Formulation: </a:t>
            </a:r>
            <a:r>
              <a:rPr lang="en-US" dirty="0"/>
              <a:t>The agent adopts the goal of reaching Bucharest. Goals organize behavior by limiting the objectives and hence the actions to be considered.</a:t>
            </a:r>
          </a:p>
          <a:p>
            <a:r>
              <a:rPr lang="en-US" b="1" dirty="0"/>
              <a:t>Problem formulation</a:t>
            </a:r>
            <a:r>
              <a:rPr lang="en-US" dirty="0"/>
              <a:t>: The agent devises a description of the states and actions necessary to reach the goal—an abstract model of the relevant part of the world. For our agent, one good model is to consider the actions of traveling from one city to an adjacent city, and therefore the only fact about the state of the world that will change due to an action is the current city.</a:t>
            </a:r>
            <a:endParaRPr lang="en-US" b="1" dirty="0"/>
          </a:p>
        </p:txBody>
      </p:sp>
    </p:spTree>
    <p:extLst>
      <p:ext uri="{BB962C8B-B14F-4D97-AF65-F5344CB8AC3E}">
        <p14:creationId xmlns:p14="http://schemas.microsoft.com/office/powerpoint/2010/main" val="84421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413359"/>
            <a:ext cx="10515600" cy="5412675"/>
          </a:xfrm>
        </p:spPr>
        <p:txBody>
          <a:bodyPr/>
          <a:lstStyle/>
          <a:p>
            <a:r>
              <a:rPr lang="en-US" b="1" dirty="0"/>
              <a:t>SEARCH</a:t>
            </a:r>
            <a:r>
              <a:rPr lang="en-US" dirty="0"/>
              <a:t>: Before taking any action in the real world, the agent simulates sequences of actions in its model, searching until it finds a sequence of actions that reaches the goal.</a:t>
            </a:r>
          </a:p>
          <a:p>
            <a:r>
              <a:rPr lang="en-US" b="1" dirty="0"/>
              <a:t>Solution: </a:t>
            </a:r>
            <a:r>
              <a:rPr lang="en-US" dirty="0"/>
              <a:t>The sequence of action performed to reach the goal is called a solution.</a:t>
            </a:r>
          </a:p>
          <a:p>
            <a:r>
              <a:rPr lang="en-US" dirty="0"/>
              <a:t>The agent might have to simulate multiple sequences that do not reach the goal, but eventually it will find a solution.</a:t>
            </a:r>
          </a:p>
          <a:p>
            <a:r>
              <a:rPr lang="en-US" b="1" dirty="0"/>
              <a:t>Execution</a:t>
            </a:r>
            <a:r>
              <a:rPr lang="en-US" dirty="0"/>
              <a:t>: The agent can now execute the actions in the solution, one at a time. </a:t>
            </a:r>
          </a:p>
          <a:p>
            <a:r>
              <a:rPr lang="en-US" dirty="0"/>
              <a:t>It is an important property that in a fully observable, deterministic, known environment, the solution to any problem is a fixed sequence of actions. In our case, drive to Sibiu, </a:t>
            </a:r>
            <a:r>
              <a:rPr lang="en-US" dirty="0" err="1"/>
              <a:t>Rimniciu</a:t>
            </a:r>
            <a:r>
              <a:rPr lang="en-US" dirty="0"/>
              <a:t>, Pitesti then Bucharest. </a:t>
            </a:r>
          </a:p>
        </p:txBody>
      </p:sp>
    </p:spTree>
    <p:extLst>
      <p:ext uri="{BB962C8B-B14F-4D97-AF65-F5344CB8AC3E}">
        <p14:creationId xmlns:p14="http://schemas.microsoft.com/office/powerpoint/2010/main" val="369969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582"/>
          </a:xfrm>
        </p:spPr>
        <p:txBody>
          <a:bodyPr/>
          <a:lstStyle/>
          <a:p>
            <a:r>
              <a:rPr lang="en-US" b="1" dirty="0"/>
              <a:t>Search Problems and Solutions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302709"/>
            <a:ext cx="10515600" cy="4747362"/>
          </a:xfrm>
        </p:spPr>
        <p:txBody>
          <a:bodyPr>
            <a:normAutofit lnSpcReduction="10000"/>
          </a:bodyPr>
          <a:lstStyle/>
          <a:p>
            <a:pPr marL="0" indent="0">
              <a:buNone/>
            </a:pPr>
            <a:r>
              <a:rPr lang="en-US" dirty="0"/>
              <a:t> A search problem can be formally described as:</a:t>
            </a:r>
          </a:p>
          <a:p>
            <a:r>
              <a:rPr lang="en-US" b="1" dirty="0"/>
              <a:t>State space: </a:t>
            </a:r>
            <a:r>
              <a:rPr lang="en-US" dirty="0"/>
              <a:t>A set of possible states that the environment can be in.</a:t>
            </a:r>
          </a:p>
          <a:p>
            <a:r>
              <a:rPr lang="en-US" b="1" dirty="0"/>
              <a:t>Initial State: </a:t>
            </a:r>
            <a:r>
              <a:rPr lang="en-US" dirty="0"/>
              <a:t>Where the agent starts. Example: Arad</a:t>
            </a:r>
          </a:p>
          <a:p>
            <a:r>
              <a:rPr lang="en-US" dirty="0"/>
              <a:t>A set of one or more </a:t>
            </a:r>
            <a:r>
              <a:rPr lang="en-US" b="1" dirty="0"/>
              <a:t>goal states</a:t>
            </a:r>
            <a:r>
              <a:rPr lang="en-US" dirty="0"/>
              <a:t>. Sometimes there is one goal state (e.g., Bucharest), sometimes there is a small set of alternative goal states, and sometimes the goal is defined by a property that applies to many states (potentially an infinite number). Example: </a:t>
            </a:r>
            <a:r>
              <a:rPr lang="en-US" dirty="0" err="1"/>
              <a:t>Vaccum</a:t>
            </a:r>
            <a:r>
              <a:rPr lang="en-US" dirty="0"/>
              <a:t> Cleaner</a:t>
            </a:r>
          </a:p>
          <a:p>
            <a:r>
              <a:rPr lang="en-US" dirty="0"/>
              <a:t>The actions available to the agent. Given a state ACTIONS returns a finite set of actions that can be executed in s.</a:t>
            </a:r>
          </a:p>
          <a:p>
            <a:pPr marL="0" indent="0">
              <a:buNone/>
            </a:pPr>
            <a:r>
              <a:rPr lang="en-US" dirty="0"/>
              <a:t>	ACTIONS(Arad) = {</a:t>
            </a:r>
            <a:r>
              <a:rPr lang="en-US" dirty="0" err="1"/>
              <a:t>ToSibiu</a:t>
            </a:r>
            <a:r>
              <a:rPr lang="en-US" dirty="0"/>
              <a:t>, </a:t>
            </a:r>
            <a:r>
              <a:rPr lang="en-US" dirty="0" err="1"/>
              <a:t>ToTimisoara</a:t>
            </a:r>
            <a:r>
              <a:rPr lang="en-US" dirty="0"/>
              <a:t>, </a:t>
            </a:r>
            <a:r>
              <a:rPr lang="en-US" dirty="0" err="1"/>
              <a:t>ToZerind</a:t>
            </a:r>
            <a:r>
              <a:rPr lang="en-US" dirty="0"/>
              <a:t>}.</a:t>
            </a:r>
          </a:p>
          <a:p>
            <a:endParaRPr lang="en-US" b="1" dirty="0"/>
          </a:p>
          <a:p>
            <a:pPr marL="0" indent="0">
              <a:buNone/>
            </a:pPr>
            <a:endParaRPr lang="en-US" b="1" dirty="0"/>
          </a:p>
        </p:txBody>
      </p:sp>
    </p:spTree>
    <p:extLst>
      <p:ext uri="{BB962C8B-B14F-4D97-AF65-F5344CB8AC3E}">
        <p14:creationId xmlns:p14="http://schemas.microsoft.com/office/powerpoint/2010/main" val="2035808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350729"/>
            <a:ext cx="10515600" cy="5475305"/>
          </a:xfrm>
        </p:spPr>
        <p:txBody>
          <a:bodyPr/>
          <a:lstStyle/>
          <a:p>
            <a:r>
              <a:rPr lang="en-US" dirty="0"/>
              <a:t>A </a:t>
            </a:r>
            <a:r>
              <a:rPr lang="en-US" b="1" dirty="0"/>
              <a:t>transition model</a:t>
            </a:r>
            <a:r>
              <a:rPr lang="en-US" dirty="0"/>
              <a:t>, which describes what each action does. RESULT returns the state that results from doing action in state For example,</a:t>
            </a:r>
          </a:p>
          <a:p>
            <a:pPr marL="457200" lvl="1" indent="0">
              <a:buNone/>
            </a:pPr>
            <a:r>
              <a:rPr lang="en-US" i="1" dirty="0"/>
              <a:t>RESULT(Arad, </a:t>
            </a:r>
            <a:r>
              <a:rPr lang="en-US" i="1" dirty="0" err="1"/>
              <a:t>ToZerind</a:t>
            </a:r>
            <a:r>
              <a:rPr lang="en-US" i="1" dirty="0"/>
              <a:t>) = </a:t>
            </a:r>
            <a:r>
              <a:rPr lang="en-US" i="1" dirty="0" err="1"/>
              <a:t>Zerind</a:t>
            </a:r>
            <a:endParaRPr lang="en-US" i="1" dirty="0"/>
          </a:p>
          <a:p>
            <a:r>
              <a:rPr lang="en-US" dirty="0"/>
              <a:t>An </a:t>
            </a:r>
            <a:r>
              <a:rPr lang="en-US" b="1" dirty="0"/>
              <a:t>action cost function</a:t>
            </a:r>
            <a:r>
              <a:rPr lang="en-US" dirty="0"/>
              <a:t>, denoted by ACTION-COST</a:t>
            </a:r>
            <a:r>
              <a:rPr lang="en-US" i="1" dirty="0"/>
              <a:t>(</a:t>
            </a:r>
            <a:r>
              <a:rPr lang="en-US" i="1" dirty="0" err="1"/>
              <a:t>s,a,s</a:t>
            </a:r>
            <a:r>
              <a:rPr lang="en-US" i="1" dirty="0"/>
              <a:t>’)</a:t>
            </a:r>
            <a:r>
              <a:rPr lang="en-US" dirty="0"/>
              <a:t> when we are programming or when we are doing math, that gives the numeric cost of applying action in state </a:t>
            </a:r>
            <a:r>
              <a:rPr lang="en-US" i="1" dirty="0"/>
              <a:t>s</a:t>
            </a:r>
            <a:r>
              <a:rPr lang="en-US" dirty="0"/>
              <a:t> to reach state </a:t>
            </a:r>
            <a:r>
              <a:rPr lang="en-US" i="1" dirty="0"/>
              <a:t>s’. </a:t>
            </a:r>
            <a:r>
              <a:rPr lang="en-US" dirty="0"/>
              <a:t>For example, for route-finding agents, the cost of an action might be the length in miles.</a:t>
            </a:r>
          </a:p>
          <a:p>
            <a:r>
              <a:rPr lang="en-US" dirty="0"/>
              <a:t>A sequence of actions forms a </a:t>
            </a:r>
            <a:r>
              <a:rPr lang="en-US" b="1" dirty="0"/>
              <a:t>path</a:t>
            </a:r>
            <a:r>
              <a:rPr lang="en-US" dirty="0"/>
              <a:t>, and a </a:t>
            </a:r>
            <a:r>
              <a:rPr lang="en-US" b="1" dirty="0"/>
              <a:t>solution</a:t>
            </a:r>
            <a:r>
              <a:rPr lang="en-US" dirty="0"/>
              <a:t> is a path from the initial state to a goal state.</a:t>
            </a:r>
          </a:p>
          <a:p>
            <a:r>
              <a:rPr lang="en-US" dirty="0"/>
              <a:t>An </a:t>
            </a:r>
            <a:r>
              <a:rPr lang="en-US" b="1" dirty="0"/>
              <a:t>optimal solution </a:t>
            </a:r>
            <a:r>
              <a:rPr lang="en-US" dirty="0"/>
              <a:t>has the lowest path cost among all solutions.</a:t>
            </a:r>
          </a:p>
          <a:p>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4268440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2" ma:contentTypeDescription="Create a new document." ma:contentTypeScope="" ma:versionID="52ff39d011c330a04673914dd4fb804e">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0b9b0e08f16dcd9e3098ed983f6291f3"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FFE6F1-B353-43AC-8073-0F25D3DF5F85}"/>
</file>

<file path=customXml/itemProps2.xml><?xml version="1.0" encoding="utf-8"?>
<ds:datastoreItem xmlns:ds="http://schemas.openxmlformats.org/officeDocument/2006/customXml" ds:itemID="{EC9A2C1C-7976-4351-AAFA-EBB3638C8818}"/>
</file>

<file path=customXml/itemProps3.xml><?xml version="1.0" encoding="utf-8"?>
<ds:datastoreItem xmlns:ds="http://schemas.openxmlformats.org/officeDocument/2006/customXml" ds:itemID="{47D7A9A0-94B6-47AD-B793-2087C18F15DA}"/>
</file>

<file path=docProps/app.xml><?xml version="1.0" encoding="utf-8"?>
<Properties xmlns="http://schemas.openxmlformats.org/officeDocument/2006/extended-properties" xmlns:vt="http://schemas.openxmlformats.org/officeDocument/2006/docPropsVTypes">
  <TotalTime>986</TotalTime>
  <Words>1158</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BIT 353 ARTIFICIAL INTELLIGENCE</vt:lpstr>
      <vt:lpstr>Overview</vt:lpstr>
      <vt:lpstr>Topics to be covered</vt:lpstr>
      <vt:lpstr>Problem Solving Agent</vt:lpstr>
      <vt:lpstr>PowerPoint Presentation</vt:lpstr>
      <vt:lpstr>PowerPoint Presentation</vt:lpstr>
      <vt:lpstr>PowerPoint Presentation</vt:lpstr>
      <vt:lpstr>Search Problems and Solutions</vt:lpstr>
      <vt:lpstr>PowerPoint Presentation</vt:lpstr>
      <vt:lpstr>Formulating Problems</vt:lpstr>
      <vt:lpstr>Example Problems</vt:lpstr>
      <vt:lpstr>PowerPoint Presentation</vt:lpstr>
      <vt:lpstr>Search Algorithms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Thapaliya</dc:creator>
  <cp:lastModifiedBy>Pushkar</cp:lastModifiedBy>
  <cp:revision>60</cp:revision>
  <dcterms:created xsi:type="dcterms:W3CDTF">2021-02-14T03:03:12Z</dcterms:created>
  <dcterms:modified xsi:type="dcterms:W3CDTF">2021-03-23T04:02:39Z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