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13.JPG" ContentType="image/jpeg"/>
  <Override PartName="/ppt/media/image20.JPG" ContentType="image/jpeg"/>
  <Override PartName="/ppt/theme/theme1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95" r:id="rId3"/>
    <p:sldId id="496" r:id="rId4"/>
    <p:sldId id="498" r:id="rId5"/>
    <p:sldId id="500" r:id="rId6"/>
    <p:sldId id="497" r:id="rId7"/>
    <p:sldId id="499" r:id="rId8"/>
    <p:sldId id="501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02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6" r:id="rId33"/>
    <p:sldId id="525" r:id="rId34"/>
    <p:sldId id="527" r:id="rId35"/>
    <p:sldId id="528" r:id="rId36"/>
    <p:sldId id="529" r:id="rId37"/>
    <p:sldId id="530" r:id="rId38"/>
    <p:sldId id="538" r:id="rId39"/>
    <p:sldId id="532" r:id="rId40"/>
    <p:sldId id="539" r:id="rId41"/>
    <p:sldId id="540" r:id="rId42"/>
    <p:sldId id="541" r:id="rId43"/>
    <p:sldId id="542" r:id="rId44"/>
    <p:sldId id="531" r:id="rId45"/>
    <p:sldId id="537" r:id="rId46"/>
    <p:sldId id="544" r:id="rId47"/>
    <p:sldId id="536" r:id="rId48"/>
    <p:sldId id="533" r:id="rId49"/>
    <p:sldId id="552" r:id="rId50"/>
    <p:sldId id="545" r:id="rId51"/>
    <p:sldId id="548" r:id="rId52"/>
    <p:sldId id="550" r:id="rId53"/>
    <p:sldId id="549" r:id="rId54"/>
    <p:sldId id="551" r:id="rId55"/>
    <p:sldId id="553" r:id="rId56"/>
    <p:sldId id="554" r:id="rId57"/>
    <p:sldId id="534" r:id="rId58"/>
    <p:sldId id="535" r:id="rId59"/>
    <p:sldId id="543" r:id="rId60"/>
    <p:sldId id="555" r:id="rId61"/>
    <p:sldId id="557" r:id="rId62"/>
    <p:sldId id="558" r:id="rId63"/>
    <p:sldId id="556" r:id="rId64"/>
    <p:sldId id="546" r:id="rId65"/>
    <p:sldId id="547" r:id="rId66"/>
    <p:sldId id="55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0165-25D3-4C06-8EF2-9A2659D09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B68BC-FFF6-4089-88C4-020EB69E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CF40-FAF7-433E-BD89-3C9A0EDE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F518-AFD6-4F94-87E7-6471B1D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8ED1-23B1-4693-964E-4B0FC287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9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CF3-2690-4F98-8EC5-643CF1DA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FE02-3F4F-42B9-84D0-96AD61A0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3949-62F7-4AA9-9F2A-19392AB0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642E-32D3-4453-89E0-02B6DA38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28C6-D3A6-4863-8652-92FE60AB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AF395-8ECE-4F90-A28D-28C4ED0F0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A5ACA-C707-48FA-AF68-71BB7867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ADAD-7F41-42C4-A914-C800434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D912-0D3D-4E08-9056-65220141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9A49-7B6D-481B-918C-22B033C6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1D1C-D6F0-4A5B-AD98-F9CE8AEB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1B01-6F10-43A9-890F-FD6A4A55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7C86-3449-4B3D-A9CE-9108B500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F0CA-CCA3-4F4D-8E34-4D51AA2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4AD3-146C-421D-8B1D-1E11AD7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28F-ADC0-40AE-9D24-FDB9C375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A347-8F1D-44DE-8CAF-A1367C04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F861-69A9-4378-BD7C-0F929D1C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EB6-2465-4135-8B86-71735EA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2BFE-CF24-42EC-BBDF-DA2EF712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10A-CEEF-4629-B217-775BD96A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5CE6-174B-4B2D-AACD-27B73648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5B37-C087-4404-9074-8A35E8F2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1DD9-E30C-4FD3-9C17-DA074933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DB9B-EB48-4C5B-9089-0B0119CA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8F358-65D0-438A-8CC1-228B003D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9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C79A-5BD7-4541-BBD1-0BB38810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3080-4F85-4899-8459-8A8DFD21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05D46-101E-4419-8A2F-6790F7846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C8789-34ED-496D-AB5D-0CDC814D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054DA-B7A1-4085-B180-ED95ECD56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B41D1-FE35-4F90-A084-A97418BA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94DB7-6607-4CBD-8A88-56C8EA16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21BF2-B886-468B-9AA1-C08A073F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7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D0B5-B096-4500-9E16-7D4D79BA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57DE1-6EA1-400D-9073-E8352783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43B49-63B5-4424-AD62-C3F5E584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6B42-1933-49C0-93CD-E92107E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E64CC-E542-40D8-BC0C-22A9C48A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9A29-78C3-4A9A-9692-D4F85969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AB5E-20BB-43F0-9F4A-83C8CBD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E51C-808A-4833-B618-B986211E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AC24-BC34-4554-BA80-FC18A52D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5C0D-A358-4E6A-BB03-BFC54880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D3656-774C-40B4-A4B0-A08F8684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6B11-61DF-4F6D-BCBB-7D9B80F2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8F6A6-D907-46A3-AEEE-2BB6E92D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203D-A9C3-4414-8F91-AD16B8F4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97730-991C-49B8-AE25-4A0A44FE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48BB-F911-42E6-AD66-B89E730D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6E426-3F29-4F1B-A471-E86D5339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E9E0-A039-4C41-B357-F39F757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A157-3D6F-4244-B543-389A922D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1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7A3E3-BE38-4DEC-96FD-61A8583A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1B65-BA9B-4C29-98A9-CFF631BF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3570-FE08-4628-97AF-C1884989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B176-DFC0-48D4-9CE3-078DF0EBB15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AF26-C140-4F53-9AB6-0F7BF2BA3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6715-B3A4-4457-A2F9-7CC9B754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D8C0-6661-4BFD-BA81-F4F3DF33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6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BIT 353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Lecturer: Saroj Poudel</a:t>
            </a:r>
          </a:p>
          <a:p>
            <a:r>
              <a:rPr lang="en-US" dirty="0"/>
              <a:t>Qualification: MS CIS&amp;IT</a:t>
            </a:r>
          </a:p>
          <a:p>
            <a:r>
              <a:rPr lang="en-US" dirty="0"/>
              <a:t>Profession: Senior Software Developer/CTO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7" y="610362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Lincoln University College, CN 1221</a:t>
            </a:r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D4E2C4E-8087-4EA1-A8B5-54602B986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39" y="1200882"/>
            <a:ext cx="4463961" cy="4548187"/>
          </a:xfr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6D0A958C-0AB2-4DEE-BE8D-29EA6FD8F1A1}"/>
              </a:ext>
            </a:extLst>
          </p:cNvPr>
          <p:cNvSpPr txBox="1"/>
          <p:nvPr/>
        </p:nvSpPr>
        <p:spPr>
          <a:xfrm>
            <a:off x="956695" y="1200882"/>
            <a:ext cx="4900295" cy="467948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2000" b="1" spc="30" dirty="0">
                <a:solidFill>
                  <a:prstClr val="black"/>
                </a:solidFill>
                <a:latin typeface="Arial"/>
                <a:cs typeface="Arial"/>
              </a:rPr>
              <a:t>Actuators: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90"/>
              </a:spcBef>
            </a:pPr>
            <a:r>
              <a:rPr lang="en-US" sz="2000" spc="-90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000" spc="75" dirty="0">
                <a:solidFill>
                  <a:prstClr val="black"/>
                </a:solidFill>
                <a:latin typeface="Arial"/>
                <a:cs typeface="Arial"/>
              </a:rPr>
              <a:t>move </a:t>
            </a:r>
            <a:r>
              <a:rPr sz="2000" i="1" spc="-10" dirty="0">
                <a:solidFill>
                  <a:prstClr val="black"/>
                </a:solidFill>
                <a:latin typeface="Arial"/>
                <a:cs typeface="Arial"/>
              </a:rPr>
              <a:t>Forward, </a:t>
            </a:r>
            <a:r>
              <a:rPr sz="2000" i="1" spc="-30" dirty="0">
                <a:solidFill>
                  <a:prstClr val="black"/>
                </a:solidFill>
                <a:latin typeface="Arial"/>
                <a:cs typeface="Arial"/>
              </a:rPr>
              <a:t>TurnLeft, </a:t>
            </a:r>
            <a:r>
              <a:rPr sz="2000" i="1" spc="-10" dirty="0">
                <a:solidFill>
                  <a:prstClr val="black"/>
                </a:solidFill>
                <a:latin typeface="Arial"/>
                <a:cs typeface="Arial"/>
              </a:rPr>
              <a:t>Turn</a:t>
            </a:r>
            <a:r>
              <a:rPr sz="2000" i="1" spc="-2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prstClr val="black"/>
                </a:solidFill>
                <a:latin typeface="Arial"/>
                <a:cs typeface="Arial"/>
              </a:rPr>
              <a:t>right.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716280">
              <a:lnSpc>
                <a:spcPts val="2110"/>
              </a:lnSpc>
              <a:spcBef>
                <a:spcPts val="1105"/>
              </a:spcBef>
            </a:pPr>
            <a:r>
              <a:rPr sz="2000" spc="35" dirty="0">
                <a:solidFill>
                  <a:prstClr val="black"/>
                </a:solidFill>
                <a:latin typeface="Arial"/>
                <a:cs typeface="Arial"/>
              </a:rPr>
              <a:t>Agent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dies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it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moves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into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pit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Wumpus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square.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775"/>
              </a:spcBef>
            </a:pPr>
            <a:r>
              <a:rPr sz="2000" i="1" spc="-10" dirty="0">
                <a:solidFill>
                  <a:prstClr val="black"/>
                </a:solidFill>
                <a:latin typeface="Arial"/>
                <a:cs typeface="Arial"/>
              </a:rPr>
              <a:t>Grab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000" spc="35" dirty="0">
                <a:solidFill>
                  <a:prstClr val="black"/>
                </a:solidFill>
                <a:latin typeface="Arial"/>
                <a:cs typeface="Arial"/>
              </a:rPr>
              <a:t>pick 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up</a:t>
            </a:r>
            <a:r>
              <a:rPr sz="2000" spc="-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prstClr val="black"/>
                </a:solidFill>
                <a:latin typeface="Arial"/>
                <a:cs typeface="Arial"/>
              </a:rPr>
              <a:t>Luke.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2210"/>
              </a:lnSpc>
              <a:spcBef>
                <a:spcPts val="925"/>
              </a:spcBef>
            </a:pPr>
            <a:r>
              <a:rPr sz="2000" i="1" spc="-40" dirty="0">
                <a:solidFill>
                  <a:prstClr val="black"/>
                </a:solidFill>
                <a:latin typeface="Arial"/>
                <a:cs typeface="Arial"/>
              </a:rPr>
              <a:t>Shoot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fires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blaster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bolt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straight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line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prstClr val="black"/>
                </a:solidFill>
                <a:latin typeface="Arial"/>
                <a:cs typeface="Arial"/>
              </a:rPr>
              <a:t>in 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direction </a:t>
            </a:r>
            <a:r>
              <a:rPr sz="2000" spc="95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lang="en-US" sz="2000" spc="-40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000" spc="-3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prstClr val="black"/>
                </a:solidFill>
                <a:latin typeface="Arial"/>
                <a:cs typeface="Arial"/>
              </a:rPr>
              <a:t>facing.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25095">
              <a:lnSpc>
                <a:spcPts val="2110"/>
              </a:lnSpc>
              <a:spcBef>
                <a:spcPts val="1060"/>
              </a:spcBef>
              <a:tabLst>
                <a:tab pos="4464050" algn="l"/>
              </a:tabLst>
            </a:pP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15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W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190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15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000" spc="-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25095">
              <a:lnSpc>
                <a:spcPts val="2110"/>
              </a:lnSpc>
              <a:spcBef>
                <a:spcPts val="1060"/>
              </a:spcBef>
              <a:tabLst>
                <a:tab pos="4464050" algn="l"/>
              </a:tabLst>
            </a:pPr>
            <a:r>
              <a:rPr lang="en-US" sz="2000" spc="-25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only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has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enough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prstClr val="black"/>
                </a:solidFill>
                <a:latin typeface="Arial"/>
                <a:cs typeface="Arial"/>
              </a:rPr>
              <a:t>power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one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shot.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446405">
              <a:lnSpc>
                <a:spcPts val="2110"/>
              </a:lnSpc>
              <a:spcBef>
                <a:spcPts val="1085"/>
              </a:spcBef>
            </a:pPr>
            <a:r>
              <a:rPr sz="2000" i="1" spc="-5" dirty="0">
                <a:solidFill>
                  <a:prstClr val="black"/>
                </a:solidFill>
                <a:latin typeface="Arial"/>
                <a:cs typeface="Arial"/>
              </a:rPr>
              <a:t>Climb</a:t>
            </a:r>
            <a:r>
              <a:rPr sz="2000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prstClr val="black"/>
                </a:solidFill>
                <a:latin typeface="Arial"/>
                <a:cs typeface="Arial"/>
              </a:rPr>
              <a:t>gets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-90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out</a:t>
            </a:r>
            <a:r>
              <a:rPr sz="20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cave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but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only  works </a:t>
            </a:r>
            <a:r>
              <a:rPr sz="2000" spc="80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[1,</a:t>
            </a:r>
            <a:r>
              <a:rPr sz="2000" spc="-25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1]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97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C601C8C6-C793-48DE-AE19-D3537D97A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08025"/>
            <a:ext cx="4572000" cy="4533900"/>
          </a:xfrm>
        </p:spPr>
      </p:pic>
      <p:sp>
        <p:nvSpPr>
          <p:cNvPr id="8" name="object 81">
            <a:extLst>
              <a:ext uri="{FF2B5EF4-FFF2-40B4-BE49-F238E27FC236}">
                <a16:creationId xmlns:a16="http://schemas.microsoft.com/office/drawing/2014/main" id="{D79CBED0-D027-4DB0-8014-17F0B8A6947F}"/>
              </a:ext>
            </a:extLst>
          </p:cNvPr>
          <p:cNvSpPr txBox="1"/>
          <p:nvPr/>
        </p:nvSpPr>
        <p:spPr>
          <a:xfrm>
            <a:off x="838200" y="1731245"/>
            <a:ext cx="5287010" cy="196592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 marR="30480">
              <a:lnSpc>
                <a:spcPts val="2210"/>
              </a:lnSpc>
              <a:spcBef>
                <a:spcPts val="330"/>
              </a:spcBef>
            </a:pP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square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adjacent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Wampa,  </a:t>
            </a:r>
            <a:r>
              <a:rPr lang="en-US" sz="2000" spc="-55" dirty="0">
                <a:solidFill>
                  <a:prstClr val="black"/>
                </a:solidFill>
                <a:latin typeface="Arial"/>
                <a:cs typeface="Arial"/>
              </a:rPr>
              <a:t>Shankar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olfactory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sensor </a:t>
            </a:r>
            <a:r>
              <a:rPr sz="2000" spc="25" dirty="0">
                <a:solidFill>
                  <a:prstClr val="black"/>
                </a:solidFill>
                <a:latin typeface="Arial"/>
                <a:cs typeface="Arial"/>
              </a:rPr>
              <a:t>perceives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00" i="1" spc="-70" dirty="0">
                <a:solidFill>
                  <a:prstClr val="black"/>
                </a:solidFill>
                <a:latin typeface="Arial"/>
                <a:cs typeface="Arial"/>
              </a:rPr>
              <a:t>Stench</a:t>
            </a:r>
            <a:r>
              <a:rPr sz="2000" i="1" spc="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sz="2700" baseline="-26234"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38100" marR="608330">
              <a:lnSpc>
                <a:spcPts val="2180"/>
              </a:lnSpc>
              <a:spcBef>
                <a:spcPts val="910"/>
              </a:spcBef>
            </a:pP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each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square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adjacent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pit,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spc="-55" dirty="0">
                <a:solidFill>
                  <a:prstClr val="black"/>
                </a:solidFill>
                <a:latin typeface="Arial"/>
                <a:cs typeface="Arial"/>
              </a:rPr>
              <a:t>Shankar’s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2000" spc="90" dirty="0">
                <a:solidFill>
                  <a:prstClr val="black"/>
                </a:solidFill>
                <a:latin typeface="Arial"/>
                <a:cs typeface="Arial"/>
              </a:rPr>
              <a:t>wind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sensor </a:t>
            </a:r>
            <a:r>
              <a:rPr sz="2000" spc="25" dirty="0">
                <a:solidFill>
                  <a:prstClr val="black"/>
                </a:solidFill>
                <a:latin typeface="Arial"/>
                <a:cs typeface="Arial"/>
              </a:rPr>
              <a:t>perceives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0" spc="-3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prstClr val="black"/>
                </a:solidFill>
                <a:latin typeface="Arial"/>
                <a:cs typeface="Arial"/>
              </a:rPr>
              <a:t>Breeze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100">
              <a:spcBef>
                <a:spcPts val="685"/>
              </a:spcBef>
            </a:pP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square </a:t>
            </a:r>
            <a:r>
              <a:rPr sz="2000" spc="100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000" spc="-3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Luke, </a:t>
            </a:r>
            <a:r>
              <a:rPr lang="en-US" sz="2000" spc="-55" dirty="0">
                <a:solidFill>
                  <a:prstClr val="black"/>
                </a:solidFill>
                <a:latin typeface="Arial"/>
                <a:cs typeface="Arial"/>
              </a:rPr>
              <a:t>Shankar’s</a:t>
            </a:r>
            <a:r>
              <a:rPr sz="2000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audio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68B276-09BC-4715-B8F6-7A7B069C6D4D}"/>
              </a:ext>
            </a:extLst>
          </p:cNvPr>
          <p:cNvSpPr txBox="1"/>
          <p:nvPr/>
        </p:nvSpPr>
        <p:spPr>
          <a:xfrm>
            <a:off x="838200" y="3554985"/>
            <a:ext cx="5017135" cy="218200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40" dirty="0">
                <a:latin typeface="Arial"/>
                <a:cs typeface="Arial"/>
              </a:rPr>
              <a:t>sensor </a:t>
            </a:r>
            <a:r>
              <a:rPr sz="2000" spc="25" dirty="0">
                <a:latin typeface="Arial"/>
                <a:cs typeface="Arial"/>
              </a:rPr>
              <a:t>perceives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Gasp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45"/>
              </a:lnSpc>
              <a:spcBef>
                <a:spcPts val="815"/>
              </a:spcBef>
            </a:pPr>
            <a:r>
              <a:rPr sz="2000" spc="45" dirty="0">
                <a:latin typeface="Arial"/>
                <a:cs typeface="Arial"/>
              </a:rPr>
              <a:t>When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Shankar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walks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wall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perceives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Bump</a:t>
            </a:r>
            <a:endParaRPr sz="2000" dirty="0">
              <a:latin typeface="Arial"/>
              <a:cs typeface="Arial"/>
            </a:endParaRPr>
          </a:p>
          <a:p>
            <a:pPr marL="12700" marR="210185">
              <a:lnSpc>
                <a:spcPts val="2110"/>
              </a:lnSpc>
              <a:spcBef>
                <a:spcPts val="1105"/>
              </a:spcBef>
            </a:pPr>
            <a:r>
              <a:rPr sz="2000" spc="45" dirty="0">
                <a:latin typeface="Arial"/>
                <a:cs typeface="Arial"/>
              </a:rPr>
              <a:t>When </a:t>
            </a:r>
            <a:r>
              <a:rPr sz="2000" spc="85" dirty="0">
                <a:latin typeface="Arial"/>
                <a:cs typeface="Arial"/>
              </a:rPr>
              <a:t>the </a:t>
            </a:r>
            <a:r>
              <a:rPr sz="2000" spc="50" dirty="0">
                <a:latin typeface="Arial"/>
                <a:cs typeface="Arial"/>
              </a:rPr>
              <a:t>Wampa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0" dirty="0">
                <a:latin typeface="Arial"/>
                <a:cs typeface="Arial"/>
              </a:rPr>
              <a:t>killed </a:t>
            </a:r>
            <a:r>
              <a:rPr sz="2000" spc="-70" dirty="0">
                <a:latin typeface="Arial"/>
                <a:cs typeface="Arial"/>
              </a:rPr>
              <a:t>, </a:t>
            </a:r>
            <a:r>
              <a:rPr lang="en-US" sz="2000" spc="-55" dirty="0">
                <a:latin typeface="Arial"/>
                <a:cs typeface="Arial"/>
              </a:rPr>
              <a:t>Shankar’s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audio  </a:t>
            </a:r>
            <a:r>
              <a:rPr sz="2000" spc="40" dirty="0">
                <a:latin typeface="Arial"/>
                <a:cs typeface="Arial"/>
              </a:rPr>
              <a:t>sensor </a:t>
            </a:r>
            <a:r>
              <a:rPr sz="2000" spc="25" dirty="0">
                <a:latin typeface="Arial"/>
                <a:cs typeface="Arial"/>
              </a:rPr>
              <a:t>perceives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Scream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40" dirty="0">
                <a:latin typeface="Arial"/>
                <a:cs typeface="Arial"/>
              </a:rPr>
              <a:t>None, None,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None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F4AFB-DCAD-499B-83D4-CE6810411D3B}"/>
              </a:ext>
            </a:extLst>
          </p:cNvPr>
          <p:cNvSpPr txBox="1"/>
          <p:nvPr/>
        </p:nvSpPr>
        <p:spPr>
          <a:xfrm>
            <a:off x="916939" y="1208025"/>
            <a:ext cx="132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222986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5F1188-2CCD-41FD-8F27-A1CAA078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1279310"/>
            <a:ext cx="4591050" cy="4638675"/>
          </a:xfrm>
        </p:spPr>
      </p:pic>
      <p:sp>
        <p:nvSpPr>
          <p:cNvPr id="13" name="object 59">
            <a:extLst>
              <a:ext uri="{FF2B5EF4-FFF2-40B4-BE49-F238E27FC236}">
                <a16:creationId xmlns:a16="http://schemas.microsoft.com/office/drawing/2014/main" id="{8BBB9331-897E-487E-9CD7-66ACED85F09D}"/>
              </a:ext>
            </a:extLst>
          </p:cNvPr>
          <p:cNvSpPr txBox="1"/>
          <p:nvPr/>
        </p:nvSpPr>
        <p:spPr>
          <a:xfrm>
            <a:off x="878839" y="1490268"/>
            <a:ext cx="5327650" cy="407098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123180">
              <a:spcBef>
                <a:spcPts val="265"/>
              </a:spcBef>
            </a:pPr>
            <a:endParaRPr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800" marR="564515">
              <a:lnSpc>
                <a:spcPts val="2180"/>
              </a:lnSpc>
              <a:spcBef>
                <a:spcPts val="440"/>
              </a:spcBef>
            </a:pPr>
            <a:r>
              <a:rPr sz="2000" b="1" spc="65" dirty="0">
                <a:solidFill>
                  <a:prstClr val="black"/>
                </a:solidFill>
                <a:latin typeface="Arial"/>
                <a:cs typeface="Arial"/>
              </a:rPr>
              <a:t>Deterministic, </a:t>
            </a:r>
            <a:r>
              <a:rPr sz="2000" b="1" spc="40" dirty="0">
                <a:solidFill>
                  <a:prstClr val="black"/>
                </a:solidFill>
                <a:latin typeface="Arial"/>
                <a:cs typeface="Arial"/>
              </a:rPr>
              <a:t>discrete, </a:t>
            </a:r>
            <a:r>
              <a:rPr sz="2000" b="1" spc="50" dirty="0">
                <a:solidFill>
                  <a:prstClr val="black"/>
                </a:solidFill>
                <a:latin typeface="Arial"/>
                <a:cs typeface="Arial"/>
              </a:rPr>
              <a:t>static,</a:t>
            </a:r>
            <a:r>
              <a:rPr sz="2000" b="1" spc="-2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single-  </a:t>
            </a:r>
            <a:r>
              <a:rPr sz="2000" b="1" spc="70" dirty="0">
                <a:solidFill>
                  <a:prstClr val="black"/>
                </a:solidFill>
                <a:latin typeface="Arial"/>
                <a:cs typeface="Arial"/>
              </a:rPr>
              <a:t>agent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(Wampa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doesn’t</a:t>
            </a:r>
            <a:r>
              <a:rPr sz="2000" spc="-2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move)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30800">
              <a:lnSpc>
                <a:spcPts val="2095"/>
              </a:lnSpc>
              <a:spcBef>
                <a:spcPts val="1845"/>
              </a:spcBef>
            </a:pPr>
            <a:endParaRPr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800" marR="311785">
              <a:lnSpc>
                <a:spcPts val="2180"/>
              </a:lnSpc>
              <a:spcBef>
                <a:spcPts val="195"/>
              </a:spcBef>
            </a:pPr>
            <a:r>
              <a:rPr sz="2000" b="1" spc="50" dirty="0">
                <a:solidFill>
                  <a:prstClr val="black"/>
                </a:solidFill>
                <a:latin typeface="Arial"/>
                <a:cs typeface="Arial"/>
              </a:rPr>
              <a:t>Sequential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because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reward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doesn’t</a:t>
            </a:r>
            <a:r>
              <a:rPr sz="2000" spc="-2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come  </a:t>
            </a:r>
            <a:r>
              <a:rPr sz="2000" spc="120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000" spc="75" dirty="0">
                <a:solidFill>
                  <a:prstClr val="black"/>
                </a:solidFill>
                <a:latin typeface="Arial"/>
                <a:cs typeface="Arial"/>
              </a:rPr>
              <a:t>many</a:t>
            </a:r>
            <a:r>
              <a:rPr sz="2000" spc="-1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steps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3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0800">
              <a:lnSpc>
                <a:spcPts val="2305"/>
              </a:lnSpc>
            </a:pPr>
            <a:r>
              <a:rPr sz="2000" b="1" spc="65" dirty="0">
                <a:solidFill>
                  <a:prstClr val="black"/>
                </a:solidFill>
                <a:latin typeface="Arial"/>
                <a:cs typeface="Arial"/>
              </a:rPr>
              <a:t>Partially </a:t>
            </a:r>
            <a:r>
              <a:rPr sz="2000" b="1" spc="40" dirty="0">
                <a:solidFill>
                  <a:prstClr val="black"/>
                </a:solidFill>
                <a:latin typeface="Arial"/>
                <a:cs typeface="Arial"/>
              </a:rPr>
              <a:t>observable </a:t>
            </a:r>
            <a:r>
              <a:rPr sz="2000" spc="15" dirty="0">
                <a:solidFill>
                  <a:prstClr val="black"/>
                </a:solidFill>
                <a:latin typeface="Arial"/>
                <a:cs typeface="Arial"/>
              </a:rPr>
              <a:t>because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some </a:t>
            </a:r>
            <a:r>
              <a:rPr sz="2000" spc="65" dirty="0">
                <a:solidFill>
                  <a:prstClr val="black"/>
                </a:solidFill>
                <a:latin typeface="Arial"/>
                <a:cs typeface="Arial"/>
              </a:rPr>
              <a:t>parts</a:t>
            </a:r>
            <a:r>
              <a:rPr sz="20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sz="2700" baseline="23148" dirty="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800">
              <a:lnSpc>
                <a:spcPts val="2305"/>
              </a:lnSpc>
            </a:pP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directly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perceivable: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0800" marR="318135">
              <a:lnSpc>
                <a:spcPts val="2180"/>
              </a:lnSpc>
              <a:spcBef>
                <a:spcPts val="955"/>
              </a:spcBef>
            </a:pPr>
            <a:r>
              <a:rPr sz="2000" b="1" spc="-2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2000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prstClr val="black"/>
                </a:solidFill>
                <a:latin typeface="Arial"/>
                <a:cs typeface="Arial"/>
              </a:rPr>
              <a:t>Luke,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prstClr val="black"/>
                </a:solidFill>
                <a:latin typeface="Arial"/>
                <a:cs typeface="Arial"/>
              </a:rPr>
              <a:t>Wampa,</a:t>
            </a:r>
            <a:r>
              <a:rPr sz="2000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prstClr val="black"/>
                </a:solidFill>
                <a:latin typeface="Arial"/>
                <a:cs typeface="Arial"/>
              </a:rPr>
              <a:t>pits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prstClr val="black"/>
                </a:solidFill>
                <a:latin typeface="Arial"/>
                <a:cs typeface="Arial"/>
              </a:rPr>
              <a:t>aren’t  </a:t>
            </a:r>
            <a:r>
              <a:rPr sz="2000" spc="55" dirty="0">
                <a:solidFill>
                  <a:prstClr val="black"/>
                </a:solidFill>
                <a:latin typeface="Arial"/>
                <a:cs typeface="Arial"/>
              </a:rPr>
              <a:t>directly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prstClr val="black"/>
                </a:solidFill>
                <a:latin typeface="Arial"/>
                <a:cs typeface="Arial"/>
              </a:rPr>
              <a:t>observable.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45405">
              <a:lnSpc>
                <a:spcPts val="1970"/>
              </a:lnSpc>
            </a:pPr>
            <a:endParaRPr dirty="0">
              <a:solidFill>
                <a:prstClr val="black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9140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2CA0AB2D-439A-4FE6-AF10-B24DD0236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250888"/>
            <a:ext cx="4533900" cy="4448175"/>
          </a:xfr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D8586657-A06A-48A5-AC4E-693201E8DDE6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starts </a:t>
            </a:r>
            <a:r>
              <a:rPr sz="2000" spc="80" dirty="0">
                <a:latin typeface="Arial"/>
                <a:cs typeface="Arial"/>
              </a:rPr>
              <a:t>in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[1,1]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40" dirty="0">
                <a:latin typeface="Arial"/>
                <a:cs typeface="Arial"/>
              </a:rPr>
              <a:t>None, None, None,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70929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[1,2]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-15" dirty="0">
                <a:latin typeface="Arial"/>
                <a:cs typeface="Arial"/>
              </a:rPr>
              <a:t>[2,1]?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8141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5A8A987-32E4-437B-8C90-F68981E1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1222313"/>
            <a:ext cx="4552950" cy="4505325"/>
          </a:xfr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D29BFC5-D6FD-4317-988C-D389B3A4EE8F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[1,2]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40" dirty="0">
                <a:latin typeface="Arial"/>
                <a:cs typeface="Arial"/>
              </a:rPr>
              <a:t>None, 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None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70929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[3,1]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35" dirty="0">
                <a:latin typeface="Arial"/>
                <a:cs typeface="Arial"/>
              </a:rPr>
              <a:t>[2,2] </a:t>
            </a:r>
            <a:r>
              <a:rPr sz="2000" spc="135" dirty="0">
                <a:latin typeface="Arial"/>
                <a:cs typeface="Arial"/>
              </a:rPr>
              <a:t>from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Stench?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5625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FFBFB01C-1D3B-438D-86F4-7F2FF9ABF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303275"/>
            <a:ext cx="4572000" cy="4495800"/>
          </a:xfr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6459067-F511-4867-B16F-ABC89BFF689E}"/>
              </a:ext>
            </a:extLst>
          </p:cNvPr>
          <p:cNvSpPr txBox="1"/>
          <p:nvPr/>
        </p:nvSpPr>
        <p:spPr>
          <a:xfrm>
            <a:off x="916939" y="1808988"/>
            <a:ext cx="4652645" cy="1016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07314">
              <a:lnSpc>
                <a:spcPts val="2180"/>
              </a:lnSpc>
              <a:spcBef>
                <a:spcPts val="35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back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[1,1]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gets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  </a:t>
            </a:r>
            <a:r>
              <a:rPr sz="2000" spc="35" dirty="0">
                <a:latin typeface="Arial"/>
                <a:cs typeface="Arial"/>
              </a:rPr>
              <a:t>same </a:t>
            </a:r>
            <a:r>
              <a:rPr sz="2000" spc="65" dirty="0">
                <a:latin typeface="Arial"/>
                <a:cs typeface="Arial"/>
              </a:rPr>
              <a:t>percept </a:t>
            </a:r>
            <a:r>
              <a:rPr sz="2000" spc="55" dirty="0">
                <a:latin typeface="Arial"/>
                <a:cs typeface="Arial"/>
              </a:rPr>
              <a:t>vector </a:t>
            </a:r>
            <a:r>
              <a:rPr sz="2000" spc="-30" dirty="0">
                <a:latin typeface="Arial"/>
                <a:cs typeface="Arial"/>
              </a:rPr>
              <a:t>as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before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40" dirty="0">
                <a:latin typeface="Arial"/>
                <a:cs typeface="Arial"/>
              </a:rPr>
              <a:t>None, 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64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A9E5F90C-8D13-45E9-A6BF-3DCA8153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422185"/>
            <a:ext cx="4533900" cy="4495800"/>
          </a:xfr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748AEC86-BB7A-4E42-8FF5-0BF51D302906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[2,1]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40" dirty="0">
                <a:latin typeface="Arial"/>
                <a:cs typeface="Arial"/>
              </a:rPr>
              <a:t>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70929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[3,1]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35" dirty="0">
                <a:latin typeface="Arial"/>
                <a:cs typeface="Arial"/>
              </a:rPr>
              <a:t>[2,2] based </a:t>
            </a:r>
            <a:r>
              <a:rPr sz="2000" spc="105" dirty="0">
                <a:latin typeface="Arial"/>
                <a:cs typeface="Arial"/>
              </a:rPr>
              <a:t>on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Breeze?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508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3C8CCC4B-48AA-402D-9A7A-201A7000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66" y="1236600"/>
            <a:ext cx="4533900" cy="4476750"/>
          </a:xfrm>
        </p:spPr>
      </p:pic>
      <p:sp>
        <p:nvSpPr>
          <p:cNvPr id="8" name="object 31">
            <a:extLst>
              <a:ext uri="{FF2B5EF4-FFF2-40B4-BE49-F238E27FC236}">
                <a16:creationId xmlns:a16="http://schemas.microsoft.com/office/drawing/2014/main" id="{2F702A01-F58E-4B07-AFBD-772905DDE3CE}"/>
              </a:ext>
            </a:extLst>
          </p:cNvPr>
          <p:cNvSpPr txBox="1"/>
          <p:nvPr/>
        </p:nvSpPr>
        <p:spPr>
          <a:xfrm>
            <a:off x="916939" y="1490268"/>
            <a:ext cx="5236210" cy="14395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5080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[2,1]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40" dirty="0">
                <a:latin typeface="Arial"/>
                <a:cs typeface="Arial"/>
              </a:rPr>
              <a:t>None, </a:t>
            </a:r>
            <a:r>
              <a:rPr sz="2000" i="1" spc="-35" dirty="0">
                <a:latin typeface="Arial"/>
                <a:cs typeface="Arial"/>
              </a:rPr>
              <a:t>None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5092700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82EC9856-3DE8-4956-B657-74C125960705}"/>
              </a:ext>
            </a:extLst>
          </p:cNvPr>
          <p:cNvSpPr txBox="1"/>
          <p:nvPr/>
        </p:nvSpPr>
        <p:spPr>
          <a:xfrm>
            <a:off x="916939" y="3012947"/>
            <a:ext cx="478790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sz="2000" spc="50" dirty="0">
                <a:latin typeface="Arial"/>
                <a:cs typeface="Arial"/>
              </a:rPr>
              <a:t>What </a:t>
            </a:r>
            <a:r>
              <a:rPr sz="2000" spc="15" dirty="0">
                <a:latin typeface="Arial"/>
                <a:cs typeface="Arial"/>
              </a:rPr>
              <a:t>can </a:t>
            </a:r>
            <a:r>
              <a:rPr sz="2000" spc="55" dirty="0">
                <a:latin typeface="Arial"/>
                <a:cs typeface="Arial"/>
              </a:rPr>
              <a:t>we </a:t>
            </a:r>
            <a:r>
              <a:rPr sz="2000" spc="45" dirty="0">
                <a:latin typeface="Arial"/>
                <a:cs typeface="Arial"/>
              </a:rPr>
              <a:t>conclude </a:t>
            </a:r>
            <a:r>
              <a:rPr sz="2000" spc="90" dirty="0">
                <a:latin typeface="Arial"/>
                <a:cs typeface="Arial"/>
              </a:rPr>
              <a:t>about </a:t>
            </a:r>
            <a:r>
              <a:rPr sz="2000" spc="35" dirty="0">
                <a:latin typeface="Arial"/>
                <a:cs typeface="Arial"/>
              </a:rPr>
              <a:t>[2,2] </a:t>
            </a:r>
            <a:r>
              <a:rPr sz="2000" spc="70" dirty="0">
                <a:latin typeface="Arial"/>
                <a:cs typeface="Arial"/>
              </a:rPr>
              <a:t>and  </a:t>
            </a:r>
            <a:r>
              <a:rPr sz="2000" spc="35" dirty="0">
                <a:latin typeface="Arial"/>
                <a:cs typeface="Arial"/>
              </a:rPr>
              <a:t>[1,3]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based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lack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Stench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38596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5EC49BAF-EE9E-4985-A12F-DA9F8456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11" y="1241363"/>
            <a:ext cx="4505325" cy="4467225"/>
          </a:xfrm>
        </p:spPr>
      </p:pic>
      <p:sp>
        <p:nvSpPr>
          <p:cNvPr id="8" name="object 26">
            <a:extLst>
              <a:ext uri="{FF2B5EF4-FFF2-40B4-BE49-F238E27FC236}">
                <a16:creationId xmlns:a16="http://schemas.microsoft.com/office/drawing/2014/main" id="{1111333B-44DF-43CD-BCDC-525E58211AC3}"/>
              </a:ext>
            </a:extLst>
          </p:cNvPr>
          <p:cNvSpPr txBox="1"/>
          <p:nvPr/>
        </p:nvSpPr>
        <p:spPr>
          <a:xfrm>
            <a:off x="916939" y="1708404"/>
            <a:ext cx="4712970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[2,2]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5" dirty="0">
                <a:latin typeface="Arial"/>
                <a:cs typeface="Arial"/>
              </a:rPr>
              <a:t>Percept=[</a:t>
            </a:r>
            <a:r>
              <a:rPr sz="2000" i="1" spc="5" dirty="0">
                <a:latin typeface="Arial"/>
                <a:cs typeface="Arial"/>
              </a:rPr>
              <a:t>None, </a:t>
            </a:r>
            <a:r>
              <a:rPr sz="2000" i="1" spc="-40" dirty="0">
                <a:latin typeface="Arial"/>
                <a:cs typeface="Arial"/>
              </a:rPr>
              <a:t>None, None, None,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2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F182D6A8-A0C9-4748-88D9-DE8F708C4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460285"/>
            <a:ext cx="4476750" cy="4457700"/>
          </a:xfr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A950FB09-9F7F-428F-B0BF-3769F59C18EE}"/>
              </a:ext>
            </a:extLst>
          </p:cNvPr>
          <p:cNvSpPr txBox="1"/>
          <p:nvPr/>
        </p:nvSpPr>
        <p:spPr>
          <a:xfrm>
            <a:off x="916939" y="1490268"/>
            <a:ext cx="5243195" cy="2704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[2,3]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80" dirty="0">
                <a:latin typeface="Arial"/>
                <a:cs typeface="Arial"/>
              </a:rPr>
              <a:t>Gasp, </a:t>
            </a:r>
            <a:r>
              <a:rPr sz="2000" i="1" spc="-40" dirty="0">
                <a:latin typeface="Arial"/>
                <a:cs typeface="Arial"/>
              </a:rPr>
              <a:t>None,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None</a:t>
            </a:r>
            <a:r>
              <a:rPr sz="2000" spc="-10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R="12065" algn="r"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904875">
              <a:lnSpc>
                <a:spcPts val="2210"/>
              </a:lnSpc>
              <a:spcBef>
                <a:spcPts val="1090"/>
              </a:spcBef>
            </a:pPr>
            <a:r>
              <a:rPr sz="2000" spc="50" dirty="0">
                <a:latin typeface="Arial"/>
                <a:cs typeface="Arial"/>
              </a:rPr>
              <a:t>What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conclude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about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[2,4]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or  </a:t>
            </a:r>
            <a:r>
              <a:rPr sz="2000" spc="-15" dirty="0">
                <a:latin typeface="Arial"/>
                <a:cs typeface="Arial"/>
              </a:rPr>
              <a:t>[3,3]?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290"/>
              </a:spcBef>
            </a:pP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931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Knowledge, Reasoning and Planning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chapter we will learn about:</a:t>
            </a:r>
          </a:p>
          <a:p>
            <a:r>
              <a:rPr lang="en-US" dirty="0"/>
              <a:t>Knowledge based agents</a:t>
            </a:r>
          </a:p>
          <a:p>
            <a:r>
              <a:rPr lang="en-US" dirty="0"/>
              <a:t>Proportional logic</a:t>
            </a:r>
          </a:p>
          <a:p>
            <a:r>
              <a:rPr lang="en-US" dirty="0"/>
              <a:t>First order logic</a:t>
            </a:r>
          </a:p>
          <a:p>
            <a:r>
              <a:rPr lang="en-US" dirty="0"/>
              <a:t>Forward Chaining </a:t>
            </a:r>
          </a:p>
          <a:p>
            <a:r>
              <a:rPr lang="en-US" dirty="0"/>
              <a:t>Backward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4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4F6DFB0D-2F0A-431F-9858-45970315A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1" y="1204912"/>
            <a:ext cx="4514850" cy="4448175"/>
          </a:xfrm>
        </p:spPr>
      </p:pic>
      <p:sp>
        <p:nvSpPr>
          <p:cNvPr id="7" name="object 26">
            <a:extLst>
              <a:ext uri="{FF2B5EF4-FFF2-40B4-BE49-F238E27FC236}">
                <a16:creationId xmlns:a16="http://schemas.microsoft.com/office/drawing/2014/main" id="{160976B3-BF85-48C2-91D6-C1365B7AD5EE}"/>
              </a:ext>
            </a:extLst>
          </p:cNvPr>
          <p:cNvSpPr txBox="1"/>
          <p:nvPr/>
        </p:nvSpPr>
        <p:spPr>
          <a:xfrm>
            <a:off x="916939" y="1708404"/>
            <a:ext cx="4989195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2000" spc="-35" dirty="0">
                <a:latin typeface="Arial"/>
                <a:cs typeface="Arial"/>
              </a:rPr>
              <a:t>Shankar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moves </a:t>
            </a:r>
            <a:r>
              <a:rPr sz="2000" spc="114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[2,3]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15" dirty="0">
                <a:latin typeface="Arial"/>
                <a:cs typeface="Arial"/>
              </a:rPr>
              <a:t>Percept=[</a:t>
            </a:r>
            <a:r>
              <a:rPr sz="2000" i="1" spc="-15" dirty="0">
                <a:latin typeface="Arial"/>
                <a:cs typeface="Arial"/>
              </a:rPr>
              <a:t>Stench, </a:t>
            </a:r>
            <a:r>
              <a:rPr sz="2000" i="1" spc="-85" dirty="0">
                <a:latin typeface="Arial"/>
                <a:cs typeface="Arial"/>
              </a:rPr>
              <a:t>Breeze, </a:t>
            </a:r>
            <a:r>
              <a:rPr sz="2000" i="1" spc="-75" dirty="0">
                <a:latin typeface="Arial"/>
                <a:cs typeface="Arial"/>
              </a:rPr>
              <a:t>Gasp, </a:t>
            </a:r>
            <a:r>
              <a:rPr sz="2000" i="1" spc="-40" dirty="0">
                <a:latin typeface="Arial"/>
                <a:cs typeface="Arial"/>
              </a:rPr>
              <a:t>None,</a:t>
            </a:r>
            <a:r>
              <a:rPr sz="2000" i="1" spc="-5" dirty="0">
                <a:latin typeface="Arial"/>
                <a:cs typeface="Arial"/>
              </a:rPr>
              <a:t> None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C81B782D-BA8A-4739-9032-ED3DB6BCB5FF}"/>
              </a:ext>
            </a:extLst>
          </p:cNvPr>
          <p:cNvSpPr txBox="1"/>
          <p:nvPr/>
        </p:nvSpPr>
        <p:spPr>
          <a:xfrm>
            <a:off x="916939" y="3012947"/>
            <a:ext cx="4008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75" dirty="0">
                <a:latin typeface="Arial"/>
                <a:cs typeface="Arial"/>
              </a:rPr>
              <a:t>heard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Gasp, </a:t>
            </a:r>
            <a:r>
              <a:rPr sz="2000" spc="20" dirty="0">
                <a:latin typeface="Arial"/>
                <a:cs typeface="Arial"/>
              </a:rPr>
              <a:t>so Luke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here!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39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 can serve as a general class of representations for knowledge-based agents.  Here we are going to examine Propositional Logic.</a:t>
            </a:r>
          </a:p>
          <a:p>
            <a:r>
              <a:rPr lang="en-US" dirty="0"/>
              <a:t>KB consists of </a:t>
            </a:r>
            <a:r>
              <a:rPr lang="en-US" dirty="0">
                <a:highlight>
                  <a:srgbClr val="FFFF00"/>
                </a:highlight>
              </a:rPr>
              <a:t>sentences</a:t>
            </a:r>
            <a:r>
              <a:rPr lang="en-US" dirty="0"/>
              <a:t> in the representation language</a:t>
            </a:r>
          </a:p>
          <a:p>
            <a:r>
              <a:rPr lang="en-US" dirty="0"/>
              <a:t>Representation language has a </a:t>
            </a:r>
            <a:r>
              <a:rPr lang="en-US" dirty="0">
                <a:highlight>
                  <a:srgbClr val="FFFF00"/>
                </a:highlight>
              </a:rPr>
              <a:t>syntax</a:t>
            </a:r>
            <a:r>
              <a:rPr lang="en-US" dirty="0"/>
              <a:t> that specifies sentences that are well-formed</a:t>
            </a:r>
          </a:p>
          <a:p>
            <a:r>
              <a:rPr lang="en-US" dirty="0"/>
              <a:t>A logic defines the </a:t>
            </a:r>
            <a:r>
              <a:rPr lang="en-US" dirty="0">
                <a:highlight>
                  <a:srgbClr val="FFFF00"/>
                </a:highlight>
              </a:rPr>
              <a:t>semantics</a:t>
            </a:r>
            <a:r>
              <a:rPr lang="en-US" dirty="0"/>
              <a:t> of the sentences, which is their meaning</a:t>
            </a:r>
          </a:p>
          <a:p>
            <a:r>
              <a:rPr lang="en-US" dirty="0"/>
              <a:t>The semantics defines the truth of each sentence with respect to a possible world, which we will often call a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2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For example, the semantics for arithmetic specifies that the sentence “ </a:t>
            </a:r>
            <a:r>
              <a:rPr lang="en-US" i="1" dirty="0" err="1"/>
              <a:t>x+y</a:t>
            </a:r>
            <a:r>
              <a:rPr lang="en-US" i="1" dirty="0"/>
              <a:t>=4</a:t>
            </a:r>
            <a:r>
              <a:rPr lang="en-US" dirty="0"/>
              <a:t>” is true in a world where x is 2 and y is 2, but false in a world where x is 1 and y is 1.</a:t>
            </a:r>
          </a:p>
          <a:p>
            <a:r>
              <a:rPr lang="en-US" dirty="0"/>
              <a:t>In standard logics, every sentence must be either true or false in each possible world—there is no “in between.”</a:t>
            </a:r>
          </a:p>
          <a:p>
            <a:r>
              <a:rPr lang="en-US" dirty="0"/>
              <a:t>When we need to be precise, we use the term </a:t>
            </a:r>
            <a:r>
              <a:rPr lang="en-US" b="1" dirty="0">
                <a:highlight>
                  <a:srgbClr val="FFFF00"/>
                </a:highlight>
              </a:rPr>
              <a:t>model</a:t>
            </a:r>
            <a:r>
              <a:rPr lang="en-US" dirty="0"/>
              <a:t> in place of “possible world.”</a:t>
            </a:r>
          </a:p>
        </p:txBody>
      </p:sp>
    </p:spTree>
    <p:extLst>
      <p:ext uri="{BB962C8B-B14F-4D97-AF65-F5344CB8AC3E}">
        <p14:creationId xmlns:p14="http://schemas.microsoft.com/office/powerpoint/2010/main" val="285703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60" dirty="0">
                <a:cs typeface="Arial"/>
              </a:rPr>
              <a:t>If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35" dirty="0">
                <a:cs typeface="Arial"/>
              </a:rPr>
              <a:t>sentence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dirty="0">
                <a:cs typeface="Cambria Math"/>
              </a:rPr>
              <a:t>𝛂</a:t>
            </a:r>
            <a:r>
              <a:rPr lang="en-US" sz="2400" spc="80" dirty="0">
                <a:cs typeface="Cambria Math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100" dirty="0">
                <a:cs typeface="Arial"/>
              </a:rPr>
              <a:t>true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80" dirty="0">
                <a:cs typeface="Arial"/>
              </a:rPr>
              <a:t>in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90" dirty="0">
                <a:cs typeface="Arial"/>
              </a:rPr>
              <a:t>model</a:t>
            </a:r>
            <a:r>
              <a:rPr lang="en-US" sz="2400" spc="-45" dirty="0">
                <a:cs typeface="Arial"/>
              </a:rPr>
              <a:t> </a:t>
            </a:r>
            <a:r>
              <a:rPr lang="en-US" sz="2400" b="1" spc="185" dirty="0">
                <a:cs typeface="Arial"/>
              </a:rPr>
              <a:t>m</a:t>
            </a:r>
            <a:r>
              <a:rPr lang="en-US" sz="2400" b="1" spc="-35" dirty="0">
                <a:cs typeface="Arial"/>
              </a:rPr>
              <a:t> </a:t>
            </a:r>
            <a:r>
              <a:rPr lang="en-US" sz="2400" spc="90" dirty="0">
                <a:cs typeface="Arial"/>
              </a:rPr>
              <a:t>then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55" dirty="0">
                <a:cs typeface="Arial"/>
              </a:rPr>
              <a:t>we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20" dirty="0">
                <a:cs typeface="Arial"/>
              </a:rPr>
              <a:t>say</a:t>
            </a:r>
            <a:endParaRPr lang="en-US" sz="2400" dirty="0">
              <a:cs typeface="Arial"/>
            </a:endParaRPr>
          </a:p>
          <a:p>
            <a:pPr marL="1041400" lvl="1" indent="-3429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lang="en-US" b="1" spc="185" dirty="0">
                <a:cs typeface="Arial"/>
              </a:rPr>
              <a:t>m </a:t>
            </a:r>
            <a:r>
              <a:rPr lang="en-US" spc="20" dirty="0">
                <a:cs typeface="Arial"/>
              </a:rPr>
              <a:t>satisfies </a:t>
            </a:r>
            <a:r>
              <a:rPr lang="en-US" spc="-40" dirty="0">
                <a:cs typeface="Cambria Math"/>
              </a:rPr>
              <a:t>𝛂</a:t>
            </a:r>
            <a:r>
              <a:rPr lang="en-US" spc="-40" dirty="0">
                <a:cs typeface="Arial"/>
              </a:rPr>
              <a:t>,</a:t>
            </a:r>
            <a:r>
              <a:rPr lang="en-US" spc="-320" dirty="0">
                <a:cs typeface="Arial"/>
              </a:rPr>
              <a:t> </a:t>
            </a:r>
            <a:r>
              <a:rPr lang="en-US" spc="120" dirty="0">
                <a:cs typeface="Arial"/>
              </a:rPr>
              <a:t>or</a:t>
            </a:r>
            <a:endParaRPr lang="en-US" dirty="0">
              <a:cs typeface="Arial"/>
            </a:endParaRPr>
          </a:p>
          <a:p>
            <a:pPr marL="1041400" lvl="1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lang="en-US" b="1" spc="185" dirty="0">
                <a:cs typeface="Arial"/>
              </a:rPr>
              <a:t>m</a:t>
            </a:r>
            <a:r>
              <a:rPr lang="en-US" b="1" spc="-380" dirty="0">
                <a:cs typeface="Arial"/>
              </a:rPr>
              <a:t> </a:t>
            </a:r>
            <a:r>
              <a:rPr lang="en-US" dirty="0">
                <a:cs typeface="Arial"/>
              </a:rPr>
              <a:t>is a </a:t>
            </a:r>
            <a:r>
              <a:rPr lang="en-US" spc="90" dirty="0">
                <a:cs typeface="Arial"/>
              </a:rPr>
              <a:t>model </a:t>
            </a:r>
            <a:r>
              <a:rPr lang="en-US" spc="105" dirty="0">
                <a:cs typeface="Arial"/>
              </a:rPr>
              <a:t>of </a:t>
            </a:r>
            <a:r>
              <a:rPr lang="en-US" dirty="0">
                <a:cs typeface="Cambria Math"/>
              </a:rPr>
              <a:t>𝛂</a:t>
            </a:r>
          </a:p>
          <a:p>
            <a:r>
              <a:rPr lang="en-US" sz="2400" dirty="0"/>
              <a:t>We use the notation M(𝛂) to mean the </a:t>
            </a:r>
            <a:r>
              <a:rPr lang="en-US" sz="2400" b="1" dirty="0"/>
              <a:t>set of all models </a:t>
            </a:r>
            <a:r>
              <a:rPr lang="en-US" sz="2400" dirty="0"/>
              <a:t>of 𝛂.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92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Entailment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fontScale="85000" lnSpcReduction="10000"/>
          </a:bodyPr>
          <a:lstStyle/>
          <a:p>
            <a:pPr marL="12700" marR="746760">
              <a:lnSpc>
                <a:spcPts val="2210"/>
              </a:lnSpc>
              <a:spcBef>
                <a:spcPts val="330"/>
              </a:spcBef>
            </a:pPr>
            <a:r>
              <a:rPr lang="en-US" sz="2400" spc="15" dirty="0">
                <a:latin typeface="Arial"/>
                <a:cs typeface="Arial"/>
              </a:rPr>
              <a:t>Once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have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notion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truth,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can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start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define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logical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30" dirty="0">
                <a:latin typeface="Arial"/>
                <a:cs typeface="Arial"/>
              </a:rPr>
              <a:t>reasoning</a:t>
            </a:r>
            <a:r>
              <a:rPr lang="en-US" sz="2400" spc="30" dirty="0">
                <a:latin typeface="Arial"/>
                <a:cs typeface="Arial"/>
              </a:rPr>
              <a:t>.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Logical  </a:t>
            </a:r>
            <a:r>
              <a:rPr lang="en-US" sz="2400" spc="50" dirty="0">
                <a:latin typeface="Arial"/>
                <a:cs typeface="Arial"/>
              </a:rPr>
              <a:t>reasoning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involves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b="1" spc="110" dirty="0">
                <a:latin typeface="Arial"/>
                <a:cs typeface="Arial"/>
              </a:rPr>
              <a:t>entailment</a:t>
            </a:r>
            <a:r>
              <a:rPr lang="en-US" sz="2400" b="1" spc="-35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relation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between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sentence.</a:t>
            </a:r>
            <a:endParaRPr lang="en-US" sz="2400" dirty="0">
              <a:latin typeface="Arial"/>
              <a:cs typeface="Arial"/>
            </a:endParaRPr>
          </a:p>
          <a:p>
            <a:pPr marL="12700" marR="169545">
              <a:lnSpc>
                <a:spcPts val="2110"/>
              </a:lnSpc>
              <a:spcBef>
                <a:spcPts val="1060"/>
              </a:spcBef>
            </a:pPr>
            <a:r>
              <a:rPr lang="en-US" sz="2400" spc="60" dirty="0">
                <a:latin typeface="Arial"/>
                <a:cs typeface="Arial"/>
              </a:rPr>
              <a:t>In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plain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English,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0" dirty="0">
                <a:latin typeface="Arial"/>
                <a:cs typeface="Arial"/>
              </a:rPr>
              <a:t>entailment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idea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sentence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b="1" spc="35" dirty="0">
                <a:latin typeface="Arial"/>
                <a:cs typeface="Arial"/>
              </a:rPr>
              <a:t>follows</a:t>
            </a:r>
            <a:r>
              <a:rPr lang="en-US" sz="2400" b="1" spc="-20" dirty="0">
                <a:latin typeface="Arial"/>
                <a:cs typeface="Arial"/>
              </a:rPr>
              <a:t> </a:t>
            </a:r>
            <a:r>
              <a:rPr lang="en-US" sz="2400" b="1" spc="15" dirty="0">
                <a:latin typeface="Arial"/>
                <a:cs typeface="Arial"/>
              </a:rPr>
              <a:t>logically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spc="135" dirty="0">
                <a:latin typeface="Arial"/>
                <a:cs typeface="Arial"/>
              </a:rPr>
              <a:t>from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another  </a:t>
            </a:r>
            <a:r>
              <a:rPr lang="en-US" sz="2400" spc="25" dirty="0">
                <a:latin typeface="Arial"/>
                <a:cs typeface="Arial"/>
              </a:rPr>
              <a:t>sentence.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400" spc="-10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write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sentence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80" dirty="0">
                <a:latin typeface="Cambria Math"/>
                <a:cs typeface="Cambria Math"/>
              </a:rPr>
              <a:t> </a:t>
            </a:r>
            <a:r>
              <a:rPr lang="en-US" sz="2400" spc="45" dirty="0">
                <a:latin typeface="Arial"/>
                <a:cs typeface="Arial"/>
              </a:rPr>
              <a:t>entails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sentence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b="1" spc="95" dirty="0">
                <a:latin typeface="Arial"/>
                <a:cs typeface="Arial"/>
              </a:rPr>
              <a:t>β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70" dirty="0">
                <a:latin typeface="Arial"/>
                <a:cs typeface="Arial"/>
              </a:rPr>
              <a:t>in</a:t>
            </a:r>
            <a:r>
              <a:rPr lang="en-US" sz="2400" b="1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mathematical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notation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use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3600" b="1" spc="89" baseline="1424" dirty="0">
                <a:latin typeface="Cambria Math"/>
                <a:cs typeface="Cambria Math"/>
              </a:rPr>
              <a:t>⊨</a:t>
            </a:r>
            <a:r>
              <a:rPr lang="en-US" sz="3600" b="1" spc="150" baseline="1424" dirty="0">
                <a:latin typeface="Cambria Math"/>
                <a:cs typeface="Cambria Math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symbol:</a:t>
            </a:r>
            <a:endParaRPr lang="en-US"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00"/>
              </a:spcBef>
            </a:pPr>
            <a:r>
              <a:rPr lang="en-US" sz="2400" spc="50" dirty="0">
                <a:latin typeface="Cambria Math"/>
                <a:cs typeface="Cambria Math"/>
              </a:rPr>
              <a:t>𝛂</a:t>
            </a:r>
            <a:r>
              <a:rPr lang="en-US" sz="3600" b="1" spc="75" baseline="1424" dirty="0">
                <a:latin typeface="Cambria Math"/>
                <a:cs typeface="Cambria Math"/>
              </a:rPr>
              <a:t>⊨</a:t>
            </a:r>
            <a:r>
              <a:rPr lang="en-US" sz="2400" b="1" spc="50" dirty="0">
                <a:latin typeface="Arial"/>
                <a:cs typeface="Arial"/>
              </a:rPr>
              <a:t>β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85" dirty="0">
                <a:latin typeface="Arial"/>
                <a:cs typeface="Arial"/>
              </a:rPr>
              <a:t>definition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</a:p>
          <a:p>
            <a:pPr marL="926465">
              <a:lnSpc>
                <a:spcPct val="100000"/>
              </a:lnSpc>
              <a:spcBef>
                <a:spcPts val="815"/>
              </a:spcBef>
              <a:tabLst>
                <a:tab pos="1572895" algn="l"/>
              </a:tabLst>
            </a:pPr>
            <a:r>
              <a:rPr lang="en-US" sz="2400" spc="50" dirty="0">
                <a:latin typeface="Cambria Math"/>
                <a:cs typeface="Cambria Math"/>
              </a:rPr>
              <a:t>𝛂</a:t>
            </a:r>
            <a:r>
              <a:rPr lang="en-US" sz="3600" b="1" spc="75" baseline="1424" dirty="0">
                <a:latin typeface="Cambria Math"/>
                <a:cs typeface="Cambria Math"/>
              </a:rPr>
              <a:t>⊨</a:t>
            </a:r>
            <a:r>
              <a:rPr lang="en-US" sz="2400" b="1" spc="50" dirty="0">
                <a:latin typeface="Arial"/>
                <a:cs typeface="Arial"/>
              </a:rPr>
              <a:t>β	</a:t>
            </a:r>
            <a:r>
              <a:rPr lang="en-US" sz="2400" spc="85" dirty="0">
                <a:latin typeface="Arial"/>
                <a:cs typeface="Arial"/>
              </a:rPr>
              <a:t>if </a:t>
            </a:r>
            <a:r>
              <a:rPr lang="en-US" sz="2400" spc="70" dirty="0">
                <a:latin typeface="Arial"/>
                <a:cs typeface="Arial"/>
              </a:rPr>
              <a:t>and </a:t>
            </a:r>
            <a:r>
              <a:rPr lang="en-US" sz="2400" spc="65" dirty="0">
                <a:latin typeface="Arial"/>
                <a:cs typeface="Arial"/>
              </a:rPr>
              <a:t>only </a:t>
            </a:r>
            <a:r>
              <a:rPr lang="en-US" sz="2400" spc="85" dirty="0">
                <a:latin typeface="Arial"/>
                <a:cs typeface="Arial"/>
              </a:rPr>
              <a:t>if</a:t>
            </a:r>
            <a:r>
              <a:rPr lang="en-US" sz="2400" spc="-390" dirty="0">
                <a:latin typeface="Arial"/>
                <a:cs typeface="Arial"/>
              </a:rPr>
              <a:t> </a:t>
            </a:r>
            <a:r>
              <a:rPr lang="en-US" sz="2400" b="1" spc="35" dirty="0">
                <a:latin typeface="Arial"/>
                <a:cs typeface="Arial"/>
              </a:rPr>
              <a:t>M(</a:t>
            </a:r>
            <a:r>
              <a:rPr lang="en-US" sz="2400" spc="35" dirty="0">
                <a:latin typeface="Cambria Math"/>
                <a:cs typeface="Cambria Math"/>
              </a:rPr>
              <a:t>𝛂</a:t>
            </a:r>
            <a:r>
              <a:rPr lang="en-US" sz="2400" spc="35" dirty="0">
                <a:latin typeface="Arial"/>
                <a:cs typeface="Arial"/>
              </a:rPr>
              <a:t>) </a:t>
            </a:r>
            <a:r>
              <a:rPr lang="en-US" sz="3600" b="1" spc="97" baseline="1424" dirty="0">
                <a:latin typeface="Cambria Math"/>
                <a:cs typeface="Cambria Math"/>
              </a:rPr>
              <a:t>⊆ </a:t>
            </a:r>
            <a:r>
              <a:rPr lang="en-US" sz="2400" b="1" spc="85" dirty="0">
                <a:latin typeface="Arial"/>
                <a:cs typeface="Arial"/>
              </a:rPr>
              <a:t>M(β)</a:t>
            </a:r>
            <a:r>
              <a:rPr lang="en-US" sz="2400" spc="85" dirty="0">
                <a:latin typeface="Arial"/>
                <a:cs typeface="Arial"/>
              </a:rPr>
              <a:t>(model of alpha is subset of model of beta)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4400" dirty="0">
              <a:latin typeface="Arial"/>
              <a:cs typeface="Arial"/>
            </a:endParaRPr>
          </a:p>
          <a:p>
            <a:pPr marL="12700" marR="357505">
              <a:lnSpc>
                <a:spcPts val="2110"/>
              </a:lnSpc>
              <a:tabLst>
                <a:tab pos="6592570" algn="l"/>
              </a:tabLst>
            </a:pPr>
            <a:r>
              <a:rPr lang="en-US" sz="2400" dirty="0">
                <a:latin typeface="Arial"/>
                <a:cs typeface="Arial"/>
              </a:rPr>
              <a:t>This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means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90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10" dirty="0">
                <a:latin typeface="Arial"/>
                <a:cs typeface="Arial"/>
              </a:rPr>
              <a:t>more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specific,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20" dirty="0">
                <a:latin typeface="Arial"/>
                <a:cs typeface="Arial"/>
              </a:rPr>
              <a:t>or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stronger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than,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b="1" spc="55" dirty="0">
                <a:latin typeface="Arial"/>
                <a:cs typeface="Arial"/>
              </a:rPr>
              <a:t>β. </a:t>
            </a:r>
            <a:r>
              <a:rPr lang="en-US" sz="2400" spc="20" dirty="0">
                <a:latin typeface="Arial"/>
                <a:cs typeface="Arial"/>
              </a:rPr>
              <a:t>For </a:t>
            </a:r>
            <a:r>
              <a:rPr lang="en-US" sz="2400" spc="15" dirty="0">
                <a:latin typeface="Arial"/>
                <a:cs typeface="Arial"/>
              </a:rPr>
              <a:t>instances, </a:t>
            </a:r>
            <a:r>
              <a:rPr lang="en-US" sz="2400" b="1" spc="95" dirty="0">
                <a:latin typeface="Arial"/>
                <a:cs typeface="Arial"/>
              </a:rPr>
              <a:t>β </a:t>
            </a:r>
            <a:r>
              <a:rPr lang="en-US" sz="2400" spc="60" dirty="0">
                <a:latin typeface="Arial"/>
                <a:cs typeface="Arial"/>
              </a:rPr>
              <a:t>could</a:t>
            </a:r>
            <a:r>
              <a:rPr lang="en-US" sz="2400" spc="-275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mean 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“The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agent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robot”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and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80" dirty="0">
                <a:latin typeface="Cambria Math"/>
                <a:cs typeface="Cambria Math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could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75" dirty="0">
                <a:latin typeface="Arial"/>
                <a:cs typeface="Arial"/>
              </a:rPr>
              <a:t>mean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“The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agent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0" dirty="0" err="1">
                <a:latin typeface="Arial"/>
                <a:cs typeface="Arial"/>
              </a:rPr>
              <a:t>astromech</a:t>
            </a:r>
            <a:r>
              <a:rPr lang="en-US" sz="2400" spc="50" dirty="0">
                <a:latin typeface="Arial"/>
                <a:cs typeface="Arial"/>
              </a:rPr>
              <a:t>”.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 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Calendar&#10;&#10;Description automatically generated">
            <a:extLst>
              <a:ext uri="{FF2B5EF4-FFF2-40B4-BE49-F238E27FC236}">
                <a16:creationId xmlns:a16="http://schemas.microsoft.com/office/drawing/2014/main" id="{C4C91E1B-1131-493E-83E4-E52EF1C3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8" y="636104"/>
            <a:ext cx="4966252" cy="52818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AABA02-6F91-47BA-8B35-AD7A73CDC3A4}"/>
              </a:ext>
            </a:extLst>
          </p:cNvPr>
          <p:cNvSpPr txBox="1"/>
          <p:nvPr/>
        </p:nvSpPr>
        <p:spPr>
          <a:xfrm>
            <a:off x="1205948" y="1506482"/>
            <a:ext cx="4890052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625475">
              <a:lnSpc>
                <a:spcPts val="2180"/>
              </a:lnSpc>
              <a:spcBef>
                <a:spcPts val="355"/>
              </a:spcBef>
            </a:pP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75" dirty="0">
                <a:latin typeface="Arial"/>
                <a:cs typeface="Arial"/>
              </a:rPr>
              <a:t>KB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can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5" dirty="0">
                <a:latin typeface="Arial"/>
                <a:cs typeface="Arial"/>
              </a:rPr>
              <a:t>be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0" dirty="0">
                <a:latin typeface="Arial"/>
                <a:cs typeface="Arial"/>
              </a:rPr>
              <a:t>thought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105" dirty="0">
                <a:latin typeface="Arial"/>
                <a:cs typeface="Arial"/>
              </a:rPr>
              <a:t>of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as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set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5" dirty="0">
                <a:latin typeface="Arial"/>
                <a:cs typeface="Arial"/>
              </a:rPr>
              <a:t>of  </a:t>
            </a:r>
            <a:r>
              <a:rPr lang="en-US" sz="1800" spc="20" dirty="0">
                <a:latin typeface="Arial"/>
                <a:cs typeface="Arial"/>
              </a:rPr>
              <a:t>sentences.</a:t>
            </a:r>
            <a:endParaRPr lang="en-US"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lang="en-US" sz="1800" spc="5" dirty="0">
                <a:latin typeface="Cambria Math"/>
                <a:cs typeface="Cambria Math"/>
              </a:rPr>
              <a:t>𝛂</a:t>
            </a:r>
            <a:r>
              <a:rPr lang="en-US" sz="1800" b="1" spc="7" baseline="-17094" dirty="0">
                <a:latin typeface="Arial"/>
                <a:cs typeface="Arial"/>
              </a:rPr>
              <a:t>1 </a:t>
            </a:r>
            <a:r>
              <a:rPr lang="en-US" sz="1800" b="1" spc="-30" dirty="0">
                <a:latin typeface="Arial"/>
                <a:cs typeface="Arial"/>
              </a:rPr>
              <a:t>= </a:t>
            </a:r>
            <a:r>
              <a:rPr lang="en-US" sz="1800" spc="30" dirty="0">
                <a:latin typeface="Arial"/>
                <a:cs typeface="Arial"/>
              </a:rPr>
              <a:t>“There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100" dirty="0">
                <a:latin typeface="Arial"/>
                <a:cs typeface="Arial"/>
              </a:rPr>
              <a:t>no pit </a:t>
            </a:r>
            <a:r>
              <a:rPr lang="en-US" sz="1800" spc="80" dirty="0">
                <a:latin typeface="Arial"/>
                <a:cs typeface="Arial"/>
              </a:rPr>
              <a:t>in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[1,2]”</a:t>
            </a:r>
            <a:endParaRPr lang="en-US"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lang="en-US" sz="1800" spc="5" dirty="0">
                <a:latin typeface="Cambria Math"/>
                <a:cs typeface="Cambria Math"/>
              </a:rPr>
              <a:t>𝛂</a:t>
            </a:r>
            <a:r>
              <a:rPr lang="en-US" sz="1800" b="1" spc="7" baseline="-17094" dirty="0">
                <a:latin typeface="Arial"/>
                <a:cs typeface="Arial"/>
              </a:rPr>
              <a:t>2 </a:t>
            </a:r>
            <a:r>
              <a:rPr lang="en-US" sz="1800" b="1" spc="-30" dirty="0">
                <a:latin typeface="Arial"/>
                <a:cs typeface="Arial"/>
              </a:rPr>
              <a:t>= </a:t>
            </a:r>
            <a:r>
              <a:rPr lang="en-US" sz="1800" spc="30" dirty="0">
                <a:latin typeface="Arial"/>
                <a:cs typeface="Arial"/>
              </a:rPr>
              <a:t>“There </a:t>
            </a:r>
            <a:r>
              <a:rPr lang="en-US" sz="1800" dirty="0">
                <a:latin typeface="Arial"/>
                <a:cs typeface="Arial"/>
              </a:rPr>
              <a:t>is a </a:t>
            </a:r>
            <a:r>
              <a:rPr lang="en-US" sz="1800" spc="100" dirty="0">
                <a:latin typeface="Arial"/>
                <a:cs typeface="Arial"/>
              </a:rPr>
              <a:t>pit </a:t>
            </a:r>
            <a:r>
              <a:rPr lang="en-US" sz="1800" spc="80" dirty="0">
                <a:latin typeface="Arial"/>
                <a:cs typeface="Arial"/>
              </a:rPr>
              <a:t>in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[3,1]”</a:t>
            </a:r>
            <a:endParaRPr lang="en-US"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lang="en-US" sz="1800" spc="5" dirty="0">
                <a:latin typeface="Cambria Math"/>
                <a:cs typeface="Cambria Math"/>
              </a:rPr>
              <a:t>𝛂</a:t>
            </a:r>
            <a:r>
              <a:rPr lang="en-US" sz="1800" b="1" spc="7" baseline="-17094" dirty="0">
                <a:latin typeface="Arial"/>
                <a:cs typeface="Arial"/>
              </a:rPr>
              <a:t>3 </a:t>
            </a:r>
            <a:r>
              <a:rPr lang="en-US" sz="1800" b="1" spc="-30" dirty="0">
                <a:latin typeface="Arial"/>
                <a:cs typeface="Arial"/>
              </a:rPr>
              <a:t>= </a:t>
            </a:r>
            <a:r>
              <a:rPr lang="en-US" sz="1800" spc="30" dirty="0">
                <a:latin typeface="Arial"/>
                <a:cs typeface="Arial"/>
              </a:rPr>
              <a:t>“There </a:t>
            </a:r>
            <a:r>
              <a:rPr lang="en-US" sz="1800" dirty="0">
                <a:latin typeface="Arial"/>
                <a:cs typeface="Arial"/>
              </a:rPr>
              <a:t>is a </a:t>
            </a:r>
            <a:r>
              <a:rPr lang="en-US" sz="1800" spc="80" dirty="0" err="1">
                <a:latin typeface="Arial"/>
                <a:cs typeface="Arial"/>
              </a:rPr>
              <a:t>wampa</a:t>
            </a:r>
            <a:r>
              <a:rPr lang="en-US" sz="1800" spc="80" dirty="0">
                <a:latin typeface="Arial"/>
                <a:cs typeface="Arial"/>
              </a:rPr>
              <a:t> in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[1,3]”</a:t>
            </a:r>
            <a:endParaRPr lang="en-US" sz="1800" dirty="0">
              <a:latin typeface="Arial"/>
              <a:cs typeface="Arial"/>
            </a:endParaRPr>
          </a:p>
          <a:p>
            <a:pPr marL="38100" marR="30480">
              <a:lnSpc>
                <a:spcPct val="90300"/>
              </a:lnSpc>
              <a:spcBef>
                <a:spcPts val="930"/>
              </a:spcBef>
              <a:tabLst>
                <a:tab pos="2837815" algn="l"/>
              </a:tabLst>
            </a:pPr>
            <a:r>
              <a:rPr lang="en-US" sz="1800" b="1" spc="30" dirty="0">
                <a:latin typeface="Arial"/>
                <a:cs typeface="Arial"/>
              </a:rPr>
              <a:t>The </a:t>
            </a:r>
            <a:r>
              <a:rPr lang="en-US" sz="1800" b="1" spc="-114" dirty="0">
                <a:latin typeface="Arial"/>
                <a:cs typeface="Arial"/>
              </a:rPr>
              <a:t>KB </a:t>
            </a:r>
            <a:r>
              <a:rPr lang="en-US" sz="1800" b="1" spc="-35" dirty="0">
                <a:latin typeface="Arial"/>
                <a:cs typeface="Arial"/>
              </a:rPr>
              <a:t>is </a:t>
            </a:r>
            <a:r>
              <a:rPr lang="en-US" sz="1800" b="1" spc="40" dirty="0">
                <a:latin typeface="Arial"/>
                <a:cs typeface="Arial"/>
              </a:rPr>
              <a:t>false </a:t>
            </a:r>
            <a:r>
              <a:rPr lang="en-US" sz="1800" spc="80" dirty="0">
                <a:latin typeface="Arial"/>
                <a:cs typeface="Arial"/>
              </a:rPr>
              <a:t>in </a:t>
            </a:r>
            <a:r>
              <a:rPr lang="en-US" sz="1800" spc="65" dirty="0">
                <a:latin typeface="Arial"/>
                <a:cs typeface="Arial"/>
              </a:rPr>
              <a:t>models </a:t>
            </a:r>
            <a:r>
              <a:rPr lang="en-US" sz="1800" spc="95" dirty="0">
                <a:latin typeface="Arial"/>
                <a:cs typeface="Arial"/>
              </a:rPr>
              <a:t>that</a:t>
            </a:r>
            <a:r>
              <a:rPr lang="en-US" sz="1800" spc="-254" dirty="0">
                <a:latin typeface="Arial"/>
                <a:cs typeface="Arial"/>
              </a:rPr>
              <a:t> </a:t>
            </a:r>
            <a:r>
              <a:rPr lang="en-US" sz="1800" spc="65" dirty="0">
                <a:latin typeface="Arial"/>
                <a:cs typeface="Arial"/>
              </a:rPr>
              <a:t>contradict  </a:t>
            </a:r>
            <a:r>
              <a:rPr lang="en-US" sz="1800" spc="90" dirty="0">
                <a:latin typeface="Arial"/>
                <a:cs typeface="Arial"/>
              </a:rPr>
              <a:t>what </a:t>
            </a:r>
            <a:r>
              <a:rPr lang="en-US" sz="1800" spc="85" dirty="0">
                <a:latin typeface="Arial"/>
                <a:cs typeface="Arial"/>
              </a:rPr>
              <a:t>the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0" dirty="0">
                <a:latin typeface="Arial"/>
                <a:cs typeface="Arial"/>
              </a:rPr>
              <a:t>agent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knows. </a:t>
            </a:r>
            <a:r>
              <a:rPr lang="en-US" sz="1800" spc="20" dirty="0">
                <a:latin typeface="Arial"/>
                <a:cs typeface="Arial"/>
              </a:rPr>
              <a:t>For </a:t>
            </a:r>
            <a:r>
              <a:rPr lang="en-US" sz="1800" spc="40" dirty="0">
                <a:latin typeface="Arial"/>
                <a:cs typeface="Arial"/>
              </a:rPr>
              <a:t>example, </a:t>
            </a:r>
            <a:r>
              <a:rPr lang="en-US" sz="1800" spc="85" dirty="0">
                <a:latin typeface="Arial"/>
                <a:cs typeface="Arial"/>
              </a:rPr>
              <a:t>the  </a:t>
            </a:r>
            <a:r>
              <a:rPr lang="en-US" sz="1800" spc="-75" dirty="0">
                <a:latin typeface="Arial"/>
                <a:cs typeface="Arial"/>
              </a:rPr>
              <a:t>KB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20" dirty="0">
                <a:latin typeface="Arial"/>
                <a:cs typeface="Arial"/>
              </a:rPr>
              <a:t>false </a:t>
            </a:r>
            <a:r>
              <a:rPr lang="en-US" sz="1800" spc="80" dirty="0">
                <a:latin typeface="Arial"/>
                <a:cs typeface="Arial"/>
              </a:rPr>
              <a:t>in </a:t>
            </a:r>
            <a:r>
              <a:rPr lang="en-US" sz="1800" spc="35" dirty="0">
                <a:latin typeface="Arial"/>
                <a:cs typeface="Arial"/>
              </a:rPr>
              <a:t>any </a:t>
            </a:r>
            <a:r>
              <a:rPr lang="en-US" sz="1800" spc="90" dirty="0">
                <a:latin typeface="Arial"/>
                <a:cs typeface="Arial"/>
              </a:rPr>
              <a:t>model </a:t>
            </a:r>
            <a:r>
              <a:rPr lang="en-US" sz="1800" b="1" spc="185" dirty="0">
                <a:latin typeface="Arial"/>
                <a:cs typeface="Arial"/>
              </a:rPr>
              <a:t>m </a:t>
            </a:r>
            <a:r>
              <a:rPr lang="en-US" sz="1800" spc="75" dirty="0">
                <a:latin typeface="Arial"/>
                <a:cs typeface="Arial"/>
              </a:rPr>
              <a:t>where </a:t>
            </a:r>
            <a:r>
              <a:rPr lang="en-US" sz="1800" spc="30" dirty="0">
                <a:latin typeface="Arial"/>
                <a:cs typeface="Arial"/>
              </a:rPr>
              <a:t>[1,2]  </a:t>
            </a:r>
            <a:r>
              <a:rPr lang="en-US" sz="1800" spc="50" dirty="0">
                <a:latin typeface="Arial"/>
                <a:cs typeface="Arial"/>
              </a:rPr>
              <a:t>contains </a:t>
            </a:r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70" dirty="0">
                <a:latin typeface="Arial"/>
                <a:cs typeface="Arial"/>
              </a:rPr>
              <a:t>pit.</a:t>
            </a:r>
            <a:endParaRPr lang="en-US" sz="1800" dirty="0">
              <a:latin typeface="Arial"/>
              <a:cs typeface="Arial"/>
            </a:endParaRPr>
          </a:p>
          <a:p>
            <a:pPr marL="38100" marR="81280">
              <a:lnSpc>
                <a:spcPct val="90000"/>
              </a:lnSpc>
              <a:spcBef>
                <a:spcPts val="1030"/>
              </a:spcBef>
            </a:pPr>
            <a:r>
              <a:rPr lang="en-US" sz="1800" b="1" spc="-10" dirty="0">
                <a:latin typeface="Arial"/>
                <a:cs typeface="Arial"/>
              </a:rPr>
              <a:t>Possible </a:t>
            </a:r>
            <a:r>
              <a:rPr lang="en-US" sz="1800" b="1" spc="25" dirty="0">
                <a:latin typeface="Arial"/>
                <a:cs typeface="Arial"/>
              </a:rPr>
              <a:t>Worlds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85" dirty="0">
                <a:latin typeface="Arial"/>
                <a:cs typeface="Arial"/>
              </a:rPr>
              <a:t>the </a:t>
            </a:r>
            <a:r>
              <a:rPr lang="en-US" sz="1800" spc="30" dirty="0">
                <a:latin typeface="Arial"/>
                <a:cs typeface="Arial"/>
              </a:rPr>
              <a:t>process </a:t>
            </a:r>
            <a:r>
              <a:rPr lang="en-US" sz="1800" spc="105" dirty="0">
                <a:latin typeface="Arial"/>
                <a:cs typeface="Arial"/>
              </a:rPr>
              <a:t>of  </a:t>
            </a:r>
            <a:r>
              <a:rPr lang="en-US" sz="1800" spc="75" dirty="0">
                <a:latin typeface="Arial"/>
                <a:cs typeface="Arial"/>
              </a:rPr>
              <a:t>enumerating </a:t>
            </a:r>
            <a:r>
              <a:rPr lang="en-US" sz="1800" spc="35" dirty="0">
                <a:latin typeface="Arial"/>
                <a:cs typeface="Arial"/>
              </a:rPr>
              <a:t>all </a:t>
            </a:r>
            <a:r>
              <a:rPr lang="en-US" sz="1800" spc="10" dirty="0">
                <a:latin typeface="Arial"/>
                <a:cs typeface="Arial"/>
              </a:rPr>
              <a:t>Possible </a:t>
            </a:r>
            <a:r>
              <a:rPr lang="en-US" sz="1800" spc="50" dirty="0">
                <a:latin typeface="Arial"/>
                <a:cs typeface="Arial"/>
              </a:rPr>
              <a:t>Worlds </a:t>
            </a:r>
            <a:r>
              <a:rPr lang="en-US" sz="1800" spc="95" dirty="0">
                <a:latin typeface="Arial"/>
                <a:cs typeface="Arial"/>
              </a:rPr>
              <a:t>that</a:t>
            </a:r>
            <a:r>
              <a:rPr lang="en-US" sz="1800" spc="-365" dirty="0">
                <a:latin typeface="Arial"/>
                <a:cs typeface="Arial"/>
              </a:rPr>
              <a:t> </a:t>
            </a:r>
            <a:r>
              <a:rPr lang="en-US" sz="1800" spc="50" dirty="0">
                <a:latin typeface="Arial"/>
                <a:cs typeface="Arial"/>
              </a:rPr>
              <a:t>are  </a:t>
            </a:r>
            <a:r>
              <a:rPr lang="en-US" sz="1800" spc="70" dirty="0">
                <a:latin typeface="Arial"/>
                <a:cs typeface="Arial"/>
              </a:rPr>
              <a:t>compatible </a:t>
            </a:r>
            <a:r>
              <a:rPr lang="en-US" sz="1800" spc="100" dirty="0">
                <a:latin typeface="Arial"/>
                <a:cs typeface="Arial"/>
              </a:rPr>
              <a:t>with </a:t>
            </a:r>
            <a:r>
              <a:rPr lang="en-US" sz="1800" spc="85" dirty="0">
                <a:latin typeface="Arial"/>
                <a:cs typeface="Arial"/>
              </a:rPr>
              <a:t>the </a:t>
            </a:r>
            <a:r>
              <a:rPr lang="en-US" sz="1800" spc="-60" dirty="0">
                <a:latin typeface="Arial"/>
                <a:cs typeface="Arial"/>
              </a:rPr>
              <a:t>KB. </a:t>
            </a:r>
            <a:r>
              <a:rPr lang="en-US" sz="1800" b="1" dirty="0">
                <a:latin typeface="Arial"/>
                <a:cs typeface="Arial"/>
              </a:rPr>
              <a:t>M(</a:t>
            </a:r>
            <a:r>
              <a:rPr lang="en-US" sz="1800" dirty="0">
                <a:latin typeface="Arial"/>
                <a:cs typeface="Arial"/>
              </a:rPr>
              <a:t>KB) </a:t>
            </a:r>
            <a:r>
              <a:rPr lang="en-US" sz="2800" b="1" spc="97" baseline="1424" dirty="0">
                <a:latin typeface="Cambria Math"/>
                <a:cs typeface="Cambria Math"/>
              </a:rPr>
              <a:t>⊆ </a:t>
            </a:r>
            <a:r>
              <a:rPr lang="en-US" sz="1800" b="1" spc="60" dirty="0">
                <a:latin typeface="Arial"/>
                <a:cs typeface="Arial"/>
              </a:rPr>
              <a:t>M(</a:t>
            </a:r>
            <a:r>
              <a:rPr lang="en-US" sz="1800" spc="60" dirty="0">
                <a:latin typeface="Cambria Math"/>
                <a:cs typeface="Cambria Math"/>
              </a:rPr>
              <a:t>𝛂</a:t>
            </a:r>
            <a:r>
              <a:rPr lang="en-US" sz="1800" b="1" spc="89" baseline="-17094" dirty="0">
                <a:latin typeface="Arial"/>
                <a:cs typeface="Arial"/>
              </a:rPr>
              <a:t>1</a:t>
            </a:r>
            <a:r>
              <a:rPr lang="en-US" sz="1800" b="1" spc="-277" baseline="-17094" dirty="0">
                <a:latin typeface="Arial"/>
                <a:cs typeface="Arial"/>
              </a:rPr>
              <a:t> </a:t>
            </a:r>
            <a:r>
              <a:rPr lang="en-US" sz="1800" b="1" spc="10" dirty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7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25400" marR="507365">
              <a:lnSpc>
                <a:spcPts val="2210"/>
              </a:lnSpc>
              <a:spcBef>
                <a:spcPts val="330"/>
              </a:spcBef>
            </a:pPr>
            <a:r>
              <a:rPr lang="en-US" sz="2400" spc="55" dirty="0">
                <a:latin typeface="Arial"/>
                <a:cs typeface="Arial"/>
              </a:rPr>
              <a:t>Entailment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can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be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applied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derive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conclusions,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which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process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logical  </a:t>
            </a:r>
            <a:r>
              <a:rPr lang="en-US" sz="2400" b="1" spc="60" dirty="0">
                <a:latin typeface="Arial"/>
                <a:cs typeface="Arial"/>
              </a:rPr>
              <a:t>inference.</a:t>
            </a:r>
            <a:endParaRPr lang="en-US" sz="2400" dirty="0">
              <a:latin typeface="Arial"/>
              <a:cs typeface="Arial"/>
            </a:endParaRPr>
          </a:p>
          <a:p>
            <a:pPr marL="25400" marR="17780">
              <a:lnSpc>
                <a:spcPts val="2110"/>
              </a:lnSpc>
              <a:spcBef>
                <a:spcPts val="1060"/>
              </a:spcBef>
            </a:pPr>
            <a:r>
              <a:rPr lang="en-US" sz="2400" spc="-20" dirty="0">
                <a:latin typeface="Arial"/>
                <a:cs typeface="Arial"/>
              </a:rPr>
              <a:t>We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can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think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about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consequences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-75" dirty="0">
                <a:latin typeface="Arial"/>
                <a:cs typeface="Arial"/>
              </a:rPr>
              <a:t>KB</a:t>
            </a:r>
            <a:r>
              <a:rPr lang="en-US" sz="2400" spc="-25" dirty="0">
                <a:latin typeface="Arial"/>
                <a:cs typeface="Arial"/>
              </a:rPr>
              <a:t> as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large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35" dirty="0">
                <a:latin typeface="Arial"/>
                <a:cs typeface="Arial"/>
              </a:rPr>
              <a:t>set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105" dirty="0">
                <a:latin typeface="Arial"/>
                <a:cs typeface="Arial"/>
              </a:rPr>
              <a:t>of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70" dirty="0">
                <a:latin typeface="Arial"/>
                <a:cs typeface="Arial"/>
              </a:rPr>
              <a:t>additional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sentences  </a:t>
            </a:r>
            <a:r>
              <a:rPr lang="en-US" sz="2400" spc="95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are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entailed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given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sentences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have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0" dirty="0">
                <a:latin typeface="Arial"/>
                <a:cs typeface="Arial"/>
              </a:rPr>
              <a:t>been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added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the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KB.</a:t>
            </a:r>
            <a:endParaRPr lang="en-US" sz="2400" dirty="0">
              <a:latin typeface="Arial"/>
              <a:cs typeface="Arial"/>
            </a:endParaRPr>
          </a:p>
          <a:p>
            <a:pPr marL="25400" marR="339725">
              <a:lnSpc>
                <a:spcPct val="129000"/>
              </a:lnSpc>
              <a:spcBef>
                <a:spcPts val="75"/>
              </a:spcBef>
            </a:pPr>
            <a:r>
              <a:rPr lang="en-US" sz="2400" spc="-20" dirty="0">
                <a:latin typeface="Arial"/>
                <a:cs typeface="Arial"/>
              </a:rPr>
              <a:t>We </a:t>
            </a:r>
            <a:r>
              <a:rPr lang="en-US" sz="2400" spc="90" dirty="0">
                <a:latin typeface="Arial"/>
                <a:cs typeface="Arial"/>
              </a:rPr>
              <a:t>would </a:t>
            </a:r>
            <a:r>
              <a:rPr lang="en-US" sz="2400" spc="40" dirty="0">
                <a:latin typeface="Arial"/>
                <a:cs typeface="Arial"/>
              </a:rPr>
              <a:t>like </a:t>
            </a:r>
            <a:r>
              <a:rPr lang="en-US" sz="2400" spc="114" dirty="0">
                <a:latin typeface="Arial"/>
                <a:cs typeface="Arial"/>
              </a:rPr>
              <a:t>to </a:t>
            </a:r>
            <a:r>
              <a:rPr lang="en-US" sz="2400" spc="35" dirty="0">
                <a:latin typeface="Arial"/>
                <a:cs typeface="Arial"/>
              </a:rPr>
              <a:t>design </a:t>
            </a:r>
            <a:r>
              <a:rPr lang="en-US" sz="2400" b="1" spc="65" dirty="0">
                <a:latin typeface="Arial"/>
                <a:cs typeface="Arial"/>
              </a:rPr>
              <a:t>inference </a:t>
            </a:r>
            <a:r>
              <a:rPr lang="en-US" sz="2400" b="1" spc="55" dirty="0">
                <a:latin typeface="Arial"/>
                <a:cs typeface="Arial"/>
              </a:rPr>
              <a:t>algorithms </a:t>
            </a:r>
            <a:r>
              <a:rPr lang="en-US" sz="2400" spc="114" dirty="0">
                <a:latin typeface="Arial"/>
                <a:cs typeface="Arial"/>
              </a:rPr>
              <a:t>to </a:t>
            </a:r>
            <a:r>
              <a:rPr lang="en-US" sz="2400" spc="80" dirty="0">
                <a:latin typeface="Arial"/>
                <a:cs typeface="Arial"/>
              </a:rPr>
              <a:t>enumerate </a:t>
            </a:r>
            <a:r>
              <a:rPr lang="en-US" sz="2400" spc="40" dirty="0">
                <a:latin typeface="Arial"/>
                <a:cs typeface="Arial"/>
              </a:rPr>
              <a:t>these </a:t>
            </a:r>
            <a:r>
              <a:rPr lang="en-US" sz="2400" spc="20" dirty="0">
                <a:latin typeface="Arial"/>
                <a:cs typeface="Arial"/>
              </a:rPr>
              <a:t>sentences.  </a:t>
            </a:r>
            <a:r>
              <a:rPr lang="en-US" sz="2400" spc="45" dirty="0">
                <a:latin typeface="Arial"/>
                <a:cs typeface="Arial"/>
              </a:rPr>
              <a:t>When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an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inference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algorithm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b="1" spc="50" dirty="0" err="1">
                <a:latin typeface="Arial"/>
                <a:cs typeface="Arial"/>
              </a:rPr>
              <a:t>i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allows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us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114" dirty="0">
                <a:latin typeface="Arial"/>
                <a:cs typeface="Arial"/>
              </a:rPr>
              <a:t>to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45" dirty="0">
                <a:latin typeface="Arial"/>
                <a:cs typeface="Arial"/>
              </a:rPr>
              <a:t>conclude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0" dirty="0">
                <a:latin typeface="Arial"/>
                <a:cs typeface="Arial"/>
              </a:rPr>
              <a:t>that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  <a:r>
              <a:rPr lang="en-US" sz="2400" spc="80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Arial"/>
                <a:cs typeface="Arial"/>
              </a:rPr>
              <a:t>is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65" dirty="0">
                <a:latin typeface="Arial"/>
                <a:cs typeface="Arial"/>
              </a:rPr>
              <a:t>true,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then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we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85" dirty="0">
                <a:latin typeface="Arial"/>
                <a:cs typeface="Arial"/>
              </a:rPr>
              <a:t>write</a:t>
            </a:r>
            <a:endParaRPr lang="en-US" sz="2400" dirty="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  <a:spcBef>
                <a:spcPts val="795"/>
              </a:spcBef>
            </a:pPr>
            <a:r>
              <a:rPr lang="en-US" sz="2400" b="1" spc="-114" dirty="0">
                <a:latin typeface="Arial"/>
                <a:cs typeface="Arial"/>
              </a:rPr>
              <a:t>KB </a:t>
            </a:r>
            <a:r>
              <a:rPr lang="en-US" sz="3600" b="1" spc="67" baseline="1424" dirty="0">
                <a:latin typeface="Cambria Math"/>
                <a:cs typeface="Cambria Math"/>
              </a:rPr>
              <a:t>⊢</a:t>
            </a:r>
            <a:r>
              <a:rPr lang="en-US" sz="2400" b="1" spc="67" baseline="-17094" dirty="0" err="1">
                <a:latin typeface="Arial"/>
                <a:cs typeface="Arial"/>
              </a:rPr>
              <a:t>i</a:t>
            </a:r>
            <a:r>
              <a:rPr lang="en-US" sz="2400" b="1" spc="652" baseline="-17094" dirty="0">
                <a:latin typeface="Arial"/>
                <a:cs typeface="Arial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𝛂</a:t>
            </a:r>
          </a:p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lang="en-US" sz="2400" spc="10" dirty="0">
                <a:latin typeface="Arial"/>
                <a:cs typeface="Arial"/>
              </a:rPr>
              <a:t>“</a:t>
            </a:r>
            <a:r>
              <a:rPr lang="en-US" sz="2400" spc="10" dirty="0">
                <a:latin typeface="Cambria Math"/>
                <a:cs typeface="Cambria Math"/>
              </a:rPr>
              <a:t>𝛂 </a:t>
            </a:r>
            <a:r>
              <a:rPr lang="en-US" sz="2400" dirty="0">
                <a:latin typeface="Arial"/>
                <a:cs typeface="Arial"/>
              </a:rPr>
              <a:t>is </a:t>
            </a:r>
            <a:r>
              <a:rPr lang="en-US" sz="2400" spc="60" dirty="0">
                <a:latin typeface="Arial"/>
                <a:cs typeface="Arial"/>
              </a:rPr>
              <a:t>derived </a:t>
            </a:r>
            <a:r>
              <a:rPr lang="en-US" sz="2400" spc="135" dirty="0">
                <a:latin typeface="Arial"/>
                <a:cs typeface="Arial"/>
              </a:rPr>
              <a:t>from </a:t>
            </a:r>
            <a:r>
              <a:rPr lang="en-US" sz="2400" b="1" spc="-114" dirty="0">
                <a:latin typeface="Arial"/>
                <a:cs typeface="Arial"/>
              </a:rPr>
              <a:t>KB </a:t>
            </a:r>
            <a:r>
              <a:rPr lang="en-US" sz="2400" spc="55" dirty="0">
                <a:latin typeface="Arial"/>
                <a:cs typeface="Arial"/>
              </a:rPr>
              <a:t>by</a:t>
            </a:r>
            <a:r>
              <a:rPr lang="en-US" sz="2400" spc="-170" dirty="0">
                <a:latin typeface="Arial"/>
                <a:cs typeface="Arial"/>
              </a:rPr>
              <a:t> </a:t>
            </a:r>
            <a:r>
              <a:rPr lang="en-US" sz="2400" spc="40" dirty="0" err="1">
                <a:latin typeface="Arial"/>
                <a:cs typeface="Arial"/>
              </a:rPr>
              <a:t>i</a:t>
            </a:r>
            <a:r>
              <a:rPr lang="en-US" sz="2400" spc="40" dirty="0">
                <a:latin typeface="Arial"/>
                <a:cs typeface="Arial"/>
              </a:rPr>
              <a:t>”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0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Propositional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Propositional logic (PL) is the simplest form of logic where all the statements are made by propositions.</a:t>
            </a:r>
          </a:p>
          <a:p>
            <a:r>
              <a:rPr lang="en-US" sz="2400" dirty="0"/>
              <a:t> A proposition is a declarative statement which is either true or false.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Sun rises from West (False proposition)  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5 is a prime number (True proposition)</a:t>
            </a:r>
          </a:p>
          <a:p>
            <a:r>
              <a:rPr lang="en-US" sz="2400" dirty="0"/>
              <a:t>Propositional logic is also called Boolean logic as it works on 0 and 1.</a:t>
            </a:r>
          </a:p>
          <a:p>
            <a:r>
              <a:rPr lang="en-US" sz="2400" dirty="0"/>
              <a:t>Propositions can be either true or false, but it cannot be both.</a:t>
            </a:r>
          </a:p>
        </p:txBody>
      </p:sp>
    </p:spTree>
    <p:extLst>
      <p:ext uri="{BB962C8B-B14F-4D97-AF65-F5344CB8AC3E}">
        <p14:creationId xmlns:p14="http://schemas.microsoft.com/office/powerpoint/2010/main" val="3739192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Proposition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basically two types of proposition.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Atomic Proposition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Compound Proposition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Atomic propositions </a:t>
            </a:r>
            <a:r>
              <a:rPr lang="en-US" sz="2400" dirty="0"/>
              <a:t>are the simple propositions. It consists of a single proposition symbol.</a:t>
            </a:r>
          </a:p>
          <a:p>
            <a:pPr marL="0" indent="0" algn="l">
              <a:buNone/>
            </a:pPr>
            <a:r>
              <a:rPr lang="en-US" sz="2000" dirty="0"/>
              <a:t>Example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a) 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 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it is an atomic proposition as it is a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fact.  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b) 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"The Sun is cold"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 also a proposition as it is a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fact.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24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Proposition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Compound proposition:</a:t>
            </a:r>
          </a:p>
          <a:p>
            <a:r>
              <a:rPr lang="en-US" sz="2400" dirty="0"/>
              <a:t>Compound propositions are constructed by combining simpler or atomic propositions, using parenthesis and logical connectives.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"It is raining today, and street is wet."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lvl="1"/>
            <a:r>
              <a:rPr lang="en-US" sz="16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“Ram is a software engineer, and he works in Kathmandu."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8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 Based agents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Knowledge-based agents use a process of </a:t>
            </a:r>
            <a:r>
              <a:rPr lang="en-US" dirty="0">
                <a:highlight>
                  <a:srgbClr val="FFFF00"/>
                </a:highlight>
              </a:rPr>
              <a:t>reasoning</a:t>
            </a:r>
            <a:r>
              <a:rPr lang="en-US" dirty="0"/>
              <a:t> over an </a:t>
            </a:r>
            <a:r>
              <a:rPr lang="en-US" dirty="0">
                <a:highlight>
                  <a:srgbClr val="FFFF00"/>
                </a:highlight>
              </a:rPr>
              <a:t>internal representation</a:t>
            </a:r>
            <a:r>
              <a:rPr lang="en-US" dirty="0"/>
              <a:t> of knowledge to decide what actions to take.</a:t>
            </a:r>
          </a:p>
          <a:p>
            <a:r>
              <a:rPr lang="en-US" dirty="0"/>
              <a:t>The central component of a knowledge-based agent is its </a:t>
            </a:r>
            <a:r>
              <a:rPr lang="en-US" dirty="0">
                <a:highlight>
                  <a:srgbClr val="FFFF00"/>
                </a:highlight>
              </a:rPr>
              <a:t>knowledge base</a:t>
            </a:r>
            <a:r>
              <a:rPr lang="en-US" dirty="0"/>
              <a:t>, or KB.</a:t>
            </a:r>
          </a:p>
          <a:p>
            <a:r>
              <a:rPr lang="en-US" dirty="0"/>
              <a:t>A knowledge base is a set of </a:t>
            </a:r>
            <a:r>
              <a:rPr lang="en-US" dirty="0">
                <a:highlight>
                  <a:srgbClr val="FFFF00"/>
                </a:highlight>
              </a:rPr>
              <a:t>sentences.</a:t>
            </a:r>
          </a:p>
          <a:p>
            <a:r>
              <a:rPr lang="en-US" dirty="0"/>
              <a:t>Each sentence is expressed in a language called a </a:t>
            </a:r>
            <a:r>
              <a:rPr lang="en-US" dirty="0">
                <a:highlight>
                  <a:srgbClr val="FFFF00"/>
                </a:highlight>
              </a:rPr>
              <a:t>knowledge representation language</a:t>
            </a:r>
            <a:r>
              <a:rPr lang="en-US" dirty="0"/>
              <a:t> and represents some assertion about the world.</a:t>
            </a:r>
          </a:p>
          <a:p>
            <a:r>
              <a:rPr lang="en-US" dirty="0"/>
              <a:t>A KB can initially contain some background information about the world, and a  knowledge-based agent can add to the information in the KB through its observations  of the world.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Logical connectives are used to connect two simpler propositions or representing a sentence logically.</a:t>
            </a:r>
          </a:p>
          <a:p>
            <a:r>
              <a:rPr lang="en-US" sz="2400" dirty="0"/>
              <a:t>We can create compound propositions with the help of logical connectives.</a:t>
            </a:r>
          </a:p>
          <a:p>
            <a:r>
              <a:rPr lang="en-US" sz="2400" dirty="0"/>
              <a:t>There are mainly five connectives, which are given as follows: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BEBB167-A4BF-44B1-8BFD-29D20D90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3074504"/>
            <a:ext cx="10084903" cy="25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Negation</a:t>
            </a:r>
            <a:r>
              <a:rPr lang="en-US" sz="2400" dirty="0"/>
              <a:t>: A sentence such as ¬ P is called negation of P. A literal can be either Positive literal or negative literal.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Conjunction</a:t>
            </a:r>
            <a:r>
              <a:rPr lang="en-US" sz="2400" dirty="0"/>
              <a:t>: A sentence which has ∧ connective such as, P ∧ Q is called a conjunction.</a:t>
            </a:r>
          </a:p>
          <a:p>
            <a:pPr marL="457200" lvl="1" indent="0">
              <a:buNone/>
            </a:pPr>
            <a:r>
              <a:rPr lang="en-US" sz="2000" dirty="0"/>
              <a:t>Example: Rajesh is intelligent and hardworking. It can be written as,</a:t>
            </a:r>
          </a:p>
          <a:p>
            <a:pPr marL="0" indent="0">
              <a:buNone/>
            </a:pPr>
            <a:r>
              <a:rPr lang="en-US" sz="2400" dirty="0"/>
              <a:t>	P= Rajesh is intelligent,</a:t>
            </a:r>
          </a:p>
          <a:p>
            <a:pPr marL="0" indent="0">
              <a:buNone/>
            </a:pPr>
            <a:r>
              <a:rPr lang="en-US" sz="2400" dirty="0"/>
              <a:t>	Q= Rajesh is hardworking. → P∧ Q.</a:t>
            </a:r>
          </a:p>
          <a:p>
            <a:pPr marL="0" indent="0">
              <a:buNone/>
            </a:pPr>
            <a:r>
              <a:rPr lang="en-US" sz="2400" dirty="0"/>
              <a:t>3.  </a:t>
            </a:r>
            <a:r>
              <a:rPr lang="en-US" sz="2400" dirty="0">
                <a:highlight>
                  <a:srgbClr val="FFFF00"/>
                </a:highlight>
              </a:rPr>
              <a:t>Disjunction</a:t>
            </a:r>
            <a:r>
              <a:rPr lang="en-US" sz="2400" dirty="0"/>
              <a:t>: A sentence which has ∨ connective, such as P ∨ Q. is called 	disjunction, where P and Q are the propositions.</a:t>
            </a:r>
          </a:p>
          <a:p>
            <a:pPr marL="0" indent="0">
              <a:buNone/>
            </a:pPr>
            <a:r>
              <a:rPr lang="en-US" sz="2400" dirty="0"/>
              <a:t>	Example: “Rita is a doctor or Engineer",</a:t>
            </a:r>
          </a:p>
          <a:p>
            <a:pPr marL="0" indent="0">
              <a:buNone/>
            </a:pPr>
            <a:r>
              <a:rPr lang="en-US" sz="2400" dirty="0"/>
              <a:t>	Here P= Rita is Doctor. Q= Rita is an Engineer, so we can write it as P ∨ Q.</a:t>
            </a:r>
          </a:p>
        </p:txBody>
      </p:sp>
    </p:spTree>
    <p:extLst>
      <p:ext uri="{BB962C8B-B14F-4D97-AF65-F5344CB8AC3E}">
        <p14:creationId xmlns:p14="http://schemas.microsoft.com/office/powerpoint/2010/main" val="3050911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4.  </a:t>
            </a:r>
            <a:r>
              <a:rPr lang="en-US" sz="2400" dirty="0">
                <a:highlight>
                  <a:srgbClr val="FFFF00"/>
                </a:highlight>
              </a:rPr>
              <a:t>Implication</a:t>
            </a:r>
            <a:r>
              <a:rPr lang="en-US" sz="2400" dirty="0"/>
              <a:t>: A sentence such as P → Q, is called an implication. Implications are also known as if-then rules. It can be represented as</a:t>
            </a:r>
          </a:p>
          <a:p>
            <a:pPr marL="0" indent="0">
              <a:buNone/>
            </a:pPr>
            <a:r>
              <a:rPr lang="en-US" sz="2400" dirty="0"/>
              <a:t>        If it is raining, then the street is wet.</a:t>
            </a:r>
          </a:p>
          <a:p>
            <a:pPr marL="0" indent="0">
              <a:buNone/>
            </a:pPr>
            <a:r>
              <a:rPr lang="en-US" sz="2400" dirty="0"/>
              <a:t>        Let P= It is raining, and Q= Street is wet, so it is represented as P → Q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 </a:t>
            </a:r>
            <a:r>
              <a:rPr lang="en-US" sz="2400" dirty="0">
                <a:highlight>
                  <a:srgbClr val="FFFF00"/>
                </a:highlight>
              </a:rPr>
              <a:t>Biconditional</a:t>
            </a:r>
            <a:r>
              <a:rPr lang="en-US" sz="2400" dirty="0"/>
              <a:t>: A sentence such as P⇔ Q is a Biconditional sentence, example If I am breathing, then only I am alive.</a:t>
            </a:r>
          </a:p>
          <a:p>
            <a:pPr marL="0" indent="0">
              <a:buNone/>
            </a:pPr>
            <a:r>
              <a:rPr lang="en-US" sz="2400" dirty="0"/>
              <a:t>	P= I am breathing, Q= I am alive, it can be represented as P ⇔ Q.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Operator Precedence: ¬, ∧ , ∨, →, ⇔</a:t>
            </a:r>
          </a:p>
        </p:txBody>
      </p:sp>
    </p:spTree>
    <p:extLst>
      <p:ext uri="{BB962C8B-B14F-4D97-AF65-F5344CB8AC3E}">
        <p14:creationId xmlns:p14="http://schemas.microsoft.com/office/powerpoint/2010/main" val="351940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Logical Connectives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complex sentences, we have five rules which hold for any subsentences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in any model </a:t>
            </a:r>
            <a:r>
              <a:rPr lang="en-US" sz="2400" i="1" dirty="0"/>
              <a:t>m. </a:t>
            </a:r>
            <a:r>
              <a:rPr lang="en-US" sz="2400" dirty="0"/>
              <a:t>Here </a:t>
            </a:r>
            <a:r>
              <a:rPr lang="en-US" sz="2400" dirty="0" err="1"/>
              <a:t>iff</a:t>
            </a:r>
            <a:r>
              <a:rPr lang="en-US" sz="2400" dirty="0"/>
              <a:t> means if and only if.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¬ P</a:t>
            </a:r>
            <a:r>
              <a:rPr lang="en-US" sz="2400" i="1" dirty="0"/>
              <a:t> </a:t>
            </a:r>
            <a:r>
              <a:rPr lang="en-US" sz="2400" dirty="0"/>
              <a:t>is true </a:t>
            </a:r>
            <a:r>
              <a:rPr lang="en-US" sz="2400" dirty="0" err="1"/>
              <a:t>iff</a:t>
            </a:r>
            <a:r>
              <a:rPr lang="en-US" sz="2400" dirty="0"/>
              <a:t> P is false in m.</a:t>
            </a:r>
          </a:p>
          <a:p>
            <a:r>
              <a:rPr lang="en-US" sz="2400" dirty="0"/>
              <a:t>P ∧ Q is true </a:t>
            </a:r>
            <a:r>
              <a:rPr lang="en-US" sz="2400" dirty="0" err="1"/>
              <a:t>iff</a:t>
            </a:r>
            <a:r>
              <a:rPr lang="en-US" sz="2400" dirty="0"/>
              <a:t> both P and Q are true in m.</a:t>
            </a:r>
          </a:p>
          <a:p>
            <a:r>
              <a:rPr lang="en-US" sz="2400" dirty="0"/>
              <a:t> P ∨ Q is true </a:t>
            </a:r>
            <a:r>
              <a:rPr lang="en-US" sz="2400" dirty="0" err="1"/>
              <a:t>iff</a:t>
            </a:r>
            <a:r>
              <a:rPr lang="en-US" sz="2400" dirty="0"/>
              <a:t> either P or Q is true in m.</a:t>
            </a:r>
          </a:p>
          <a:p>
            <a:r>
              <a:rPr lang="en-US" sz="2400" dirty="0"/>
              <a:t>P → Q is true unless P is true and Q is false in model m.</a:t>
            </a:r>
          </a:p>
          <a:p>
            <a:r>
              <a:rPr lang="en-US" sz="2400" dirty="0"/>
              <a:t>P⇔ Q is true </a:t>
            </a:r>
            <a:r>
              <a:rPr lang="en-US" sz="2400" dirty="0" err="1"/>
              <a:t>iff</a:t>
            </a:r>
            <a:r>
              <a:rPr lang="en-US" sz="2400" dirty="0"/>
              <a:t> P and Q are both true or both false in model 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718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Truth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above rules can be represented in  a truth table.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30BE143-E7BC-4E2D-A92E-5C7C7824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1" y="2888974"/>
            <a:ext cx="8653669" cy="2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Limitation of Propositional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We cannot represent relations like ALL, some, or none with propositional logic. Example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All the girls are intelligent.</a:t>
            </a:r>
          </a:p>
          <a:p>
            <a:pPr lvl="1"/>
            <a:r>
              <a:rPr lang="en-US" sz="2000" dirty="0"/>
              <a:t>Some apples are sweet.</a:t>
            </a:r>
          </a:p>
          <a:p>
            <a:r>
              <a:rPr lang="en-US" sz="2400" dirty="0"/>
              <a:t>Propositional logic has limited expressive </a:t>
            </a:r>
            <a:r>
              <a:rPr lang="en-US" sz="2400"/>
              <a:t>power.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345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First Order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It is an extension to propositional logic.</a:t>
            </a:r>
          </a:p>
          <a:p>
            <a:r>
              <a:rPr lang="en-US" sz="2400" dirty="0"/>
              <a:t>FOL is sufficiently expressive to represent the natural language statements in a concise way.</a:t>
            </a:r>
          </a:p>
          <a:p>
            <a:r>
              <a:rPr lang="en-US" sz="2400" dirty="0"/>
              <a:t>First-order logic is also known as Predicate logic or First-order predicate logic.</a:t>
            </a:r>
          </a:p>
          <a:p>
            <a:r>
              <a:rPr lang="en-US" sz="2400" dirty="0"/>
              <a:t>Important elements in natural language: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Objects</a:t>
            </a:r>
            <a:r>
              <a:rPr lang="en-US" dirty="0"/>
              <a:t> (squares, pits, </a:t>
            </a:r>
            <a:r>
              <a:rPr lang="en-US" dirty="0" err="1"/>
              <a:t>wumpuses</a:t>
            </a:r>
            <a:r>
              <a:rPr lang="en-US" dirty="0"/>
              <a:t>)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Relations</a:t>
            </a:r>
            <a:r>
              <a:rPr lang="en-US" sz="2400" dirty="0"/>
              <a:t> among objects (is adjacent to, is bigger than) or </a:t>
            </a:r>
            <a:r>
              <a:rPr lang="en-US" dirty="0"/>
              <a:t>unary relations or properties (is red, round)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Functions</a:t>
            </a:r>
            <a:r>
              <a:rPr lang="en-US" sz="2400" dirty="0"/>
              <a:t> (father of, best friend of)</a:t>
            </a:r>
          </a:p>
          <a:p>
            <a:r>
              <a:rPr lang="en-US" sz="2400" dirty="0"/>
              <a:t>First-order logic (FOL) is built around the above 3elements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673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Syntax of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Basic symbols: objects (constant symbols), relations</a:t>
            </a:r>
          </a:p>
          <a:p>
            <a:pPr marL="0" indent="0">
              <a:buNone/>
            </a:pPr>
            <a:r>
              <a:rPr lang="en-US" sz="2400" dirty="0"/>
              <a:t>(predicate symbols), and functions (functional symbols).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Constants</a:t>
            </a:r>
            <a:r>
              <a:rPr lang="en-US" sz="2400" dirty="0"/>
              <a:t>		 King John, 2, Wumpus...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Predicates</a:t>
            </a:r>
            <a:r>
              <a:rPr lang="en-US" sz="2400" dirty="0"/>
              <a:t>		 Brother, &gt;,...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Functions </a:t>
            </a:r>
            <a:r>
              <a:rPr lang="en-US" sz="2400" dirty="0"/>
              <a:t>		Sqrt, </a:t>
            </a:r>
            <a:r>
              <a:rPr lang="en-US" sz="2400" dirty="0" err="1"/>
              <a:t>LeftLegOf</a:t>
            </a:r>
            <a:r>
              <a:rPr lang="en-US" sz="2400" dirty="0"/>
              <a:t>,...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Variables</a:t>
            </a:r>
            <a:r>
              <a:rPr lang="en-US" sz="2400" dirty="0"/>
              <a:t> 		x, y, a, b,...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Connectives</a:t>
            </a:r>
            <a:r>
              <a:rPr lang="en-US" sz="2400" dirty="0"/>
              <a:t> 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∧, ∨, ¬, ⇒, ⇔</a:t>
            </a: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Equality</a:t>
            </a:r>
            <a:r>
              <a:rPr lang="en-US" sz="2400" dirty="0"/>
              <a:t>		 =</a:t>
            </a:r>
          </a:p>
          <a:p>
            <a:r>
              <a:rPr lang="en-US" sz="2400" dirty="0">
                <a:highlight>
                  <a:srgbClr val="FFFF00"/>
                </a:highlight>
              </a:rPr>
              <a:t>Quantifiers</a:t>
            </a:r>
            <a:r>
              <a:rPr lang="en-US" sz="2400" dirty="0"/>
              <a:t> 	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∀, ∃</a:t>
            </a:r>
          </a:p>
          <a:p>
            <a:pPr marL="0" indent="0">
              <a:buNone/>
            </a:pPr>
            <a:r>
              <a:rPr lang="en-US" sz="2400" dirty="0"/>
              <a:t>A legitimate expression of predicate calculus is called </a:t>
            </a:r>
            <a:r>
              <a:rPr lang="en-US" sz="2400" dirty="0" err="1"/>
              <a:t>wellformed</a:t>
            </a:r>
            <a:r>
              <a:rPr lang="en-US" sz="2400" dirty="0"/>
              <a:t> formula (</a:t>
            </a:r>
            <a:r>
              <a:rPr lang="en-US" sz="2400" dirty="0" err="1"/>
              <a:t>wff</a:t>
            </a:r>
            <a:r>
              <a:rPr lang="en-US" sz="2400" dirty="0"/>
              <a:t>), or simply, sentence.</a:t>
            </a:r>
          </a:p>
        </p:txBody>
      </p:sp>
    </p:spTree>
    <p:extLst>
      <p:ext uri="{BB962C8B-B14F-4D97-AF65-F5344CB8AC3E}">
        <p14:creationId xmlns:p14="http://schemas.microsoft.com/office/powerpoint/2010/main" val="1413748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Atomic and Composite Sentences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Atomic Sentences: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Atomic sentences are the most basic sentences of first-order logic.</a:t>
            </a:r>
          </a:p>
          <a:p>
            <a:r>
              <a:rPr lang="en-US" sz="2400" dirty="0"/>
              <a:t>These sentences are formed from a predicate symbol followed by a parenthesis with a sequence of terms.</a:t>
            </a:r>
          </a:p>
          <a:p>
            <a:r>
              <a:rPr lang="en-US" sz="2400" dirty="0"/>
              <a:t>We can represent atomic sentences as Predicate (term1, term2, ......, term n)</a:t>
            </a:r>
          </a:p>
          <a:p>
            <a:pPr marL="0" indent="0">
              <a:buNone/>
            </a:pPr>
            <a:r>
              <a:rPr lang="en-US" sz="2400" dirty="0"/>
              <a:t>Example: Ravi and Ajay are brothers: =&gt; Brothers(Ravi, Ajay).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Lyka</a:t>
            </a:r>
            <a:r>
              <a:rPr lang="en-US" sz="2400" dirty="0"/>
              <a:t> is a dog: =&gt; dog (</a:t>
            </a:r>
            <a:r>
              <a:rPr lang="en-US" sz="2400" dirty="0" err="1"/>
              <a:t>Lyka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Complex Sentences:</a:t>
            </a:r>
          </a:p>
          <a:p>
            <a:r>
              <a:rPr lang="en-US" sz="2400" dirty="0"/>
              <a:t>Complex sentences are made by combining atomic sentences using connectives.</a:t>
            </a:r>
          </a:p>
        </p:txBody>
      </p:sp>
    </p:spTree>
    <p:extLst>
      <p:ext uri="{BB962C8B-B14F-4D97-AF65-F5344CB8AC3E}">
        <p14:creationId xmlns:p14="http://schemas.microsoft.com/office/powerpoint/2010/main" val="68921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812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First-order logic statements can be divided into two parts: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</a:rPr>
              <a:t>Subject: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Subject is the main part of the statement.</a:t>
            </a:r>
          </a:p>
          <a:p>
            <a:r>
              <a:rPr lang="en-US" sz="2400" b="1" dirty="0"/>
              <a:t>Predicate</a:t>
            </a:r>
            <a:r>
              <a:rPr lang="en-US" sz="2400" dirty="0"/>
              <a:t>: A predicate can be defined as a relation, which binds two atoms together in a statement.</a:t>
            </a:r>
          </a:p>
          <a:p>
            <a:endParaRPr lang="en-US" sz="2400" dirty="0"/>
          </a:p>
          <a:p>
            <a:r>
              <a:rPr lang="en-US" sz="2400" dirty="0"/>
              <a:t>Consider the statement: "x is an integer.", it consists of two parts, the first part x is the subject of the statement and second part "is an integer," is known as a predicate.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28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Knowledge based agents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dirty="0"/>
              <a:t>There are two kinds of sentences: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Axiom</a:t>
            </a:r>
            <a:r>
              <a:rPr lang="en-US" dirty="0"/>
              <a:t>: a sentence that is taken as being given and not derived from other sentences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Derived</a:t>
            </a:r>
            <a:r>
              <a:rPr lang="en-US" dirty="0"/>
              <a:t>: a new sentence that is derived from others sentences.</a:t>
            </a:r>
          </a:p>
          <a:p>
            <a:r>
              <a:rPr lang="en-US" dirty="0"/>
              <a:t>There must be a way to add new sentences to the knowledge base and a way to query what is known. The standard names for these operations are </a:t>
            </a:r>
            <a:r>
              <a:rPr lang="en-US" dirty="0">
                <a:highlight>
                  <a:srgbClr val="FFFF00"/>
                </a:highlight>
              </a:rPr>
              <a:t>TELL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ASK</a:t>
            </a:r>
            <a:r>
              <a:rPr lang="en-US" dirty="0"/>
              <a:t>, respectively.</a:t>
            </a:r>
          </a:p>
          <a:p>
            <a:r>
              <a:rPr lang="en-US" dirty="0"/>
              <a:t>The process of deriving new sentences from old sentences is called </a:t>
            </a:r>
            <a:r>
              <a:rPr lang="en-US" dirty="0">
                <a:highlight>
                  <a:srgbClr val="FFFF00"/>
                </a:highlight>
              </a:rPr>
              <a:t>inference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557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Quantifiers in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A quantifier is a language element which generates quantification, and quantification specifies the quantity of specimen in the universe of discourse.</a:t>
            </a:r>
          </a:p>
          <a:p>
            <a:r>
              <a:rPr lang="en-US" sz="2400" dirty="0"/>
              <a:t>These are the symbols that permit to determine or identify the range and scope of the variable in the logical expression.</a:t>
            </a:r>
          </a:p>
          <a:p>
            <a:r>
              <a:rPr lang="en-US" sz="2400" dirty="0"/>
              <a:t>There are two types of quantifier:</a:t>
            </a:r>
          </a:p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</a:rPr>
              <a:t>Universal Quantifier, (for all, everyone, everything)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000" b="1" dirty="0"/>
              <a:t>Existential quantifier, (for some, at least one).</a:t>
            </a:r>
          </a:p>
        </p:txBody>
      </p:sp>
    </p:spTree>
    <p:extLst>
      <p:ext uri="{BB962C8B-B14F-4D97-AF65-F5344CB8AC3E}">
        <p14:creationId xmlns:p14="http://schemas.microsoft.com/office/powerpoint/2010/main" val="603477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Universal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Universal quantifier is a symbol of logical representation, which specifies that the statement within its range is true for everything or every instance of a particular thing.</a:t>
            </a:r>
          </a:p>
          <a:p>
            <a:r>
              <a:rPr lang="en-US" sz="2400" dirty="0"/>
              <a:t>The Universal quantifier is represented by a symbol </a:t>
            </a:r>
            <a:r>
              <a:rPr lang="en-US" sz="2400" dirty="0">
                <a:highlight>
                  <a:srgbClr val="FFFF00"/>
                </a:highlight>
              </a:rPr>
              <a:t>∀</a:t>
            </a:r>
            <a:r>
              <a:rPr lang="en-US" sz="2400" dirty="0"/>
              <a:t>, which resembles an inverted A.</a:t>
            </a:r>
          </a:p>
          <a:p>
            <a:r>
              <a:rPr lang="en-US" sz="2400" dirty="0"/>
              <a:t>In universal quantifier we use implication "→“.</a:t>
            </a:r>
          </a:p>
          <a:p>
            <a:r>
              <a:rPr lang="en-US" sz="2400" dirty="0"/>
              <a:t>If x is a variable, then ∀x is read as:</a:t>
            </a:r>
          </a:p>
          <a:p>
            <a:pPr lvl="1"/>
            <a:r>
              <a:rPr lang="en-US" sz="2000" dirty="0"/>
              <a:t>For all X</a:t>
            </a:r>
          </a:p>
          <a:p>
            <a:pPr lvl="1"/>
            <a:r>
              <a:rPr lang="en-US" sz="2000" dirty="0"/>
              <a:t>For each x</a:t>
            </a:r>
          </a:p>
          <a:p>
            <a:pPr lvl="1"/>
            <a:r>
              <a:rPr lang="en-US" sz="2000" dirty="0"/>
              <a:t>For every x.</a:t>
            </a:r>
          </a:p>
          <a:p>
            <a:pPr marL="0" indent="0">
              <a:buNone/>
            </a:pPr>
            <a:r>
              <a:rPr lang="en-US" sz="2400" dirty="0"/>
              <a:t>Example: “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All man drink coffee”</a:t>
            </a:r>
            <a:r>
              <a:rPr lang="en-US" sz="1600" b="1" dirty="0">
                <a:latin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</a:rPr>
              <a:t>can be written as 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∀x: man(x) → drink (x, coffee).</a:t>
            </a:r>
          </a:p>
          <a:p>
            <a:pPr marL="0" indent="0">
              <a:buNone/>
            </a:pPr>
            <a:r>
              <a:rPr lang="en-US" sz="2400" dirty="0"/>
              <a:t>It will be read as: There are all x where x is a man who drink coffee.</a:t>
            </a:r>
          </a:p>
        </p:txBody>
      </p:sp>
    </p:spTree>
    <p:extLst>
      <p:ext uri="{BB962C8B-B14F-4D97-AF65-F5344CB8AC3E}">
        <p14:creationId xmlns:p14="http://schemas.microsoft.com/office/powerpoint/2010/main" val="2673850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Existential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Existential quantifiers are the type of quantifiers, which express that the statement within its scope is true for at least one instance of something.</a:t>
            </a:r>
          </a:p>
          <a:p>
            <a:r>
              <a:rPr lang="en-US" sz="2400" dirty="0"/>
              <a:t>It is denoted by the logical operator </a:t>
            </a:r>
            <a:r>
              <a:rPr lang="en-US" sz="2400" dirty="0">
                <a:highlight>
                  <a:srgbClr val="FFFF00"/>
                </a:highlight>
              </a:rPr>
              <a:t>∃</a:t>
            </a:r>
            <a:r>
              <a:rPr lang="en-US" sz="2400" dirty="0"/>
              <a:t>, which resembles as inverted E. When it is used with a predicate variable then it is called as an existential quantifier.</a:t>
            </a:r>
          </a:p>
          <a:p>
            <a:r>
              <a:rPr lang="en-US" sz="2400" dirty="0"/>
              <a:t> In Existential quantifier we always use AND or Conjunction symbol (∧).</a:t>
            </a:r>
          </a:p>
          <a:p>
            <a:r>
              <a:rPr lang="en-US" sz="2400" dirty="0"/>
              <a:t>If x is a variable, then existential quantifier will be ∃x or ∃(x). And it will be read as:</a:t>
            </a:r>
          </a:p>
          <a:p>
            <a:pPr lvl="1"/>
            <a:r>
              <a:rPr lang="en-US" sz="2000" dirty="0"/>
              <a:t>There exists a 'x.’</a:t>
            </a:r>
          </a:p>
          <a:p>
            <a:pPr lvl="1"/>
            <a:r>
              <a:rPr lang="en-US" sz="2000" dirty="0"/>
              <a:t>For some 'x.’</a:t>
            </a:r>
          </a:p>
          <a:p>
            <a:pPr lvl="1"/>
            <a:r>
              <a:rPr lang="en-US" sz="2000" dirty="0"/>
              <a:t>For at least one 'x.’</a:t>
            </a:r>
          </a:p>
          <a:p>
            <a:pPr marL="0" indent="0">
              <a:buNone/>
            </a:pPr>
            <a:r>
              <a:rPr lang="en-US" sz="2400" dirty="0"/>
              <a:t>Example: “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Some boys are intelligent” </a:t>
            </a:r>
            <a:r>
              <a:rPr lang="en-US" sz="1600" i="0" dirty="0">
                <a:effectLst/>
                <a:latin typeface="verdana" panose="020B0604030504040204" pitchFamily="34" charset="0"/>
              </a:rPr>
              <a:t> can be written as </a:t>
            </a:r>
            <a:r>
              <a:rPr lang="en-US" sz="1600" b="1" i="0" dirty="0">
                <a:effectLst/>
                <a:latin typeface="verdana" panose="020B0604030504040204" pitchFamily="34" charset="0"/>
              </a:rPr>
              <a:t>∃x: boys(x) ∧ intelligent(x).</a:t>
            </a:r>
          </a:p>
          <a:p>
            <a:pPr marL="0" indent="0">
              <a:buNone/>
            </a:pPr>
            <a:r>
              <a:rPr lang="en-US" sz="2400" dirty="0"/>
              <a:t>It will be read as: There are some x where x is a boy who is intelligent.</a:t>
            </a:r>
          </a:p>
        </p:txBody>
      </p:sp>
    </p:spTree>
    <p:extLst>
      <p:ext uri="{BB962C8B-B14F-4D97-AF65-F5344CB8AC3E}">
        <p14:creationId xmlns:p14="http://schemas.microsoft.com/office/powerpoint/2010/main" val="3497098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Properties of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In universal quantifier, ∀</a:t>
            </a:r>
            <a:r>
              <a:rPr lang="en-US" sz="2400" dirty="0" err="1"/>
              <a:t>x∀y</a:t>
            </a:r>
            <a:r>
              <a:rPr lang="en-US" sz="2400" dirty="0"/>
              <a:t> is similar to ∀</a:t>
            </a:r>
            <a:r>
              <a:rPr lang="en-US" sz="2400" dirty="0" err="1"/>
              <a:t>y∀x</a:t>
            </a:r>
            <a:r>
              <a:rPr lang="en-US" sz="2400" dirty="0"/>
              <a:t>.</a:t>
            </a:r>
          </a:p>
          <a:p>
            <a:r>
              <a:rPr lang="en-US" sz="2400" dirty="0"/>
              <a:t>In Existential quantifier, ∃</a:t>
            </a:r>
            <a:r>
              <a:rPr lang="en-US" sz="2400" dirty="0" err="1"/>
              <a:t>x∃y</a:t>
            </a:r>
            <a:r>
              <a:rPr lang="en-US" sz="2400" dirty="0"/>
              <a:t> is similar to ∃</a:t>
            </a:r>
            <a:r>
              <a:rPr lang="en-US" sz="2400" dirty="0" err="1"/>
              <a:t>y∃x</a:t>
            </a:r>
            <a:r>
              <a:rPr lang="en-US" sz="2400" dirty="0"/>
              <a:t>.</a:t>
            </a:r>
          </a:p>
          <a:p>
            <a:r>
              <a:rPr lang="en-US" sz="2400" dirty="0"/>
              <a:t>∃</a:t>
            </a:r>
            <a:r>
              <a:rPr lang="en-US" sz="2400" dirty="0" err="1"/>
              <a:t>x∀y</a:t>
            </a:r>
            <a:r>
              <a:rPr lang="en-US" sz="2400" dirty="0"/>
              <a:t> is not similar to ∀</a:t>
            </a:r>
            <a:r>
              <a:rPr lang="en-US" sz="2400" dirty="0" err="1"/>
              <a:t>y∃x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031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 of FOL quantifier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All birds fly.</a:t>
            </a:r>
          </a:p>
          <a:p>
            <a:pPr marL="0" indent="0">
              <a:buNone/>
            </a:pPr>
            <a:r>
              <a:rPr lang="en-US" sz="2400" dirty="0"/>
              <a:t>    In this question the predicate is "fly(bird)."</a:t>
            </a:r>
          </a:p>
          <a:p>
            <a:pPr marL="0" indent="0">
              <a:buNone/>
            </a:pPr>
            <a:r>
              <a:rPr lang="en-US" sz="2400" dirty="0"/>
              <a:t>    And since there are all birds who fly so it will be represented as follows.</a:t>
            </a:r>
          </a:p>
          <a:p>
            <a:pPr marL="0" indent="0">
              <a:buNone/>
            </a:pPr>
            <a:r>
              <a:rPr lang="en-US" sz="2400" dirty="0"/>
              <a:t>              ∀x: bird(x) →fly(x).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2. Every man respects his parent.</a:t>
            </a:r>
          </a:p>
          <a:p>
            <a:pPr marL="0" indent="0">
              <a:buNone/>
            </a:pPr>
            <a:r>
              <a:rPr lang="en-US" sz="2400" dirty="0"/>
              <a:t>    In this question, the predicate is "respect(x, parent)," where x=man</a:t>
            </a:r>
          </a:p>
          <a:p>
            <a:pPr marL="0" indent="0">
              <a:buNone/>
            </a:pPr>
            <a:r>
              <a:rPr lang="en-US" sz="2400" dirty="0"/>
              <a:t>    Since there is every man so will use ∀, and it will be represented as follows:</a:t>
            </a:r>
          </a:p>
          <a:p>
            <a:pPr marL="0" indent="0">
              <a:buNone/>
            </a:pPr>
            <a:r>
              <a:rPr lang="en-US" sz="2400" dirty="0"/>
              <a:t>	    ∀x: man(x) → respects (x, parent).</a:t>
            </a:r>
          </a:p>
        </p:txBody>
      </p:sp>
    </p:spTree>
    <p:extLst>
      <p:ext uri="{BB962C8B-B14F-4D97-AF65-F5344CB8AC3E}">
        <p14:creationId xmlns:p14="http://schemas.microsoft.com/office/powerpoint/2010/main" val="1095009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70" y="152183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Some boys play cricket.</a:t>
            </a:r>
          </a:p>
          <a:p>
            <a:pPr marL="0" indent="0">
              <a:buNone/>
            </a:pPr>
            <a:r>
              <a:rPr lang="en-US" sz="2400" dirty="0"/>
              <a:t> In this question, the predicate is "play(x, cricket)," where x= boys. Since             there are some boys so we will use ∃, and it will be represented as:</a:t>
            </a:r>
          </a:p>
          <a:p>
            <a:pPr marL="0" indent="0">
              <a:buNone/>
            </a:pPr>
            <a:r>
              <a:rPr lang="en-US" sz="2400" dirty="0"/>
              <a:t>              ∃x boys(x) ^ play(x, cricket).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Not all students like both Mathematics and Science.</a:t>
            </a:r>
          </a:p>
          <a:p>
            <a:pPr marL="0" indent="0">
              <a:buNone/>
            </a:pPr>
            <a:r>
              <a:rPr lang="en-US" sz="2400" dirty="0"/>
              <a:t> In this question, the predicate is "like(x, y)," where x= student, and y= subject.</a:t>
            </a:r>
          </a:p>
          <a:p>
            <a:pPr marL="0" indent="0">
              <a:buNone/>
            </a:pPr>
            <a:r>
              <a:rPr lang="en-US" sz="2400" dirty="0"/>
              <a:t> Since there are not all students, so we will use ∀ with negation, so following    representation for this:</a:t>
            </a:r>
          </a:p>
          <a:p>
            <a:pPr marL="0" indent="0">
              <a:buNone/>
            </a:pPr>
            <a:r>
              <a:rPr lang="en-US" sz="2400" dirty="0"/>
              <a:t>              ¬(∀ (x) [ student(x) → like(x, Mathematics) ∧ like(x, Science)]).</a:t>
            </a:r>
          </a:p>
        </p:txBody>
      </p:sp>
    </p:spTree>
    <p:extLst>
      <p:ext uri="{BB962C8B-B14F-4D97-AF65-F5344CB8AC3E}">
        <p14:creationId xmlns:p14="http://schemas.microsoft.com/office/powerpoint/2010/main" val="180299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to convert to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Lucy is a professor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professors are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John is the dean.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Deans are professors.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professors consider the dean a friend or don’t know him.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Everyone is a friend of someone.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892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Answers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is-prof(lucy)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∀x ( is-prof(x) → is-person(x)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is-dean(John)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∀x (is-dean(x) → is-prof(x))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∀x (∀y ( is-prof(x)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∧</a:t>
            </a:r>
            <a:r>
              <a:rPr lang="en-US" sz="2400" dirty="0"/>
              <a:t> is-dean(y) → friend(</a:t>
            </a:r>
            <a:r>
              <a:rPr lang="en-US" sz="2400" dirty="0" err="1"/>
              <a:t>y,x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∨ ¬</a:t>
            </a:r>
            <a:r>
              <a:rPr lang="en-US" sz="2400" dirty="0"/>
              <a:t> knows(x, y) )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 x (∃ y ( is-friend-of (y, x) ) 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∀ ∃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∧, ∨, ¬, ⇒, ⇔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552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Equality in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In FOL, we can use equality symbols which specify that the two terms refer to the same object.</a:t>
            </a:r>
          </a:p>
          <a:p>
            <a:pPr marL="0" indent="0">
              <a:buNone/>
            </a:pPr>
            <a:r>
              <a:rPr lang="en-US" sz="2400" b="1" dirty="0"/>
              <a:t>Example: Brother (John) = Smith</a:t>
            </a:r>
            <a:r>
              <a:rPr lang="en-US" sz="2400" dirty="0"/>
              <a:t>.</a:t>
            </a:r>
          </a:p>
          <a:p>
            <a:r>
              <a:rPr lang="en-US" sz="2400" dirty="0"/>
              <a:t>In the above example, the object referred by the Brother (John) is similar to the object referred by Smith.</a:t>
            </a:r>
          </a:p>
          <a:p>
            <a:r>
              <a:rPr lang="en-US" sz="2400" dirty="0"/>
              <a:t>The equality symbol can also be used with negation to represent that two terms are not the same objects.</a:t>
            </a:r>
          </a:p>
          <a:p>
            <a:pPr marL="0" indent="0">
              <a:buNone/>
            </a:pPr>
            <a:r>
              <a:rPr lang="en-US" sz="2400" b="1" dirty="0"/>
              <a:t>Example: ￢(x=y) which is equivalent to x ≠y.</a:t>
            </a:r>
          </a:p>
        </p:txBody>
      </p:sp>
    </p:spTree>
    <p:extLst>
      <p:ext uri="{BB962C8B-B14F-4D97-AF65-F5344CB8AC3E}">
        <p14:creationId xmlns:p14="http://schemas.microsoft.com/office/powerpoint/2010/main" val="2679901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Substitution in FOL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Substitution is a fundamental operation performed on terms and formulas.</a:t>
            </a:r>
          </a:p>
          <a:p>
            <a:r>
              <a:rPr lang="en-US" sz="2400" dirty="0"/>
              <a:t>It occurs in all inference systems in first-order logic.</a:t>
            </a:r>
          </a:p>
          <a:p>
            <a:r>
              <a:rPr lang="en-US" sz="2400" dirty="0"/>
              <a:t> If we write F[a/x], so it refers to substitute a constant "a" in place of variable "x".</a:t>
            </a:r>
          </a:p>
        </p:txBody>
      </p:sp>
    </p:spTree>
    <p:extLst>
      <p:ext uri="{BB962C8B-B14F-4D97-AF65-F5344CB8AC3E}">
        <p14:creationId xmlns:p14="http://schemas.microsoft.com/office/powerpoint/2010/main" val="2416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64B0A0B-F275-4FAD-9CD0-DC9FEFE15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50969"/>
              </p:ext>
            </p:extLst>
          </p:nvPr>
        </p:nvGraphicFramePr>
        <p:xfrm>
          <a:off x="838200" y="1245704"/>
          <a:ext cx="10515600" cy="34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467219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8867330"/>
                    </a:ext>
                  </a:extLst>
                </a:gridCol>
              </a:tblGrid>
              <a:tr h="697064">
                <a:tc>
                  <a:txBody>
                    <a:bodyPr/>
                    <a:lstStyle/>
                    <a:p>
                      <a:r>
                        <a:rPr lang="en-US" sz="2400" dirty="0"/>
                        <a:t>Natural Language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Knowledge Representation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3753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Venus is a 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Planet(</a:t>
                      </a:r>
                      <a:r>
                        <a:rPr lang="en-US" dirty="0" err="1"/>
                        <a:t>venus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76734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Venus is unhabitable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Unhabitable(</a:t>
                      </a:r>
                      <a:r>
                        <a:rPr lang="en-US" dirty="0" err="1"/>
                        <a:t>venus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238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Venus is near its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near(</a:t>
                      </a:r>
                      <a:r>
                        <a:rPr lang="en-US" dirty="0" err="1"/>
                        <a:t>venus</a:t>
                      </a:r>
                      <a:r>
                        <a:rPr lang="en-US" dirty="0"/>
                        <a:t>, sun)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03080"/>
                  </a:ext>
                </a:extLst>
              </a:tr>
              <a:tr h="697064">
                <a:tc>
                  <a:txBody>
                    <a:bodyPr/>
                    <a:lstStyle/>
                    <a:p>
                      <a:r>
                        <a:rPr lang="en-US" dirty="0"/>
                        <a:t>If a planet is near its sun, then it is 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Planet(x) and sun(y) and </a:t>
                      </a:r>
                    </a:p>
                    <a:p>
                      <a:r>
                        <a:rPr lang="en-US" dirty="0"/>
                        <a:t>near(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-&gt; hot(x)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4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Inference in First Order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Inference in First-Order Logic is used to deduce new facts or sentences from existing sentences.</a:t>
            </a:r>
          </a:p>
          <a:p>
            <a:r>
              <a:rPr lang="en-US" sz="2400" dirty="0"/>
              <a:t>We will be discussing two basic rules for inference in FOL:</a:t>
            </a:r>
          </a:p>
          <a:p>
            <a:pPr lvl="1"/>
            <a:r>
              <a:rPr lang="en-US" sz="2000" b="1" dirty="0"/>
              <a:t>Universal Instantiation</a:t>
            </a:r>
          </a:p>
          <a:p>
            <a:pPr lvl="1"/>
            <a:r>
              <a:rPr lang="en-US" sz="2000" b="1" dirty="0"/>
              <a:t>Existential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687258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183"/>
            <a:ext cx="10515600" cy="10272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Universal Instantiation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" y="840334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Universal instantiation is also called as universal elimination.</a:t>
            </a:r>
          </a:p>
          <a:p>
            <a:r>
              <a:rPr lang="en-US" sz="2400" dirty="0"/>
              <a:t>It can be applied multiple times to add new sentences.</a:t>
            </a:r>
          </a:p>
          <a:p>
            <a:r>
              <a:rPr lang="en-US" sz="2400" dirty="0"/>
              <a:t>The new KB is logically equivalent to the previous KB.</a:t>
            </a:r>
          </a:p>
          <a:p>
            <a:r>
              <a:rPr lang="en-US" sz="2400" dirty="0"/>
              <a:t>The rule of Universal Instantiation (UI for short) says that we can infer any sentence obtained by substituting a ground term (a term without variables) for a universally quantified variable.</a:t>
            </a:r>
          </a:p>
          <a:p>
            <a:r>
              <a:rPr lang="en-US" sz="2400" dirty="0"/>
              <a:t>It can be represented as   </a:t>
            </a:r>
            <a:r>
              <a:rPr lang="en-US" sz="2000" b="1" dirty="0"/>
              <a:t>∀v </a:t>
            </a:r>
            <a:r>
              <a:rPr lang="el-GR" sz="2000" b="1" dirty="0"/>
              <a:t>α 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                   SUBST({v/g},</a:t>
            </a:r>
            <a:r>
              <a:rPr lang="el-GR" sz="2000" b="1" dirty="0"/>
              <a:t>α)</a:t>
            </a:r>
            <a:endParaRPr lang="en-US" sz="2000" b="1" dirty="0"/>
          </a:p>
          <a:p>
            <a:pPr marL="0" indent="0">
              <a:buNone/>
            </a:pPr>
            <a:r>
              <a:rPr lang="en-US" sz="2400" dirty="0"/>
              <a:t>For any variable ‘v’ and ground term ‘g’ within a sentence ‘</a:t>
            </a:r>
            <a:r>
              <a:rPr lang="el-GR" sz="2400" b="1" dirty="0"/>
              <a:t>α</a:t>
            </a:r>
            <a:r>
              <a:rPr lang="en-US" sz="2400" b="1" dirty="0"/>
              <a:t>’.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59A18-59BA-4A37-99DE-19E88C1FCD34}"/>
              </a:ext>
            </a:extLst>
          </p:cNvPr>
          <p:cNvCxnSpPr/>
          <p:nvPr/>
        </p:nvCxnSpPr>
        <p:spPr>
          <a:xfrm>
            <a:off x="3670852" y="3750365"/>
            <a:ext cx="18685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26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UI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50176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IF "Every person like ice-cream"=&gt; ∀x P(x) so we can infer that </a:t>
            </a:r>
          </a:p>
          <a:p>
            <a:pPr marL="0" indent="0">
              <a:buNone/>
            </a:pPr>
            <a:r>
              <a:rPr lang="en-US" sz="2400" dirty="0"/>
              <a:t>"John likes ice-cream" =&gt; P(c)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Another famous example</a:t>
            </a:r>
          </a:p>
          <a:p>
            <a:pPr marL="0" indent="0">
              <a:buNone/>
            </a:pPr>
            <a:r>
              <a:rPr lang="en-US" sz="2400" dirty="0"/>
              <a:t>"All kings who are greedy are Evil." So let our knowledge base contains this detail as in the form of FOL: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FFFF00"/>
                </a:highlight>
              </a:rPr>
              <a:t>∀x king(x) ∧ greedy (x) → Evil (x)</a:t>
            </a:r>
          </a:p>
          <a:p>
            <a:pPr marL="0" indent="0">
              <a:buNone/>
            </a:pPr>
            <a:r>
              <a:rPr lang="en-US" sz="2400" dirty="0"/>
              <a:t>So, from this information, we can infer any of the following statements using Universal Instantiation:</a:t>
            </a:r>
          </a:p>
          <a:p>
            <a:r>
              <a:rPr lang="en-US" sz="2400" dirty="0"/>
              <a:t>King(John) ∧ Greedy (John) → Evil (John),</a:t>
            </a:r>
          </a:p>
          <a:p>
            <a:r>
              <a:rPr lang="en-US" sz="2400" dirty="0"/>
              <a:t>King(Richard) ∧ Greedy (Richard) → Evil (Richard),</a:t>
            </a:r>
          </a:p>
          <a:p>
            <a:r>
              <a:rPr lang="en-US" sz="2400" dirty="0"/>
              <a:t>King(Father(John)) ∧ Greedy (Father(John)) → Evil (Father(John)),</a:t>
            </a:r>
          </a:p>
        </p:txBody>
      </p:sp>
    </p:spTree>
    <p:extLst>
      <p:ext uri="{BB962C8B-B14F-4D97-AF65-F5344CB8AC3E}">
        <p14:creationId xmlns:p14="http://schemas.microsoft.com/office/powerpoint/2010/main" val="165438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Existential Instantiation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590" y="1152939"/>
            <a:ext cx="10515600" cy="4672426"/>
          </a:xfrm>
        </p:spPr>
        <p:txBody>
          <a:bodyPr>
            <a:normAutofit/>
          </a:bodyPr>
          <a:lstStyle/>
          <a:p>
            <a:r>
              <a:rPr lang="en-US" sz="2400" dirty="0"/>
              <a:t>Existential instantiation is also called as Existential Elimination.</a:t>
            </a:r>
          </a:p>
          <a:p>
            <a:r>
              <a:rPr lang="en-US" sz="2400" dirty="0"/>
              <a:t>It can be applied only once to replace the existential sentence.</a:t>
            </a:r>
          </a:p>
          <a:p>
            <a:r>
              <a:rPr lang="en-US" sz="2400" dirty="0"/>
              <a:t>The new KB is not logically equivalent to old KB, but it will be satisfiable if old KB was satisfiable.</a:t>
            </a:r>
          </a:p>
          <a:p>
            <a:r>
              <a:rPr lang="en-US" sz="2400" dirty="0"/>
              <a:t>The rule of Existential Instantiation replaces an existentially quantified variable with a single new constant symbol.</a:t>
            </a:r>
          </a:p>
          <a:p>
            <a:r>
              <a:rPr lang="en-US" sz="2400" dirty="0"/>
              <a:t>The formal statement is as follows: for any sentence </a:t>
            </a:r>
            <a:r>
              <a:rPr lang="el-GR" sz="2400" b="1" dirty="0"/>
              <a:t>α</a:t>
            </a:r>
            <a:r>
              <a:rPr lang="en-US" sz="2400" dirty="0"/>
              <a:t> ,variable </a:t>
            </a:r>
            <a:r>
              <a:rPr lang="en-US" sz="2400" b="1" dirty="0"/>
              <a:t>v</a:t>
            </a:r>
            <a:r>
              <a:rPr lang="en-US" sz="2400" dirty="0"/>
              <a:t>, and constant </a:t>
            </a:r>
            <a:r>
              <a:rPr lang="en-US" sz="2400" b="1" dirty="0"/>
              <a:t>k</a:t>
            </a:r>
            <a:r>
              <a:rPr lang="en-US" sz="2400" dirty="0"/>
              <a:t> symbol that does not appear elsewhere in the knowledge base.</a:t>
            </a:r>
          </a:p>
          <a:p>
            <a:pPr marL="0" indent="0">
              <a:buNone/>
            </a:pPr>
            <a:r>
              <a:rPr lang="en-US" sz="2400" dirty="0"/>
              <a:t>			∃v </a:t>
            </a:r>
            <a:r>
              <a:rPr lang="el-GR" sz="2400" dirty="0"/>
              <a:t>α</a:t>
            </a:r>
          </a:p>
          <a:p>
            <a:pPr marL="0" indent="0">
              <a:buNone/>
            </a:pPr>
            <a:r>
              <a:rPr lang="en-US" sz="2400" dirty="0"/>
              <a:t>		      SUBST({v/k},</a:t>
            </a:r>
            <a:r>
              <a:rPr lang="el-GR" sz="2400" dirty="0"/>
              <a:t>α)</a:t>
            </a:r>
            <a:r>
              <a:rPr lang="en-US" sz="2400" dirty="0"/>
              <a:t>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ADBF7C-154E-4DB3-B0C5-9F4564525760}"/>
              </a:ext>
            </a:extLst>
          </p:cNvPr>
          <p:cNvCxnSpPr/>
          <p:nvPr/>
        </p:nvCxnSpPr>
        <p:spPr>
          <a:xfrm>
            <a:off x="2531165" y="4850295"/>
            <a:ext cx="2001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62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 OF EI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the given sentence: ∃x Crown(x) ∧ </a:t>
            </a:r>
            <a:r>
              <a:rPr lang="en-US" sz="2400" dirty="0" err="1"/>
              <a:t>OnHead</a:t>
            </a:r>
            <a:r>
              <a:rPr lang="en-US" sz="2400" dirty="0"/>
              <a:t>(x, John),</a:t>
            </a:r>
          </a:p>
          <a:p>
            <a:pPr marL="0" indent="0">
              <a:buNone/>
            </a:pPr>
            <a:r>
              <a:rPr lang="en-US" sz="2400" dirty="0"/>
              <a:t>We can infer: Crown(K) ∧ </a:t>
            </a:r>
            <a:r>
              <a:rPr lang="en-US" sz="2400" dirty="0" err="1"/>
              <a:t>OnHead</a:t>
            </a:r>
            <a:r>
              <a:rPr lang="en-US" sz="2400" dirty="0"/>
              <a:t>( K, John), as long as K does not appear in the knowledge base.</a:t>
            </a:r>
          </a:p>
          <a:p>
            <a:r>
              <a:rPr lang="en-US" sz="2400" dirty="0"/>
              <a:t>The above used K is a constant symbol, which is called </a:t>
            </a:r>
            <a:r>
              <a:rPr lang="en-US" sz="2400" dirty="0" err="1"/>
              <a:t>Skolem</a:t>
            </a:r>
            <a:r>
              <a:rPr lang="en-US" sz="2400" dirty="0"/>
              <a:t> constant.</a:t>
            </a:r>
          </a:p>
          <a:p>
            <a:r>
              <a:rPr lang="en-US" sz="2400" dirty="0"/>
              <a:t>The Existential instantiation is a special case of Skolemization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466457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Generalized Modus Ponens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329" y="1031966"/>
            <a:ext cx="10582471" cy="48860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the inference process in FOL, we have a single inference rule which is called Generalized Modus Ponens.</a:t>
            </a:r>
          </a:p>
          <a:p>
            <a:r>
              <a:rPr lang="en-US" sz="2400" dirty="0"/>
              <a:t>For atomic sentences pi, pi', q. Where there is a substitution θ such that SUBST (θ, pi',) = SUBST(θ, pi), it can be represented as: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use this rule for Kings are evil, so we will find some x such that x is king, and x is greedy so we can infer that x is evil.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 let say, p1' is king(John)        p1 is king(x)  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p2' is Greedy(y)                            p2 is Greedy(x)  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θ is {x/John, y/John}                    q is evil(x)  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SUBST(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θ,q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is Evil(John)                        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nference in First-Order Logic">
            <a:extLst>
              <a:ext uri="{FF2B5EF4-FFF2-40B4-BE49-F238E27FC236}">
                <a16:creationId xmlns:a16="http://schemas.microsoft.com/office/drawing/2014/main" id="{9B54606C-603E-4037-B98A-494EC735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1" y="3124200"/>
            <a:ext cx="4333461" cy="8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9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p1 ′ is King(John) 		p1 is King(x) </a:t>
            </a:r>
          </a:p>
          <a:p>
            <a:r>
              <a:rPr lang="en-US" sz="2400" dirty="0"/>
              <a:t>p2 ′ is Greedy(y) 		p2 is Greedy(x) </a:t>
            </a:r>
          </a:p>
          <a:p>
            <a:r>
              <a:rPr lang="en-US" sz="2400" dirty="0"/>
              <a:t>θ is {x/</a:t>
            </a:r>
            <a:r>
              <a:rPr lang="en-US" sz="2400" dirty="0" err="1"/>
              <a:t>John,y</a:t>
            </a:r>
            <a:r>
              <a:rPr lang="en-US" sz="2400" dirty="0"/>
              <a:t>/John} 	q is Evil(x) </a:t>
            </a:r>
          </a:p>
          <a:p>
            <a:r>
              <a:rPr lang="en-US" sz="2400" dirty="0"/>
              <a:t>SUBST(</a:t>
            </a:r>
            <a:r>
              <a:rPr lang="en-US" sz="2400" dirty="0" err="1"/>
              <a:t>θ,q</a:t>
            </a:r>
            <a:r>
              <a:rPr lang="en-US" sz="2400" dirty="0"/>
              <a:t>) is Evil(John).</a:t>
            </a:r>
          </a:p>
        </p:txBody>
      </p:sp>
    </p:spTree>
    <p:extLst>
      <p:ext uri="{BB962C8B-B14F-4D97-AF65-F5344CB8AC3E}">
        <p14:creationId xmlns:p14="http://schemas.microsoft.com/office/powerpoint/2010/main" val="3290671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Inference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The inference engine is the component of the intelligent system in artificial intelligence, which applies logical rules to the knowledge base to infer new information from known facts.</a:t>
            </a:r>
          </a:p>
          <a:p>
            <a:r>
              <a:rPr lang="en-US" sz="2400" dirty="0"/>
              <a:t>Inference engine commonly proceeds in two modes, which are: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Forward chaining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Backward chaining</a:t>
            </a:r>
          </a:p>
          <a:p>
            <a:pPr marL="0" indent="0">
              <a:buNone/>
            </a:pPr>
            <a:r>
              <a:rPr lang="en-US" b="1" dirty="0"/>
              <a:t>Horn Clause</a:t>
            </a:r>
            <a:r>
              <a:rPr lang="en-US" dirty="0"/>
              <a:t>: A clause which is a disjunction of literals with at most one 		positive literal.</a:t>
            </a:r>
          </a:p>
          <a:p>
            <a:pPr marL="0" indent="0">
              <a:buNone/>
            </a:pPr>
            <a:r>
              <a:rPr lang="en-US" b="1" dirty="0"/>
              <a:t>Definite Clause</a:t>
            </a:r>
            <a:r>
              <a:rPr lang="en-US" dirty="0"/>
              <a:t>: A clause which is a disjunction of literals with exactly 		one positive literal</a:t>
            </a:r>
          </a:p>
          <a:p>
            <a:pPr marL="0" indent="0">
              <a:buNone/>
            </a:pPr>
            <a:r>
              <a:rPr lang="en-US" dirty="0"/>
              <a:t>Example: (¬ p V ¬ q V k). It has only one positive literal k.</a:t>
            </a:r>
          </a:p>
        </p:txBody>
      </p:sp>
    </p:spTree>
    <p:extLst>
      <p:ext uri="{BB962C8B-B14F-4D97-AF65-F5344CB8AC3E}">
        <p14:creationId xmlns:p14="http://schemas.microsoft.com/office/powerpoint/2010/main" val="318331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Also known as a forward deduction or forward reasoning method when using an inference engine.</a:t>
            </a:r>
          </a:p>
          <a:p>
            <a:r>
              <a:rPr lang="en-US" sz="2400" dirty="0"/>
              <a:t>Form of reasoning which start with atomic sentences in the knowledge base and applies inference rules (Modus Ponens) in the forward direction to extract more data until a goal is reached.</a:t>
            </a:r>
          </a:p>
          <a:p>
            <a:r>
              <a:rPr lang="en-US" sz="2400" dirty="0"/>
              <a:t>It starts from known facts, triggers all rules whose premises are satisfied, and add their conclusion to the known facts. This process repeats until the problem is solved.</a:t>
            </a:r>
          </a:p>
        </p:txBody>
      </p:sp>
    </p:spTree>
    <p:extLst>
      <p:ext uri="{BB962C8B-B14F-4D97-AF65-F5344CB8AC3E}">
        <p14:creationId xmlns:p14="http://schemas.microsoft.com/office/powerpoint/2010/main" val="3441591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Properties of Forward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It is a bottom-up approach, as it moves from bottom to top.</a:t>
            </a:r>
          </a:p>
          <a:p>
            <a:r>
              <a:rPr lang="en-US" sz="2400" dirty="0"/>
              <a:t>It is a process of making a conclusion based on known facts or data, by starting from the initial state and reaches the goal state.</a:t>
            </a:r>
          </a:p>
          <a:p>
            <a:r>
              <a:rPr lang="en-US" sz="2400" dirty="0"/>
              <a:t>Forward-chaining approach is also called as data-driven as we reach to the goal using available data.</a:t>
            </a:r>
          </a:p>
          <a:p>
            <a:r>
              <a:rPr lang="en-US" sz="2400" dirty="0"/>
              <a:t>Forward -chaining approach is commonly used in the expert system, such as CLIPS, business, and production rule systems.</a:t>
            </a:r>
          </a:p>
        </p:txBody>
      </p:sp>
    </p:spTree>
    <p:extLst>
      <p:ext uri="{BB962C8B-B14F-4D97-AF65-F5344CB8AC3E}">
        <p14:creationId xmlns:p14="http://schemas.microsoft.com/office/powerpoint/2010/main" val="15968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DB09F8A-92E1-43B4-9865-408D158F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455398"/>
            <a:ext cx="10515600" cy="546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Hunt the Wumpus</a:t>
            </a:r>
          </a:p>
        </p:txBody>
      </p:sp>
    </p:spTree>
    <p:extLst>
      <p:ext uri="{BB962C8B-B14F-4D97-AF65-F5344CB8AC3E}">
        <p14:creationId xmlns:p14="http://schemas.microsoft.com/office/powerpoint/2010/main" val="3419323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“The law says that it is a crime for an American to sell weapons to h</a:t>
            </a:r>
            <a:r>
              <a:rPr lang="en-US" sz="2400" dirty="0">
                <a:highlight>
                  <a:srgbClr val="FFFF00"/>
                </a:highlight>
              </a:rPr>
              <a:t>osti</a:t>
            </a:r>
            <a:r>
              <a:rPr lang="en-US" sz="2400" dirty="0"/>
              <a:t>le nations. The country “A”, an enemy of America, has some missiles, and all of its missiles were sold to it by Robert, who is American.”</a:t>
            </a:r>
          </a:p>
          <a:p>
            <a:pPr marL="0" indent="0">
              <a:buNone/>
            </a:pPr>
            <a:r>
              <a:rPr lang="en-US" sz="2400" dirty="0"/>
              <a:t>Let us first represent these sentences in FOL: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American(p) ∧ Weapon(q) ∧ Sells(</a:t>
            </a:r>
            <a:r>
              <a:rPr lang="en-US" sz="2400" dirty="0" err="1"/>
              <a:t>p,q,r</a:t>
            </a:r>
            <a:r>
              <a:rPr lang="en-US" sz="2400" dirty="0"/>
              <a:t>) ∧ Hostile(r) ⇒ Criminal(p).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Owns(A,T1)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Missile(T1).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Missile(x) ∧ Owns(</a:t>
            </a:r>
            <a:r>
              <a:rPr lang="en-US" sz="2400" dirty="0" err="1"/>
              <a:t>A,x</a:t>
            </a:r>
            <a:r>
              <a:rPr lang="en-US" sz="2400" dirty="0"/>
              <a:t>) ⇒ Sells(</a:t>
            </a:r>
            <a:r>
              <a:rPr lang="en-US" sz="2400" dirty="0" err="1"/>
              <a:t>Robert,x,A</a:t>
            </a:r>
            <a:r>
              <a:rPr lang="en-US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Missile(x) ⇒ Weapon(x)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Enemy(</a:t>
            </a:r>
            <a:r>
              <a:rPr lang="en-US" sz="2400" dirty="0" err="1"/>
              <a:t>x,America</a:t>
            </a:r>
            <a:r>
              <a:rPr lang="en-US" sz="2400" dirty="0"/>
              <a:t>) ⇒ Hostile(x).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American(Robert)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Enemy(</a:t>
            </a:r>
            <a:r>
              <a:rPr lang="en-US" sz="2400" dirty="0" err="1"/>
              <a:t>A,America</a:t>
            </a:r>
            <a:r>
              <a:rPr lang="en-US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4889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3" y="1031965"/>
            <a:ext cx="11051437" cy="488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1:</a:t>
            </a:r>
          </a:p>
          <a:p>
            <a:r>
              <a:rPr lang="en-US" sz="2400" dirty="0"/>
              <a:t>In the first step we will start with the known facts and will choose the sentences which do not have implications, such as: American(Robert), Enemy(A, America), Owns(A, T1), and Missile(T1). All these facts will be represented as below.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30" name="Picture 6" descr="Forward Chaining and backward chaining in AI">
            <a:extLst>
              <a:ext uri="{FF2B5EF4-FFF2-40B4-BE49-F238E27FC236}">
                <a16:creationId xmlns:a16="http://schemas.microsoft.com/office/drawing/2014/main" id="{19F3FAB8-2A7E-48FE-AAF1-8AB56330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0" y="2865375"/>
            <a:ext cx="511534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124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99384" y="567984"/>
            <a:ext cx="11853184" cy="5181181"/>
          </a:xfrm>
        </p:spPr>
        <p:txBody>
          <a:bodyPr>
            <a:normAutofit/>
          </a:bodyPr>
          <a:lstStyle/>
          <a:p>
            <a:r>
              <a:rPr lang="en-US" sz="2400" dirty="0"/>
              <a:t>    </a:t>
            </a:r>
          </a:p>
        </p:txBody>
      </p:sp>
      <p:pic>
        <p:nvPicPr>
          <p:cNvPr id="2052" name="Picture 4" descr="Forward Chaining and backward chaining in AI">
            <a:extLst>
              <a:ext uri="{FF2B5EF4-FFF2-40B4-BE49-F238E27FC236}">
                <a16:creationId xmlns:a16="http://schemas.microsoft.com/office/drawing/2014/main" id="{5617C8CC-8B40-497E-A370-6CFD4E98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19" y="3858707"/>
            <a:ext cx="5368290" cy="14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3B1B7-C949-48F9-8138-4DEA386ADBC2}"/>
              </a:ext>
            </a:extLst>
          </p:cNvPr>
          <p:cNvSpPr txBox="1"/>
          <p:nvPr/>
        </p:nvSpPr>
        <p:spPr>
          <a:xfrm>
            <a:off x="450574" y="567984"/>
            <a:ext cx="105884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2: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At the second step, we will see those facts which infer from available facts and with satisfied premises.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Rule-(1) does not satisfy premises, so it will not be added in the first iteration.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Rule-(2) and (3) are already added.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Rule-(4) satisfy with the substitution {p/T1},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so Sells (Robert, T1, A)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added, which infers from the conjunction of Rule (2) and (3).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Rule-(6) is satisfied with the substitution(p/A), so Hostile(A) is added and which infers from Rule-(7).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7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Proof of forward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53CA1-329E-44AF-91EF-271D2ADFA183}"/>
              </a:ext>
            </a:extLst>
          </p:cNvPr>
          <p:cNvSpPr txBox="1"/>
          <p:nvPr/>
        </p:nvSpPr>
        <p:spPr>
          <a:xfrm>
            <a:off x="304801" y="1031966"/>
            <a:ext cx="1104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step-3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as we can check Rule-(1) is satisfied with the substitution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{p/Robert, q/T1, r/A}, so we can add Criminal(Robert)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which infers all the available facts. And hence we reached our goal statement.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74" name="Picture 2" descr="Forward Chaining and backward chaining in AI">
            <a:extLst>
              <a:ext uri="{FF2B5EF4-FFF2-40B4-BE49-F238E27FC236}">
                <a16:creationId xmlns:a16="http://schemas.microsoft.com/office/drawing/2014/main" id="{4CBE1C87-9DF4-4D97-A2E8-F0C350E0E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2054087"/>
            <a:ext cx="8865704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21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Backward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Backward-chaining is also known as a backward deduction or backward reasoning method when using an inference engine.</a:t>
            </a:r>
          </a:p>
          <a:p>
            <a:r>
              <a:rPr lang="en-US" sz="2400" dirty="0"/>
              <a:t>A backward chaining algorithm is a form of reasoning. </a:t>
            </a:r>
          </a:p>
          <a:p>
            <a:r>
              <a:rPr lang="en-US" sz="2400" dirty="0"/>
              <a:t>It starts with the goal and works backward, chaining through rules to find known facts that support the goal.</a:t>
            </a:r>
          </a:p>
        </p:txBody>
      </p:sp>
    </p:spTree>
    <p:extLst>
      <p:ext uri="{BB962C8B-B14F-4D97-AF65-F5344CB8AC3E}">
        <p14:creationId xmlns:p14="http://schemas.microsoft.com/office/powerpoint/2010/main" val="35982864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Properties of Backward Chaining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r>
              <a:rPr lang="en-US" sz="2400" dirty="0"/>
              <a:t>It is known as a top-down approach.</a:t>
            </a:r>
          </a:p>
          <a:p>
            <a:r>
              <a:rPr lang="en-US" sz="2400" dirty="0"/>
              <a:t>In backward chaining, the goal is broken into sub-goal or sub-goals to prove the facts true.</a:t>
            </a:r>
          </a:p>
          <a:p>
            <a:r>
              <a:rPr lang="en-US" sz="2400" dirty="0"/>
              <a:t>It is called a goal-driven approach, as a list of goals decides which rules are selected and used.</a:t>
            </a:r>
          </a:p>
          <a:p>
            <a:r>
              <a:rPr lang="en-US" sz="2400" dirty="0"/>
              <a:t>Backward -chaining algorithm is used in game theory, automated theorem proving tools, inference engines, proof assistants, and various AI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7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45483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678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3A2E3CD0-29AF-4539-A755-CE251CA9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234" y="1277938"/>
            <a:ext cx="3826565" cy="4548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B1CAF-9E3D-4258-95DC-9F5BD0E66CDC}"/>
              </a:ext>
            </a:extLst>
          </p:cNvPr>
          <p:cNvSpPr txBox="1"/>
          <p:nvPr/>
        </p:nvSpPr>
        <p:spPr>
          <a:xfrm>
            <a:off x="940904" y="1391478"/>
            <a:ext cx="5817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knowledge-based agent, Shankar, explores a cave consisting of rooms connected by passageways.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Lurking somewhere in the cave is the Wumpus, a beast that eats any agent that enters its room.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rooms contain bottomless pits that trap any agent that wanders into the room. In one room is master Luke.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 Luke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exit the world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without being eaten</a:t>
            </a:r>
          </a:p>
        </p:txBody>
      </p:sp>
    </p:spTree>
    <p:extLst>
      <p:ext uri="{BB962C8B-B14F-4D97-AF65-F5344CB8AC3E}">
        <p14:creationId xmlns:p14="http://schemas.microsoft.com/office/powerpoint/2010/main" val="202073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8" name="Content Placeholder 7" descr="Chart, bubble chart&#10;&#10;Description automatically generated">
            <a:extLst>
              <a:ext uri="{FF2B5EF4-FFF2-40B4-BE49-F238E27FC236}">
                <a16:creationId xmlns:a16="http://schemas.microsoft.com/office/drawing/2014/main" id="{DE523685-ED04-4B91-8DBE-8ADBDF10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35" y="1369798"/>
            <a:ext cx="4624148" cy="45481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F4724-1690-4137-811D-C371D879F393}"/>
              </a:ext>
            </a:extLst>
          </p:cNvPr>
          <p:cNvSpPr txBox="1"/>
          <p:nvPr/>
        </p:nvSpPr>
        <p:spPr>
          <a:xfrm>
            <a:off x="682917" y="1828800"/>
            <a:ext cx="563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Environment</a:t>
            </a:r>
            <a:r>
              <a:rPr lang="en-US" sz="2400" dirty="0"/>
              <a:t>: A 4x4 grid of rooms. The agent starts in the square [1,1]. Wumpus and Luke are randomly placed in other squares. Each square can be pit with 20% probability.</a:t>
            </a:r>
          </a:p>
        </p:txBody>
      </p:sp>
    </p:spTree>
    <p:extLst>
      <p:ext uri="{BB962C8B-B14F-4D97-AF65-F5344CB8AC3E}">
        <p14:creationId xmlns:p14="http://schemas.microsoft.com/office/powerpoint/2010/main" val="305341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Wumpus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0130E371-994C-4DA4-BDE1-E6CAFCC2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7" y="1031966"/>
            <a:ext cx="4862218" cy="48860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FEA50-EFD3-435E-AE5D-5E0277EF28CF}"/>
              </a:ext>
            </a:extLst>
          </p:cNvPr>
          <p:cNvSpPr txBox="1"/>
          <p:nvPr/>
        </p:nvSpPr>
        <p:spPr>
          <a:xfrm>
            <a:off x="1126435" y="1749287"/>
            <a:ext cx="4293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 measure</a:t>
            </a:r>
            <a:r>
              <a:rPr lang="en-US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+1000 points for rescuing Luke and leaving the cave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-1000 for falling into a pit or being eaten by the Wumpus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-1 for each action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-10 for using up your blaster fire</a:t>
            </a:r>
          </a:p>
        </p:txBody>
      </p:sp>
    </p:spTree>
    <p:extLst>
      <p:ext uri="{BB962C8B-B14F-4D97-AF65-F5344CB8AC3E}">
        <p14:creationId xmlns:p14="http://schemas.microsoft.com/office/powerpoint/2010/main" val="391928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2" ma:contentTypeDescription="Create a new document." ma:contentTypeScope="" ma:versionID="52ff39d011c330a04673914dd4fb804e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0b9b0e08f16dcd9e3098ed983f6291f3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59443-C584-4969-AFD1-54C2303B5EC6}"/>
</file>

<file path=customXml/itemProps2.xml><?xml version="1.0" encoding="utf-8"?>
<ds:datastoreItem xmlns:ds="http://schemas.openxmlformats.org/officeDocument/2006/customXml" ds:itemID="{9019C581-FD47-4482-8316-345E96D5878F}"/>
</file>

<file path=customXml/itemProps3.xml><?xml version="1.0" encoding="utf-8"?>
<ds:datastoreItem xmlns:ds="http://schemas.openxmlformats.org/officeDocument/2006/customXml" ds:itemID="{39972543-A389-4E51-BDDE-8D8294EA9809}"/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4910</Words>
  <Application>Microsoft Office PowerPoint</Application>
  <PresentationFormat>Widescreen</PresentationFormat>
  <Paragraphs>433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Arial Black</vt:lpstr>
      <vt:lpstr>Calibri</vt:lpstr>
      <vt:lpstr>Calibri Light</vt:lpstr>
      <vt:lpstr>Cambria Math</vt:lpstr>
      <vt:lpstr>verdana</vt:lpstr>
      <vt:lpstr>Office Theme</vt:lpstr>
      <vt:lpstr>BIT 353 ARTIFICIAL INTELLIGENCE</vt:lpstr>
      <vt:lpstr>Knowledge, Reasoning and Planning</vt:lpstr>
      <vt:lpstr>Knowledge Based agents</vt:lpstr>
      <vt:lpstr>Knowledge based agents</vt:lpstr>
      <vt:lpstr>PowerPoint Presentation</vt:lpstr>
      <vt:lpstr>PowerPoint Presentation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Wumpus World</vt:lpstr>
      <vt:lpstr>PowerPoint Presentation</vt:lpstr>
      <vt:lpstr>Logic</vt:lpstr>
      <vt:lpstr>Logic</vt:lpstr>
      <vt:lpstr>Logic</vt:lpstr>
      <vt:lpstr>Logical Entailment</vt:lpstr>
      <vt:lpstr>Knowledge Base</vt:lpstr>
      <vt:lpstr>Logical inference</vt:lpstr>
      <vt:lpstr>Propositional logic</vt:lpstr>
      <vt:lpstr>Types of Proposition</vt:lpstr>
      <vt:lpstr>Types of Proposition</vt:lpstr>
      <vt:lpstr>Logical Connectives</vt:lpstr>
      <vt:lpstr>Logical Connectives</vt:lpstr>
      <vt:lpstr>Logical Connectives Continued</vt:lpstr>
      <vt:lpstr>Logical Connectives continued</vt:lpstr>
      <vt:lpstr>Truth table</vt:lpstr>
      <vt:lpstr>Limitation of Propositional Logic</vt:lpstr>
      <vt:lpstr>First Order Logic</vt:lpstr>
      <vt:lpstr>Syntax of FOL</vt:lpstr>
      <vt:lpstr>Atomic and Composite Sentences</vt:lpstr>
      <vt:lpstr>PowerPoint Presentation</vt:lpstr>
      <vt:lpstr>Quantifiers in FOL</vt:lpstr>
      <vt:lpstr>Universal Quantifier</vt:lpstr>
      <vt:lpstr>Existential Quantifier</vt:lpstr>
      <vt:lpstr>Properties of Quantifier</vt:lpstr>
      <vt:lpstr>Example of FOL quantifier</vt:lpstr>
      <vt:lpstr>PowerPoint Presentation</vt:lpstr>
      <vt:lpstr>Your turn to convert to FOL</vt:lpstr>
      <vt:lpstr>Answers</vt:lpstr>
      <vt:lpstr>Equality in FOL</vt:lpstr>
      <vt:lpstr>Substitution in FOL</vt:lpstr>
      <vt:lpstr>Inference in First Order Logic</vt:lpstr>
      <vt:lpstr>Universal Instantiation </vt:lpstr>
      <vt:lpstr>UI examples</vt:lpstr>
      <vt:lpstr>Existential Instantiation</vt:lpstr>
      <vt:lpstr>Example OF EI</vt:lpstr>
      <vt:lpstr>Generalized Modus Ponens rule</vt:lpstr>
      <vt:lpstr>PowerPoint Presentation</vt:lpstr>
      <vt:lpstr>Inference Engine</vt:lpstr>
      <vt:lpstr>Forward Chaining</vt:lpstr>
      <vt:lpstr>Properties of Forward Chaining</vt:lpstr>
      <vt:lpstr>Example</vt:lpstr>
      <vt:lpstr>Proof</vt:lpstr>
      <vt:lpstr>PowerPoint Presentation</vt:lpstr>
      <vt:lpstr>Proof of forward chaining</vt:lpstr>
      <vt:lpstr>Backward chaining</vt:lpstr>
      <vt:lpstr>Properties of Backward Chaining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Poudel</dc:creator>
  <cp:lastModifiedBy>Saroj Poudel</cp:lastModifiedBy>
  <cp:revision>98</cp:revision>
  <dcterms:created xsi:type="dcterms:W3CDTF">2021-04-05T13:46:12Z</dcterms:created>
  <dcterms:modified xsi:type="dcterms:W3CDTF">2021-04-27T01:23:41Z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