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8" r:id="rId9"/>
    <p:sldId id="267" r:id="rId10"/>
    <p:sldId id="264" r:id="rId11"/>
    <p:sldId id="269"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EFC21C-BF2C-40A0-8E0A-086568D0EB81}" v="714" dt="2021-07-12T19:27:44.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7/12/2021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7/12/2021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7/12/2021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7/12/2021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8982" y="2057941"/>
            <a:ext cx="5499082" cy="2321250"/>
          </a:xfrm>
        </p:spPr>
        <p:txBody>
          <a:bodyPr/>
          <a:lstStyle/>
          <a:p>
            <a:r>
              <a:rPr lang="en-US" dirty="0">
                <a:ea typeface="+mj-lt"/>
                <a:cs typeface="+mj-lt"/>
              </a:rPr>
              <a:t>Logistic regression</a:t>
            </a:r>
            <a:endParaRPr lang="en-US" dirty="0" err="1"/>
          </a:p>
        </p:txBody>
      </p:sp>
      <p:pic>
        <p:nvPicPr>
          <p:cNvPr id="5" name="Picture 5" descr="Chart&#10;&#10;Description automatically generated">
            <a:extLst>
              <a:ext uri="{FF2B5EF4-FFF2-40B4-BE49-F238E27FC236}">
                <a16:creationId xmlns:a16="http://schemas.microsoft.com/office/drawing/2014/main" id="{59690F9B-F607-4A4D-A538-54E85A193577}"/>
              </a:ext>
            </a:extLst>
          </p:cNvPr>
          <p:cNvPicPr>
            <a:picLocks noChangeAspect="1"/>
          </p:cNvPicPr>
          <p:nvPr/>
        </p:nvPicPr>
        <p:blipFill>
          <a:blip r:embed="rId2"/>
          <a:stretch>
            <a:fillRect/>
          </a:stretch>
        </p:blipFill>
        <p:spPr>
          <a:xfrm>
            <a:off x="7252010" y="2175825"/>
            <a:ext cx="3375102" cy="2320499"/>
          </a:xfrm>
          <a:prstGeom prst="rect">
            <a:avLst/>
          </a:prstGeom>
        </p:spPr>
      </p:pic>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F3038-F76C-46BF-B420-39CEFE1DA338}"/>
              </a:ext>
            </a:extLst>
          </p:cNvPr>
          <p:cNvSpPr>
            <a:spLocks noGrp="1"/>
          </p:cNvSpPr>
          <p:nvPr>
            <p:ph idx="1"/>
          </p:nvPr>
        </p:nvSpPr>
        <p:spPr>
          <a:xfrm>
            <a:off x="1483112" y="1784195"/>
            <a:ext cx="9907859" cy="4761570"/>
          </a:xfrm>
        </p:spPr>
        <p:txBody>
          <a:bodyPr vert="horz" lIns="91440" tIns="45720" rIns="91440" bIns="45720" rtlCol="0" anchor="t">
            <a:noAutofit/>
          </a:bodyPr>
          <a:lstStyle/>
          <a:p>
            <a:pPr marL="988060" lvl="1" indent="-457200">
              <a:buFont typeface="Wingdings" panose="020B0503020102020204" pitchFamily="34" charset="0"/>
              <a:buChar char="Ø"/>
            </a:pPr>
            <a:r>
              <a:rPr lang="en-US" sz="3200" i="0" dirty="0">
                <a:ea typeface="+mn-lt"/>
                <a:cs typeface="+mn-lt"/>
              </a:rPr>
              <a:t>This algorithm classifies in which category it belong?</a:t>
            </a:r>
            <a:endParaRPr lang="en-US" sz="3200" i="0"/>
          </a:p>
          <a:p>
            <a:pPr lvl="1" indent="-383540">
              <a:buFont typeface="Wingdings" panose="020B0503020102020204" pitchFamily="34" charset="0"/>
              <a:buChar char="Ø"/>
            </a:pPr>
            <a:endParaRPr lang="en-US" sz="3200" dirty="0">
              <a:ea typeface="+mn-lt"/>
              <a:cs typeface="+mn-lt"/>
            </a:endParaRPr>
          </a:p>
          <a:p>
            <a:pPr lvl="1" indent="-383540">
              <a:buFont typeface="Wingdings" panose="020B0503020102020204" pitchFamily="34" charset="0"/>
              <a:buChar char="Ø"/>
            </a:pPr>
            <a:r>
              <a:rPr lang="en-US" sz="3200" i="0" dirty="0">
                <a:ea typeface="+mn-lt"/>
                <a:cs typeface="+mn-lt"/>
              </a:rPr>
              <a:t>Taking example of email spam checking, the independent factors for email span checking are Talking about money, How often it send email, Location ?</a:t>
            </a:r>
            <a:endParaRPr lang="en-US" sz="3200" i="0" dirty="0"/>
          </a:p>
          <a:p>
            <a:pPr marL="457200" indent="-457200">
              <a:buFont typeface="Wingdings" panose="020B0503020102020204" pitchFamily="34" charset="0"/>
              <a:buChar char="Ø"/>
            </a:pPr>
            <a:endParaRPr lang="en-US" sz="3200" dirty="0"/>
          </a:p>
          <a:p>
            <a:pPr lvl="1" indent="-383540">
              <a:buFont typeface="Wingdings" panose="020B0503020102020204" pitchFamily="34" charset="0"/>
              <a:buChar char="Ø"/>
            </a:pPr>
            <a:r>
              <a:rPr lang="en-US" sz="3200" i="0" dirty="0">
                <a:ea typeface="+mn-lt"/>
                <a:cs typeface="+mn-lt"/>
              </a:rPr>
              <a:t>Note Term : Sigmoid Function, Probability, S-curve</a:t>
            </a:r>
            <a:endParaRPr lang="en-US" sz="3200" i="0" dirty="0"/>
          </a:p>
        </p:txBody>
      </p:sp>
      <p:sp>
        <p:nvSpPr>
          <p:cNvPr id="4" name="TextBox 3">
            <a:extLst>
              <a:ext uri="{FF2B5EF4-FFF2-40B4-BE49-F238E27FC236}">
                <a16:creationId xmlns:a16="http://schemas.microsoft.com/office/drawing/2014/main" id="{9A16632F-98C9-4DE0-B862-1F28A31F8F0D}"/>
              </a:ext>
            </a:extLst>
          </p:cNvPr>
          <p:cNvSpPr txBox="1"/>
          <p:nvPr/>
        </p:nvSpPr>
        <p:spPr>
          <a:xfrm>
            <a:off x="1221059" y="245327"/>
            <a:ext cx="94060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ea typeface="+mn-lt"/>
                <a:cs typeface="+mn-lt"/>
              </a:rPr>
              <a:t>Facts of Logistic Regression:</a:t>
            </a:r>
            <a:endParaRPr lang="en-US" sz="5400"/>
          </a:p>
        </p:txBody>
      </p:sp>
    </p:spTree>
    <p:extLst>
      <p:ext uri="{BB962C8B-B14F-4D97-AF65-F5344CB8AC3E}">
        <p14:creationId xmlns:p14="http://schemas.microsoft.com/office/powerpoint/2010/main" val="262188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2EB6DB2-DAE8-488D-B94E-85F50F4A864A}"/>
              </a:ext>
            </a:extLst>
          </p:cNvPr>
          <p:cNvPicPr>
            <a:picLocks noChangeAspect="1"/>
          </p:cNvPicPr>
          <p:nvPr/>
        </p:nvPicPr>
        <p:blipFill>
          <a:blip r:embed="rId2"/>
          <a:stretch>
            <a:fillRect/>
          </a:stretch>
        </p:blipFill>
        <p:spPr>
          <a:xfrm>
            <a:off x="4808034" y="1323908"/>
            <a:ext cx="2743200" cy="883403"/>
          </a:xfrm>
          <a:prstGeom prst="rect">
            <a:avLst/>
          </a:prstGeom>
        </p:spPr>
      </p:pic>
      <p:sp>
        <p:nvSpPr>
          <p:cNvPr id="3" name="TextBox 2">
            <a:extLst>
              <a:ext uri="{FF2B5EF4-FFF2-40B4-BE49-F238E27FC236}">
                <a16:creationId xmlns:a16="http://schemas.microsoft.com/office/drawing/2014/main" id="{193766D6-DA89-4C19-BB91-48B283276115}"/>
              </a:ext>
            </a:extLst>
          </p:cNvPr>
          <p:cNvSpPr txBox="1"/>
          <p:nvPr/>
        </p:nvSpPr>
        <p:spPr>
          <a:xfrm>
            <a:off x="3702205" y="124522"/>
            <a:ext cx="577261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t>Sigmoid Function</a:t>
            </a:r>
          </a:p>
        </p:txBody>
      </p:sp>
      <p:sp>
        <p:nvSpPr>
          <p:cNvPr id="5" name="TextBox 4">
            <a:extLst>
              <a:ext uri="{FF2B5EF4-FFF2-40B4-BE49-F238E27FC236}">
                <a16:creationId xmlns:a16="http://schemas.microsoft.com/office/drawing/2014/main" id="{BAF08A9D-D0E7-45E7-95E6-7EB0E074D51E}"/>
              </a:ext>
            </a:extLst>
          </p:cNvPr>
          <p:cNvSpPr txBox="1"/>
          <p:nvPr/>
        </p:nvSpPr>
        <p:spPr>
          <a:xfrm>
            <a:off x="5056614" y="244536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000" b="1" dirty="0">
                <a:ea typeface="+mn-lt"/>
                <a:cs typeface="+mn-lt"/>
              </a:rPr>
              <a:t>S-Curve</a:t>
            </a:r>
            <a:endParaRPr lang="en-US" sz="6000"/>
          </a:p>
        </p:txBody>
      </p:sp>
      <p:pic>
        <p:nvPicPr>
          <p:cNvPr id="6" name="Picture 6">
            <a:extLst>
              <a:ext uri="{FF2B5EF4-FFF2-40B4-BE49-F238E27FC236}">
                <a16:creationId xmlns:a16="http://schemas.microsoft.com/office/drawing/2014/main" id="{FD7A3E1E-43EF-4E81-9876-883605790BA4}"/>
              </a:ext>
            </a:extLst>
          </p:cNvPr>
          <p:cNvPicPr>
            <a:picLocks noChangeAspect="1"/>
          </p:cNvPicPr>
          <p:nvPr/>
        </p:nvPicPr>
        <p:blipFill>
          <a:blip r:embed="rId3"/>
          <a:stretch>
            <a:fillRect/>
          </a:stretch>
        </p:blipFill>
        <p:spPr>
          <a:xfrm>
            <a:off x="3655742" y="3930238"/>
            <a:ext cx="5531004" cy="2556621"/>
          </a:xfrm>
          <a:prstGeom prst="rect">
            <a:avLst/>
          </a:prstGeom>
        </p:spPr>
      </p:pic>
    </p:spTree>
    <p:extLst>
      <p:ext uri="{BB962C8B-B14F-4D97-AF65-F5344CB8AC3E}">
        <p14:creationId xmlns:p14="http://schemas.microsoft.com/office/powerpoint/2010/main" val="16522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F3038-F76C-46BF-B420-39CEFE1DA338}"/>
              </a:ext>
            </a:extLst>
          </p:cNvPr>
          <p:cNvSpPr>
            <a:spLocks noGrp="1"/>
          </p:cNvSpPr>
          <p:nvPr>
            <p:ph idx="1"/>
          </p:nvPr>
        </p:nvSpPr>
        <p:spPr>
          <a:xfrm>
            <a:off x="1483112" y="1375317"/>
            <a:ext cx="9907859" cy="5170448"/>
          </a:xfrm>
        </p:spPr>
        <p:txBody>
          <a:bodyPr vert="horz" lIns="91440" tIns="45720" rIns="91440" bIns="45720" rtlCol="0" anchor="t">
            <a:noAutofit/>
          </a:bodyPr>
          <a:lstStyle/>
          <a:p>
            <a:pPr marL="988060" lvl="1" indent="-457200">
              <a:buFont typeface="Wingdings" panose="020B0503020102020204" pitchFamily="34" charset="0"/>
              <a:buChar char="Ø"/>
            </a:pPr>
            <a:r>
              <a:rPr lang="en-US" sz="2400" i="0" dirty="0">
                <a:ea typeface="+mn-lt"/>
                <a:cs typeface="+mn-lt"/>
              </a:rPr>
              <a:t>Linear regression gives value of Y(Dependent variable).We will squeeze that value into 1-0 range by keeping that value into a special function. That special function is called sigmoid function.</a:t>
            </a:r>
            <a:endParaRPr lang="en-US" sz="2400" dirty="0"/>
          </a:p>
          <a:p>
            <a:pPr marL="0" indent="0">
              <a:buNone/>
            </a:pPr>
            <a:r>
              <a:rPr lang="en-US" sz="3200" dirty="0">
                <a:ea typeface="+mn-lt"/>
                <a:cs typeface="+mn-lt"/>
              </a:rPr>
              <a:t>Here,</a:t>
            </a:r>
            <a:endParaRPr lang="en-US" sz="3200" dirty="0"/>
          </a:p>
          <a:p>
            <a:pPr marL="988060" lvl="1" indent="-457200">
              <a:buFont typeface="Arial" panose="020B0503020102020204" pitchFamily="34" charset="0"/>
              <a:buChar char="•"/>
            </a:pPr>
            <a:r>
              <a:rPr lang="en-US" sz="2400" i="0" dirty="0">
                <a:ea typeface="+mn-lt"/>
                <a:cs typeface="+mn-lt"/>
              </a:rPr>
              <a:t>Logistic regression gives probability value using Sigmoid Function.</a:t>
            </a:r>
            <a:endParaRPr lang="en-US" sz="2400" dirty="0"/>
          </a:p>
          <a:p>
            <a:pPr marL="988060" lvl="1" indent="-457200">
              <a:buFont typeface="Arial" panose="020B0503020102020204" pitchFamily="34" charset="0"/>
              <a:buChar char="•"/>
            </a:pPr>
            <a:r>
              <a:rPr lang="en-US" sz="2400" i="0" dirty="0">
                <a:ea typeface="+mn-lt"/>
                <a:cs typeface="+mn-lt"/>
              </a:rPr>
              <a:t>Logistic regression takes trained dataset, fit linear model(gives value), squeeze that value using sigmoid function, gives probability, finally gives logistic result ( 0 - 0.5 - 1 ).</a:t>
            </a:r>
            <a:endParaRPr lang="en-US" sz="2400" dirty="0"/>
          </a:p>
          <a:p>
            <a:pPr marL="988060" lvl="1" indent="-457200">
              <a:buFont typeface="Arial" panose="020B0503020102020204" pitchFamily="34" charset="0"/>
              <a:buChar char="•"/>
            </a:pPr>
            <a:r>
              <a:rPr lang="en-US" sz="2400" i="0" dirty="0">
                <a:ea typeface="+mn-lt"/>
                <a:cs typeface="+mn-lt"/>
              </a:rPr>
              <a:t>If Probability &gt; 0.5 or 50% , its 1</a:t>
            </a:r>
            <a:endParaRPr lang="en-US" sz="2400" dirty="0"/>
          </a:p>
          <a:p>
            <a:pPr marL="988060" lvl="1" indent="-457200">
              <a:buFont typeface="Arial" panose="020B0503020102020204" pitchFamily="34" charset="0"/>
              <a:buChar char="•"/>
            </a:pPr>
            <a:r>
              <a:rPr lang="en-US" sz="2400" i="0" dirty="0">
                <a:ea typeface="+mn-lt"/>
                <a:cs typeface="+mn-lt"/>
              </a:rPr>
              <a:t>If Probability &lt; 0.5 or 50% , its 0</a:t>
            </a:r>
            <a:endParaRPr lang="en-US" sz="2400" dirty="0"/>
          </a:p>
          <a:p>
            <a:pPr marL="988060" lvl="1" indent="-457200">
              <a:buFont typeface="Arial" panose="020B0503020102020204" pitchFamily="34" charset="0"/>
              <a:buChar char="•"/>
            </a:pPr>
            <a:r>
              <a:rPr lang="en-US" sz="2400" i="0" dirty="0">
                <a:ea typeface="+mn-lt"/>
                <a:cs typeface="+mn-lt"/>
              </a:rPr>
              <a:t>0             0.5        1</a:t>
            </a:r>
            <a:endParaRPr lang="en-US" sz="2400" dirty="0"/>
          </a:p>
          <a:p>
            <a:pPr marL="988060" lvl="1" indent="-457200">
              <a:buFont typeface="Arial" panose="020B0503020102020204" pitchFamily="34" charset="0"/>
              <a:buChar char="•"/>
            </a:pPr>
            <a:r>
              <a:rPr lang="en-US" sz="2400" i="0" dirty="0">
                <a:ea typeface="+mn-lt"/>
                <a:cs typeface="+mn-lt"/>
              </a:rPr>
              <a:t>Low    Thresold_Value    High</a:t>
            </a:r>
            <a:endParaRPr lang="en-US" sz="2400" dirty="0"/>
          </a:p>
        </p:txBody>
      </p:sp>
      <p:sp>
        <p:nvSpPr>
          <p:cNvPr id="4" name="TextBox 3">
            <a:extLst>
              <a:ext uri="{FF2B5EF4-FFF2-40B4-BE49-F238E27FC236}">
                <a16:creationId xmlns:a16="http://schemas.microsoft.com/office/drawing/2014/main" id="{9A16632F-98C9-4DE0-B862-1F28A31F8F0D}"/>
              </a:ext>
            </a:extLst>
          </p:cNvPr>
          <p:cNvSpPr txBox="1"/>
          <p:nvPr/>
        </p:nvSpPr>
        <p:spPr>
          <a:xfrm>
            <a:off x="1221059" y="245327"/>
            <a:ext cx="94060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ea typeface="+mn-lt"/>
                <a:cs typeface="+mn-lt"/>
              </a:rPr>
              <a:t>Facts of Logistic Regression:</a:t>
            </a:r>
            <a:endParaRPr lang="en-US" sz="5400"/>
          </a:p>
        </p:txBody>
      </p:sp>
    </p:spTree>
    <p:extLst>
      <p:ext uri="{BB962C8B-B14F-4D97-AF65-F5344CB8AC3E}">
        <p14:creationId xmlns:p14="http://schemas.microsoft.com/office/powerpoint/2010/main" val="361099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E196F-F91E-4BFE-8E7D-DE352758E740}"/>
              </a:ext>
            </a:extLst>
          </p:cNvPr>
          <p:cNvSpPr txBox="1"/>
          <p:nvPr/>
        </p:nvSpPr>
        <p:spPr>
          <a:xfrm>
            <a:off x="1657815" y="942278"/>
            <a:ext cx="9731297"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ea typeface="+mn-lt"/>
                <a:cs typeface="+mn-lt"/>
              </a:rPr>
              <a:t>Additional Note : </a:t>
            </a:r>
            <a:endParaRPr lang="en-US"/>
          </a:p>
          <a:p>
            <a:endParaRPr lang="en-US" sz="3600" b="1" dirty="0">
              <a:ea typeface="+mn-lt"/>
              <a:cs typeface="+mn-lt"/>
            </a:endParaRPr>
          </a:p>
          <a:p>
            <a:r>
              <a:rPr lang="en-US" sz="3600" dirty="0">
                <a:ea typeface="+mn-lt"/>
                <a:cs typeface="+mn-lt"/>
              </a:rPr>
              <a:t>We can run logistic regression using in python library sklearn, numbpy.</a:t>
            </a:r>
            <a:endParaRPr lang="en-US"/>
          </a:p>
          <a:p>
            <a:pPr algn="l"/>
            <a:endParaRPr lang="en-US" sz="3600" dirty="0"/>
          </a:p>
          <a:p>
            <a:endParaRPr lang="en-US" sz="3600" dirty="0"/>
          </a:p>
          <a:p>
            <a:endParaRPr lang="en-US" sz="3600" dirty="0"/>
          </a:p>
          <a:p>
            <a:r>
              <a:rPr lang="en-US" sz="3600" dirty="0"/>
              <a:t>                     </a:t>
            </a:r>
            <a:r>
              <a:rPr lang="en-US" sz="6600" b="1" i="1" u="sng" dirty="0"/>
              <a:t>Thank You !</a:t>
            </a:r>
          </a:p>
          <a:p>
            <a:endParaRPr lang="en-US" sz="3600" b="1" dirty="0"/>
          </a:p>
        </p:txBody>
      </p:sp>
    </p:spTree>
    <p:extLst>
      <p:ext uri="{BB962C8B-B14F-4D97-AF65-F5344CB8AC3E}">
        <p14:creationId xmlns:p14="http://schemas.microsoft.com/office/powerpoint/2010/main" val="239000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CC8E-2F84-41D0-899F-7CE4A4F48834}"/>
              </a:ext>
            </a:extLst>
          </p:cNvPr>
          <p:cNvSpPr>
            <a:spLocks noGrp="1"/>
          </p:cNvSpPr>
          <p:nvPr>
            <p:ph type="title"/>
          </p:nvPr>
        </p:nvSpPr>
        <p:spPr>
          <a:xfrm>
            <a:off x="1696844" y="955288"/>
            <a:ext cx="9601200" cy="1225705"/>
          </a:xfrm>
        </p:spPr>
        <p:txBody>
          <a:bodyPr>
            <a:noAutofit/>
          </a:bodyPr>
          <a:lstStyle/>
          <a:p>
            <a:r>
              <a:rPr lang="en-US" sz="9600" dirty="0">
                <a:ea typeface="+mj-lt"/>
                <a:cs typeface="+mj-lt"/>
              </a:rPr>
              <a:t>Goals to cover:</a:t>
            </a:r>
            <a:endParaRPr lang="en-US" sz="9600"/>
          </a:p>
        </p:txBody>
      </p:sp>
      <p:sp>
        <p:nvSpPr>
          <p:cNvPr id="3" name="Content Placeholder 2">
            <a:extLst>
              <a:ext uri="{FF2B5EF4-FFF2-40B4-BE49-F238E27FC236}">
                <a16:creationId xmlns:a16="http://schemas.microsoft.com/office/drawing/2014/main" id="{E0C28EEB-B3ED-4AB0-8F3D-F70621B57337}"/>
              </a:ext>
            </a:extLst>
          </p:cNvPr>
          <p:cNvSpPr>
            <a:spLocks noGrp="1"/>
          </p:cNvSpPr>
          <p:nvPr>
            <p:ph idx="1"/>
          </p:nvPr>
        </p:nvSpPr>
        <p:spPr>
          <a:xfrm>
            <a:off x="2719039" y="2973658"/>
            <a:ext cx="9601200" cy="2094571"/>
          </a:xfrm>
        </p:spPr>
        <p:txBody>
          <a:bodyPr vert="horz" lIns="91440" tIns="45720" rIns="91440" bIns="45720" rtlCol="0" anchor="t">
            <a:normAutofit/>
          </a:bodyPr>
          <a:lstStyle/>
          <a:p>
            <a:pPr marL="383540" indent="-383540"/>
            <a:r>
              <a:rPr lang="en-US" sz="3600" dirty="0">
                <a:ea typeface="+mn-lt"/>
                <a:cs typeface="+mn-lt"/>
              </a:rPr>
              <a:t>Regression</a:t>
            </a:r>
          </a:p>
          <a:p>
            <a:pPr marL="383540" indent="-383540"/>
            <a:r>
              <a:rPr lang="en-US" sz="3600" dirty="0">
                <a:ea typeface="+mn-lt"/>
                <a:cs typeface="+mn-lt"/>
              </a:rPr>
              <a:t>Types of regression</a:t>
            </a:r>
          </a:p>
          <a:p>
            <a:pPr marL="383540" indent="-383540"/>
            <a:r>
              <a:rPr lang="en-US" sz="3600" dirty="0">
                <a:ea typeface="+mn-lt"/>
                <a:cs typeface="+mn-lt"/>
              </a:rPr>
              <a:t>Logistic regression</a:t>
            </a:r>
          </a:p>
        </p:txBody>
      </p:sp>
    </p:spTree>
    <p:extLst>
      <p:ext uri="{BB962C8B-B14F-4D97-AF65-F5344CB8AC3E}">
        <p14:creationId xmlns:p14="http://schemas.microsoft.com/office/powerpoint/2010/main" val="3535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EADD-02F4-4400-B601-61169730F8BA}"/>
              </a:ext>
            </a:extLst>
          </p:cNvPr>
          <p:cNvSpPr>
            <a:spLocks noGrp="1"/>
          </p:cNvSpPr>
          <p:nvPr>
            <p:ph type="title"/>
          </p:nvPr>
        </p:nvSpPr>
        <p:spPr/>
        <p:txBody>
          <a:bodyPr/>
          <a:lstStyle/>
          <a:p>
            <a:r>
              <a:rPr lang="en-US" sz="8000" dirty="0">
                <a:ea typeface="+mj-lt"/>
                <a:cs typeface="+mj-lt"/>
              </a:rPr>
              <a:t>Regression?</a:t>
            </a:r>
            <a:endParaRPr lang="en-US" sz="8000"/>
          </a:p>
        </p:txBody>
      </p:sp>
      <p:sp>
        <p:nvSpPr>
          <p:cNvPr id="3" name="Content Placeholder 2">
            <a:extLst>
              <a:ext uri="{FF2B5EF4-FFF2-40B4-BE49-F238E27FC236}">
                <a16:creationId xmlns:a16="http://schemas.microsoft.com/office/drawing/2014/main" id="{5B687A99-B73B-4DF6-A9C8-3F799C77F7C7}"/>
              </a:ext>
            </a:extLst>
          </p:cNvPr>
          <p:cNvSpPr>
            <a:spLocks noGrp="1"/>
          </p:cNvSpPr>
          <p:nvPr>
            <p:ph idx="1"/>
          </p:nvPr>
        </p:nvSpPr>
        <p:spPr>
          <a:xfrm>
            <a:off x="1371600" y="2286000"/>
            <a:ext cx="9805639" cy="3507059"/>
          </a:xfrm>
        </p:spPr>
        <p:txBody>
          <a:bodyPr vert="horz" lIns="91440" tIns="45720" rIns="91440" bIns="45720" rtlCol="0" anchor="t">
            <a:normAutofit fontScale="92500" lnSpcReduction="10000"/>
          </a:bodyPr>
          <a:lstStyle/>
          <a:p>
            <a:pPr marL="530860" lvl="1" indent="0">
              <a:buNone/>
            </a:pPr>
            <a:r>
              <a:rPr lang="en-US" b="1" i="0" dirty="0">
                <a:ea typeface="+mn-lt"/>
                <a:cs typeface="+mn-lt"/>
              </a:rPr>
              <a:t>Definition:</a:t>
            </a:r>
          </a:p>
          <a:p>
            <a:pPr marL="530860" lvl="1" indent="0">
              <a:buNone/>
            </a:pPr>
            <a:r>
              <a:rPr lang="en-US" i="0" dirty="0">
                <a:ea typeface="+mn-lt"/>
                <a:cs typeface="+mn-lt"/>
              </a:rPr>
              <a:t>Regression is a statistical method that attempts to determine the strength and character of the relationship between corelated variables where one is dependent variable (unknown variable usually denoted by Y) and another one is one/series of other independent variables/factor (known variable usually denoted by X).</a:t>
            </a:r>
            <a:endParaRPr lang="en-US" i="0"/>
          </a:p>
          <a:p>
            <a:pPr marL="530860" lvl="1" indent="0">
              <a:buNone/>
            </a:pPr>
            <a:endParaRPr lang="en-US" dirty="0"/>
          </a:p>
          <a:p>
            <a:pPr lvl="1" indent="-383540">
              <a:buNone/>
            </a:pPr>
            <a:r>
              <a:rPr lang="en-US" b="1" i="0" dirty="0">
                <a:ea typeface="+mn-lt"/>
                <a:cs typeface="+mn-lt"/>
              </a:rPr>
              <a:t>Examples :</a:t>
            </a:r>
            <a:endParaRPr lang="en-US" b="1" dirty="0">
              <a:ea typeface="+mn-lt"/>
              <a:cs typeface="+mn-lt"/>
            </a:endParaRPr>
          </a:p>
          <a:p>
            <a:pPr lvl="1" indent="-383540">
              <a:buNone/>
            </a:pPr>
            <a:r>
              <a:rPr lang="en-US" i="0" dirty="0">
                <a:ea typeface="+mn-lt"/>
                <a:cs typeface="+mn-lt"/>
              </a:rPr>
              <a:t>independent variables(x) : season, no. of employee, month</a:t>
            </a:r>
            <a:endParaRPr lang="en-US" dirty="0">
              <a:ea typeface="+mn-lt"/>
              <a:cs typeface="+mn-lt"/>
            </a:endParaRPr>
          </a:p>
          <a:p>
            <a:pPr lvl="1" indent="-383540">
              <a:buNone/>
            </a:pPr>
            <a:r>
              <a:rPr lang="en-US" i="0" dirty="0">
                <a:ea typeface="+mn-lt"/>
                <a:cs typeface="+mn-lt"/>
              </a:rPr>
              <a:t>dependent variables(y)   : amount of rice production, annual sales, rainfall</a:t>
            </a:r>
            <a:endParaRPr lang="en-US" dirty="0">
              <a:ea typeface="+mn-lt"/>
              <a:cs typeface="+mn-lt"/>
            </a:endParaRPr>
          </a:p>
          <a:p>
            <a:pPr lvl="1" indent="-383540">
              <a:buNone/>
            </a:pPr>
            <a:endParaRPr lang="en-US"/>
          </a:p>
          <a:p>
            <a:pPr lvl="1" indent="-383540">
              <a:buNone/>
            </a:pPr>
            <a:r>
              <a:rPr lang="en-US" i="0" dirty="0">
                <a:ea typeface="+mn-lt"/>
                <a:cs typeface="+mn-lt"/>
              </a:rPr>
              <a:t>Synonyms of variable : characteristic/variant/factor/features</a:t>
            </a:r>
            <a:endParaRPr lang="en-US" dirty="0"/>
          </a:p>
          <a:p>
            <a:pPr marL="530860" lvl="1" indent="0">
              <a:buNone/>
            </a:pPr>
            <a:endParaRPr lang="en-US" dirty="0"/>
          </a:p>
          <a:p>
            <a:pPr marL="530860" lvl="1" indent="0">
              <a:buNone/>
            </a:pPr>
            <a:endParaRPr lang="en-US"/>
          </a:p>
        </p:txBody>
      </p:sp>
    </p:spTree>
    <p:extLst>
      <p:ext uri="{BB962C8B-B14F-4D97-AF65-F5344CB8AC3E}">
        <p14:creationId xmlns:p14="http://schemas.microsoft.com/office/powerpoint/2010/main" val="153207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CFC8-A51A-48C9-89C3-D03DA9DF7D17}"/>
              </a:ext>
            </a:extLst>
          </p:cNvPr>
          <p:cNvSpPr>
            <a:spLocks noGrp="1"/>
          </p:cNvSpPr>
          <p:nvPr>
            <p:ph type="title"/>
          </p:nvPr>
        </p:nvSpPr>
        <p:spPr>
          <a:xfrm>
            <a:off x="1594624" y="-48321"/>
            <a:ext cx="9517566" cy="2666069"/>
          </a:xfrm>
        </p:spPr>
        <p:txBody>
          <a:bodyPr vert="horz" lIns="91440" tIns="45720" rIns="91440" bIns="45720" rtlCol="0" anchor="t">
            <a:noAutofit/>
          </a:bodyPr>
          <a:lstStyle/>
          <a:p>
            <a:endParaRPr lang="en-US" sz="8000" dirty="0"/>
          </a:p>
          <a:p>
            <a:r>
              <a:rPr lang="en-US" sz="8000" dirty="0">
                <a:ea typeface="+mj-lt"/>
                <a:cs typeface="+mj-lt"/>
              </a:rPr>
              <a:t>Types of Regression:</a:t>
            </a:r>
            <a:endParaRPr lang="en-US" sz="8000" dirty="0"/>
          </a:p>
        </p:txBody>
      </p:sp>
      <p:sp>
        <p:nvSpPr>
          <p:cNvPr id="3" name="Content Placeholder 2">
            <a:extLst>
              <a:ext uri="{FF2B5EF4-FFF2-40B4-BE49-F238E27FC236}">
                <a16:creationId xmlns:a16="http://schemas.microsoft.com/office/drawing/2014/main" id="{14B5DB34-9DE4-4D6E-9F01-9B2EDDFE8B8D}"/>
              </a:ext>
            </a:extLst>
          </p:cNvPr>
          <p:cNvSpPr>
            <a:spLocks noGrp="1"/>
          </p:cNvSpPr>
          <p:nvPr>
            <p:ph idx="1"/>
          </p:nvPr>
        </p:nvSpPr>
        <p:spPr>
          <a:xfrm>
            <a:off x="2588941" y="2834268"/>
            <a:ext cx="9601200" cy="3581400"/>
          </a:xfrm>
        </p:spPr>
        <p:txBody>
          <a:bodyPr vert="horz" lIns="91440" tIns="45720" rIns="91440" bIns="45720" rtlCol="0" anchor="t">
            <a:normAutofit/>
          </a:bodyPr>
          <a:lstStyle/>
          <a:p>
            <a:pPr marL="383540" indent="-383540">
              <a:buFont typeface="Wingdings" panose="020B0503020102020204" pitchFamily="34" charset="0"/>
              <a:buChar char="v"/>
            </a:pPr>
            <a:r>
              <a:rPr lang="en-US" sz="3200" dirty="0">
                <a:ea typeface="+mn-lt"/>
                <a:cs typeface="+mn-lt"/>
              </a:rPr>
              <a:t>Linear Regression</a:t>
            </a:r>
            <a:endParaRPr lang="en-US" sz="3200" dirty="0"/>
          </a:p>
          <a:p>
            <a:pPr marL="383540" indent="-383540">
              <a:buFont typeface="Wingdings" panose="020B0503020102020204" pitchFamily="34" charset="0"/>
              <a:buChar char="v"/>
            </a:pPr>
            <a:r>
              <a:rPr lang="en-US" sz="3200" dirty="0">
                <a:ea typeface="+mn-lt"/>
                <a:cs typeface="+mn-lt"/>
              </a:rPr>
              <a:t>Logistic Regression</a:t>
            </a:r>
            <a:endParaRPr lang="en-US" sz="3200" dirty="0"/>
          </a:p>
          <a:p>
            <a:pPr marL="383540" indent="-383540">
              <a:buFont typeface="Wingdings" panose="020B0503020102020204" pitchFamily="34" charset="0"/>
              <a:buChar char="v"/>
            </a:pPr>
            <a:r>
              <a:rPr lang="en-US" sz="3200" dirty="0">
                <a:ea typeface="+mn-lt"/>
                <a:cs typeface="+mn-lt"/>
              </a:rPr>
              <a:t>Polymorphic Regression</a:t>
            </a:r>
            <a:endParaRPr lang="en-US" sz="3200" dirty="0"/>
          </a:p>
        </p:txBody>
      </p:sp>
    </p:spTree>
    <p:extLst>
      <p:ext uri="{BB962C8B-B14F-4D97-AF65-F5344CB8AC3E}">
        <p14:creationId xmlns:p14="http://schemas.microsoft.com/office/powerpoint/2010/main" val="204395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EBB6B-A525-4C30-A07B-88A46DC2D45D}"/>
              </a:ext>
            </a:extLst>
          </p:cNvPr>
          <p:cNvSpPr txBox="1"/>
          <p:nvPr/>
        </p:nvSpPr>
        <p:spPr>
          <a:xfrm>
            <a:off x="3014546" y="1313986"/>
            <a:ext cx="89228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Courier New"/>
              <a:buChar char="o"/>
            </a:pPr>
            <a:r>
              <a:rPr lang="en-US" sz="3600" dirty="0">
                <a:ea typeface="+mn-lt"/>
                <a:cs typeface="+mn-lt"/>
              </a:rPr>
              <a:t>Email is span or not? Yes/No</a:t>
            </a:r>
            <a:endParaRPr lang="en-US"/>
          </a:p>
          <a:p>
            <a:pPr marL="742950" indent="-742950">
              <a:buFont typeface="Courier New"/>
              <a:buChar char="o"/>
            </a:pPr>
            <a:endParaRPr lang="en-US" sz="3600" dirty="0">
              <a:ea typeface="+mn-lt"/>
              <a:cs typeface="+mn-lt"/>
            </a:endParaRPr>
          </a:p>
          <a:p>
            <a:pPr marL="742950" indent="-742950">
              <a:buFont typeface="Courier New"/>
              <a:buChar char="o"/>
            </a:pPr>
            <a:r>
              <a:rPr lang="en-US" sz="3600" dirty="0">
                <a:ea typeface="+mn-lt"/>
                <a:cs typeface="+mn-lt"/>
              </a:rPr>
              <a:t>Which party will win the election? Congress/</a:t>
            </a:r>
            <a:r>
              <a:rPr lang="en-US" sz="3600" dirty="0" err="1">
                <a:ea typeface="+mn-lt"/>
                <a:cs typeface="+mn-lt"/>
              </a:rPr>
              <a:t>Yamale</a:t>
            </a:r>
            <a:r>
              <a:rPr lang="en-US" sz="3600" dirty="0">
                <a:ea typeface="+mn-lt"/>
                <a:cs typeface="+mn-lt"/>
              </a:rPr>
              <a:t>/</a:t>
            </a:r>
            <a:r>
              <a:rPr lang="en-US" sz="3600" dirty="0" err="1">
                <a:ea typeface="+mn-lt"/>
                <a:cs typeface="+mn-lt"/>
              </a:rPr>
              <a:t>Maubadi</a:t>
            </a:r>
            <a:r>
              <a:rPr lang="en-US" sz="3600" dirty="0">
                <a:ea typeface="+mn-lt"/>
                <a:cs typeface="+mn-lt"/>
              </a:rPr>
              <a:t>/</a:t>
            </a:r>
            <a:r>
              <a:rPr lang="en-US" sz="3600" dirty="0" err="1">
                <a:ea typeface="+mn-lt"/>
                <a:cs typeface="+mn-lt"/>
              </a:rPr>
              <a:t>Daparba</a:t>
            </a:r>
            <a:r>
              <a:rPr lang="en-US" sz="3600" dirty="0">
                <a:ea typeface="+mn-lt"/>
                <a:cs typeface="+mn-lt"/>
              </a:rPr>
              <a:t> </a:t>
            </a:r>
            <a:endParaRPr lang="en-US" sz="3600"/>
          </a:p>
        </p:txBody>
      </p:sp>
      <p:sp>
        <p:nvSpPr>
          <p:cNvPr id="4" name="TextBox 3">
            <a:extLst>
              <a:ext uri="{FF2B5EF4-FFF2-40B4-BE49-F238E27FC236}">
                <a16:creationId xmlns:a16="http://schemas.microsoft.com/office/drawing/2014/main" id="{CB3C8394-9165-4C0E-8C86-4114EB2A344B}"/>
              </a:ext>
            </a:extLst>
          </p:cNvPr>
          <p:cNvSpPr txBox="1"/>
          <p:nvPr/>
        </p:nvSpPr>
        <p:spPr>
          <a:xfrm>
            <a:off x="2008613" y="363809"/>
            <a:ext cx="5410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t>Question</a:t>
            </a:r>
          </a:p>
        </p:txBody>
      </p:sp>
    </p:spTree>
    <p:extLst>
      <p:ext uri="{BB962C8B-B14F-4D97-AF65-F5344CB8AC3E}">
        <p14:creationId xmlns:p14="http://schemas.microsoft.com/office/powerpoint/2010/main" val="303604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EBB6B-A525-4C30-A07B-88A46DC2D45D}"/>
              </a:ext>
            </a:extLst>
          </p:cNvPr>
          <p:cNvSpPr txBox="1"/>
          <p:nvPr/>
        </p:nvSpPr>
        <p:spPr>
          <a:xfrm>
            <a:off x="3014546" y="1313986"/>
            <a:ext cx="892283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Font typeface="Courier New"/>
              <a:buChar char="o"/>
            </a:pPr>
            <a:r>
              <a:rPr lang="en-US" sz="3600" dirty="0">
                <a:ea typeface="+mn-lt"/>
                <a:cs typeface="+mn-lt"/>
              </a:rPr>
              <a:t>Email is span or not? Yes/No</a:t>
            </a:r>
            <a:endParaRPr lang="en-US"/>
          </a:p>
          <a:p>
            <a:pPr marL="742950" indent="-742950">
              <a:buFont typeface="Courier New"/>
              <a:buChar char="o"/>
            </a:pPr>
            <a:endParaRPr lang="en-US" sz="3600" dirty="0">
              <a:ea typeface="+mn-lt"/>
              <a:cs typeface="+mn-lt"/>
            </a:endParaRPr>
          </a:p>
          <a:p>
            <a:pPr marL="742950" indent="-742950">
              <a:buFont typeface="Courier New"/>
              <a:buChar char="o"/>
            </a:pPr>
            <a:r>
              <a:rPr lang="en-US" sz="3600" dirty="0">
                <a:ea typeface="+mn-lt"/>
                <a:cs typeface="+mn-lt"/>
              </a:rPr>
              <a:t>Which party will win the election? Congress/</a:t>
            </a:r>
            <a:r>
              <a:rPr lang="en-US" sz="3600" dirty="0" err="1">
                <a:ea typeface="+mn-lt"/>
                <a:cs typeface="+mn-lt"/>
              </a:rPr>
              <a:t>Yamale</a:t>
            </a:r>
            <a:r>
              <a:rPr lang="en-US" sz="3600" dirty="0">
                <a:ea typeface="+mn-lt"/>
                <a:cs typeface="+mn-lt"/>
              </a:rPr>
              <a:t>/</a:t>
            </a:r>
            <a:r>
              <a:rPr lang="en-US" sz="3600" dirty="0" err="1">
                <a:ea typeface="+mn-lt"/>
                <a:cs typeface="+mn-lt"/>
              </a:rPr>
              <a:t>Maubadi</a:t>
            </a:r>
            <a:r>
              <a:rPr lang="en-US" sz="3600" dirty="0">
                <a:ea typeface="+mn-lt"/>
                <a:cs typeface="+mn-lt"/>
              </a:rPr>
              <a:t>/</a:t>
            </a:r>
            <a:r>
              <a:rPr lang="en-US" sz="3600" dirty="0" err="1">
                <a:ea typeface="+mn-lt"/>
                <a:cs typeface="+mn-lt"/>
              </a:rPr>
              <a:t>Daparba</a:t>
            </a:r>
            <a:r>
              <a:rPr lang="en-US" sz="3600" dirty="0">
                <a:ea typeface="+mn-lt"/>
                <a:cs typeface="+mn-lt"/>
              </a:rPr>
              <a:t> </a:t>
            </a:r>
            <a:endParaRPr lang="en-US" sz="3600"/>
          </a:p>
        </p:txBody>
      </p:sp>
      <p:sp>
        <p:nvSpPr>
          <p:cNvPr id="4" name="TextBox 3">
            <a:extLst>
              <a:ext uri="{FF2B5EF4-FFF2-40B4-BE49-F238E27FC236}">
                <a16:creationId xmlns:a16="http://schemas.microsoft.com/office/drawing/2014/main" id="{CB3C8394-9165-4C0E-8C86-4114EB2A344B}"/>
              </a:ext>
            </a:extLst>
          </p:cNvPr>
          <p:cNvSpPr txBox="1"/>
          <p:nvPr/>
        </p:nvSpPr>
        <p:spPr>
          <a:xfrm>
            <a:off x="2008613" y="363809"/>
            <a:ext cx="5410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t>Question</a:t>
            </a:r>
          </a:p>
        </p:txBody>
      </p:sp>
      <p:sp>
        <p:nvSpPr>
          <p:cNvPr id="5" name="TextBox 4">
            <a:extLst>
              <a:ext uri="{FF2B5EF4-FFF2-40B4-BE49-F238E27FC236}">
                <a16:creationId xmlns:a16="http://schemas.microsoft.com/office/drawing/2014/main" id="{C3FBACE2-6604-42C1-B828-805F0E46ACE4}"/>
              </a:ext>
            </a:extLst>
          </p:cNvPr>
          <p:cNvSpPr txBox="1"/>
          <p:nvPr/>
        </p:nvSpPr>
        <p:spPr>
          <a:xfrm>
            <a:off x="1964473" y="396239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dirty="0"/>
              <a:t>Answer</a:t>
            </a:r>
          </a:p>
        </p:txBody>
      </p:sp>
      <p:sp>
        <p:nvSpPr>
          <p:cNvPr id="6" name="TextBox 5">
            <a:extLst>
              <a:ext uri="{FF2B5EF4-FFF2-40B4-BE49-F238E27FC236}">
                <a16:creationId xmlns:a16="http://schemas.microsoft.com/office/drawing/2014/main" id="{53B3BBC9-3E92-4012-9DE0-D7D0AE2A6523}"/>
              </a:ext>
            </a:extLst>
          </p:cNvPr>
          <p:cNvSpPr txBox="1"/>
          <p:nvPr/>
        </p:nvSpPr>
        <p:spPr>
          <a:xfrm>
            <a:off x="3259641" y="5081007"/>
            <a:ext cx="40813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Logistic Regression</a:t>
            </a:r>
          </a:p>
        </p:txBody>
      </p:sp>
    </p:spTree>
    <p:extLst>
      <p:ext uri="{BB962C8B-B14F-4D97-AF65-F5344CB8AC3E}">
        <p14:creationId xmlns:p14="http://schemas.microsoft.com/office/powerpoint/2010/main" val="2018307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C9A5-31AB-470E-B4DE-C36882D53AB7}"/>
              </a:ext>
            </a:extLst>
          </p:cNvPr>
          <p:cNvSpPr>
            <a:spLocks noGrp="1"/>
          </p:cNvSpPr>
          <p:nvPr>
            <p:ph type="title"/>
          </p:nvPr>
        </p:nvSpPr>
        <p:spPr/>
        <p:txBody>
          <a:bodyPr>
            <a:normAutofit/>
          </a:bodyPr>
          <a:lstStyle/>
          <a:p>
            <a:r>
              <a:rPr lang="en-US" sz="8000" dirty="0"/>
              <a:t>Logistic Regression</a:t>
            </a:r>
          </a:p>
        </p:txBody>
      </p:sp>
      <p:sp>
        <p:nvSpPr>
          <p:cNvPr id="3" name="Content Placeholder 2">
            <a:extLst>
              <a:ext uri="{FF2B5EF4-FFF2-40B4-BE49-F238E27FC236}">
                <a16:creationId xmlns:a16="http://schemas.microsoft.com/office/drawing/2014/main" id="{8985BE18-E372-401D-A0AA-96736FC6613C}"/>
              </a:ext>
            </a:extLst>
          </p:cNvPr>
          <p:cNvSpPr>
            <a:spLocks noGrp="1"/>
          </p:cNvSpPr>
          <p:nvPr>
            <p:ph idx="1"/>
          </p:nvPr>
        </p:nvSpPr>
        <p:spPr>
          <a:xfrm>
            <a:off x="2124307" y="2351049"/>
            <a:ext cx="9248079" cy="3581400"/>
          </a:xfrm>
        </p:spPr>
        <p:txBody>
          <a:bodyPr vert="horz" lIns="91440" tIns="45720" rIns="91440" bIns="45720" rtlCol="0" anchor="t">
            <a:noAutofit/>
          </a:bodyPr>
          <a:lstStyle/>
          <a:p>
            <a:pPr marL="0" indent="0">
              <a:buNone/>
            </a:pPr>
            <a:r>
              <a:rPr lang="en-US" sz="3200" dirty="0">
                <a:ea typeface="+mn-lt"/>
                <a:cs typeface="+mn-lt"/>
              </a:rPr>
              <a:t>Logistic regression is one of the most popular Machine learning algorithm/technique that comes under Supervised Learning techniques which use labeled dataset to make the predictions of Categorical value and solve Classification as well as for Regression problems, but mainly used for Classification problems.</a:t>
            </a:r>
            <a:endParaRPr lang="en-US" sz="3200" dirty="0"/>
          </a:p>
          <a:p>
            <a:pPr marL="0" indent="0">
              <a:buNone/>
            </a:pPr>
            <a:endParaRPr lang="en-US" sz="3200" dirty="0"/>
          </a:p>
        </p:txBody>
      </p:sp>
    </p:spTree>
    <p:extLst>
      <p:ext uri="{BB962C8B-B14F-4D97-AF65-F5344CB8AC3E}">
        <p14:creationId xmlns:p14="http://schemas.microsoft.com/office/powerpoint/2010/main" val="18878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3572B4F8-0833-499E-9ACC-6E516E77AA33}"/>
              </a:ext>
            </a:extLst>
          </p:cNvPr>
          <p:cNvPicPr>
            <a:picLocks noChangeAspect="1"/>
          </p:cNvPicPr>
          <p:nvPr/>
        </p:nvPicPr>
        <p:blipFill>
          <a:blip r:embed="rId2"/>
          <a:stretch>
            <a:fillRect/>
          </a:stretch>
        </p:blipFill>
        <p:spPr>
          <a:xfrm>
            <a:off x="3915937" y="634098"/>
            <a:ext cx="5484541" cy="5450414"/>
          </a:xfrm>
          <a:prstGeom prst="rect">
            <a:avLst/>
          </a:prstGeom>
        </p:spPr>
      </p:pic>
    </p:spTree>
    <p:extLst>
      <p:ext uri="{BB962C8B-B14F-4D97-AF65-F5344CB8AC3E}">
        <p14:creationId xmlns:p14="http://schemas.microsoft.com/office/powerpoint/2010/main" val="126379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C9A5-31AB-470E-B4DE-C36882D53AB7}"/>
              </a:ext>
            </a:extLst>
          </p:cNvPr>
          <p:cNvSpPr>
            <a:spLocks noGrp="1"/>
          </p:cNvSpPr>
          <p:nvPr>
            <p:ph type="title"/>
          </p:nvPr>
        </p:nvSpPr>
        <p:spPr/>
        <p:txBody>
          <a:bodyPr>
            <a:normAutofit/>
          </a:bodyPr>
          <a:lstStyle/>
          <a:p>
            <a:r>
              <a:rPr lang="en-US" sz="6000" dirty="0"/>
              <a:t>Types of Logistic Regression</a:t>
            </a:r>
          </a:p>
        </p:txBody>
      </p:sp>
      <p:sp>
        <p:nvSpPr>
          <p:cNvPr id="3" name="Content Placeholder 2">
            <a:extLst>
              <a:ext uri="{FF2B5EF4-FFF2-40B4-BE49-F238E27FC236}">
                <a16:creationId xmlns:a16="http://schemas.microsoft.com/office/drawing/2014/main" id="{8985BE18-E372-401D-A0AA-96736FC6613C}"/>
              </a:ext>
            </a:extLst>
          </p:cNvPr>
          <p:cNvSpPr>
            <a:spLocks noGrp="1"/>
          </p:cNvSpPr>
          <p:nvPr>
            <p:ph idx="1"/>
          </p:nvPr>
        </p:nvSpPr>
        <p:spPr>
          <a:xfrm>
            <a:off x="2124307" y="2351049"/>
            <a:ext cx="9248079" cy="1267522"/>
          </a:xfrm>
        </p:spPr>
        <p:txBody>
          <a:bodyPr vert="horz" lIns="91440" tIns="45720" rIns="91440" bIns="45720" rtlCol="0" anchor="t">
            <a:noAutofit/>
          </a:bodyPr>
          <a:lstStyle/>
          <a:p>
            <a:pPr marL="457200" indent="-457200">
              <a:buFont typeface="Wingdings" panose="020B0503020102020204" pitchFamily="34" charset="0"/>
              <a:buChar char="v"/>
            </a:pPr>
            <a:r>
              <a:rPr lang="en-US" sz="3200" dirty="0">
                <a:ea typeface="+mn-lt"/>
                <a:cs typeface="+mn-lt"/>
              </a:rPr>
              <a:t>Binary Classification</a:t>
            </a:r>
            <a:endParaRPr lang="en-US" dirty="0"/>
          </a:p>
          <a:p>
            <a:pPr marL="457200" indent="-457200">
              <a:buFont typeface="Wingdings" panose="020B0503020102020204" pitchFamily="34" charset="0"/>
              <a:buChar char="v"/>
            </a:pPr>
            <a:r>
              <a:rPr lang="en-US" sz="3200" dirty="0">
                <a:ea typeface="+mn-lt"/>
                <a:cs typeface="+mn-lt"/>
              </a:rPr>
              <a:t>Multiclass Classification</a:t>
            </a:r>
            <a:endParaRPr lang="en-US" dirty="0"/>
          </a:p>
          <a:p>
            <a:pPr marL="457200" indent="-457200">
              <a:buFont typeface="Wingdings" panose="020B0503020102020204" pitchFamily="34" charset="0"/>
              <a:buChar char="v"/>
            </a:pPr>
            <a:endParaRPr lang="en-US" dirty="0"/>
          </a:p>
        </p:txBody>
      </p:sp>
      <p:sp>
        <p:nvSpPr>
          <p:cNvPr id="4" name="TextBox 3">
            <a:extLst>
              <a:ext uri="{FF2B5EF4-FFF2-40B4-BE49-F238E27FC236}">
                <a16:creationId xmlns:a16="http://schemas.microsoft.com/office/drawing/2014/main" id="{17D32D31-46AC-44C1-B8C5-DD70A990CAA2}"/>
              </a:ext>
            </a:extLst>
          </p:cNvPr>
          <p:cNvSpPr txBox="1"/>
          <p:nvPr/>
        </p:nvSpPr>
        <p:spPr>
          <a:xfrm>
            <a:off x="1546303" y="3493015"/>
            <a:ext cx="10307442" cy="38406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4000"/>
              </a:lnSpc>
              <a:spcBef>
                <a:spcPts val="1000"/>
              </a:spcBef>
              <a:spcAft>
                <a:spcPts val="200"/>
              </a:spcAft>
              <a:buFont typeface="Wingdings,Sans-Serif"/>
              <a:buChar char="v"/>
            </a:pPr>
            <a:endParaRPr lang="en-US" sz="2400" dirty="0">
              <a:ea typeface="+mn-lt"/>
              <a:cs typeface="+mn-lt"/>
            </a:endParaRPr>
          </a:p>
          <a:p>
            <a:pPr marL="383540" indent="-383540">
              <a:lnSpc>
                <a:spcPct val="94000"/>
              </a:lnSpc>
              <a:spcBef>
                <a:spcPts val="1000"/>
              </a:spcBef>
              <a:spcAft>
                <a:spcPts val="200"/>
              </a:spcAft>
            </a:pPr>
            <a:r>
              <a:rPr lang="en-US" sz="2400" dirty="0">
                <a:ea typeface="+mn-lt"/>
                <a:cs typeface="+mn-lt"/>
              </a:rPr>
              <a:t>Email is span or not? </a:t>
            </a:r>
          </a:p>
          <a:p>
            <a:pPr marL="383540" indent="-383540">
              <a:lnSpc>
                <a:spcPct val="94000"/>
              </a:lnSpc>
              <a:spcBef>
                <a:spcPts val="1000"/>
              </a:spcBef>
              <a:spcAft>
                <a:spcPts val="200"/>
              </a:spcAft>
            </a:pPr>
            <a:r>
              <a:rPr lang="en-US" sz="2400" dirty="0">
                <a:ea typeface="+mn-lt"/>
                <a:cs typeface="+mn-lt"/>
              </a:rPr>
              <a:t>      Yes/No, 0/1, True/False, High/Low (Binary Classification)</a:t>
            </a:r>
            <a:endParaRPr lang="en-US" dirty="0"/>
          </a:p>
          <a:p>
            <a:pPr marL="383540" indent="-383540">
              <a:lnSpc>
                <a:spcPct val="94000"/>
              </a:lnSpc>
              <a:spcBef>
                <a:spcPts val="1000"/>
              </a:spcBef>
              <a:spcAft>
                <a:spcPts val="200"/>
              </a:spcAft>
            </a:pPr>
            <a:r>
              <a:rPr lang="en-US" sz="2400" dirty="0">
                <a:ea typeface="+mn-lt"/>
                <a:cs typeface="+mn-lt"/>
              </a:rPr>
              <a:t>Which party will win the election? </a:t>
            </a:r>
          </a:p>
          <a:p>
            <a:pPr marL="383540" indent="-383540">
              <a:lnSpc>
                <a:spcPct val="94000"/>
              </a:lnSpc>
              <a:spcBef>
                <a:spcPts val="1000"/>
              </a:spcBef>
              <a:spcAft>
                <a:spcPts val="200"/>
              </a:spcAft>
            </a:pPr>
            <a:r>
              <a:rPr lang="en-US" sz="2400" dirty="0">
                <a:ea typeface="+mn-lt"/>
                <a:cs typeface="+mn-lt"/>
              </a:rPr>
              <a:t>     Congress/</a:t>
            </a:r>
            <a:r>
              <a:rPr lang="en-US" sz="2400" dirty="0" err="1">
                <a:ea typeface="+mn-lt"/>
                <a:cs typeface="+mn-lt"/>
              </a:rPr>
              <a:t>Yamale</a:t>
            </a:r>
            <a:r>
              <a:rPr lang="en-US" sz="2400" dirty="0">
                <a:ea typeface="+mn-lt"/>
                <a:cs typeface="+mn-lt"/>
              </a:rPr>
              <a:t>/</a:t>
            </a:r>
            <a:r>
              <a:rPr lang="en-US" sz="2400" dirty="0" err="1">
                <a:ea typeface="+mn-lt"/>
                <a:cs typeface="+mn-lt"/>
              </a:rPr>
              <a:t>Maubadi</a:t>
            </a:r>
            <a:r>
              <a:rPr lang="en-US" sz="2400" dirty="0">
                <a:ea typeface="+mn-lt"/>
                <a:cs typeface="+mn-lt"/>
              </a:rPr>
              <a:t>/</a:t>
            </a:r>
            <a:r>
              <a:rPr lang="en-US" sz="2400" dirty="0" err="1">
                <a:ea typeface="+mn-lt"/>
                <a:cs typeface="+mn-lt"/>
              </a:rPr>
              <a:t>Daparba</a:t>
            </a:r>
            <a:r>
              <a:rPr lang="en-US" sz="2400" dirty="0">
                <a:ea typeface="+mn-lt"/>
                <a:cs typeface="+mn-lt"/>
              </a:rPr>
              <a:t> </a:t>
            </a:r>
            <a:endParaRPr lang="en-US" dirty="0">
              <a:ea typeface="+mn-lt"/>
              <a:cs typeface="+mn-lt"/>
            </a:endParaRPr>
          </a:p>
          <a:p>
            <a:pPr marL="383540" indent="-383540">
              <a:lnSpc>
                <a:spcPct val="94000"/>
              </a:lnSpc>
              <a:spcBef>
                <a:spcPts val="1000"/>
              </a:spcBef>
              <a:spcAft>
                <a:spcPts val="200"/>
              </a:spcAft>
            </a:pPr>
            <a:r>
              <a:rPr lang="en-US" sz="2400" dirty="0">
                <a:ea typeface="+mn-lt"/>
                <a:cs typeface="+mn-lt"/>
              </a:rPr>
              <a:t>     More than two categories -&gt; (Multiclass Classification)</a:t>
            </a:r>
            <a:endParaRPr lang="en-US" dirty="0"/>
          </a:p>
          <a:p>
            <a:pPr>
              <a:lnSpc>
                <a:spcPct val="94000"/>
              </a:lnSpc>
              <a:spcBef>
                <a:spcPts val="1000"/>
              </a:spcBef>
              <a:spcAft>
                <a:spcPts val="200"/>
              </a:spcAft>
            </a:pPr>
            <a:endParaRPr lang="en-US" sz="2400" dirty="0">
              <a:ea typeface="+mn-lt"/>
              <a:cs typeface="+mn-lt"/>
            </a:endParaRPr>
          </a:p>
          <a:p>
            <a:pPr algn="l"/>
            <a:endParaRPr lang="en-US" sz="2400" dirty="0"/>
          </a:p>
        </p:txBody>
      </p:sp>
    </p:spTree>
    <p:extLst>
      <p:ext uri="{BB962C8B-B14F-4D97-AF65-F5344CB8AC3E}">
        <p14:creationId xmlns:p14="http://schemas.microsoft.com/office/powerpoint/2010/main" val="1901562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Crop</vt:lpstr>
      <vt:lpstr>Logistic regression</vt:lpstr>
      <vt:lpstr>Goals to cover:</vt:lpstr>
      <vt:lpstr>Regression?</vt:lpstr>
      <vt:lpstr> Types of Regression:</vt:lpstr>
      <vt:lpstr>PowerPoint Presentation</vt:lpstr>
      <vt:lpstr>PowerPoint Presentation</vt:lpstr>
      <vt:lpstr>Logistic Regression</vt:lpstr>
      <vt:lpstr>PowerPoint Presentation</vt:lpstr>
      <vt:lpstr>Types of Logistic Regression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191</cp:revision>
  <dcterms:created xsi:type="dcterms:W3CDTF">2021-07-12T18:52:22Z</dcterms:created>
  <dcterms:modified xsi:type="dcterms:W3CDTF">2021-07-12T19:28:15Z</dcterms:modified>
</cp:coreProperties>
</file>