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65" r:id="rId2"/>
    <p:sldId id="276" r:id="rId3"/>
    <p:sldId id="277" r:id="rId4"/>
    <p:sldId id="279" r:id="rId5"/>
    <p:sldId id="278" r:id="rId6"/>
    <p:sldId id="281"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9B1"/>
    <a:srgbClr val="FFFFFF"/>
    <a:srgbClr val="F7EE3C"/>
    <a:srgbClr val="C51C8A"/>
    <a:srgbClr val="F6E905"/>
    <a:srgbClr val="CC1D90"/>
    <a:srgbClr val="FE000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68" d="100"/>
          <a:sy n="68" d="100"/>
        </p:scale>
        <p:origin x="8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9E7B-0953-45BA-AF6B-16CC54E4A73B}" type="datetimeFigureOut">
              <a:rPr lang="en-US" smtClean="0"/>
              <a:t>12/26/2021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055C8-D23F-450C-9D6B-DA52E6A21595}" type="slidenum">
              <a:rPr lang="en-US" smtClean="0"/>
              <a:t>‹#›</a:t>
            </a:fld>
            <a:endParaRPr lang="en-US"/>
          </a:p>
        </p:txBody>
      </p:sp>
    </p:spTree>
    <p:extLst>
      <p:ext uri="{BB962C8B-B14F-4D97-AF65-F5344CB8AC3E}">
        <p14:creationId xmlns:p14="http://schemas.microsoft.com/office/powerpoint/2010/main" val="219296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CE55-8610-4EF7-9F25-AFC0B9487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007D8-EBBC-47CD-BDD8-1F154C104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9419D-A0DB-4BE0-BC45-F4948A66CF1E}"/>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5" name="Footer Placeholder 4">
            <a:extLst>
              <a:ext uri="{FF2B5EF4-FFF2-40B4-BE49-F238E27FC236}">
                <a16:creationId xmlns:a16="http://schemas.microsoft.com/office/drawing/2014/main" id="{E8361008-0D7B-4A81-9C62-D1E6F0555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ED5E8-622D-45D0-9E04-2B41939FFEF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402201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2F44-73C4-4518-888E-0E202A8D7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A9BA48-25FF-40C5-A390-BC34275FB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27F6F-5B15-4C63-BD94-C39BC87B815A}"/>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5" name="Footer Placeholder 4">
            <a:extLst>
              <a:ext uri="{FF2B5EF4-FFF2-40B4-BE49-F238E27FC236}">
                <a16:creationId xmlns:a16="http://schemas.microsoft.com/office/drawing/2014/main" id="{CA9E35C1-BCD2-42DE-ABB5-78BBDCAD6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8297-C5B9-4518-A0D0-6B4AFC17B7A8}"/>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257479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37CE3-2AA3-4E82-9033-A8AE0CB53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30DB7B-277F-42DB-8A40-3775EB77C8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E4D4C-FB92-4CC1-8028-07B7489F86E2}"/>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5" name="Footer Placeholder 4">
            <a:extLst>
              <a:ext uri="{FF2B5EF4-FFF2-40B4-BE49-F238E27FC236}">
                <a16:creationId xmlns:a16="http://schemas.microsoft.com/office/drawing/2014/main" id="{8B42C71F-26AC-4C34-B469-5CA566F82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A6C31-B8E3-4533-9319-F13EE45CAD1C}"/>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79869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DF84-9245-4BEA-B78A-A37EB363A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772671-1047-4361-937C-20E1511CC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DEBC5-E91B-475E-A953-3AB64FE2209E}"/>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5" name="Footer Placeholder 4">
            <a:extLst>
              <a:ext uri="{FF2B5EF4-FFF2-40B4-BE49-F238E27FC236}">
                <a16:creationId xmlns:a16="http://schemas.microsoft.com/office/drawing/2014/main" id="{22B22C45-DFA4-4D12-BE86-E3D8F25F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9E46B-314D-4428-BBA4-42CBA4554405}"/>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39589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B0FB-15EB-428F-999C-5B3D03118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11A11-A1B5-4E5D-81C9-AE138672D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20C94-F106-428D-8A1C-B950EE615672}"/>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5" name="Footer Placeholder 4">
            <a:extLst>
              <a:ext uri="{FF2B5EF4-FFF2-40B4-BE49-F238E27FC236}">
                <a16:creationId xmlns:a16="http://schemas.microsoft.com/office/drawing/2014/main" id="{CC5E61B2-5E65-4200-8244-8A54BE29B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8EEAF-8324-417C-B116-760FA9A6FCDA}"/>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32379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920B-E353-4E70-B9F6-080402056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76209-C914-4FD6-87A3-D7B30121D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AF4A3C-ECBE-4384-95F3-817B19C6F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95CDD-A67B-4831-9965-F40B4FACF469}"/>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6" name="Footer Placeholder 5">
            <a:extLst>
              <a:ext uri="{FF2B5EF4-FFF2-40B4-BE49-F238E27FC236}">
                <a16:creationId xmlns:a16="http://schemas.microsoft.com/office/drawing/2014/main" id="{537B12CD-F362-4D00-9B45-7A93475B5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64A2C-7F6A-457B-9012-5A8570A9FFE3}"/>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74062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BB30-EA6B-4E78-9CE0-EF85332DF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546E9-4294-4C92-A05A-218CC87EA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46BAB-590A-4C7D-8DC8-9AFAA03CC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C93DF-0CBE-422E-A008-9F8067AB1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B07F9-93B1-4882-A738-385818A79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4CA52-F370-4B15-897B-9D2CB9EC77A2}"/>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8" name="Footer Placeholder 7">
            <a:extLst>
              <a:ext uri="{FF2B5EF4-FFF2-40B4-BE49-F238E27FC236}">
                <a16:creationId xmlns:a16="http://schemas.microsoft.com/office/drawing/2014/main" id="{8875A95C-648C-497B-8D16-98634403B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438A85-C05C-4E67-B321-9DC958F4DC3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79086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A40F-A897-4535-864C-A67AA15F74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DB96-FEC5-4A08-9018-C05E09156BF4}"/>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4" name="Footer Placeholder 3">
            <a:extLst>
              <a:ext uri="{FF2B5EF4-FFF2-40B4-BE49-F238E27FC236}">
                <a16:creationId xmlns:a16="http://schemas.microsoft.com/office/drawing/2014/main" id="{335E4F45-858F-48F5-A85F-E0BC7874D5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B7184-3E83-451B-A898-A694BDFC7C7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7579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C881A-F354-4F5A-A1C3-F0F29A14E5AC}"/>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3" name="Footer Placeholder 2">
            <a:extLst>
              <a:ext uri="{FF2B5EF4-FFF2-40B4-BE49-F238E27FC236}">
                <a16:creationId xmlns:a16="http://schemas.microsoft.com/office/drawing/2014/main" id="{45AF5CF9-2D44-4B96-9E9A-4D2F1C3654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32CF66-5BF6-49DE-B246-1B7F7591037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211953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6795-EDC4-457F-8E29-AE7AF7B09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A5630-1E2D-4E6B-804E-2AE2FB650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DBB79-5090-4ACE-8E19-A4CBC58C9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EB8D7-EB43-420C-912B-33D5F8BE3347}"/>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6" name="Footer Placeholder 5">
            <a:extLst>
              <a:ext uri="{FF2B5EF4-FFF2-40B4-BE49-F238E27FC236}">
                <a16:creationId xmlns:a16="http://schemas.microsoft.com/office/drawing/2014/main" id="{EA2241DF-C8A3-43BB-9B70-739873B7D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BFAB3-5F2F-4487-BBCA-54BA0825670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424797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F241-5EF6-408A-903C-5705B56E1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33D79-DEFD-4C28-AA87-DEAD9016F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E64EC-4BE6-41B7-AE3B-284E573E6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E451-6437-4596-89B4-10E312BA03D2}"/>
              </a:ext>
            </a:extLst>
          </p:cNvPr>
          <p:cNvSpPr>
            <a:spLocks noGrp="1"/>
          </p:cNvSpPr>
          <p:nvPr>
            <p:ph type="dt" sz="half" idx="10"/>
          </p:nvPr>
        </p:nvSpPr>
        <p:spPr/>
        <p:txBody>
          <a:bodyPr/>
          <a:lstStyle/>
          <a:p>
            <a:fld id="{6F2DBEA5-B912-4F6C-9D4B-175D6CD17C56}" type="datetimeFigureOut">
              <a:rPr lang="en-US" smtClean="0"/>
              <a:t>12/26/2021</a:t>
            </a:fld>
            <a:endParaRPr lang="en-US"/>
          </a:p>
        </p:txBody>
      </p:sp>
      <p:sp>
        <p:nvSpPr>
          <p:cNvPr id="6" name="Footer Placeholder 5">
            <a:extLst>
              <a:ext uri="{FF2B5EF4-FFF2-40B4-BE49-F238E27FC236}">
                <a16:creationId xmlns:a16="http://schemas.microsoft.com/office/drawing/2014/main" id="{3680AB32-AE21-4441-88E5-F79F33710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A85E6-43B0-4483-AE84-B868F9305F3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43717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92AF0-23E1-4B13-95AE-523B7F073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DD48A8-E185-4001-A438-914F735DC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B7F65-C02B-439A-8329-58927674F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DBEA5-B912-4F6C-9D4B-175D6CD17C56}" type="datetimeFigureOut">
              <a:rPr lang="en-US" smtClean="0"/>
              <a:t>12/26/2021</a:t>
            </a:fld>
            <a:endParaRPr lang="en-US"/>
          </a:p>
        </p:txBody>
      </p:sp>
      <p:sp>
        <p:nvSpPr>
          <p:cNvPr id="5" name="Footer Placeholder 4">
            <a:extLst>
              <a:ext uri="{FF2B5EF4-FFF2-40B4-BE49-F238E27FC236}">
                <a16:creationId xmlns:a16="http://schemas.microsoft.com/office/drawing/2014/main" id="{77C7FE6F-0BB7-4592-9B1D-A20291990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08352-63FD-4639-936E-FE3CC8697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4CB46-4149-4426-B746-8245581952EB}" type="slidenum">
              <a:rPr lang="en-US" smtClean="0"/>
              <a:t>‹#›</a:t>
            </a:fld>
            <a:endParaRPr lang="en-US"/>
          </a:p>
        </p:txBody>
      </p:sp>
    </p:spTree>
    <p:extLst>
      <p:ext uri="{BB962C8B-B14F-4D97-AF65-F5344CB8AC3E}">
        <p14:creationId xmlns:p14="http://schemas.microsoft.com/office/powerpoint/2010/main" val="2648454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2946398"/>
          </a:xfrm>
          <a:solidFill>
            <a:schemeClr val="bg1">
              <a:lumMod val="95000"/>
            </a:schemeClr>
          </a:solidFill>
        </p:spPr>
        <p:txBody>
          <a:bodyPr anchor="ctr">
            <a:normAutofit/>
          </a:bodyPr>
          <a:lstStyle/>
          <a:p>
            <a:pPr>
              <a:lnSpc>
                <a:spcPct val="100000"/>
              </a:lnSpc>
            </a:pPr>
            <a:r>
              <a:rPr lang="en-US" sz="3600" b="1" dirty="0">
                <a:solidFill>
                  <a:schemeClr val="tx1"/>
                </a:solidFill>
                <a:latin typeface="+mn-lt"/>
              </a:rPr>
              <a:t>	</a:t>
            </a:r>
            <a:br>
              <a:rPr lang="en-US" sz="3600" b="1" dirty="0">
                <a:solidFill>
                  <a:schemeClr val="tx1"/>
                </a:solidFill>
                <a:latin typeface="+mn-lt"/>
              </a:rPr>
            </a:br>
            <a:r>
              <a:rPr lang="en-US" sz="3600" b="1" dirty="0">
                <a:solidFill>
                  <a:schemeClr val="tx1"/>
                </a:solidFill>
                <a:latin typeface="+mn-lt"/>
              </a:rPr>
              <a:t>	</a:t>
            </a:r>
            <a:r>
              <a:rPr lang="en-US" sz="3600" b="1" dirty="0">
                <a:solidFill>
                  <a:srgbClr val="1A69B1"/>
                </a:solidFill>
                <a:latin typeface="+mn-lt"/>
              </a:rPr>
              <a:t>Cloud Computing</a:t>
            </a:r>
            <a:br>
              <a:rPr lang="en-US" sz="4400" b="1" dirty="0">
                <a:solidFill>
                  <a:srgbClr val="1A69B1"/>
                </a:solidFill>
              </a:rPr>
            </a:br>
            <a:r>
              <a:rPr lang="en-US" sz="4400" b="1" dirty="0">
                <a:solidFill>
                  <a:srgbClr val="1A69B1"/>
                </a:solidFill>
              </a:rPr>
              <a:t>	</a:t>
            </a:r>
            <a:r>
              <a:rPr lang="en-US" sz="2000" b="1" dirty="0">
                <a:solidFill>
                  <a:srgbClr val="1A69B1"/>
                </a:solidFill>
                <a:latin typeface="+mn-lt"/>
              </a:rPr>
              <a:t>Credit Hours: 4 Hrs.</a:t>
            </a:r>
            <a:br>
              <a:rPr lang="en-US" sz="2000" b="1" dirty="0">
                <a:solidFill>
                  <a:srgbClr val="1A69B1"/>
                </a:solidFill>
                <a:latin typeface="+mn-lt"/>
              </a:rPr>
            </a:br>
            <a:r>
              <a:rPr lang="en-US" sz="2000" b="1" dirty="0">
                <a:solidFill>
                  <a:srgbClr val="1A69B1"/>
                </a:solidFill>
                <a:latin typeface="+mn-lt"/>
              </a:rPr>
              <a:t>	Lecture 1</a:t>
            </a:r>
            <a:endParaRPr lang="en-US" sz="3600" b="1" dirty="0">
              <a:solidFill>
                <a:srgbClr val="1A69B1"/>
              </a:solidFill>
              <a:latin typeface="+mn-lt"/>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994263" y="3660531"/>
            <a:ext cx="10568180" cy="1896207"/>
          </a:xfrm>
          <a:solidFill>
            <a:schemeClr val="bg2"/>
          </a:solidFill>
        </p:spPr>
        <p:txBody>
          <a:bodyPr>
            <a:normAutofit lnSpcReduction="10000"/>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Texas College of Management &amp; IT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BIT 6</a:t>
            </a:r>
            <a:r>
              <a:rPr kumimoji="0" lang="en-US" sz="2400" b="1" i="0" u="none" strike="noStrike" kern="1200" spc="0" normalizeH="0" baseline="30000" noProof="0" dirty="0">
                <a:ln>
                  <a:noFill/>
                </a:ln>
                <a:solidFill>
                  <a:srgbClr val="1A69B1"/>
                </a:solidFill>
                <a:effectLst/>
                <a:uLnTx/>
                <a:uFillTx/>
                <a:ea typeface="+mj-ea"/>
                <a:cs typeface="+mj-cs"/>
              </a:rPr>
              <a:t>th</a:t>
            </a:r>
            <a:r>
              <a:rPr kumimoji="0" lang="en-US" sz="2400" b="1" i="0" u="none" strike="noStrike" kern="1200" spc="0" normalizeH="0" baseline="0" noProof="0" dirty="0">
                <a:ln>
                  <a:noFill/>
                </a:ln>
                <a:solidFill>
                  <a:srgbClr val="1A69B1"/>
                </a:solidFill>
                <a:effectLst/>
                <a:uLnTx/>
                <a:uFillTx/>
                <a:ea typeface="+mj-ea"/>
                <a:cs typeface="+mj-cs"/>
              </a:rPr>
              <a:t> Semester</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Saroj Dhital</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22</a:t>
            </a:r>
            <a:r>
              <a:rPr kumimoji="0" lang="en-US" sz="2400" b="1" i="0" u="none" strike="noStrike" kern="1200" spc="0" normalizeH="0" baseline="30000" noProof="0" dirty="0">
                <a:ln>
                  <a:noFill/>
                </a:ln>
                <a:solidFill>
                  <a:srgbClr val="1A69B1"/>
                </a:solidFill>
                <a:effectLst/>
                <a:uLnTx/>
                <a:uFillTx/>
                <a:ea typeface="+mj-ea"/>
                <a:cs typeface="+mj-cs"/>
              </a:rPr>
              <a:t>nd</a:t>
            </a:r>
            <a:r>
              <a:rPr kumimoji="0" lang="en-US" sz="2400" b="1" i="0" u="none" strike="noStrike" kern="1200" spc="0" normalizeH="0" baseline="0" noProof="0" dirty="0">
                <a:ln>
                  <a:noFill/>
                </a:ln>
                <a:solidFill>
                  <a:srgbClr val="1A69B1"/>
                </a:solidFill>
                <a:effectLst/>
                <a:uLnTx/>
                <a:uFillTx/>
                <a:ea typeface="+mj-ea"/>
                <a:cs typeface="+mj-cs"/>
              </a:rPr>
              <a:t> November, 2021</a:t>
            </a:r>
          </a:p>
          <a:p>
            <a:pPr marL="0" indent="0">
              <a:buNone/>
            </a:pPr>
            <a:endParaRPr lang="en-US" dirty="0">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1032363" y="15878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90889" y="15895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49415" y="15878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Tree>
    <p:extLst>
      <p:ext uri="{BB962C8B-B14F-4D97-AF65-F5344CB8AC3E}">
        <p14:creationId xmlns:p14="http://schemas.microsoft.com/office/powerpoint/2010/main" val="204218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1.7 Grid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000" dirty="0">
                <a:solidFill>
                  <a:schemeClr val="tx1">
                    <a:lumMod val="85000"/>
                    <a:lumOff val="15000"/>
                  </a:schemeClr>
                </a:solidFill>
              </a:rPr>
              <a:t>Grid Computing can be defined as a network of computers working together to perform a task that would rather be difficult for a single machine. </a:t>
            </a:r>
          </a:p>
          <a:p>
            <a:pPr algn="just">
              <a:buFont typeface="Wingdings" panose="05000000000000000000" pitchFamily="2" charset="2"/>
              <a:buChar char="Ø"/>
            </a:pPr>
            <a:r>
              <a:rPr lang="en-US" sz="2000" dirty="0">
                <a:solidFill>
                  <a:schemeClr val="tx1">
                    <a:lumMod val="85000"/>
                    <a:lumOff val="15000"/>
                  </a:schemeClr>
                </a:solidFill>
              </a:rPr>
              <a:t>All machines on that network work under the same protocol to act like a virtual supercomputer. </a:t>
            </a:r>
          </a:p>
          <a:p>
            <a:pPr algn="just">
              <a:buFont typeface="Wingdings" panose="05000000000000000000" pitchFamily="2" charset="2"/>
              <a:buChar char="Ø"/>
            </a:pPr>
            <a:r>
              <a:rPr lang="en-US" sz="2000" dirty="0">
                <a:solidFill>
                  <a:schemeClr val="tx1">
                    <a:lumMod val="85000"/>
                    <a:lumOff val="15000"/>
                  </a:schemeClr>
                </a:solidFill>
              </a:rPr>
              <a:t>The task that they work on may include analyzing huge datasets or simulating situations which require high computing power. </a:t>
            </a:r>
          </a:p>
          <a:p>
            <a:pPr algn="just">
              <a:buFont typeface="Wingdings" panose="05000000000000000000" pitchFamily="2" charset="2"/>
              <a:buChar char="Ø"/>
            </a:pPr>
            <a:r>
              <a:rPr lang="en-US" sz="2000" dirty="0">
                <a:solidFill>
                  <a:schemeClr val="tx1">
                    <a:lumMod val="85000"/>
                    <a:lumOff val="15000"/>
                  </a:schemeClr>
                </a:solidFill>
              </a:rPr>
              <a:t>Computers on the network contribute resources like processing power and storage capacity to the network. </a:t>
            </a:r>
          </a:p>
          <a:p>
            <a:pPr algn="just">
              <a:buFont typeface="Wingdings" panose="05000000000000000000" pitchFamily="2" charset="2"/>
              <a:buChar char="Ø"/>
            </a:pPr>
            <a:r>
              <a:rPr lang="en-US" sz="2000" dirty="0">
                <a:solidFill>
                  <a:schemeClr val="tx1">
                    <a:lumMod val="85000"/>
                    <a:lumOff val="15000"/>
                  </a:schemeClr>
                </a:solidFill>
              </a:rPr>
              <a:t>Grid Computing is a subset of distributed computing, where a virtual super computer comprises of machines on a network connected by some bus, mostly Ethernet or sometimes the Internet. </a:t>
            </a:r>
          </a:p>
          <a:p>
            <a:pPr algn="just">
              <a:buFont typeface="Wingdings" panose="05000000000000000000" pitchFamily="2" charset="2"/>
              <a:buChar char="Ø"/>
            </a:pPr>
            <a:r>
              <a:rPr lang="en-US" sz="2000" dirty="0">
                <a:solidFill>
                  <a:schemeClr val="tx1">
                    <a:lumMod val="85000"/>
                    <a:lumOff val="15000"/>
                  </a:schemeClr>
                </a:solidFill>
              </a:rPr>
              <a:t>It can also be seen as a form of Parallel Computing where instead of many CPU cores on a single machine, it contains multiple cores spread across various locations. </a:t>
            </a:r>
          </a:p>
          <a:p>
            <a:pPr algn="just">
              <a:buFont typeface="Wingdings" panose="05000000000000000000" pitchFamily="2" charset="2"/>
              <a:buChar char="Ø"/>
            </a:pPr>
            <a:r>
              <a:rPr lang="en-US" sz="2000" dirty="0">
                <a:solidFill>
                  <a:schemeClr val="tx1">
                    <a:lumMod val="85000"/>
                    <a:lumOff val="15000"/>
                  </a:schemeClr>
                </a:solidFill>
              </a:rPr>
              <a:t>The concept of grid computing isn’t new, but it is not yet perfected as there are no standard rules and protocols established and accepted by people.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424337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1.7 Grid Computing - Components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Control Node: </a:t>
            </a:r>
          </a:p>
          <a:p>
            <a:pPr lvl="1" algn="just">
              <a:buFont typeface="Wingdings" panose="05000000000000000000" pitchFamily="2" charset="2"/>
              <a:buChar char="Ø"/>
            </a:pPr>
            <a:r>
              <a:rPr lang="en-US" sz="1600" dirty="0">
                <a:solidFill>
                  <a:schemeClr val="tx1">
                    <a:lumMod val="85000"/>
                    <a:lumOff val="15000"/>
                  </a:schemeClr>
                </a:solidFill>
              </a:rPr>
              <a:t>A computer, usually a server or a group of servers which administrates the whole network and keeps the account of the resources in the network pool.</a:t>
            </a:r>
          </a:p>
          <a:p>
            <a:pPr algn="just">
              <a:buFont typeface="Wingdings" panose="05000000000000000000" pitchFamily="2" charset="2"/>
              <a:buChar char="Ø"/>
            </a:pPr>
            <a:r>
              <a:rPr lang="en-US" sz="2000" b="1" dirty="0">
                <a:solidFill>
                  <a:schemeClr val="tx1">
                    <a:lumMod val="85000"/>
                    <a:lumOff val="15000"/>
                  </a:schemeClr>
                </a:solidFill>
              </a:rPr>
              <a:t>Provider: </a:t>
            </a:r>
          </a:p>
          <a:p>
            <a:pPr lvl="1" algn="just">
              <a:buFont typeface="Wingdings" panose="05000000000000000000" pitchFamily="2" charset="2"/>
              <a:buChar char="Ø"/>
            </a:pPr>
            <a:r>
              <a:rPr lang="en-US" sz="1600" dirty="0">
                <a:solidFill>
                  <a:schemeClr val="tx1">
                    <a:lumMod val="85000"/>
                    <a:lumOff val="15000"/>
                  </a:schemeClr>
                </a:solidFill>
              </a:rPr>
              <a:t>The computer which contributes it’s resources in the network resource pool.</a:t>
            </a:r>
          </a:p>
          <a:p>
            <a:pPr algn="just">
              <a:buFont typeface="Wingdings" panose="05000000000000000000" pitchFamily="2" charset="2"/>
              <a:buChar char="Ø"/>
            </a:pPr>
            <a:r>
              <a:rPr lang="en-US" sz="2000" b="1" dirty="0">
                <a:solidFill>
                  <a:schemeClr val="tx1">
                    <a:lumMod val="85000"/>
                    <a:lumOff val="15000"/>
                  </a:schemeClr>
                </a:solidFill>
              </a:rPr>
              <a:t>User: </a:t>
            </a:r>
          </a:p>
          <a:p>
            <a:pPr lvl="1" algn="just">
              <a:buFont typeface="Wingdings" panose="05000000000000000000" pitchFamily="2" charset="2"/>
              <a:buChar char="Ø"/>
            </a:pPr>
            <a:r>
              <a:rPr lang="en-US" sz="1600" dirty="0">
                <a:solidFill>
                  <a:schemeClr val="tx1">
                    <a:lumMod val="85000"/>
                    <a:lumOff val="15000"/>
                  </a:schemeClr>
                </a:solidFill>
              </a:rPr>
              <a:t>The computer that uses the resources on the network.</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90927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1.8 Virtualization</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000" dirty="0">
                <a:solidFill>
                  <a:schemeClr val="tx1">
                    <a:lumMod val="85000"/>
                    <a:lumOff val="15000"/>
                  </a:schemeClr>
                </a:solidFill>
              </a:rPr>
              <a:t>Virtualization is the creation of a virtual -- rather than actual -- version of something, such as an operating system (OS), a server, a storage device or network resources.</a:t>
            </a:r>
          </a:p>
          <a:p>
            <a:pPr algn="just">
              <a:buFont typeface="Wingdings" panose="05000000000000000000" pitchFamily="2" charset="2"/>
              <a:buChar char="Ø"/>
            </a:pPr>
            <a:r>
              <a:rPr lang="en-US" sz="2000" dirty="0">
                <a:solidFill>
                  <a:schemeClr val="tx1">
                    <a:lumMod val="85000"/>
                    <a:lumOff val="15000"/>
                  </a:schemeClr>
                </a:solidFill>
              </a:rPr>
              <a:t>Virtualization uses software that simulates hardware functionality to create a virtual system. </a:t>
            </a:r>
          </a:p>
          <a:p>
            <a:pPr algn="just">
              <a:buFont typeface="Wingdings" panose="05000000000000000000" pitchFamily="2" charset="2"/>
              <a:buChar char="Ø"/>
            </a:pPr>
            <a:r>
              <a:rPr lang="en-US" sz="2000" dirty="0">
                <a:solidFill>
                  <a:schemeClr val="tx1">
                    <a:lumMod val="85000"/>
                    <a:lumOff val="15000"/>
                  </a:schemeClr>
                </a:solidFill>
              </a:rPr>
              <a:t>This practice allows IT organizations to operate multiple operating systems, more than one virtual system and various applications on a single server. </a:t>
            </a:r>
          </a:p>
          <a:p>
            <a:pPr algn="just">
              <a:buFont typeface="Wingdings" panose="05000000000000000000" pitchFamily="2" charset="2"/>
              <a:buChar char="Ø"/>
            </a:pPr>
            <a:r>
              <a:rPr lang="en-US" sz="2000" dirty="0">
                <a:solidFill>
                  <a:schemeClr val="tx1">
                    <a:lumMod val="85000"/>
                    <a:lumOff val="15000"/>
                  </a:schemeClr>
                </a:solidFill>
              </a:rPr>
              <a:t>The benefits of virtualization include greater efficiencies and economies of scale.</a:t>
            </a:r>
          </a:p>
          <a:p>
            <a:pPr algn="just">
              <a:buFont typeface="Wingdings" panose="05000000000000000000" pitchFamily="2" charset="2"/>
              <a:buChar char="Ø"/>
            </a:pPr>
            <a:r>
              <a:rPr lang="en-US" sz="2000" dirty="0">
                <a:solidFill>
                  <a:schemeClr val="tx1">
                    <a:lumMod val="85000"/>
                    <a:lumOff val="15000"/>
                  </a:schemeClr>
                </a:solidFill>
              </a:rPr>
              <a:t>The machine on which the virtual machine is going to create is known as </a:t>
            </a:r>
            <a:r>
              <a:rPr lang="en-US" sz="2000" b="1" dirty="0">
                <a:solidFill>
                  <a:schemeClr val="tx1">
                    <a:lumMod val="85000"/>
                    <a:lumOff val="15000"/>
                  </a:schemeClr>
                </a:solidFill>
              </a:rPr>
              <a:t>Host Machine </a:t>
            </a:r>
            <a:r>
              <a:rPr lang="en-US" sz="2000" dirty="0">
                <a:solidFill>
                  <a:schemeClr val="tx1">
                    <a:lumMod val="85000"/>
                    <a:lumOff val="15000"/>
                  </a:schemeClr>
                </a:solidFill>
              </a:rPr>
              <a:t>and that virtual machine is referred as a </a:t>
            </a:r>
            <a:r>
              <a:rPr lang="en-US" sz="2000" b="1" dirty="0">
                <a:solidFill>
                  <a:schemeClr val="tx1">
                    <a:lumMod val="85000"/>
                    <a:lumOff val="15000"/>
                  </a:schemeClr>
                </a:solidFill>
              </a:rPr>
              <a:t>Guest Machine</a:t>
            </a:r>
            <a:r>
              <a:rPr lang="en-US" sz="2000" dirty="0">
                <a:solidFill>
                  <a:schemeClr val="tx1">
                    <a:lumMod val="85000"/>
                    <a:lumOff val="15000"/>
                  </a:schemeClr>
                </a:solidFill>
              </a:rPr>
              <a:t>.</a:t>
            </a:r>
          </a:p>
          <a:p>
            <a:pPr algn="just">
              <a:buFont typeface="Wingdings" panose="05000000000000000000" pitchFamily="2" charset="2"/>
              <a:buChar char="Ø"/>
            </a:pPr>
            <a:endParaRPr lang="en-US" sz="20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04617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1.8 Virtualization - Types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Hardware Virtualization</a:t>
            </a:r>
          </a:p>
          <a:p>
            <a:pPr lvl="1" algn="just">
              <a:buFont typeface="Wingdings" panose="05000000000000000000" pitchFamily="2" charset="2"/>
              <a:buChar char="Ø"/>
            </a:pPr>
            <a:r>
              <a:rPr lang="en-US" sz="1800" dirty="0">
                <a:solidFill>
                  <a:schemeClr val="tx1">
                    <a:lumMod val="85000"/>
                    <a:lumOff val="15000"/>
                  </a:schemeClr>
                </a:solidFill>
              </a:rPr>
              <a:t>When the virtual machine software or virtual machine manager (VMM) is directly installed on the hardware system is known as hardware virtualization.</a:t>
            </a:r>
          </a:p>
          <a:p>
            <a:pPr lvl="1" algn="just">
              <a:buFont typeface="Wingdings" panose="05000000000000000000" pitchFamily="2" charset="2"/>
              <a:buChar char="Ø"/>
            </a:pPr>
            <a:r>
              <a:rPr lang="en-US" sz="1800" dirty="0">
                <a:solidFill>
                  <a:schemeClr val="tx1">
                    <a:lumMod val="85000"/>
                    <a:lumOff val="15000"/>
                  </a:schemeClr>
                </a:solidFill>
              </a:rPr>
              <a:t>Hardware virtualization is mainly done for the server platforms, because controlling virtual machines is much easier than controlling a physical server.</a:t>
            </a:r>
          </a:p>
          <a:p>
            <a:pPr algn="just">
              <a:buFont typeface="Wingdings" panose="05000000000000000000" pitchFamily="2" charset="2"/>
              <a:buChar char="Ø"/>
            </a:pPr>
            <a:r>
              <a:rPr lang="en-US" sz="2000" b="1" dirty="0">
                <a:solidFill>
                  <a:schemeClr val="tx1">
                    <a:lumMod val="85000"/>
                    <a:lumOff val="15000"/>
                  </a:schemeClr>
                </a:solidFill>
              </a:rPr>
              <a:t>Operating system Virtualization</a:t>
            </a:r>
          </a:p>
          <a:p>
            <a:pPr lvl="1" algn="just">
              <a:buFont typeface="Wingdings" panose="05000000000000000000" pitchFamily="2" charset="2"/>
              <a:buChar char="Ø"/>
            </a:pPr>
            <a:r>
              <a:rPr lang="en-US" sz="1800" dirty="0">
                <a:solidFill>
                  <a:schemeClr val="tx1">
                    <a:lumMod val="85000"/>
                    <a:lumOff val="15000"/>
                  </a:schemeClr>
                </a:solidFill>
              </a:rPr>
              <a:t>When the virtual machine software or virtual machine manager (VMM) is installed on the Host operating system instead of directly on the hardware system is known as operating system virtualization.</a:t>
            </a:r>
          </a:p>
          <a:p>
            <a:pPr lvl="1" algn="just">
              <a:buFont typeface="Wingdings" panose="05000000000000000000" pitchFamily="2" charset="2"/>
              <a:buChar char="Ø"/>
            </a:pPr>
            <a:r>
              <a:rPr lang="en-US" sz="1800" dirty="0">
                <a:solidFill>
                  <a:schemeClr val="tx1">
                    <a:lumMod val="85000"/>
                    <a:lumOff val="15000"/>
                  </a:schemeClr>
                </a:solidFill>
              </a:rPr>
              <a:t>Operating System Virtualization is mainly used for testing the applications on different platforms of OS.</a:t>
            </a:r>
          </a:p>
          <a:p>
            <a:pPr lvl="1" algn="just">
              <a:buFont typeface="Wingdings" panose="05000000000000000000" pitchFamily="2" charset="2"/>
              <a:buChar char="Ø"/>
            </a:pPr>
            <a:endParaRPr lang="en-US" sz="18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73039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1.8 Virtualization - Types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Server Virtualization</a:t>
            </a:r>
          </a:p>
          <a:p>
            <a:pPr lvl="1" algn="just">
              <a:buFont typeface="Wingdings" panose="05000000000000000000" pitchFamily="2" charset="2"/>
              <a:buChar char="Ø"/>
            </a:pPr>
            <a:r>
              <a:rPr lang="en-US" sz="1800" dirty="0">
                <a:solidFill>
                  <a:schemeClr val="tx1">
                    <a:lumMod val="85000"/>
                    <a:lumOff val="15000"/>
                  </a:schemeClr>
                </a:solidFill>
              </a:rPr>
              <a:t>When the virtual machine software or virtual machine manager (VMM) is directly installed on the Server system is known as server virtualization.</a:t>
            </a:r>
          </a:p>
          <a:p>
            <a:pPr lvl="1" algn="just">
              <a:buFont typeface="Wingdings" panose="05000000000000000000" pitchFamily="2" charset="2"/>
              <a:buChar char="Ø"/>
            </a:pPr>
            <a:r>
              <a:rPr lang="en-US" sz="1800" dirty="0">
                <a:solidFill>
                  <a:schemeClr val="tx1">
                    <a:lumMod val="85000"/>
                    <a:lumOff val="15000"/>
                  </a:schemeClr>
                </a:solidFill>
              </a:rPr>
              <a:t>Server virtualization is done because a single physical server can be divided into multiple servers on the demand basis and for balancing the load.</a:t>
            </a:r>
          </a:p>
          <a:p>
            <a:pPr algn="just">
              <a:buFont typeface="Wingdings" panose="05000000000000000000" pitchFamily="2" charset="2"/>
              <a:buChar char="Ø"/>
            </a:pPr>
            <a:r>
              <a:rPr lang="en-US" sz="2000" b="1" dirty="0">
                <a:solidFill>
                  <a:schemeClr val="tx1">
                    <a:lumMod val="85000"/>
                    <a:lumOff val="15000"/>
                  </a:schemeClr>
                </a:solidFill>
              </a:rPr>
              <a:t>Storage Virtualization</a:t>
            </a:r>
          </a:p>
          <a:p>
            <a:pPr lvl="1" algn="just">
              <a:buFont typeface="Wingdings" panose="05000000000000000000" pitchFamily="2" charset="2"/>
              <a:buChar char="Ø"/>
            </a:pPr>
            <a:r>
              <a:rPr lang="en-US" sz="1800" dirty="0">
                <a:solidFill>
                  <a:schemeClr val="tx1">
                    <a:lumMod val="85000"/>
                    <a:lumOff val="15000"/>
                  </a:schemeClr>
                </a:solidFill>
              </a:rPr>
              <a:t>Storage virtualization is the process of grouping the physical storage from multiple network storage devices so that it looks like a single storage device.</a:t>
            </a:r>
          </a:p>
          <a:p>
            <a:pPr lvl="1" algn="just">
              <a:buFont typeface="Wingdings" panose="05000000000000000000" pitchFamily="2" charset="2"/>
              <a:buChar char="Ø"/>
            </a:pPr>
            <a:r>
              <a:rPr lang="en-US" sz="1800" dirty="0">
                <a:solidFill>
                  <a:schemeClr val="tx1">
                    <a:lumMod val="85000"/>
                    <a:lumOff val="15000"/>
                  </a:schemeClr>
                </a:solidFill>
              </a:rPr>
              <a:t>Storage virtualization is also implemented by using software applications.</a:t>
            </a:r>
          </a:p>
          <a:p>
            <a:pPr lvl="1" algn="just">
              <a:buFont typeface="Wingdings" panose="05000000000000000000" pitchFamily="2" charset="2"/>
              <a:buChar char="Ø"/>
            </a:pPr>
            <a:r>
              <a:rPr lang="en-US" sz="1800" dirty="0">
                <a:solidFill>
                  <a:schemeClr val="tx1">
                    <a:lumMod val="85000"/>
                    <a:lumOff val="15000"/>
                  </a:schemeClr>
                </a:solidFill>
              </a:rPr>
              <a:t>Storage virtualization is mainly done for back-up and recovery purposes.</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543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1.9 Cloud Based Services</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0" name="Content Placeholder 3">
            <a:extLst>
              <a:ext uri="{FF2B5EF4-FFF2-40B4-BE49-F238E27FC236}">
                <a16:creationId xmlns:a16="http://schemas.microsoft.com/office/drawing/2014/main" id="{312AE8C2-A2FE-4415-8093-E81DE9418755}"/>
              </a:ext>
            </a:extLst>
          </p:cNvPr>
          <p:cNvPicPr>
            <a:picLocks noChangeAspect="1"/>
          </p:cNvPicPr>
          <p:nvPr/>
        </p:nvPicPr>
        <p:blipFill>
          <a:blip r:embed="rId4"/>
          <a:stretch>
            <a:fillRect/>
          </a:stretch>
        </p:blipFill>
        <p:spPr>
          <a:xfrm>
            <a:off x="2806756" y="1368336"/>
            <a:ext cx="7419535" cy="4359289"/>
          </a:xfrm>
          <a:prstGeom prst="rect">
            <a:avLst/>
          </a:prstGeom>
        </p:spPr>
      </p:pic>
    </p:spTree>
    <p:extLst>
      <p:ext uri="{BB962C8B-B14F-4D97-AF65-F5344CB8AC3E}">
        <p14:creationId xmlns:p14="http://schemas.microsoft.com/office/powerpoint/2010/main" val="35309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1.9 Cloud Based Services</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3" name="Content Placeholder 3">
            <a:extLst>
              <a:ext uri="{FF2B5EF4-FFF2-40B4-BE49-F238E27FC236}">
                <a16:creationId xmlns:a16="http://schemas.microsoft.com/office/drawing/2014/main" id="{330CCC4B-FD15-42F9-8653-4AABC66C934D}"/>
              </a:ext>
            </a:extLst>
          </p:cNvPr>
          <p:cNvPicPr>
            <a:picLocks noGrp="1" noChangeAspect="1"/>
          </p:cNvPicPr>
          <p:nvPr>
            <p:ph idx="1"/>
          </p:nvPr>
        </p:nvPicPr>
        <p:blipFill>
          <a:blip r:embed="rId4"/>
          <a:stretch>
            <a:fillRect/>
          </a:stretch>
        </p:blipFill>
        <p:spPr>
          <a:xfrm>
            <a:off x="994263" y="1156464"/>
            <a:ext cx="10069517" cy="4680198"/>
          </a:xfrm>
          <a:prstGeom prst="rect">
            <a:avLst/>
          </a:prstGeom>
        </p:spPr>
      </p:pic>
    </p:spTree>
    <p:extLst>
      <p:ext uri="{BB962C8B-B14F-4D97-AF65-F5344CB8AC3E}">
        <p14:creationId xmlns:p14="http://schemas.microsoft.com/office/powerpoint/2010/main" val="198660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1.9 Cloud Based Services</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4" name="Content Placeholder 3">
            <a:extLst>
              <a:ext uri="{FF2B5EF4-FFF2-40B4-BE49-F238E27FC236}">
                <a16:creationId xmlns:a16="http://schemas.microsoft.com/office/drawing/2014/main" id="{93418451-B73C-4535-BCEF-0D9FDBD6F9DC}"/>
              </a:ext>
            </a:extLst>
          </p:cNvPr>
          <p:cNvPicPr>
            <a:picLocks noGrp="1" noChangeAspect="1"/>
          </p:cNvPicPr>
          <p:nvPr>
            <p:ph idx="1"/>
          </p:nvPr>
        </p:nvPicPr>
        <p:blipFill>
          <a:blip r:embed="rId4"/>
          <a:stretch>
            <a:fillRect/>
          </a:stretch>
        </p:blipFill>
        <p:spPr>
          <a:xfrm>
            <a:off x="888023" y="1159970"/>
            <a:ext cx="10415954" cy="4681178"/>
          </a:xfrm>
          <a:prstGeom prst="rect">
            <a:avLst/>
          </a:prstGeom>
        </p:spPr>
      </p:pic>
    </p:spTree>
    <p:extLst>
      <p:ext uri="{BB962C8B-B14F-4D97-AF65-F5344CB8AC3E}">
        <p14:creationId xmlns:p14="http://schemas.microsoft.com/office/powerpoint/2010/main" val="382439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1.9 Cloud Based Services</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4" name="Content Placeholder 3">
            <a:extLst>
              <a:ext uri="{FF2B5EF4-FFF2-40B4-BE49-F238E27FC236}">
                <a16:creationId xmlns:a16="http://schemas.microsoft.com/office/drawing/2014/main" id="{0FD484D8-B1C2-4FEA-8787-4443FCDACBC2}"/>
              </a:ext>
            </a:extLst>
          </p:cNvPr>
          <p:cNvPicPr>
            <a:picLocks noGrp="1" noChangeAspect="1"/>
          </p:cNvPicPr>
          <p:nvPr>
            <p:ph idx="1"/>
          </p:nvPr>
        </p:nvPicPr>
        <p:blipFill>
          <a:blip r:embed="rId4"/>
          <a:stretch>
            <a:fillRect/>
          </a:stretch>
        </p:blipFill>
        <p:spPr>
          <a:xfrm>
            <a:off x="838200" y="1199678"/>
            <a:ext cx="9786727" cy="4593770"/>
          </a:xfrm>
          <a:prstGeom prst="rect">
            <a:avLst/>
          </a:prstGeom>
        </p:spPr>
      </p:pic>
    </p:spTree>
    <p:extLst>
      <p:ext uri="{BB962C8B-B14F-4D97-AF65-F5344CB8AC3E}">
        <p14:creationId xmlns:p14="http://schemas.microsoft.com/office/powerpoint/2010/main" val="171422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1.9 Cloud Based Services</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3" name="Content Placeholder 3">
            <a:extLst>
              <a:ext uri="{FF2B5EF4-FFF2-40B4-BE49-F238E27FC236}">
                <a16:creationId xmlns:a16="http://schemas.microsoft.com/office/drawing/2014/main" id="{6D9E5D90-D739-44D6-86DB-6ED417F414E1}"/>
              </a:ext>
            </a:extLst>
          </p:cNvPr>
          <p:cNvPicPr>
            <a:picLocks noGrp="1" noChangeAspect="1"/>
          </p:cNvPicPr>
          <p:nvPr>
            <p:ph idx="1"/>
          </p:nvPr>
        </p:nvPicPr>
        <p:blipFill>
          <a:blip r:embed="rId4"/>
          <a:stretch>
            <a:fillRect/>
          </a:stretch>
        </p:blipFill>
        <p:spPr>
          <a:xfrm>
            <a:off x="1971546" y="1271885"/>
            <a:ext cx="7126928" cy="4655027"/>
          </a:xfrm>
          <a:prstGeom prst="rect">
            <a:avLst/>
          </a:prstGeom>
        </p:spPr>
      </p:pic>
    </p:spTree>
    <p:extLst>
      <p:ext uri="{BB962C8B-B14F-4D97-AF65-F5344CB8AC3E}">
        <p14:creationId xmlns:p14="http://schemas.microsoft.com/office/powerpoint/2010/main" val="355547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1: Introduction</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1700" b="1" dirty="0">
                <a:solidFill>
                  <a:schemeClr val="tx1">
                    <a:lumMod val="85000"/>
                    <a:lumOff val="15000"/>
                  </a:schemeClr>
                </a:solidFill>
              </a:rPr>
              <a:t>The emergence of Cloud Computing</a:t>
            </a:r>
          </a:p>
          <a:p>
            <a:pPr algn="just">
              <a:buFont typeface="Wingdings" panose="05000000000000000000" pitchFamily="2" charset="2"/>
              <a:buChar char="Ø"/>
            </a:pPr>
            <a:r>
              <a:rPr lang="en-US" sz="1700" b="1" dirty="0">
                <a:solidFill>
                  <a:schemeClr val="tx1">
                    <a:lumMod val="85000"/>
                    <a:lumOff val="15000"/>
                  </a:schemeClr>
                </a:solidFill>
              </a:rPr>
              <a:t>Cloud-Based Services</a:t>
            </a:r>
          </a:p>
          <a:p>
            <a:pPr algn="just">
              <a:buFont typeface="Wingdings" panose="05000000000000000000" pitchFamily="2" charset="2"/>
              <a:buChar char="Ø"/>
            </a:pPr>
            <a:r>
              <a:rPr lang="en-US" sz="1700" b="1" dirty="0">
                <a:solidFill>
                  <a:schemeClr val="tx1">
                    <a:lumMod val="85000"/>
                    <a:lumOff val="15000"/>
                  </a:schemeClr>
                </a:solidFill>
              </a:rPr>
              <a:t>Grid computing or Cloud Computing</a:t>
            </a:r>
          </a:p>
          <a:p>
            <a:pPr algn="just">
              <a:buFont typeface="Wingdings" panose="05000000000000000000" pitchFamily="2" charset="2"/>
              <a:buChar char="Ø"/>
            </a:pPr>
            <a:r>
              <a:rPr lang="en-US" sz="1700" b="1" dirty="0">
                <a:solidFill>
                  <a:schemeClr val="tx1">
                    <a:lumMod val="85000"/>
                    <a:lumOff val="15000"/>
                  </a:schemeClr>
                </a:solidFill>
              </a:rPr>
              <a:t>Components of Cloud Computing</a:t>
            </a:r>
          </a:p>
          <a:p>
            <a:pPr algn="just">
              <a:buFont typeface="Wingdings" panose="05000000000000000000" pitchFamily="2" charset="2"/>
              <a:buChar char="Ø"/>
            </a:pPr>
            <a:r>
              <a:rPr lang="en-US" sz="1700" b="1" dirty="0">
                <a:solidFill>
                  <a:schemeClr val="tx1">
                    <a:lumMod val="85000"/>
                    <a:lumOff val="15000"/>
                  </a:schemeClr>
                </a:solidFill>
              </a:rPr>
              <a:t>Virtualization </a:t>
            </a:r>
          </a:p>
          <a:p>
            <a:pPr algn="just">
              <a:buFont typeface="Wingdings" panose="05000000000000000000" pitchFamily="2" charset="2"/>
              <a:buChar char="Ø"/>
            </a:pPr>
            <a:r>
              <a:rPr lang="en-US" sz="1700" b="1" dirty="0">
                <a:solidFill>
                  <a:schemeClr val="tx1">
                    <a:lumMod val="85000"/>
                    <a:lumOff val="15000"/>
                  </a:schemeClr>
                </a:solidFill>
              </a:rPr>
              <a:t>Cloud Computing Deployment Models</a:t>
            </a:r>
          </a:p>
          <a:p>
            <a:pPr algn="just">
              <a:buFont typeface="Wingdings" panose="05000000000000000000" pitchFamily="2" charset="2"/>
              <a:buChar char="Ø"/>
            </a:pPr>
            <a:r>
              <a:rPr lang="en-US" sz="1700" b="1" dirty="0">
                <a:solidFill>
                  <a:schemeClr val="tx1">
                    <a:lumMod val="85000"/>
                    <a:lumOff val="15000"/>
                  </a:schemeClr>
                </a:solidFill>
              </a:rPr>
              <a:t>Benefit of using Cloud Model </a:t>
            </a:r>
          </a:p>
          <a:p>
            <a:pPr algn="just">
              <a:buFont typeface="Wingdings" panose="05000000000000000000" pitchFamily="2" charset="2"/>
              <a:buChar char="Ø"/>
            </a:pPr>
            <a:r>
              <a:rPr lang="en-US" sz="1700" b="1" dirty="0">
                <a:solidFill>
                  <a:schemeClr val="tx1">
                    <a:lumMod val="85000"/>
                    <a:lumOff val="15000"/>
                  </a:schemeClr>
                </a:solidFill>
              </a:rPr>
              <a:t>Legal Issues in Using Cloud Models</a:t>
            </a:r>
          </a:p>
          <a:p>
            <a:pPr algn="just">
              <a:buFont typeface="Wingdings" panose="05000000000000000000" pitchFamily="2" charset="2"/>
              <a:buChar char="Ø"/>
            </a:pPr>
            <a:r>
              <a:rPr lang="en-US" sz="1700" b="1" dirty="0">
                <a:solidFill>
                  <a:schemeClr val="tx1">
                    <a:lumMod val="85000"/>
                    <a:lumOff val="15000"/>
                  </a:schemeClr>
                </a:solidFill>
              </a:rPr>
              <a:t>Characteristics of Cloud Computing</a:t>
            </a:r>
          </a:p>
          <a:p>
            <a:pPr algn="just">
              <a:buFont typeface="Wingdings" panose="05000000000000000000" pitchFamily="2" charset="2"/>
              <a:buChar char="Ø"/>
            </a:pPr>
            <a:r>
              <a:rPr lang="en-US" sz="1700" b="1" dirty="0">
                <a:solidFill>
                  <a:schemeClr val="tx1">
                    <a:lumMod val="85000"/>
                    <a:lumOff val="15000"/>
                  </a:schemeClr>
                </a:solidFill>
              </a:rPr>
              <a:t>Evolution of Cloud Computing</a:t>
            </a:r>
          </a:p>
          <a:p>
            <a:pPr algn="just">
              <a:buFont typeface="Wingdings" panose="05000000000000000000" pitchFamily="2" charset="2"/>
              <a:buChar char="Ø"/>
            </a:pPr>
            <a:r>
              <a:rPr lang="en-US" sz="1700" b="1" dirty="0">
                <a:solidFill>
                  <a:schemeClr val="tx1">
                    <a:lumMod val="85000"/>
                    <a:lumOff val="15000"/>
                  </a:schemeClr>
                </a:solidFill>
              </a:rPr>
              <a:t>Challenges for the Cloud Computing</a:t>
            </a:r>
          </a:p>
          <a:p>
            <a:pPr algn="just">
              <a:buFont typeface="Wingdings" panose="05000000000000000000" pitchFamily="2" charset="2"/>
              <a:buChar char="Ø"/>
            </a:pPr>
            <a:r>
              <a:rPr lang="en-US" sz="1700" b="1" dirty="0">
                <a:solidFill>
                  <a:schemeClr val="tx1">
                    <a:lumMod val="85000"/>
                    <a:lumOff val="15000"/>
                  </a:schemeClr>
                </a:solidFill>
              </a:rPr>
              <a:t>Grid Computing </a:t>
            </a:r>
          </a:p>
          <a:p>
            <a:pPr algn="just">
              <a:buFont typeface="Wingdings" panose="05000000000000000000" pitchFamily="2" charset="2"/>
              <a:buChar char="Ø"/>
            </a:pPr>
            <a:r>
              <a:rPr lang="en-US" sz="1700" b="1" dirty="0">
                <a:solidFill>
                  <a:schemeClr val="tx1">
                    <a:lumMod val="85000"/>
                    <a:lumOff val="15000"/>
                  </a:schemeClr>
                </a:solidFill>
              </a:rPr>
              <a:t>Distributed Computing in Grid and Cloud</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376449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1.10 Cloud Deployment Model</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4" name="Content Placeholder 3">
            <a:extLst>
              <a:ext uri="{FF2B5EF4-FFF2-40B4-BE49-F238E27FC236}">
                <a16:creationId xmlns:a16="http://schemas.microsoft.com/office/drawing/2014/main" id="{8FE11B91-0327-41D7-988D-927B69DAA4CF}"/>
              </a:ext>
            </a:extLst>
          </p:cNvPr>
          <p:cNvPicPr>
            <a:picLocks noGrp="1" noChangeAspect="1"/>
          </p:cNvPicPr>
          <p:nvPr>
            <p:ph idx="1"/>
          </p:nvPr>
        </p:nvPicPr>
        <p:blipFill>
          <a:blip r:embed="rId4"/>
          <a:stretch>
            <a:fillRect/>
          </a:stretch>
        </p:blipFill>
        <p:spPr>
          <a:xfrm>
            <a:off x="1521472" y="1192661"/>
            <a:ext cx="9149056" cy="4710639"/>
          </a:xfrm>
          <a:prstGeom prst="rect">
            <a:avLst/>
          </a:prstGeom>
        </p:spPr>
      </p:pic>
    </p:spTree>
    <p:extLst>
      <p:ext uri="{BB962C8B-B14F-4D97-AF65-F5344CB8AC3E}">
        <p14:creationId xmlns:p14="http://schemas.microsoft.com/office/powerpoint/2010/main" val="174055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1.10 Cloud Deployment Model</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3" name="Content Placeholder 3">
            <a:extLst>
              <a:ext uri="{FF2B5EF4-FFF2-40B4-BE49-F238E27FC236}">
                <a16:creationId xmlns:a16="http://schemas.microsoft.com/office/drawing/2014/main" id="{B9A2AF44-EE19-416A-9A0C-CDDE8E399720}"/>
              </a:ext>
            </a:extLst>
          </p:cNvPr>
          <p:cNvPicPr>
            <a:picLocks noGrp="1" noChangeAspect="1"/>
          </p:cNvPicPr>
          <p:nvPr>
            <p:ph idx="1"/>
          </p:nvPr>
        </p:nvPicPr>
        <p:blipFill>
          <a:blip r:embed="rId4"/>
          <a:stretch>
            <a:fillRect/>
          </a:stretch>
        </p:blipFill>
        <p:spPr>
          <a:xfrm>
            <a:off x="1719299" y="1057554"/>
            <a:ext cx="8753402" cy="4826642"/>
          </a:xfrm>
          <a:prstGeom prst="rect">
            <a:avLst/>
          </a:prstGeom>
        </p:spPr>
      </p:pic>
    </p:spTree>
    <p:extLst>
      <p:ext uri="{BB962C8B-B14F-4D97-AF65-F5344CB8AC3E}">
        <p14:creationId xmlns:p14="http://schemas.microsoft.com/office/powerpoint/2010/main" val="129366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1.10 Cloud Deployment Model</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4" name="Content Placeholder 3">
            <a:extLst>
              <a:ext uri="{FF2B5EF4-FFF2-40B4-BE49-F238E27FC236}">
                <a16:creationId xmlns:a16="http://schemas.microsoft.com/office/drawing/2014/main" id="{E1698E29-415F-4078-9E51-7139591CFD50}"/>
              </a:ext>
            </a:extLst>
          </p:cNvPr>
          <p:cNvPicPr>
            <a:picLocks noGrp="1" noChangeAspect="1"/>
          </p:cNvPicPr>
          <p:nvPr>
            <p:ph idx="1"/>
          </p:nvPr>
        </p:nvPicPr>
        <p:blipFill>
          <a:blip r:embed="rId4"/>
          <a:stretch>
            <a:fillRect/>
          </a:stretch>
        </p:blipFill>
        <p:spPr>
          <a:xfrm>
            <a:off x="1562018" y="1161367"/>
            <a:ext cx="9067963" cy="4773226"/>
          </a:xfrm>
          <a:prstGeom prst="rect">
            <a:avLst/>
          </a:prstGeom>
        </p:spPr>
      </p:pic>
    </p:spTree>
    <p:extLst>
      <p:ext uri="{BB962C8B-B14F-4D97-AF65-F5344CB8AC3E}">
        <p14:creationId xmlns:p14="http://schemas.microsoft.com/office/powerpoint/2010/main" val="1606659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1.10 Cloud Deployment Model</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3" name="Content Placeholder 3">
            <a:extLst>
              <a:ext uri="{FF2B5EF4-FFF2-40B4-BE49-F238E27FC236}">
                <a16:creationId xmlns:a16="http://schemas.microsoft.com/office/drawing/2014/main" id="{D241CA35-3663-4230-BD03-1870B7AA3704}"/>
              </a:ext>
            </a:extLst>
          </p:cNvPr>
          <p:cNvPicPr>
            <a:picLocks noGrp="1" noChangeAspect="1"/>
          </p:cNvPicPr>
          <p:nvPr>
            <p:ph idx="1"/>
          </p:nvPr>
        </p:nvPicPr>
        <p:blipFill>
          <a:blip r:embed="rId4"/>
          <a:stretch>
            <a:fillRect/>
          </a:stretch>
        </p:blipFill>
        <p:spPr>
          <a:xfrm>
            <a:off x="1990133" y="1204747"/>
            <a:ext cx="8211733" cy="4636401"/>
          </a:xfrm>
          <a:prstGeom prst="rect">
            <a:avLst/>
          </a:prstGeom>
        </p:spPr>
      </p:pic>
    </p:spTree>
    <p:extLst>
      <p:ext uri="{BB962C8B-B14F-4D97-AF65-F5344CB8AC3E}">
        <p14:creationId xmlns:p14="http://schemas.microsoft.com/office/powerpoint/2010/main" val="875078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1.10 Cloud Deployment Model</a:t>
            </a:r>
            <a:endParaRPr lang="en-US" sz="3600" b="1" dirty="0">
              <a:solidFill>
                <a:schemeClr val="bg2">
                  <a:lumMod val="25000"/>
                </a:schemeClr>
              </a:solidFill>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pic>
        <p:nvPicPr>
          <p:cNvPr id="13" name="Content Placeholder 3">
            <a:extLst>
              <a:ext uri="{FF2B5EF4-FFF2-40B4-BE49-F238E27FC236}">
                <a16:creationId xmlns:a16="http://schemas.microsoft.com/office/drawing/2014/main" id="{D241CA35-3663-4230-BD03-1870B7AA3704}"/>
              </a:ext>
            </a:extLst>
          </p:cNvPr>
          <p:cNvPicPr>
            <a:picLocks noGrp="1" noChangeAspect="1"/>
          </p:cNvPicPr>
          <p:nvPr>
            <p:ph idx="1"/>
          </p:nvPr>
        </p:nvPicPr>
        <p:blipFill>
          <a:blip r:embed="rId4"/>
          <a:stretch>
            <a:fillRect/>
          </a:stretch>
        </p:blipFill>
        <p:spPr>
          <a:xfrm>
            <a:off x="1990133" y="1204747"/>
            <a:ext cx="8211733" cy="4636401"/>
          </a:xfrm>
          <a:prstGeom prst="rect">
            <a:avLst/>
          </a:prstGeom>
        </p:spPr>
      </p:pic>
    </p:spTree>
    <p:extLst>
      <p:ext uri="{BB962C8B-B14F-4D97-AF65-F5344CB8AC3E}">
        <p14:creationId xmlns:p14="http://schemas.microsoft.com/office/powerpoint/2010/main" val="428344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 Introduction</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400" dirty="0">
                <a:solidFill>
                  <a:schemeClr val="tx1">
                    <a:lumMod val="85000"/>
                    <a:lumOff val="15000"/>
                  </a:schemeClr>
                </a:solidFill>
              </a:rPr>
              <a:t>Cloud computing is the use of computing resources (hardware and software) that are delivered as a service over a network (typically the Internet). </a:t>
            </a:r>
          </a:p>
          <a:p>
            <a:pPr algn="just">
              <a:buFont typeface="Wingdings" panose="05000000000000000000" pitchFamily="2" charset="2"/>
              <a:buChar char="Ø"/>
            </a:pPr>
            <a:r>
              <a:rPr lang="en-US" sz="2400" dirty="0">
                <a:solidFill>
                  <a:schemeClr val="tx1">
                    <a:lumMod val="85000"/>
                    <a:lumOff val="15000"/>
                  </a:schemeClr>
                </a:solidFill>
              </a:rPr>
              <a:t>The name comes from the use of a cloud-shaped symbol as an abstraction for the complex infrastructure it contains in system diagrams. </a:t>
            </a:r>
          </a:p>
          <a:p>
            <a:pPr algn="just">
              <a:buFont typeface="Wingdings" panose="05000000000000000000" pitchFamily="2" charset="2"/>
              <a:buChar char="Ø"/>
            </a:pPr>
            <a:r>
              <a:rPr lang="en-US" sz="2400" dirty="0">
                <a:solidFill>
                  <a:schemeClr val="tx1">
                    <a:lumMod val="85000"/>
                    <a:lumOff val="15000"/>
                  </a:schemeClr>
                </a:solidFill>
              </a:rPr>
              <a:t>Cloud computing entrusts remote services with a user's data, software and computation.</a:t>
            </a:r>
          </a:p>
          <a:p>
            <a:pPr algn="just">
              <a:buFont typeface="Wingdings" panose="05000000000000000000" pitchFamily="2" charset="2"/>
              <a:buChar char="Ø"/>
            </a:pPr>
            <a:r>
              <a:rPr lang="en-US" sz="2400" dirty="0">
                <a:solidFill>
                  <a:schemeClr val="tx1">
                    <a:lumMod val="85000"/>
                    <a:lumOff val="15000"/>
                  </a:schemeClr>
                </a:solidFill>
              </a:rPr>
              <a:t>Cloud computing is a general term for anything that involves delivering hosted services over the Internet. These services are broadly divided into three categories: Infrastructure-as-a-Service (IaaS), Platform-as-a-Service (PaaS) and Software-as-a- Service (SaaS). </a:t>
            </a:r>
          </a:p>
          <a:p>
            <a:pPr algn="just">
              <a:buFont typeface="Wingdings" panose="05000000000000000000" pitchFamily="2" charset="2"/>
              <a:buChar char="Ø"/>
            </a:pPr>
            <a:r>
              <a:rPr lang="en-US" sz="2400" dirty="0">
                <a:solidFill>
                  <a:schemeClr val="tx1">
                    <a:lumMod val="85000"/>
                    <a:lumOff val="15000"/>
                  </a:schemeClr>
                </a:solidFill>
              </a:rPr>
              <a:t>The name cloud computing was inspired by the cloud symbol that's often used to represent the Internet in flowcharts and diagrams.</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4313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1.1 Introduction</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400" dirty="0">
                <a:solidFill>
                  <a:schemeClr val="tx1">
                    <a:lumMod val="85000"/>
                    <a:lumOff val="15000"/>
                  </a:schemeClr>
                </a:solidFill>
              </a:rPr>
              <a:t>A cloud service has three distinct characteristics that differentiate it from traditional hosting.</a:t>
            </a:r>
          </a:p>
          <a:p>
            <a:pPr lvl="1" algn="just">
              <a:buFont typeface="Wingdings" panose="05000000000000000000" pitchFamily="2" charset="2"/>
              <a:buChar char="Ø"/>
            </a:pPr>
            <a:r>
              <a:rPr lang="en-US" sz="2000" dirty="0">
                <a:solidFill>
                  <a:schemeClr val="tx1">
                    <a:lumMod val="85000"/>
                    <a:lumOff val="15000"/>
                  </a:schemeClr>
                </a:solidFill>
              </a:rPr>
              <a:t>It is sold on demand, typically by the minute or the hour;</a:t>
            </a:r>
          </a:p>
          <a:p>
            <a:pPr lvl="1" algn="just">
              <a:buFont typeface="Wingdings" panose="05000000000000000000" pitchFamily="2" charset="2"/>
              <a:buChar char="Ø"/>
            </a:pPr>
            <a:r>
              <a:rPr lang="en-US" sz="2000" dirty="0">
                <a:solidFill>
                  <a:schemeClr val="tx1">
                    <a:lumMod val="85000"/>
                    <a:lumOff val="15000"/>
                  </a:schemeClr>
                </a:solidFill>
              </a:rPr>
              <a:t>It is elastic -- a user can have as much or as little of a service as they want at any given time; and</a:t>
            </a:r>
          </a:p>
          <a:p>
            <a:pPr lvl="1" algn="just">
              <a:buFont typeface="Wingdings" panose="05000000000000000000" pitchFamily="2" charset="2"/>
              <a:buChar char="Ø"/>
            </a:pPr>
            <a:r>
              <a:rPr lang="en-US" sz="2000" dirty="0">
                <a:solidFill>
                  <a:schemeClr val="tx1">
                    <a:lumMod val="85000"/>
                    <a:lumOff val="15000"/>
                  </a:schemeClr>
                </a:solidFill>
              </a:rPr>
              <a:t>The service is fully managed by the provider (the consumer needs nothing but a personal computer and Internet access). Significant innovations in virtualization and distributed computing, as well as improved access to high-speed Internet and a weak economy, have accelerated interest in cloud computing.</a:t>
            </a:r>
          </a:p>
          <a:p>
            <a:pPr algn="just">
              <a:buFont typeface="Wingdings" panose="05000000000000000000" pitchFamily="2" charset="2"/>
              <a:buChar char="Ø"/>
            </a:pPr>
            <a:r>
              <a:rPr lang="en-US" dirty="0">
                <a:solidFill>
                  <a:schemeClr val="tx1">
                    <a:lumMod val="85000"/>
                    <a:lumOff val="15000"/>
                  </a:schemeClr>
                </a:solidFill>
              </a:rPr>
              <a:t>Why Cloud Computing?</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88459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1.2 The emergence of Cloud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algn="just">
              <a:buFont typeface="Wingdings" panose="05000000000000000000" pitchFamily="2" charset="2"/>
              <a:buChar char="Ø"/>
            </a:pPr>
            <a:r>
              <a:rPr lang="en-US" sz="2400" dirty="0">
                <a:solidFill>
                  <a:schemeClr val="tx1">
                    <a:lumMod val="85000"/>
                    <a:lumOff val="15000"/>
                  </a:schemeClr>
                </a:solidFill>
              </a:rPr>
              <a:t>Small as well as large IT companies, follow the traditional methods to provide the IT infrastructure. That means for any IT company, we need a Server Room that is the basic need of IT companies.</a:t>
            </a:r>
          </a:p>
          <a:p>
            <a:pPr algn="just">
              <a:buFont typeface="Wingdings" panose="05000000000000000000" pitchFamily="2" charset="2"/>
              <a:buChar char="Ø"/>
            </a:pPr>
            <a:r>
              <a:rPr lang="en-US" sz="2400" dirty="0">
                <a:solidFill>
                  <a:schemeClr val="tx1">
                    <a:lumMod val="85000"/>
                    <a:lumOff val="15000"/>
                  </a:schemeClr>
                </a:solidFill>
              </a:rPr>
              <a:t>In that server room, there should be a database server, mail server, networking, firewalls, routers, modem, switches, </a:t>
            </a:r>
            <a:r>
              <a:rPr lang="en-US" sz="2400" dirty="0" err="1">
                <a:solidFill>
                  <a:schemeClr val="tx1">
                    <a:lumMod val="85000"/>
                    <a:lumOff val="15000"/>
                  </a:schemeClr>
                </a:solidFill>
              </a:rPr>
              <a:t>QPS</a:t>
            </a:r>
            <a:r>
              <a:rPr lang="en-US" sz="2400" dirty="0">
                <a:solidFill>
                  <a:schemeClr val="tx1">
                    <a:lumMod val="85000"/>
                    <a:lumOff val="15000"/>
                  </a:schemeClr>
                </a:solidFill>
              </a:rPr>
              <a:t> (Query Per Second means how much queries or load will be handled by the server), configurable system, high net speed, and the maintenance engineers.</a:t>
            </a:r>
          </a:p>
          <a:p>
            <a:pPr algn="just">
              <a:buFont typeface="Wingdings" panose="05000000000000000000" pitchFamily="2" charset="2"/>
              <a:buChar char="Ø"/>
            </a:pPr>
            <a:r>
              <a:rPr lang="en-US" sz="2400" dirty="0">
                <a:solidFill>
                  <a:schemeClr val="tx1">
                    <a:lumMod val="85000"/>
                    <a:lumOff val="15000"/>
                  </a:schemeClr>
                </a:solidFill>
              </a:rPr>
              <a:t>To establish such IT infrastructure, we need to spend lots of money. To overcome all these problems and to reduce the IT infrastructure cost, Cloud Computing comes into existence.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0534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1.3 Characteristics of Cloud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marL="0" indent="0" algn="just">
              <a:buNone/>
            </a:pPr>
            <a:r>
              <a:rPr lang="en-US" sz="2000" b="1" dirty="0">
                <a:solidFill>
                  <a:schemeClr val="tx1">
                    <a:lumMod val="85000"/>
                    <a:lumOff val="15000"/>
                  </a:schemeClr>
                </a:solidFill>
              </a:rPr>
              <a:t>Characteristics of Cloud Computing</a:t>
            </a:r>
          </a:p>
          <a:p>
            <a:pPr lvl="1" algn="just">
              <a:buFont typeface="Wingdings" panose="05000000000000000000" pitchFamily="2" charset="2"/>
              <a:buChar char="Ø"/>
            </a:pPr>
            <a:r>
              <a:rPr lang="en-US" sz="2000" b="1" dirty="0">
                <a:solidFill>
                  <a:schemeClr val="tx1">
                    <a:lumMod val="85000"/>
                    <a:lumOff val="15000"/>
                  </a:schemeClr>
                </a:solidFill>
              </a:rPr>
              <a:t>Agility</a:t>
            </a:r>
            <a:r>
              <a:rPr lang="en-US" sz="2000" dirty="0">
                <a:solidFill>
                  <a:schemeClr val="tx1">
                    <a:lumMod val="85000"/>
                    <a:lumOff val="15000"/>
                  </a:schemeClr>
                </a:solidFill>
              </a:rPr>
              <a:t> - works in a distributed computing environment (remember agile methodology in SDLC)</a:t>
            </a:r>
          </a:p>
          <a:p>
            <a:pPr lvl="1" algn="just">
              <a:buFont typeface="Wingdings" panose="05000000000000000000" pitchFamily="2" charset="2"/>
              <a:buChar char="Ø"/>
            </a:pPr>
            <a:r>
              <a:rPr lang="en-US" sz="2000" b="1" dirty="0">
                <a:solidFill>
                  <a:schemeClr val="tx1">
                    <a:lumMod val="85000"/>
                    <a:lumOff val="15000"/>
                  </a:schemeClr>
                </a:solidFill>
              </a:rPr>
              <a:t>High availability and reliability </a:t>
            </a:r>
            <a:r>
              <a:rPr lang="en-US" sz="2000" dirty="0">
                <a:solidFill>
                  <a:schemeClr val="tx1">
                    <a:lumMod val="85000"/>
                    <a:lumOff val="15000"/>
                  </a:schemeClr>
                </a:solidFill>
              </a:rPr>
              <a:t>- chances of infrastructure failure are minimum</a:t>
            </a:r>
          </a:p>
          <a:p>
            <a:pPr lvl="1" algn="just">
              <a:buFont typeface="Wingdings" panose="05000000000000000000" pitchFamily="2" charset="2"/>
              <a:buChar char="Ø"/>
            </a:pPr>
            <a:r>
              <a:rPr lang="en-US" sz="2000" b="1" dirty="0">
                <a:solidFill>
                  <a:schemeClr val="tx1">
                    <a:lumMod val="85000"/>
                    <a:lumOff val="15000"/>
                  </a:schemeClr>
                </a:solidFill>
              </a:rPr>
              <a:t>High Scalability </a:t>
            </a:r>
            <a:r>
              <a:rPr lang="en-US" sz="2000" dirty="0">
                <a:solidFill>
                  <a:schemeClr val="tx1">
                    <a:lumMod val="85000"/>
                    <a:lumOff val="15000"/>
                  </a:schemeClr>
                </a:solidFill>
              </a:rPr>
              <a:t>- "on-demand" provisioning of resources on a large scale</a:t>
            </a:r>
          </a:p>
          <a:p>
            <a:pPr lvl="1" algn="just">
              <a:buFont typeface="Wingdings" panose="05000000000000000000" pitchFamily="2" charset="2"/>
              <a:buChar char="Ø"/>
            </a:pPr>
            <a:r>
              <a:rPr lang="en-US" sz="2000" b="1" dirty="0">
                <a:solidFill>
                  <a:schemeClr val="tx1">
                    <a:lumMod val="85000"/>
                    <a:lumOff val="15000"/>
                  </a:schemeClr>
                </a:solidFill>
              </a:rPr>
              <a:t>Multi-Sharing </a:t>
            </a:r>
            <a:r>
              <a:rPr lang="en-US" sz="2000" dirty="0">
                <a:solidFill>
                  <a:schemeClr val="tx1">
                    <a:lumMod val="85000"/>
                    <a:lumOff val="15000"/>
                  </a:schemeClr>
                </a:solidFill>
              </a:rPr>
              <a:t>- multiple users and applications can work more efficiently</a:t>
            </a:r>
          </a:p>
          <a:p>
            <a:pPr lvl="1" algn="just">
              <a:buFont typeface="Wingdings" panose="05000000000000000000" pitchFamily="2" charset="2"/>
              <a:buChar char="Ø"/>
            </a:pPr>
            <a:r>
              <a:rPr lang="en-US" sz="2000" b="1" dirty="0">
                <a:solidFill>
                  <a:schemeClr val="tx1">
                    <a:lumMod val="85000"/>
                    <a:lumOff val="15000"/>
                  </a:schemeClr>
                </a:solidFill>
              </a:rPr>
              <a:t>Device and Location Independence </a:t>
            </a:r>
            <a:r>
              <a:rPr lang="en-US" sz="2000" dirty="0">
                <a:solidFill>
                  <a:schemeClr val="tx1">
                    <a:lumMod val="85000"/>
                    <a:lumOff val="15000"/>
                  </a:schemeClr>
                </a:solidFill>
              </a:rPr>
              <a:t>- As infrastructure is off-site (typically provided by a third-party) and accessed via the Internet, users can connect from anywhere.</a:t>
            </a:r>
          </a:p>
          <a:p>
            <a:pPr lvl="1" algn="just">
              <a:buFont typeface="Wingdings" panose="05000000000000000000" pitchFamily="2" charset="2"/>
              <a:buChar char="Ø"/>
            </a:pPr>
            <a:r>
              <a:rPr lang="en-US" sz="2000" b="1" dirty="0">
                <a:solidFill>
                  <a:schemeClr val="tx1">
                    <a:lumMod val="85000"/>
                    <a:lumOff val="15000"/>
                  </a:schemeClr>
                </a:solidFill>
              </a:rPr>
              <a:t>Maintenance</a:t>
            </a:r>
            <a:r>
              <a:rPr lang="en-US" sz="2000" dirty="0">
                <a:solidFill>
                  <a:schemeClr val="tx1">
                    <a:lumMod val="85000"/>
                    <a:lumOff val="15000"/>
                  </a:schemeClr>
                </a:solidFill>
              </a:rPr>
              <a:t> - do not need to be installed on each user's computer and can be accessed from different places</a:t>
            </a:r>
          </a:p>
          <a:p>
            <a:pPr lvl="1" algn="just">
              <a:buFont typeface="Wingdings" panose="05000000000000000000" pitchFamily="2" charset="2"/>
              <a:buChar char="Ø"/>
            </a:pPr>
            <a:r>
              <a:rPr lang="en-US" sz="2000" b="1" dirty="0">
                <a:solidFill>
                  <a:schemeClr val="tx1">
                    <a:lumMod val="85000"/>
                    <a:lumOff val="15000"/>
                  </a:schemeClr>
                </a:solidFill>
              </a:rPr>
              <a:t>Low Cost </a:t>
            </a:r>
            <a:r>
              <a:rPr lang="en-US" sz="2000" dirty="0">
                <a:solidFill>
                  <a:schemeClr val="tx1">
                    <a:lumMod val="85000"/>
                    <a:lumOff val="15000"/>
                  </a:schemeClr>
                </a:solidFill>
              </a:rPr>
              <a:t>- IT company need not to set its own infrastructure</a:t>
            </a:r>
          </a:p>
          <a:p>
            <a:pPr lvl="1" algn="just">
              <a:buFont typeface="Wingdings" panose="05000000000000000000" pitchFamily="2" charset="2"/>
              <a:buChar char="Ø"/>
            </a:pPr>
            <a:r>
              <a:rPr lang="en-US" sz="2000" b="1" dirty="0">
                <a:solidFill>
                  <a:schemeClr val="tx1">
                    <a:lumMod val="85000"/>
                    <a:lumOff val="15000"/>
                  </a:schemeClr>
                </a:solidFill>
              </a:rPr>
              <a:t>Services in the pay-per-use mode </a:t>
            </a:r>
            <a:r>
              <a:rPr lang="en-US" sz="2000" dirty="0">
                <a:solidFill>
                  <a:schemeClr val="tx1">
                    <a:lumMod val="85000"/>
                    <a:lumOff val="15000"/>
                  </a:schemeClr>
                </a:solidFill>
              </a:rPr>
              <a:t>- Application Programming Interfaces (APIs) are provided to the users so that they can access services on the cloud by using these APIs and pay the charges as per the usage of services.</a:t>
            </a:r>
          </a:p>
          <a:p>
            <a:pPr lvl="1" algn="just">
              <a:buFont typeface="Wingdings" panose="05000000000000000000" pitchFamily="2" charset="2"/>
              <a:buChar char="Ø"/>
            </a:pPr>
            <a:endParaRPr lang="en-US" sz="20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3876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1.4 Advantages of Cloud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marL="0" indent="0" algn="just">
              <a:buNone/>
            </a:pPr>
            <a:r>
              <a:rPr lang="en-US" sz="2000" b="1" dirty="0">
                <a:solidFill>
                  <a:schemeClr val="tx1">
                    <a:lumMod val="85000"/>
                    <a:lumOff val="15000"/>
                  </a:schemeClr>
                </a:solidFill>
              </a:rPr>
              <a:t>Advantages of Cloud Computing</a:t>
            </a:r>
          </a:p>
          <a:p>
            <a:pPr lvl="1" algn="just">
              <a:buFont typeface="Wingdings" panose="05000000000000000000" pitchFamily="2" charset="2"/>
              <a:buChar char="Ø"/>
            </a:pPr>
            <a:r>
              <a:rPr lang="en-US" sz="2000" b="1" dirty="0">
                <a:solidFill>
                  <a:schemeClr val="tx1">
                    <a:lumMod val="85000"/>
                    <a:lumOff val="15000"/>
                  </a:schemeClr>
                </a:solidFill>
              </a:rPr>
              <a:t>Back-up and Data Restoring</a:t>
            </a:r>
          </a:p>
          <a:p>
            <a:pPr lvl="1" algn="just">
              <a:buFont typeface="Wingdings" panose="05000000000000000000" pitchFamily="2" charset="2"/>
              <a:buChar char="Ø"/>
            </a:pPr>
            <a:r>
              <a:rPr lang="en-US" sz="2000" b="1" dirty="0">
                <a:solidFill>
                  <a:schemeClr val="tx1">
                    <a:lumMod val="85000"/>
                    <a:lumOff val="15000"/>
                  </a:schemeClr>
                </a:solidFill>
              </a:rPr>
              <a:t>Improved Collaboration</a:t>
            </a:r>
          </a:p>
          <a:p>
            <a:pPr lvl="1" algn="just">
              <a:buFont typeface="Wingdings" panose="05000000000000000000" pitchFamily="2" charset="2"/>
              <a:buChar char="Ø"/>
            </a:pPr>
            <a:r>
              <a:rPr lang="en-US" sz="2000" b="1" dirty="0">
                <a:solidFill>
                  <a:schemeClr val="tx1">
                    <a:lumMod val="85000"/>
                    <a:lumOff val="15000"/>
                  </a:schemeClr>
                </a:solidFill>
              </a:rPr>
              <a:t>Excellent Accessibility</a:t>
            </a:r>
          </a:p>
          <a:p>
            <a:pPr lvl="1" algn="just">
              <a:buFont typeface="Wingdings" panose="05000000000000000000" pitchFamily="2" charset="2"/>
              <a:buChar char="Ø"/>
            </a:pPr>
            <a:r>
              <a:rPr lang="en-US" sz="2000" b="1" dirty="0">
                <a:solidFill>
                  <a:schemeClr val="tx1">
                    <a:lumMod val="85000"/>
                    <a:lumOff val="15000"/>
                  </a:schemeClr>
                </a:solidFill>
              </a:rPr>
              <a:t>Low Maintenance Cost</a:t>
            </a:r>
          </a:p>
          <a:p>
            <a:pPr lvl="1" algn="just">
              <a:buFont typeface="Wingdings" panose="05000000000000000000" pitchFamily="2" charset="2"/>
              <a:buChar char="Ø"/>
            </a:pPr>
            <a:r>
              <a:rPr lang="en-US" sz="2000" b="1" dirty="0">
                <a:solidFill>
                  <a:schemeClr val="tx1">
                    <a:lumMod val="85000"/>
                    <a:lumOff val="15000"/>
                  </a:schemeClr>
                </a:solidFill>
              </a:rPr>
              <a:t>Mobility</a:t>
            </a:r>
          </a:p>
          <a:p>
            <a:pPr lvl="1" algn="just">
              <a:buFont typeface="Wingdings" panose="05000000000000000000" pitchFamily="2" charset="2"/>
              <a:buChar char="Ø"/>
            </a:pPr>
            <a:r>
              <a:rPr lang="en-US" sz="2000" b="1" dirty="0">
                <a:solidFill>
                  <a:schemeClr val="tx1">
                    <a:lumMod val="85000"/>
                    <a:lumOff val="15000"/>
                  </a:schemeClr>
                </a:solidFill>
              </a:rPr>
              <a:t>API Services in the Pay-Per-Use Model</a:t>
            </a:r>
          </a:p>
          <a:p>
            <a:pPr lvl="1" algn="just">
              <a:buFont typeface="Wingdings" panose="05000000000000000000" pitchFamily="2" charset="2"/>
              <a:buChar char="Ø"/>
            </a:pPr>
            <a:r>
              <a:rPr lang="en-US" sz="2000" b="1" dirty="0">
                <a:solidFill>
                  <a:schemeClr val="tx1">
                    <a:lumMod val="85000"/>
                    <a:lumOff val="15000"/>
                  </a:schemeClr>
                </a:solidFill>
              </a:rPr>
              <a:t>Unlimited Storage Capacity</a:t>
            </a:r>
          </a:p>
          <a:p>
            <a:pPr lvl="1" algn="just">
              <a:buFont typeface="Wingdings" panose="05000000000000000000" pitchFamily="2" charset="2"/>
              <a:buChar char="Ø"/>
            </a:pPr>
            <a:r>
              <a:rPr lang="en-US" sz="2000" b="1" dirty="0">
                <a:solidFill>
                  <a:schemeClr val="tx1">
                    <a:lumMod val="85000"/>
                    <a:lumOff val="15000"/>
                  </a:schemeClr>
                </a:solidFill>
              </a:rPr>
              <a:t>Data Security</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81371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1.5 Disadvantages of Cloud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marL="0" indent="0" algn="just">
              <a:buNone/>
            </a:pPr>
            <a:r>
              <a:rPr lang="en-US" sz="2000" b="1" dirty="0">
                <a:solidFill>
                  <a:schemeClr val="tx1">
                    <a:lumMod val="85000"/>
                    <a:lumOff val="15000"/>
                  </a:schemeClr>
                </a:solidFill>
              </a:rPr>
              <a:t>Disadvantages of Cloud Computing</a:t>
            </a:r>
          </a:p>
          <a:p>
            <a:pPr lvl="1" algn="just">
              <a:buFont typeface="Wingdings" panose="05000000000000000000" pitchFamily="2" charset="2"/>
              <a:buChar char="Ø"/>
            </a:pPr>
            <a:r>
              <a:rPr lang="en-US" sz="2000" b="1" dirty="0">
                <a:solidFill>
                  <a:schemeClr val="tx1">
                    <a:lumMod val="85000"/>
                    <a:lumOff val="15000"/>
                  </a:schemeClr>
                </a:solidFill>
              </a:rPr>
              <a:t>Internet Connectivity</a:t>
            </a:r>
          </a:p>
          <a:p>
            <a:pPr lvl="1" algn="just">
              <a:buFont typeface="Wingdings" panose="05000000000000000000" pitchFamily="2" charset="2"/>
              <a:buChar char="Ø"/>
            </a:pPr>
            <a:r>
              <a:rPr lang="en-US" sz="2000" b="1" dirty="0">
                <a:solidFill>
                  <a:schemeClr val="tx1">
                    <a:lumMod val="85000"/>
                    <a:lumOff val="15000"/>
                  </a:schemeClr>
                </a:solidFill>
              </a:rPr>
              <a:t>Vendor Lock-In</a:t>
            </a:r>
          </a:p>
          <a:p>
            <a:pPr lvl="1" algn="just">
              <a:buFont typeface="Wingdings" panose="05000000000000000000" pitchFamily="2" charset="2"/>
              <a:buChar char="Ø"/>
            </a:pPr>
            <a:r>
              <a:rPr lang="en-US" sz="2000" b="1" dirty="0">
                <a:solidFill>
                  <a:schemeClr val="tx1">
                    <a:lumMod val="85000"/>
                    <a:lumOff val="15000"/>
                  </a:schemeClr>
                </a:solidFill>
              </a:rPr>
              <a:t>Limited Control</a:t>
            </a:r>
          </a:p>
          <a:p>
            <a:pPr lvl="1" algn="just">
              <a:buFont typeface="Wingdings" panose="05000000000000000000" pitchFamily="2" charset="2"/>
              <a:buChar char="Ø"/>
            </a:pPr>
            <a:r>
              <a:rPr lang="en-US" sz="2000" b="1" dirty="0">
                <a:solidFill>
                  <a:schemeClr val="tx1">
                    <a:lumMod val="85000"/>
                    <a:lumOff val="15000"/>
                  </a:schemeClr>
                </a:solidFill>
              </a:rPr>
              <a:t>Security</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09994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1.6 Components of Cloud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838200" y="1409700"/>
            <a:ext cx="10932886" cy="4379397"/>
          </a:xfrm>
          <a:solidFill>
            <a:schemeClr val="bg1"/>
          </a:solidFill>
        </p:spPr>
        <p:txBody>
          <a:bodyPr>
            <a:noAutofit/>
          </a:bodyPr>
          <a:lstStyle/>
          <a:p>
            <a:pPr marL="0" indent="0" algn="just">
              <a:buNone/>
            </a:pPr>
            <a:r>
              <a:rPr lang="en-US" sz="2000" b="1" dirty="0">
                <a:solidFill>
                  <a:schemeClr val="tx1">
                    <a:lumMod val="85000"/>
                    <a:lumOff val="15000"/>
                  </a:schemeClr>
                </a:solidFill>
              </a:rPr>
              <a:t>Components of Cloud Computing</a:t>
            </a:r>
          </a:p>
          <a:p>
            <a:pPr lvl="1" algn="just">
              <a:buFont typeface="Wingdings" panose="05000000000000000000" pitchFamily="2" charset="2"/>
              <a:buChar char="Ø"/>
            </a:pPr>
            <a:r>
              <a:rPr lang="en-US" sz="2000" b="1" dirty="0">
                <a:solidFill>
                  <a:schemeClr val="tx1">
                    <a:lumMod val="85000"/>
                    <a:lumOff val="15000"/>
                  </a:schemeClr>
                </a:solidFill>
              </a:rPr>
              <a:t>Client Infrastructure</a:t>
            </a:r>
          </a:p>
          <a:p>
            <a:pPr lvl="1" algn="just">
              <a:buFont typeface="Wingdings" panose="05000000000000000000" pitchFamily="2" charset="2"/>
              <a:buChar char="Ø"/>
            </a:pPr>
            <a:r>
              <a:rPr lang="en-US" sz="2000" b="1" dirty="0">
                <a:solidFill>
                  <a:schemeClr val="tx1">
                    <a:lumMod val="85000"/>
                    <a:lumOff val="15000"/>
                  </a:schemeClr>
                </a:solidFill>
              </a:rPr>
              <a:t>Application</a:t>
            </a:r>
          </a:p>
          <a:p>
            <a:pPr lvl="1" algn="just">
              <a:buFont typeface="Wingdings" panose="05000000000000000000" pitchFamily="2" charset="2"/>
              <a:buChar char="Ø"/>
            </a:pPr>
            <a:r>
              <a:rPr lang="en-US" sz="2000" b="1" dirty="0">
                <a:solidFill>
                  <a:schemeClr val="tx1">
                    <a:lumMod val="85000"/>
                    <a:lumOff val="15000"/>
                  </a:schemeClr>
                </a:solidFill>
              </a:rPr>
              <a:t>Service</a:t>
            </a:r>
          </a:p>
          <a:p>
            <a:pPr lvl="2" algn="just">
              <a:buFont typeface="Wingdings" panose="05000000000000000000" pitchFamily="2" charset="2"/>
              <a:buChar char="Ø"/>
            </a:pPr>
            <a:r>
              <a:rPr lang="en-US" sz="1600" b="1" dirty="0">
                <a:solidFill>
                  <a:schemeClr val="tx1">
                    <a:lumMod val="85000"/>
                    <a:lumOff val="15000"/>
                  </a:schemeClr>
                </a:solidFill>
              </a:rPr>
              <a:t>IaaS</a:t>
            </a:r>
          </a:p>
          <a:p>
            <a:pPr lvl="2" algn="just">
              <a:buFont typeface="Wingdings" panose="05000000000000000000" pitchFamily="2" charset="2"/>
              <a:buChar char="Ø"/>
            </a:pPr>
            <a:r>
              <a:rPr lang="en-US" sz="1600" b="1" dirty="0" err="1">
                <a:solidFill>
                  <a:schemeClr val="tx1">
                    <a:lumMod val="85000"/>
                    <a:lumOff val="15000"/>
                  </a:schemeClr>
                </a:solidFill>
              </a:rPr>
              <a:t>Saas</a:t>
            </a:r>
            <a:endParaRPr lang="en-US" sz="1600" b="1" dirty="0">
              <a:solidFill>
                <a:schemeClr val="tx1">
                  <a:lumMod val="85000"/>
                  <a:lumOff val="15000"/>
                </a:schemeClr>
              </a:solidFill>
            </a:endParaRPr>
          </a:p>
          <a:p>
            <a:pPr lvl="2" algn="just">
              <a:buFont typeface="Wingdings" panose="05000000000000000000" pitchFamily="2" charset="2"/>
              <a:buChar char="Ø"/>
            </a:pPr>
            <a:r>
              <a:rPr lang="en-US" sz="1600" b="1" dirty="0">
                <a:solidFill>
                  <a:schemeClr val="tx1">
                    <a:lumMod val="85000"/>
                    <a:lumOff val="15000"/>
                  </a:schemeClr>
                </a:solidFill>
              </a:rPr>
              <a:t>PaaS</a:t>
            </a:r>
          </a:p>
          <a:p>
            <a:pPr lvl="1" algn="just">
              <a:buFont typeface="Wingdings" panose="05000000000000000000" pitchFamily="2" charset="2"/>
              <a:buChar char="Ø"/>
            </a:pPr>
            <a:r>
              <a:rPr lang="en-US" sz="2000" b="1" dirty="0">
                <a:solidFill>
                  <a:schemeClr val="tx1">
                    <a:lumMod val="85000"/>
                    <a:lumOff val="15000"/>
                  </a:schemeClr>
                </a:solidFill>
              </a:rPr>
              <a:t>Runtime Cloud</a:t>
            </a:r>
          </a:p>
          <a:p>
            <a:pPr lvl="1" algn="just">
              <a:buFont typeface="Wingdings" panose="05000000000000000000" pitchFamily="2" charset="2"/>
              <a:buChar char="Ø"/>
            </a:pPr>
            <a:r>
              <a:rPr lang="en-US" sz="2000" b="1" dirty="0">
                <a:solidFill>
                  <a:schemeClr val="tx1">
                    <a:lumMod val="85000"/>
                    <a:lumOff val="15000"/>
                  </a:schemeClr>
                </a:solidFill>
              </a:rPr>
              <a:t>Storage</a:t>
            </a:r>
          </a:p>
          <a:p>
            <a:pPr lvl="1" algn="just">
              <a:buFont typeface="Wingdings" panose="05000000000000000000" pitchFamily="2" charset="2"/>
              <a:buChar char="Ø"/>
            </a:pPr>
            <a:r>
              <a:rPr lang="en-US" sz="2000" b="1" dirty="0">
                <a:solidFill>
                  <a:schemeClr val="tx1">
                    <a:lumMod val="85000"/>
                    <a:lumOff val="15000"/>
                  </a:schemeClr>
                </a:solidFill>
              </a:rPr>
              <a:t>Datacenters</a:t>
            </a:r>
          </a:p>
          <a:p>
            <a:pPr lvl="1" algn="just">
              <a:buFont typeface="Wingdings" panose="05000000000000000000" pitchFamily="2" charset="2"/>
              <a:buChar char="Ø"/>
            </a:pPr>
            <a:r>
              <a:rPr lang="en-US" sz="2000" b="1" dirty="0">
                <a:solidFill>
                  <a:schemeClr val="tx1">
                    <a:lumMod val="85000"/>
                    <a:lumOff val="15000"/>
                  </a:schemeClr>
                </a:solidFill>
              </a:rPr>
              <a:t>Distributed Servers</a:t>
            </a:r>
          </a:p>
          <a:p>
            <a:pPr lvl="1" algn="just">
              <a:buFont typeface="Wingdings" panose="05000000000000000000" pitchFamily="2" charset="2"/>
              <a:buChar char="Ø"/>
            </a:pPr>
            <a:r>
              <a:rPr lang="en-US" sz="2000" b="1" dirty="0">
                <a:solidFill>
                  <a:schemeClr val="tx1">
                    <a:lumMod val="85000"/>
                    <a:lumOff val="15000"/>
                  </a:schemeClr>
                </a:solidFill>
              </a:rPr>
              <a:t>Internet</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90382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2359</TotalTime>
  <Words>1353</Words>
  <Application>Microsoft Office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Century Gothic (Headings)</vt:lpstr>
      <vt:lpstr>Wingdings</vt:lpstr>
      <vt:lpstr>Wingdings 3</vt:lpstr>
      <vt:lpstr>Office Theme</vt:lpstr>
      <vt:lpstr>   Cloud Computing  Credit Hours: 4 Hrs.  Lecture 1</vt:lpstr>
      <vt:lpstr>       Unit 1: Introduction</vt:lpstr>
      <vt:lpstr>       1.1 Introduction</vt:lpstr>
      <vt:lpstr>       1.1 Introduction</vt:lpstr>
      <vt:lpstr>       1.2 The emergence of Cloud Computing</vt:lpstr>
      <vt:lpstr>       1.3 Characteristics of Cloud Computing</vt:lpstr>
      <vt:lpstr>       1.4 Advantages of Cloud Computing</vt:lpstr>
      <vt:lpstr>       1.5 Disadvantages of Cloud Computing</vt:lpstr>
      <vt:lpstr>       1.6 Components of Cloud Computing</vt:lpstr>
      <vt:lpstr>       1.7 Grid Computing</vt:lpstr>
      <vt:lpstr>       1.7 Grid Computing - Components</vt:lpstr>
      <vt:lpstr>       1.8 Virtualization</vt:lpstr>
      <vt:lpstr>       1.8 Virtualization - Types</vt:lpstr>
      <vt:lpstr>       1.8 Virtualization - Types</vt:lpstr>
      <vt:lpstr>       1.9 Cloud Based Services</vt:lpstr>
      <vt:lpstr>       1.9 Cloud Based Services</vt:lpstr>
      <vt:lpstr>       1.9 Cloud Based Services</vt:lpstr>
      <vt:lpstr>       1.9 Cloud Based Services</vt:lpstr>
      <vt:lpstr>       1.9 Cloud Based Services</vt:lpstr>
      <vt:lpstr>       1.10 Cloud Deployment Model</vt:lpstr>
      <vt:lpstr>       1.10 Cloud Deployment Model</vt:lpstr>
      <vt:lpstr>       1.10 Cloud Deployment Model</vt:lpstr>
      <vt:lpstr>       1.10 Cloud Deployment Model</vt:lpstr>
      <vt:lpstr>       1.10 Cloud Deployment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dc:title>
  <dc:creator>Saroj Dhital</dc:creator>
  <cp:lastModifiedBy>Saroj Dhital</cp:lastModifiedBy>
  <cp:revision>106</cp:revision>
  <dcterms:created xsi:type="dcterms:W3CDTF">2020-05-27T16:34:37Z</dcterms:created>
  <dcterms:modified xsi:type="dcterms:W3CDTF">2021-12-26T16:29:37Z</dcterms:modified>
</cp:coreProperties>
</file>