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1"/>
  </p:notesMasterIdLst>
  <p:sldIdLst>
    <p:sldId id="265" r:id="rId2"/>
    <p:sldId id="276" r:id="rId3"/>
    <p:sldId id="277" r:id="rId4"/>
    <p:sldId id="278" r:id="rId5"/>
    <p:sldId id="279" r:id="rId6"/>
    <p:sldId id="280" r:id="rId7"/>
    <p:sldId id="281" r:id="rId8"/>
    <p:sldId id="282" r:id="rId9"/>
    <p:sldId id="284" r:id="rId10"/>
    <p:sldId id="286" r:id="rId11"/>
    <p:sldId id="287" r:id="rId12"/>
    <p:sldId id="288" r:id="rId13"/>
    <p:sldId id="289" r:id="rId14"/>
    <p:sldId id="290" r:id="rId15"/>
    <p:sldId id="291" r:id="rId16"/>
    <p:sldId id="292" r:id="rId17"/>
    <p:sldId id="293" r:id="rId18"/>
    <p:sldId id="294" r:id="rId19"/>
    <p:sldId id="29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A69B1"/>
    <a:srgbClr val="FFFFFF"/>
    <a:srgbClr val="F7EE3C"/>
    <a:srgbClr val="C51C8A"/>
    <a:srgbClr val="F6E905"/>
    <a:srgbClr val="CC1D90"/>
    <a:srgbClr val="FE0000"/>
    <a:srgbClr val="FEFE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06" autoAdjust="0"/>
    <p:restoredTop sz="94660"/>
  </p:normalViewPr>
  <p:slideViewPr>
    <p:cSldViewPr snapToGrid="0">
      <p:cViewPr varScale="1">
        <p:scale>
          <a:sx n="64" d="100"/>
          <a:sy n="64" d="100"/>
        </p:scale>
        <p:origin x="99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3E9E7B-0953-45BA-AF6B-16CC54E4A73B}" type="datetimeFigureOut">
              <a:rPr lang="en-US" smtClean="0"/>
              <a:t>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5055C8-D23F-450C-9D6B-DA52E6A21595}" type="slidenum">
              <a:rPr lang="en-US" smtClean="0"/>
              <a:t>‹#›</a:t>
            </a:fld>
            <a:endParaRPr lang="en-US"/>
          </a:p>
        </p:txBody>
      </p:sp>
    </p:spTree>
    <p:extLst>
      <p:ext uri="{BB962C8B-B14F-4D97-AF65-F5344CB8AC3E}">
        <p14:creationId xmlns:p14="http://schemas.microsoft.com/office/powerpoint/2010/main" val="2192961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8CE55-8610-4EF7-9F25-AFC0B94878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BE007D8-EBBC-47CD-BDD8-1F154C104D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09419D-A0DB-4BE0-BC45-F4948A66CF1E}"/>
              </a:ext>
            </a:extLst>
          </p:cNvPr>
          <p:cNvSpPr>
            <a:spLocks noGrp="1"/>
          </p:cNvSpPr>
          <p:nvPr>
            <p:ph type="dt" sz="half" idx="10"/>
          </p:nvPr>
        </p:nvSpPr>
        <p:spPr/>
        <p:txBody>
          <a:bodyPr/>
          <a:lstStyle/>
          <a:p>
            <a:fld id="{6F2DBEA5-B912-4F6C-9D4B-175D6CD17C56}" type="datetimeFigureOut">
              <a:rPr lang="en-US" smtClean="0"/>
              <a:t>1/6/2022</a:t>
            </a:fld>
            <a:endParaRPr lang="en-US"/>
          </a:p>
        </p:txBody>
      </p:sp>
      <p:sp>
        <p:nvSpPr>
          <p:cNvPr id="5" name="Footer Placeholder 4">
            <a:extLst>
              <a:ext uri="{FF2B5EF4-FFF2-40B4-BE49-F238E27FC236}">
                <a16:creationId xmlns:a16="http://schemas.microsoft.com/office/drawing/2014/main" id="{E8361008-0D7B-4A81-9C62-D1E6F0555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DED5E8-622D-45D0-9E04-2B41939FFEF9}"/>
              </a:ext>
            </a:extLst>
          </p:cNvPr>
          <p:cNvSpPr>
            <a:spLocks noGrp="1"/>
          </p:cNvSpPr>
          <p:nvPr>
            <p:ph type="sldNum" sz="quarter" idx="12"/>
          </p:nvPr>
        </p:nvSpPr>
        <p:spPr/>
        <p:txBody>
          <a:bodyPr/>
          <a:lstStyle/>
          <a:p>
            <a:fld id="{F0A4CB46-4149-4426-B746-8245581952EB}" type="slidenum">
              <a:rPr lang="en-US" smtClean="0"/>
              <a:t>‹#›</a:t>
            </a:fld>
            <a:endParaRPr lang="en-US"/>
          </a:p>
        </p:txBody>
      </p:sp>
    </p:spTree>
    <p:extLst>
      <p:ext uri="{BB962C8B-B14F-4D97-AF65-F5344CB8AC3E}">
        <p14:creationId xmlns:p14="http://schemas.microsoft.com/office/powerpoint/2010/main" val="4022012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72F44-73C4-4518-888E-0E202A8D7C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AA9BA48-25FF-40C5-A390-BC34275FB8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627F6F-5B15-4C63-BD94-C39BC87B815A}"/>
              </a:ext>
            </a:extLst>
          </p:cNvPr>
          <p:cNvSpPr>
            <a:spLocks noGrp="1"/>
          </p:cNvSpPr>
          <p:nvPr>
            <p:ph type="dt" sz="half" idx="10"/>
          </p:nvPr>
        </p:nvSpPr>
        <p:spPr/>
        <p:txBody>
          <a:bodyPr/>
          <a:lstStyle/>
          <a:p>
            <a:fld id="{6F2DBEA5-B912-4F6C-9D4B-175D6CD17C56}" type="datetimeFigureOut">
              <a:rPr lang="en-US" smtClean="0"/>
              <a:t>1/6/2022</a:t>
            </a:fld>
            <a:endParaRPr lang="en-US"/>
          </a:p>
        </p:txBody>
      </p:sp>
      <p:sp>
        <p:nvSpPr>
          <p:cNvPr id="5" name="Footer Placeholder 4">
            <a:extLst>
              <a:ext uri="{FF2B5EF4-FFF2-40B4-BE49-F238E27FC236}">
                <a16:creationId xmlns:a16="http://schemas.microsoft.com/office/drawing/2014/main" id="{CA9E35C1-BCD2-42DE-ABB5-78BBDCAD68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AA8297-C5B9-4518-A0D0-6B4AFC17B7A8}"/>
              </a:ext>
            </a:extLst>
          </p:cNvPr>
          <p:cNvSpPr>
            <a:spLocks noGrp="1"/>
          </p:cNvSpPr>
          <p:nvPr>
            <p:ph type="sldNum" sz="quarter" idx="12"/>
          </p:nvPr>
        </p:nvSpPr>
        <p:spPr/>
        <p:txBody>
          <a:bodyPr/>
          <a:lstStyle/>
          <a:p>
            <a:fld id="{F0A4CB46-4149-4426-B746-8245581952EB}" type="slidenum">
              <a:rPr lang="en-US" smtClean="0"/>
              <a:t>‹#›</a:t>
            </a:fld>
            <a:endParaRPr lang="en-US"/>
          </a:p>
        </p:txBody>
      </p:sp>
    </p:spTree>
    <p:extLst>
      <p:ext uri="{BB962C8B-B14F-4D97-AF65-F5344CB8AC3E}">
        <p14:creationId xmlns:p14="http://schemas.microsoft.com/office/powerpoint/2010/main" val="2574797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337CE3-2AA3-4E82-9033-A8AE0CB5326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30DB7B-277F-42DB-8A40-3775EB77C8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5E4D4C-FB92-4CC1-8028-07B7489F86E2}"/>
              </a:ext>
            </a:extLst>
          </p:cNvPr>
          <p:cNvSpPr>
            <a:spLocks noGrp="1"/>
          </p:cNvSpPr>
          <p:nvPr>
            <p:ph type="dt" sz="half" idx="10"/>
          </p:nvPr>
        </p:nvSpPr>
        <p:spPr/>
        <p:txBody>
          <a:bodyPr/>
          <a:lstStyle/>
          <a:p>
            <a:fld id="{6F2DBEA5-B912-4F6C-9D4B-175D6CD17C56}" type="datetimeFigureOut">
              <a:rPr lang="en-US" smtClean="0"/>
              <a:t>1/6/2022</a:t>
            </a:fld>
            <a:endParaRPr lang="en-US"/>
          </a:p>
        </p:txBody>
      </p:sp>
      <p:sp>
        <p:nvSpPr>
          <p:cNvPr id="5" name="Footer Placeholder 4">
            <a:extLst>
              <a:ext uri="{FF2B5EF4-FFF2-40B4-BE49-F238E27FC236}">
                <a16:creationId xmlns:a16="http://schemas.microsoft.com/office/drawing/2014/main" id="{8B42C71F-26AC-4C34-B469-5CA566F82B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9A6C31-B8E3-4533-9319-F13EE45CAD1C}"/>
              </a:ext>
            </a:extLst>
          </p:cNvPr>
          <p:cNvSpPr>
            <a:spLocks noGrp="1"/>
          </p:cNvSpPr>
          <p:nvPr>
            <p:ph type="sldNum" sz="quarter" idx="12"/>
          </p:nvPr>
        </p:nvSpPr>
        <p:spPr/>
        <p:txBody>
          <a:bodyPr/>
          <a:lstStyle/>
          <a:p>
            <a:fld id="{F0A4CB46-4149-4426-B746-8245581952EB}" type="slidenum">
              <a:rPr lang="en-US" smtClean="0"/>
              <a:t>‹#›</a:t>
            </a:fld>
            <a:endParaRPr lang="en-US"/>
          </a:p>
        </p:txBody>
      </p:sp>
    </p:spTree>
    <p:extLst>
      <p:ext uri="{BB962C8B-B14F-4D97-AF65-F5344CB8AC3E}">
        <p14:creationId xmlns:p14="http://schemas.microsoft.com/office/powerpoint/2010/main" val="3798694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3DF84-9245-4BEA-B78A-A37EB363AB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772671-1047-4361-937C-20E1511CC5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CDEBC5-E91B-475E-A953-3AB64FE2209E}"/>
              </a:ext>
            </a:extLst>
          </p:cNvPr>
          <p:cNvSpPr>
            <a:spLocks noGrp="1"/>
          </p:cNvSpPr>
          <p:nvPr>
            <p:ph type="dt" sz="half" idx="10"/>
          </p:nvPr>
        </p:nvSpPr>
        <p:spPr/>
        <p:txBody>
          <a:bodyPr/>
          <a:lstStyle/>
          <a:p>
            <a:fld id="{6F2DBEA5-B912-4F6C-9D4B-175D6CD17C56}" type="datetimeFigureOut">
              <a:rPr lang="en-US" smtClean="0"/>
              <a:t>1/6/2022</a:t>
            </a:fld>
            <a:endParaRPr lang="en-US"/>
          </a:p>
        </p:txBody>
      </p:sp>
      <p:sp>
        <p:nvSpPr>
          <p:cNvPr id="5" name="Footer Placeholder 4">
            <a:extLst>
              <a:ext uri="{FF2B5EF4-FFF2-40B4-BE49-F238E27FC236}">
                <a16:creationId xmlns:a16="http://schemas.microsoft.com/office/drawing/2014/main" id="{22B22C45-DFA4-4D12-BE86-E3D8F25F1A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79E46B-314D-4428-BBA4-42CBA4554405}"/>
              </a:ext>
            </a:extLst>
          </p:cNvPr>
          <p:cNvSpPr>
            <a:spLocks noGrp="1"/>
          </p:cNvSpPr>
          <p:nvPr>
            <p:ph type="sldNum" sz="quarter" idx="12"/>
          </p:nvPr>
        </p:nvSpPr>
        <p:spPr/>
        <p:txBody>
          <a:bodyPr/>
          <a:lstStyle/>
          <a:p>
            <a:fld id="{F0A4CB46-4149-4426-B746-8245581952EB}" type="slidenum">
              <a:rPr lang="en-US" smtClean="0"/>
              <a:t>‹#›</a:t>
            </a:fld>
            <a:endParaRPr lang="en-US"/>
          </a:p>
        </p:txBody>
      </p:sp>
    </p:spTree>
    <p:extLst>
      <p:ext uri="{BB962C8B-B14F-4D97-AF65-F5344CB8AC3E}">
        <p14:creationId xmlns:p14="http://schemas.microsoft.com/office/powerpoint/2010/main" val="3395890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8B0FB-15EB-428F-999C-5B3D031186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0811A11-A1B5-4E5D-81C9-AE138672D0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420C94-F106-428D-8A1C-B950EE615672}"/>
              </a:ext>
            </a:extLst>
          </p:cNvPr>
          <p:cNvSpPr>
            <a:spLocks noGrp="1"/>
          </p:cNvSpPr>
          <p:nvPr>
            <p:ph type="dt" sz="half" idx="10"/>
          </p:nvPr>
        </p:nvSpPr>
        <p:spPr/>
        <p:txBody>
          <a:bodyPr/>
          <a:lstStyle/>
          <a:p>
            <a:fld id="{6F2DBEA5-B912-4F6C-9D4B-175D6CD17C56}" type="datetimeFigureOut">
              <a:rPr lang="en-US" smtClean="0"/>
              <a:t>1/6/2022</a:t>
            </a:fld>
            <a:endParaRPr lang="en-US"/>
          </a:p>
        </p:txBody>
      </p:sp>
      <p:sp>
        <p:nvSpPr>
          <p:cNvPr id="5" name="Footer Placeholder 4">
            <a:extLst>
              <a:ext uri="{FF2B5EF4-FFF2-40B4-BE49-F238E27FC236}">
                <a16:creationId xmlns:a16="http://schemas.microsoft.com/office/drawing/2014/main" id="{CC5E61B2-5E65-4200-8244-8A54BE29B3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08EEAF-8324-417C-B116-760FA9A6FCDA}"/>
              </a:ext>
            </a:extLst>
          </p:cNvPr>
          <p:cNvSpPr>
            <a:spLocks noGrp="1"/>
          </p:cNvSpPr>
          <p:nvPr>
            <p:ph type="sldNum" sz="quarter" idx="12"/>
          </p:nvPr>
        </p:nvSpPr>
        <p:spPr/>
        <p:txBody>
          <a:bodyPr/>
          <a:lstStyle/>
          <a:p>
            <a:fld id="{F0A4CB46-4149-4426-B746-8245581952EB}" type="slidenum">
              <a:rPr lang="en-US" smtClean="0"/>
              <a:t>‹#›</a:t>
            </a:fld>
            <a:endParaRPr lang="en-US"/>
          </a:p>
        </p:txBody>
      </p:sp>
    </p:spTree>
    <p:extLst>
      <p:ext uri="{BB962C8B-B14F-4D97-AF65-F5344CB8AC3E}">
        <p14:creationId xmlns:p14="http://schemas.microsoft.com/office/powerpoint/2010/main" val="3323798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7920B-E353-4E70-B9F6-0804020560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076209-C914-4FD6-87A3-D7B30121D2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AF4A3C-ECBE-4384-95F3-817B19C6FA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4695CDD-A67B-4831-9965-F40B4FACF469}"/>
              </a:ext>
            </a:extLst>
          </p:cNvPr>
          <p:cNvSpPr>
            <a:spLocks noGrp="1"/>
          </p:cNvSpPr>
          <p:nvPr>
            <p:ph type="dt" sz="half" idx="10"/>
          </p:nvPr>
        </p:nvSpPr>
        <p:spPr/>
        <p:txBody>
          <a:bodyPr/>
          <a:lstStyle/>
          <a:p>
            <a:fld id="{6F2DBEA5-B912-4F6C-9D4B-175D6CD17C56}" type="datetimeFigureOut">
              <a:rPr lang="en-US" smtClean="0"/>
              <a:t>1/6/2022</a:t>
            </a:fld>
            <a:endParaRPr lang="en-US"/>
          </a:p>
        </p:txBody>
      </p:sp>
      <p:sp>
        <p:nvSpPr>
          <p:cNvPr id="6" name="Footer Placeholder 5">
            <a:extLst>
              <a:ext uri="{FF2B5EF4-FFF2-40B4-BE49-F238E27FC236}">
                <a16:creationId xmlns:a16="http://schemas.microsoft.com/office/drawing/2014/main" id="{537B12CD-F362-4D00-9B45-7A93475B58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D64A2C-7F6A-457B-9012-5A8570A9FFE3}"/>
              </a:ext>
            </a:extLst>
          </p:cNvPr>
          <p:cNvSpPr>
            <a:spLocks noGrp="1"/>
          </p:cNvSpPr>
          <p:nvPr>
            <p:ph type="sldNum" sz="quarter" idx="12"/>
          </p:nvPr>
        </p:nvSpPr>
        <p:spPr/>
        <p:txBody>
          <a:bodyPr/>
          <a:lstStyle/>
          <a:p>
            <a:fld id="{F0A4CB46-4149-4426-B746-8245581952EB}" type="slidenum">
              <a:rPr lang="en-US" smtClean="0"/>
              <a:t>‹#›</a:t>
            </a:fld>
            <a:endParaRPr lang="en-US"/>
          </a:p>
        </p:txBody>
      </p:sp>
    </p:spTree>
    <p:extLst>
      <p:ext uri="{BB962C8B-B14F-4D97-AF65-F5344CB8AC3E}">
        <p14:creationId xmlns:p14="http://schemas.microsoft.com/office/powerpoint/2010/main" val="1740621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7BB30-EA6B-4E78-9CE0-EF85332DF5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4546E9-4294-4C92-A05A-218CC87EA1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446BAB-590A-4C7D-8DC8-9AFAA03CC0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93C93DF-0CBE-422E-A008-9F8067AB1A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FB07F9-93B1-4882-A738-385818A79D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84CA52-F370-4B15-897B-9D2CB9EC77A2}"/>
              </a:ext>
            </a:extLst>
          </p:cNvPr>
          <p:cNvSpPr>
            <a:spLocks noGrp="1"/>
          </p:cNvSpPr>
          <p:nvPr>
            <p:ph type="dt" sz="half" idx="10"/>
          </p:nvPr>
        </p:nvSpPr>
        <p:spPr/>
        <p:txBody>
          <a:bodyPr/>
          <a:lstStyle/>
          <a:p>
            <a:fld id="{6F2DBEA5-B912-4F6C-9D4B-175D6CD17C56}" type="datetimeFigureOut">
              <a:rPr lang="en-US" smtClean="0"/>
              <a:t>1/6/2022</a:t>
            </a:fld>
            <a:endParaRPr lang="en-US"/>
          </a:p>
        </p:txBody>
      </p:sp>
      <p:sp>
        <p:nvSpPr>
          <p:cNvPr id="8" name="Footer Placeholder 7">
            <a:extLst>
              <a:ext uri="{FF2B5EF4-FFF2-40B4-BE49-F238E27FC236}">
                <a16:creationId xmlns:a16="http://schemas.microsoft.com/office/drawing/2014/main" id="{8875A95C-648C-497B-8D16-98634403B0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D438A85-C05C-4E67-B321-9DC958F4DC39}"/>
              </a:ext>
            </a:extLst>
          </p:cNvPr>
          <p:cNvSpPr>
            <a:spLocks noGrp="1"/>
          </p:cNvSpPr>
          <p:nvPr>
            <p:ph type="sldNum" sz="quarter" idx="12"/>
          </p:nvPr>
        </p:nvSpPr>
        <p:spPr/>
        <p:txBody>
          <a:bodyPr/>
          <a:lstStyle/>
          <a:p>
            <a:fld id="{F0A4CB46-4149-4426-B746-8245581952EB}" type="slidenum">
              <a:rPr lang="en-US" smtClean="0"/>
              <a:t>‹#›</a:t>
            </a:fld>
            <a:endParaRPr lang="en-US"/>
          </a:p>
        </p:txBody>
      </p:sp>
    </p:spTree>
    <p:extLst>
      <p:ext uri="{BB962C8B-B14F-4D97-AF65-F5344CB8AC3E}">
        <p14:creationId xmlns:p14="http://schemas.microsoft.com/office/powerpoint/2010/main" val="790866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AA40F-A897-4535-864C-A67AA15F74C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C85DB96-FEC5-4A08-9018-C05E09156BF4}"/>
              </a:ext>
            </a:extLst>
          </p:cNvPr>
          <p:cNvSpPr>
            <a:spLocks noGrp="1"/>
          </p:cNvSpPr>
          <p:nvPr>
            <p:ph type="dt" sz="half" idx="10"/>
          </p:nvPr>
        </p:nvSpPr>
        <p:spPr/>
        <p:txBody>
          <a:bodyPr/>
          <a:lstStyle/>
          <a:p>
            <a:fld id="{6F2DBEA5-B912-4F6C-9D4B-175D6CD17C56}" type="datetimeFigureOut">
              <a:rPr lang="en-US" smtClean="0"/>
              <a:t>1/6/2022</a:t>
            </a:fld>
            <a:endParaRPr lang="en-US"/>
          </a:p>
        </p:txBody>
      </p:sp>
      <p:sp>
        <p:nvSpPr>
          <p:cNvPr id="4" name="Footer Placeholder 3">
            <a:extLst>
              <a:ext uri="{FF2B5EF4-FFF2-40B4-BE49-F238E27FC236}">
                <a16:creationId xmlns:a16="http://schemas.microsoft.com/office/drawing/2014/main" id="{335E4F45-858F-48F5-A85F-E0BC7874D5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A5B7184-3E83-451B-A898-A694BDFC7C71}"/>
              </a:ext>
            </a:extLst>
          </p:cNvPr>
          <p:cNvSpPr>
            <a:spLocks noGrp="1"/>
          </p:cNvSpPr>
          <p:nvPr>
            <p:ph type="sldNum" sz="quarter" idx="12"/>
          </p:nvPr>
        </p:nvSpPr>
        <p:spPr/>
        <p:txBody>
          <a:bodyPr/>
          <a:lstStyle/>
          <a:p>
            <a:fld id="{F0A4CB46-4149-4426-B746-8245581952EB}" type="slidenum">
              <a:rPr lang="en-US" smtClean="0"/>
              <a:t>‹#›</a:t>
            </a:fld>
            <a:endParaRPr lang="en-US"/>
          </a:p>
        </p:txBody>
      </p:sp>
    </p:spTree>
    <p:extLst>
      <p:ext uri="{BB962C8B-B14F-4D97-AF65-F5344CB8AC3E}">
        <p14:creationId xmlns:p14="http://schemas.microsoft.com/office/powerpoint/2010/main" val="1757961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1C881A-F354-4F5A-A1C3-F0F29A14E5AC}"/>
              </a:ext>
            </a:extLst>
          </p:cNvPr>
          <p:cNvSpPr>
            <a:spLocks noGrp="1"/>
          </p:cNvSpPr>
          <p:nvPr>
            <p:ph type="dt" sz="half" idx="10"/>
          </p:nvPr>
        </p:nvSpPr>
        <p:spPr/>
        <p:txBody>
          <a:bodyPr/>
          <a:lstStyle/>
          <a:p>
            <a:fld id="{6F2DBEA5-B912-4F6C-9D4B-175D6CD17C56}" type="datetimeFigureOut">
              <a:rPr lang="en-US" smtClean="0"/>
              <a:t>1/6/2022</a:t>
            </a:fld>
            <a:endParaRPr lang="en-US"/>
          </a:p>
        </p:txBody>
      </p:sp>
      <p:sp>
        <p:nvSpPr>
          <p:cNvPr id="3" name="Footer Placeholder 2">
            <a:extLst>
              <a:ext uri="{FF2B5EF4-FFF2-40B4-BE49-F238E27FC236}">
                <a16:creationId xmlns:a16="http://schemas.microsoft.com/office/drawing/2014/main" id="{45AF5CF9-2D44-4B96-9E9A-4D2F1C3654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132CF66-5BF6-49DE-B246-1B7F75910371}"/>
              </a:ext>
            </a:extLst>
          </p:cNvPr>
          <p:cNvSpPr>
            <a:spLocks noGrp="1"/>
          </p:cNvSpPr>
          <p:nvPr>
            <p:ph type="sldNum" sz="quarter" idx="12"/>
          </p:nvPr>
        </p:nvSpPr>
        <p:spPr/>
        <p:txBody>
          <a:bodyPr/>
          <a:lstStyle/>
          <a:p>
            <a:fld id="{F0A4CB46-4149-4426-B746-8245581952EB}" type="slidenum">
              <a:rPr lang="en-US" smtClean="0"/>
              <a:t>‹#›</a:t>
            </a:fld>
            <a:endParaRPr lang="en-US"/>
          </a:p>
        </p:txBody>
      </p:sp>
    </p:spTree>
    <p:extLst>
      <p:ext uri="{BB962C8B-B14F-4D97-AF65-F5344CB8AC3E}">
        <p14:creationId xmlns:p14="http://schemas.microsoft.com/office/powerpoint/2010/main" val="2119538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66795-EDC4-457F-8E29-AE7AF7B099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6A5630-1E2D-4E6B-804E-2AE2FB6501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DDBB79-5090-4ACE-8E19-A4CBC58C9A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FEB8D7-EB43-420C-912B-33D5F8BE3347}"/>
              </a:ext>
            </a:extLst>
          </p:cNvPr>
          <p:cNvSpPr>
            <a:spLocks noGrp="1"/>
          </p:cNvSpPr>
          <p:nvPr>
            <p:ph type="dt" sz="half" idx="10"/>
          </p:nvPr>
        </p:nvSpPr>
        <p:spPr/>
        <p:txBody>
          <a:bodyPr/>
          <a:lstStyle/>
          <a:p>
            <a:fld id="{6F2DBEA5-B912-4F6C-9D4B-175D6CD17C56}" type="datetimeFigureOut">
              <a:rPr lang="en-US" smtClean="0"/>
              <a:t>1/6/2022</a:t>
            </a:fld>
            <a:endParaRPr lang="en-US"/>
          </a:p>
        </p:txBody>
      </p:sp>
      <p:sp>
        <p:nvSpPr>
          <p:cNvPr id="6" name="Footer Placeholder 5">
            <a:extLst>
              <a:ext uri="{FF2B5EF4-FFF2-40B4-BE49-F238E27FC236}">
                <a16:creationId xmlns:a16="http://schemas.microsoft.com/office/drawing/2014/main" id="{EA2241DF-C8A3-43BB-9B70-739873B7D9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DBFAB3-5F2F-4487-BBCA-54BA08256709}"/>
              </a:ext>
            </a:extLst>
          </p:cNvPr>
          <p:cNvSpPr>
            <a:spLocks noGrp="1"/>
          </p:cNvSpPr>
          <p:nvPr>
            <p:ph type="sldNum" sz="quarter" idx="12"/>
          </p:nvPr>
        </p:nvSpPr>
        <p:spPr/>
        <p:txBody>
          <a:bodyPr/>
          <a:lstStyle/>
          <a:p>
            <a:fld id="{F0A4CB46-4149-4426-B746-8245581952EB}" type="slidenum">
              <a:rPr lang="en-US" smtClean="0"/>
              <a:t>‹#›</a:t>
            </a:fld>
            <a:endParaRPr lang="en-US"/>
          </a:p>
        </p:txBody>
      </p:sp>
    </p:spTree>
    <p:extLst>
      <p:ext uri="{BB962C8B-B14F-4D97-AF65-F5344CB8AC3E}">
        <p14:creationId xmlns:p14="http://schemas.microsoft.com/office/powerpoint/2010/main" val="4247974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CF241-5EF6-408A-903C-5705B56E18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433D79-DEFD-4C28-AA87-DEAD9016FE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DE64EC-4BE6-41B7-AE3B-284E573E61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5FE451-6437-4596-89B4-10E312BA03D2}"/>
              </a:ext>
            </a:extLst>
          </p:cNvPr>
          <p:cNvSpPr>
            <a:spLocks noGrp="1"/>
          </p:cNvSpPr>
          <p:nvPr>
            <p:ph type="dt" sz="half" idx="10"/>
          </p:nvPr>
        </p:nvSpPr>
        <p:spPr/>
        <p:txBody>
          <a:bodyPr/>
          <a:lstStyle/>
          <a:p>
            <a:fld id="{6F2DBEA5-B912-4F6C-9D4B-175D6CD17C56}" type="datetimeFigureOut">
              <a:rPr lang="en-US" smtClean="0"/>
              <a:t>1/6/2022</a:t>
            </a:fld>
            <a:endParaRPr lang="en-US"/>
          </a:p>
        </p:txBody>
      </p:sp>
      <p:sp>
        <p:nvSpPr>
          <p:cNvPr id="6" name="Footer Placeholder 5">
            <a:extLst>
              <a:ext uri="{FF2B5EF4-FFF2-40B4-BE49-F238E27FC236}">
                <a16:creationId xmlns:a16="http://schemas.microsoft.com/office/drawing/2014/main" id="{3680AB32-AE21-4441-88E5-F79F337102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1A85E6-43B0-4483-AE84-B868F9305F31}"/>
              </a:ext>
            </a:extLst>
          </p:cNvPr>
          <p:cNvSpPr>
            <a:spLocks noGrp="1"/>
          </p:cNvSpPr>
          <p:nvPr>
            <p:ph type="sldNum" sz="quarter" idx="12"/>
          </p:nvPr>
        </p:nvSpPr>
        <p:spPr/>
        <p:txBody>
          <a:bodyPr/>
          <a:lstStyle/>
          <a:p>
            <a:fld id="{F0A4CB46-4149-4426-B746-8245581952EB}" type="slidenum">
              <a:rPr lang="en-US" smtClean="0"/>
              <a:t>‹#›</a:t>
            </a:fld>
            <a:endParaRPr lang="en-US"/>
          </a:p>
        </p:txBody>
      </p:sp>
    </p:spTree>
    <p:extLst>
      <p:ext uri="{BB962C8B-B14F-4D97-AF65-F5344CB8AC3E}">
        <p14:creationId xmlns:p14="http://schemas.microsoft.com/office/powerpoint/2010/main" val="1437173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992AF0-23E1-4B13-95AE-523B7F0730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CDD48A8-E185-4001-A438-914F735DC9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0B7F65-C02B-439A-8329-58927674F7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2DBEA5-B912-4F6C-9D4B-175D6CD17C56}" type="datetimeFigureOut">
              <a:rPr lang="en-US" smtClean="0"/>
              <a:t>1/6/2022</a:t>
            </a:fld>
            <a:endParaRPr lang="en-US"/>
          </a:p>
        </p:txBody>
      </p:sp>
      <p:sp>
        <p:nvSpPr>
          <p:cNvPr id="5" name="Footer Placeholder 4">
            <a:extLst>
              <a:ext uri="{FF2B5EF4-FFF2-40B4-BE49-F238E27FC236}">
                <a16:creationId xmlns:a16="http://schemas.microsoft.com/office/drawing/2014/main" id="{77C7FE6F-0BB7-4592-9B1D-A202919909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508352-63FD-4639-936E-FE3CC86976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A4CB46-4149-4426-B746-8245581952EB}" type="slidenum">
              <a:rPr lang="en-US" smtClean="0"/>
              <a:t>‹#›</a:t>
            </a:fld>
            <a:endParaRPr lang="en-US"/>
          </a:p>
        </p:txBody>
      </p:sp>
    </p:spTree>
    <p:extLst>
      <p:ext uri="{BB962C8B-B14F-4D97-AF65-F5344CB8AC3E}">
        <p14:creationId xmlns:p14="http://schemas.microsoft.com/office/powerpoint/2010/main" val="264845497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alpha val="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C622A0-A392-49FE-87F9-1142413780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7629" y="6007390"/>
            <a:ext cx="1353457" cy="418807"/>
          </a:xfrm>
          <a:prstGeom prst="rect">
            <a:avLst/>
          </a:prstGeom>
        </p:spPr>
      </p:pic>
      <p:sp>
        <p:nvSpPr>
          <p:cNvPr id="2" name="Title 1">
            <a:extLst>
              <a:ext uri="{FF2B5EF4-FFF2-40B4-BE49-F238E27FC236}">
                <a16:creationId xmlns:a16="http://schemas.microsoft.com/office/drawing/2014/main" id="{7A75F788-951B-4EBA-BE03-87731A44142A}"/>
              </a:ext>
            </a:extLst>
          </p:cNvPr>
          <p:cNvSpPr>
            <a:spLocks noGrp="1"/>
          </p:cNvSpPr>
          <p:nvPr>
            <p:ph type="title"/>
          </p:nvPr>
        </p:nvSpPr>
        <p:spPr>
          <a:xfrm>
            <a:off x="0" y="2"/>
            <a:ext cx="12192000" cy="2946398"/>
          </a:xfrm>
          <a:solidFill>
            <a:schemeClr val="bg1">
              <a:lumMod val="95000"/>
            </a:schemeClr>
          </a:solidFill>
        </p:spPr>
        <p:txBody>
          <a:bodyPr anchor="ctr">
            <a:normAutofit/>
          </a:bodyPr>
          <a:lstStyle/>
          <a:p>
            <a:pPr>
              <a:lnSpc>
                <a:spcPct val="100000"/>
              </a:lnSpc>
            </a:pPr>
            <a:r>
              <a:rPr lang="en-US" sz="3600" b="1" dirty="0">
                <a:solidFill>
                  <a:schemeClr val="tx1"/>
                </a:solidFill>
                <a:latin typeface="+mn-lt"/>
              </a:rPr>
              <a:t>	</a:t>
            </a:r>
            <a:br>
              <a:rPr lang="en-US" sz="3600" b="1" dirty="0">
                <a:solidFill>
                  <a:schemeClr val="tx1"/>
                </a:solidFill>
                <a:latin typeface="+mn-lt"/>
              </a:rPr>
            </a:br>
            <a:r>
              <a:rPr lang="en-US" sz="3600" b="1" dirty="0">
                <a:solidFill>
                  <a:schemeClr val="tx1"/>
                </a:solidFill>
                <a:latin typeface="+mn-lt"/>
              </a:rPr>
              <a:t>	</a:t>
            </a:r>
            <a:r>
              <a:rPr lang="en-US" sz="3600" b="1" dirty="0">
                <a:solidFill>
                  <a:srgbClr val="1A69B1"/>
                </a:solidFill>
                <a:latin typeface="+mn-lt"/>
              </a:rPr>
              <a:t>Cloud Computing</a:t>
            </a:r>
            <a:br>
              <a:rPr lang="en-US" sz="4400" b="1" dirty="0">
                <a:solidFill>
                  <a:srgbClr val="1A69B1"/>
                </a:solidFill>
              </a:rPr>
            </a:br>
            <a:r>
              <a:rPr lang="en-US" sz="4400" b="1" dirty="0">
                <a:solidFill>
                  <a:srgbClr val="1A69B1"/>
                </a:solidFill>
              </a:rPr>
              <a:t>	</a:t>
            </a:r>
            <a:r>
              <a:rPr lang="en-US" sz="2000" b="1" dirty="0">
                <a:solidFill>
                  <a:srgbClr val="1A69B1"/>
                </a:solidFill>
                <a:latin typeface="+mn-lt"/>
              </a:rPr>
              <a:t>Credit Hours: 4 Hrs.</a:t>
            </a:r>
            <a:br>
              <a:rPr lang="en-US" sz="2000" b="1" dirty="0">
                <a:solidFill>
                  <a:srgbClr val="1A69B1"/>
                </a:solidFill>
                <a:latin typeface="+mn-lt"/>
              </a:rPr>
            </a:br>
            <a:r>
              <a:rPr lang="en-US" sz="2000" b="1" dirty="0">
                <a:solidFill>
                  <a:srgbClr val="1A69B1"/>
                </a:solidFill>
                <a:latin typeface="+mn-lt"/>
              </a:rPr>
              <a:t>	Unit 2</a:t>
            </a:r>
            <a:endParaRPr lang="en-US" sz="3600" b="1" dirty="0">
              <a:solidFill>
                <a:srgbClr val="1A69B1"/>
              </a:solidFill>
              <a:latin typeface="+mn-lt"/>
            </a:endParaRPr>
          </a:p>
        </p:txBody>
      </p:sp>
      <p:sp>
        <p:nvSpPr>
          <p:cNvPr id="3" name="Content Placeholder 2">
            <a:extLst>
              <a:ext uri="{FF2B5EF4-FFF2-40B4-BE49-F238E27FC236}">
                <a16:creationId xmlns:a16="http://schemas.microsoft.com/office/drawing/2014/main" id="{25D963D5-D7B1-42A0-BC2E-198BAED61C10}"/>
              </a:ext>
            </a:extLst>
          </p:cNvPr>
          <p:cNvSpPr>
            <a:spLocks noGrp="1"/>
          </p:cNvSpPr>
          <p:nvPr>
            <p:ph idx="1"/>
          </p:nvPr>
        </p:nvSpPr>
        <p:spPr>
          <a:xfrm>
            <a:off x="994263" y="3660531"/>
            <a:ext cx="10568180" cy="1896207"/>
          </a:xfrm>
          <a:solidFill>
            <a:schemeClr val="bg2"/>
          </a:solidFill>
        </p:spPr>
        <p:txBody>
          <a:bodyPr>
            <a:normAutofit lnSpcReduction="10000"/>
          </a:bodyPr>
          <a:lstStyle/>
          <a:p>
            <a:pPr marL="0" marR="0" lvl="0" indent="0" algn="l" defTabSz="457200" rtl="0" eaLnBrk="1" fontAlgn="auto" latinLnBrk="0" hangingPunct="1">
              <a:lnSpc>
                <a:spcPct val="100000"/>
              </a:lnSpc>
              <a:spcBef>
                <a:spcPts val="1000"/>
              </a:spcBef>
              <a:spcAft>
                <a:spcPts val="0"/>
              </a:spcAft>
              <a:buClr>
                <a:srgbClr val="1E5155">
                  <a:lumMod val="40000"/>
                  <a:lumOff val="60000"/>
                </a:srgbClr>
              </a:buClr>
              <a:buSzPct val="80000"/>
              <a:buFont typeface="Wingdings 3" charset="2"/>
              <a:buNone/>
              <a:tabLst/>
              <a:defRPr/>
            </a:pPr>
            <a:r>
              <a:rPr kumimoji="0" lang="en-US" sz="2400" b="1" i="0" u="none" strike="noStrike" kern="1200" spc="0" normalizeH="0" baseline="0" noProof="0" dirty="0">
                <a:ln>
                  <a:noFill/>
                </a:ln>
                <a:solidFill>
                  <a:srgbClr val="1A69B1"/>
                </a:solidFill>
                <a:effectLst/>
                <a:uLnTx/>
                <a:uFillTx/>
                <a:ea typeface="+mj-ea"/>
                <a:cs typeface="+mj-cs"/>
              </a:rPr>
              <a:t>Texas College of Management &amp; IT</a:t>
            </a:r>
          </a:p>
          <a:p>
            <a:pPr marL="0" marR="0" lvl="0" indent="0" algn="l" defTabSz="457200" rtl="0" eaLnBrk="1" fontAlgn="auto" latinLnBrk="0" hangingPunct="1">
              <a:lnSpc>
                <a:spcPct val="100000"/>
              </a:lnSpc>
              <a:spcBef>
                <a:spcPts val="1000"/>
              </a:spcBef>
              <a:spcAft>
                <a:spcPts val="0"/>
              </a:spcAft>
              <a:buClr>
                <a:srgbClr val="1E5155">
                  <a:lumMod val="40000"/>
                  <a:lumOff val="60000"/>
                </a:srgbClr>
              </a:buClr>
              <a:buSzPct val="80000"/>
              <a:buFont typeface="Wingdings 3" charset="2"/>
              <a:buNone/>
              <a:tabLst/>
              <a:defRPr/>
            </a:pPr>
            <a:r>
              <a:rPr kumimoji="0" lang="en-US" sz="2400" b="1" i="0" u="none" strike="noStrike" kern="1200" spc="0" normalizeH="0" baseline="0" noProof="0" dirty="0">
                <a:ln>
                  <a:noFill/>
                </a:ln>
                <a:solidFill>
                  <a:srgbClr val="1A69B1"/>
                </a:solidFill>
                <a:effectLst/>
                <a:uLnTx/>
                <a:uFillTx/>
                <a:ea typeface="+mj-ea"/>
                <a:cs typeface="+mj-cs"/>
              </a:rPr>
              <a:t>BIT 6</a:t>
            </a:r>
            <a:r>
              <a:rPr kumimoji="0" lang="en-US" sz="2400" b="1" i="0" u="none" strike="noStrike" kern="1200" spc="0" normalizeH="0" baseline="30000" noProof="0" dirty="0">
                <a:ln>
                  <a:noFill/>
                </a:ln>
                <a:solidFill>
                  <a:srgbClr val="1A69B1"/>
                </a:solidFill>
                <a:effectLst/>
                <a:uLnTx/>
                <a:uFillTx/>
                <a:ea typeface="+mj-ea"/>
                <a:cs typeface="+mj-cs"/>
              </a:rPr>
              <a:t>th</a:t>
            </a:r>
            <a:r>
              <a:rPr kumimoji="0" lang="en-US" sz="2400" b="1" i="0" u="none" strike="noStrike" kern="1200" spc="0" normalizeH="0" baseline="0" noProof="0" dirty="0">
                <a:ln>
                  <a:noFill/>
                </a:ln>
                <a:solidFill>
                  <a:srgbClr val="1A69B1"/>
                </a:solidFill>
                <a:effectLst/>
                <a:uLnTx/>
                <a:uFillTx/>
                <a:ea typeface="+mj-ea"/>
                <a:cs typeface="+mj-cs"/>
              </a:rPr>
              <a:t> Semester</a:t>
            </a:r>
          </a:p>
          <a:p>
            <a:pPr marL="0" marR="0" lvl="0" indent="0" algn="l" defTabSz="457200" rtl="0" eaLnBrk="1" fontAlgn="auto" latinLnBrk="0" hangingPunct="1">
              <a:lnSpc>
                <a:spcPct val="100000"/>
              </a:lnSpc>
              <a:spcBef>
                <a:spcPts val="1000"/>
              </a:spcBef>
              <a:spcAft>
                <a:spcPts val="0"/>
              </a:spcAft>
              <a:buClr>
                <a:srgbClr val="1E5155">
                  <a:lumMod val="40000"/>
                  <a:lumOff val="60000"/>
                </a:srgbClr>
              </a:buClr>
              <a:buSzPct val="80000"/>
              <a:buFont typeface="Wingdings 3" charset="2"/>
              <a:buNone/>
              <a:tabLst/>
              <a:defRPr/>
            </a:pPr>
            <a:r>
              <a:rPr kumimoji="0" lang="en-US" sz="2400" b="1" i="0" u="none" strike="noStrike" kern="1200" spc="0" normalizeH="0" baseline="0" noProof="0" dirty="0">
                <a:ln>
                  <a:noFill/>
                </a:ln>
                <a:solidFill>
                  <a:srgbClr val="1A69B1"/>
                </a:solidFill>
                <a:effectLst/>
                <a:uLnTx/>
                <a:uFillTx/>
                <a:ea typeface="+mj-ea"/>
                <a:cs typeface="+mj-cs"/>
              </a:rPr>
              <a:t>Saroj Dhital</a:t>
            </a:r>
          </a:p>
          <a:p>
            <a:pPr marL="0" marR="0" lvl="0" indent="0" algn="l" defTabSz="457200" rtl="0" eaLnBrk="1" fontAlgn="auto" latinLnBrk="0" hangingPunct="1">
              <a:lnSpc>
                <a:spcPct val="100000"/>
              </a:lnSpc>
              <a:spcBef>
                <a:spcPts val="1000"/>
              </a:spcBef>
              <a:spcAft>
                <a:spcPts val="0"/>
              </a:spcAft>
              <a:buClr>
                <a:srgbClr val="1E5155">
                  <a:lumMod val="40000"/>
                  <a:lumOff val="60000"/>
                </a:srgbClr>
              </a:buClr>
              <a:buSzPct val="80000"/>
              <a:buFont typeface="Wingdings 3" charset="2"/>
              <a:buNone/>
              <a:tabLst/>
              <a:defRPr/>
            </a:pPr>
            <a:r>
              <a:rPr kumimoji="0" lang="en-US" sz="2400" b="1" i="0" u="none" strike="noStrike" kern="1200" spc="0" normalizeH="0" baseline="0" noProof="0" dirty="0">
                <a:ln>
                  <a:noFill/>
                </a:ln>
                <a:solidFill>
                  <a:srgbClr val="1A69B1"/>
                </a:solidFill>
                <a:effectLst/>
                <a:uLnTx/>
                <a:uFillTx/>
                <a:ea typeface="+mj-ea"/>
                <a:cs typeface="+mj-cs"/>
              </a:rPr>
              <a:t>31</a:t>
            </a:r>
            <a:r>
              <a:rPr lang="en-US" sz="2400" b="1" baseline="30000" dirty="0" err="1">
                <a:solidFill>
                  <a:srgbClr val="1A69B1"/>
                </a:solidFill>
                <a:ea typeface="+mj-ea"/>
                <a:cs typeface="+mj-cs"/>
              </a:rPr>
              <a:t>st</a:t>
            </a:r>
            <a:r>
              <a:rPr kumimoji="0" lang="en-US" sz="2400" b="1" i="0" u="none" strike="noStrike" kern="1200" spc="0" normalizeH="0" baseline="0" noProof="0" dirty="0">
                <a:ln>
                  <a:noFill/>
                </a:ln>
                <a:solidFill>
                  <a:srgbClr val="1A69B1"/>
                </a:solidFill>
                <a:effectLst/>
                <a:uLnTx/>
                <a:uFillTx/>
                <a:ea typeface="+mj-ea"/>
                <a:cs typeface="+mj-cs"/>
              </a:rPr>
              <a:t> December 2021</a:t>
            </a:r>
          </a:p>
          <a:p>
            <a:pPr marL="0" indent="0">
              <a:buNone/>
            </a:pPr>
            <a:endParaRPr lang="en-US" dirty="0">
              <a:latin typeface="Century Gothic (Headings)"/>
            </a:endParaRPr>
          </a:p>
        </p:txBody>
      </p:sp>
      <p:sp>
        <p:nvSpPr>
          <p:cNvPr id="6" name="Rectangle 5">
            <a:extLst>
              <a:ext uri="{FF2B5EF4-FFF2-40B4-BE49-F238E27FC236}">
                <a16:creationId xmlns:a16="http://schemas.microsoft.com/office/drawing/2014/main" id="{365AC0C1-C759-438C-B145-27824F25A1CD}"/>
              </a:ext>
            </a:extLst>
          </p:cNvPr>
          <p:cNvSpPr/>
          <p:nvPr/>
        </p:nvSpPr>
        <p:spPr>
          <a:xfrm flipV="1">
            <a:off x="1032363" y="1587813"/>
            <a:ext cx="917019" cy="45719"/>
          </a:xfrm>
          <a:prstGeom prst="rect">
            <a:avLst/>
          </a:prstGeom>
          <a:solidFill>
            <a:srgbClr val="C51C8A"/>
          </a:solidFill>
          <a:ln>
            <a:solidFill>
              <a:srgbClr val="C51C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sp>
        <p:nvSpPr>
          <p:cNvPr id="11" name="Rectangle 10">
            <a:extLst>
              <a:ext uri="{FF2B5EF4-FFF2-40B4-BE49-F238E27FC236}">
                <a16:creationId xmlns:a16="http://schemas.microsoft.com/office/drawing/2014/main" id="{B84C2F14-A24F-4354-A78C-B7353C6321C0}"/>
              </a:ext>
            </a:extLst>
          </p:cNvPr>
          <p:cNvSpPr/>
          <p:nvPr/>
        </p:nvSpPr>
        <p:spPr>
          <a:xfrm flipV="1">
            <a:off x="1990889" y="1589553"/>
            <a:ext cx="917019" cy="45719"/>
          </a:xfrm>
          <a:prstGeom prst="rect">
            <a:avLst/>
          </a:prstGeom>
          <a:solidFill>
            <a:srgbClr val="1A69B1"/>
          </a:solidFill>
          <a:ln>
            <a:solidFill>
              <a:srgbClr val="1A69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sp>
        <p:nvSpPr>
          <p:cNvPr id="12" name="Rectangle 11">
            <a:extLst>
              <a:ext uri="{FF2B5EF4-FFF2-40B4-BE49-F238E27FC236}">
                <a16:creationId xmlns:a16="http://schemas.microsoft.com/office/drawing/2014/main" id="{7D0B7361-17A3-47A4-B261-FB803B25474F}"/>
              </a:ext>
            </a:extLst>
          </p:cNvPr>
          <p:cNvSpPr/>
          <p:nvPr/>
        </p:nvSpPr>
        <p:spPr>
          <a:xfrm flipV="1">
            <a:off x="2949415" y="1587812"/>
            <a:ext cx="917019" cy="45719"/>
          </a:xfrm>
          <a:prstGeom prst="rect">
            <a:avLst/>
          </a:prstGeom>
          <a:solidFill>
            <a:srgbClr val="F7EE3C"/>
          </a:solidFill>
          <a:ln>
            <a:solidFill>
              <a:srgbClr val="F7EE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pic>
        <p:nvPicPr>
          <p:cNvPr id="21" name="Picture 20">
            <a:extLst>
              <a:ext uri="{FF2B5EF4-FFF2-40B4-BE49-F238E27FC236}">
                <a16:creationId xmlns:a16="http://schemas.microsoft.com/office/drawing/2014/main" id="{B7E82D2A-6AAD-4BD4-A085-0A1CEA6D5E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3048" y="6007389"/>
            <a:ext cx="1483243" cy="418807"/>
          </a:xfrm>
          <a:prstGeom prst="rect">
            <a:avLst/>
          </a:prstGeom>
        </p:spPr>
      </p:pic>
    </p:spTree>
    <p:extLst>
      <p:ext uri="{BB962C8B-B14F-4D97-AF65-F5344CB8AC3E}">
        <p14:creationId xmlns:p14="http://schemas.microsoft.com/office/powerpoint/2010/main" val="2042185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C622A0-A392-49FE-87F9-1142413780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7629" y="6007390"/>
            <a:ext cx="1353457" cy="418807"/>
          </a:xfrm>
          <a:prstGeom prst="rect">
            <a:avLst/>
          </a:prstGeom>
        </p:spPr>
      </p:pic>
      <p:sp>
        <p:nvSpPr>
          <p:cNvPr id="2" name="Title 1">
            <a:extLst>
              <a:ext uri="{FF2B5EF4-FFF2-40B4-BE49-F238E27FC236}">
                <a16:creationId xmlns:a16="http://schemas.microsoft.com/office/drawing/2014/main" id="{7A75F788-951B-4EBA-BE03-87731A44142A}"/>
              </a:ext>
            </a:extLst>
          </p:cNvPr>
          <p:cNvSpPr>
            <a:spLocks noGrp="1"/>
          </p:cNvSpPr>
          <p:nvPr>
            <p:ph type="title"/>
          </p:nvPr>
        </p:nvSpPr>
        <p:spPr>
          <a:xfrm>
            <a:off x="0" y="2"/>
            <a:ext cx="12192000" cy="1088570"/>
          </a:xfrm>
          <a:solidFill>
            <a:schemeClr val="bg1">
              <a:lumMod val="95000"/>
            </a:schemeClr>
          </a:solidFill>
        </p:spPr>
        <p:txBody>
          <a:bodyPr anchor="ctr">
            <a:normAutofit/>
          </a:bodyPr>
          <a:lstStyle/>
          <a:p>
            <a:r>
              <a:rPr lang="en-US" sz="3600" b="1" dirty="0">
                <a:solidFill>
                  <a:schemeClr val="bg2">
                    <a:lumMod val="25000"/>
                  </a:schemeClr>
                </a:solidFill>
                <a:latin typeface="Century Gothic (Headings)"/>
              </a:rPr>
              <a:t>       </a:t>
            </a:r>
            <a:r>
              <a:rPr lang="en-US" sz="3200" b="1" dirty="0">
                <a:solidFill>
                  <a:schemeClr val="bg2">
                    <a:lumMod val="25000"/>
                  </a:schemeClr>
                </a:solidFill>
                <a:latin typeface="Century Gothic (Headings)"/>
              </a:rPr>
              <a:t>Unit 2.7:  Amazon’s Elastic Cloud</a:t>
            </a:r>
            <a:endParaRPr lang="en-US" sz="3600" b="1" dirty="0">
              <a:solidFill>
                <a:schemeClr val="bg2">
                  <a:lumMod val="25000"/>
                </a:schemeClr>
              </a:solidFill>
              <a:latin typeface="Century Gothic (Headings)"/>
            </a:endParaRPr>
          </a:p>
        </p:txBody>
      </p:sp>
      <p:sp>
        <p:nvSpPr>
          <p:cNvPr id="3" name="Content Placeholder 2">
            <a:extLst>
              <a:ext uri="{FF2B5EF4-FFF2-40B4-BE49-F238E27FC236}">
                <a16:creationId xmlns:a16="http://schemas.microsoft.com/office/drawing/2014/main" id="{25D963D5-D7B1-42A0-BC2E-198BAED61C10}"/>
              </a:ext>
            </a:extLst>
          </p:cNvPr>
          <p:cNvSpPr>
            <a:spLocks noGrp="1"/>
          </p:cNvSpPr>
          <p:nvPr>
            <p:ph idx="1"/>
          </p:nvPr>
        </p:nvSpPr>
        <p:spPr>
          <a:xfrm>
            <a:off x="629557" y="1329748"/>
            <a:ext cx="10932886" cy="4436464"/>
          </a:xfrm>
          <a:solidFill>
            <a:schemeClr val="bg1"/>
          </a:solidFill>
        </p:spPr>
        <p:txBody>
          <a:bodyPr>
            <a:noAutofit/>
          </a:bodyPr>
          <a:lstStyle/>
          <a:p>
            <a:pPr algn="just">
              <a:buFont typeface="Wingdings" panose="05000000000000000000" pitchFamily="2" charset="2"/>
              <a:buChar char="Ø"/>
            </a:pPr>
            <a:r>
              <a:rPr lang="en-US" sz="1900" dirty="0" err="1">
                <a:solidFill>
                  <a:schemeClr val="tx1">
                    <a:lumMod val="85000"/>
                    <a:lumOff val="15000"/>
                  </a:schemeClr>
                </a:solidFill>
              </a:rPr>
              <a:t>EC2</a:t>
            </a:r>
            <a:r>
              <a:rPr lang="en-US" sz="1900" dirty="0">
                <a:solidFill>
                  <a:schemeClr val="tx1">
                    <a:lumMod val="85000"/>
                    <a:lumOff val="15000"/>
                  </a:schemeClr>
                </a:solidFill>
              </a:rPr>
              <a:t> is based on the Xen virtualization strategy. In </a:t>
            </a:r>
            <a:r>
              <a:rPr lang="en-US" sz="1900" dirty="0" err="1">
                <a:solidFill>
                  <a:schemeClr val="tx1">
                    <a:lumMod val="85000"/>
                    <a:lumOff val="15000"/>
                  </a:schemeClr>
                </a:solidFill>
              </a:rPr>
              <a:t>EC2</a:t>
            </a:r>
            <a:r>
              <a:rPr lang="en-US" sz="1900" dirty="0">
                <a:solidFill>
                  <a:schemeClr val="tx1">
                    <a:lumMod val="85000"/>
                    <a:lumOff val="15000"/>
                  </a:schemeClr>
                </a:solidFill>
              </a:rPr>
              <a:t> each virtual machine functions as a virtual private server and is called an instance; an instance specifies the maximum amount of resources available to an application, the interface for that instance, as well as, the cost per hour. This is a web service that provides resizable computing capacity in the cloud. It is designed to make web-scale computing easier for developers and offers many advantages to customers:</a:t>
            </a:r>
          </a:p>
          <a:p>
            <a:pPr lvl="1" algn="just">
              <a:buFont typeface="Wingdings" panose="05000000000000000000" pitchFamily="2" charset="2"/>
              <a:buChar char="Ø"/>
            </a:pPr>
            <a:r>
              <a:rPr lang="en-US" sz="1700" dirty="0">
                <a:solidFill>
                  <a:schemeClr val="tx1">
                    <a:lumMod val="85000"/>
                    <a:lumOff val="15000"/>
                  </a:schemeClr>
                </a:solidFill>
              </a:rPr>
              <a:t>It is a web service interface that allows customers to obtain and configure capacity with minimal effort.</a:t>
            </a:r>
          </a:p>
          <a:p>
            <a:pPr lvl="1" algn="just">
              <a:buFont typeface="Wingdings" panose="05000000000000000000" pitchFamily="2" charset="2"/>
              <a:buChar char="Ø"/>
            </a:pPr>
            <a:r>
              <a:rPr lang="en-US" sz="1700" dirty="0">
                <a:solidFill>
                  <a:schemeClr val="tx1">
                    <a:lumMod val="85000"/>
                    <a:lumOff val="15000"/>
                  </a:schemeClr>
                </a:solidFill>
              </a:rPr>
              <a:t>It provides users with complete control of their (leased) computing resources and lets them run on a proven computing environment.</a:t>
            </a:r>
          </a:p>
          <a:p>
            <a:pPr lvl="1" algn="just">
              <a:buFont typeface="Wingdings" panose="05000000000000000000" pitchFamily="2" charset="2"/>
              <a:buChar char="Ø"/>
            </a:pPr>
            <a:r>
              <a:rPr lang="en-US" sz="1700" dirty="0">
                <a:solidFill>
                  <a:schemeClr val="tx1">
                    <a:lumMod val="85000"/>
                    <a:lumOff val="15000"/>
                  </a:schemeClr>
                </a:solidFill>
              </a:rPr>
              <a:t>It reduces the time required to obtain and boot new server instances to minutes, allowing customers to quickly scale capacity as their computing demands dictate.</a:t>
            </a:r>
          </a:p>
          <a:p>
            <a:pPr lvl="1" algn="just">
              <a:buFont typeface="Wingdings" panose="05000000000000000000" pitchFamily="2" charset="2"/>
              <a:buChar char="Ø"/>
            </a:pPr>
            <a:r>
              <a:rPr lang="en-US" sz="1700" dirty="0">
                <a:solidFill>
                  <a:schemeClr val="tx1">
                    <a:lumMod val="85000"/>
                    <a:lumOff val="15000"/>
                  </a:schemeClr>
                </a:solidFill>
              </a:rPr>
              <a:t> It changes the economics of computing by allowing clients to pay only for the capacity they actually use.</a:t>
            </a:r>
          </a:p>
          <a:p>
            <a:pPr lvl="1" algn="just">
              <a:buFont typeface="Wingdings" panose="05000000000000000000" pitchFamily="2" charset="2"/>
              <a:buChar char="Ø"/>
            </a:pPr>
            <a:r>
              <a:rPr lang="en-US" sz="1700" dirty="0">
                <a:solidFill>
                  <a:schemeClr val="tx1">
                    <a:lumMod val="85000"/>
                    <a:lumOff val="15000"/>
                  </a:schemeClr>
                </a:solidFill>
              </a:rPr>
              <a:t>It provides developers the tools needed to build failure-resilient applications and isolate themselves from common failure scenarios.</a:t>
            </a:r>
          </a:p>
        </p:txBody>
      </p:sp>
      <p:sp>
        <p:nvSpPr>
          <p:cNvPr id="6" name="Rectangle 5">
            <a:extLst>
              <a:ext uri="{FF2B5EF4-FFF2-40B4-BE49-F238E27FC236}">
                <a16:creationId xmlns:a16="http://schemas.microsoft.com/office/drawing/2014/main" id="{365AC0C1-C759-438C-B145-27824F25A1CD}"/>
              </a:ext>
            </a:extLst>
          </p:cNvPr>
          <p:cNvSpPr/>
          <p:nvPr/>
        </p:nvSpPr>
        <p:spPr>
          <a:xfrm flipV="1">
            <a:off x="994263" y="876613"/>
            <a:ext cx="917019" cy="45719"/>
          </a:xfrm>
          <a:prstGeom prst="rect">
            <a:avLst/>
          </a:prstGeom>
          <a:solidFill>
            <a:srgbClr val="C51C8A"/>
          </a:solidFill>
          <a:ln>
            <a:solidFill>
              <a:srgbClr val="C51C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sp>
        <p:nvSpPr>
          <p:cNvPr id="11" name="Rectangle 10">
            <a:extLst>
              <a:ext uri="{FF2B5EF4-FFF2-40B4-BE49-F238E27FC236}">
                <a16:creationId xmlns:a16="http://schemas.microsoft.com/office/drawing/2014/main" id="{B84C2F14-A24F-4354-A78C-B7353C6321C0}"/>
              </a:ext>
            </a:extLst>
          </p:cNvPr>
          <p:cNvSpPr/>
          <p:nvPr/>
        </p:nvSpPr>
        <p:spPr>
          <a:xfrm flipV="1">
            <a:off x="1952789" y="878353"/>
            <a:ext cx="917019" cy="45719"/>
          </a:xfrm>
          <a:prstGeom prst="rect">
            <a:avLst/>
          </a:prstGeom>
          <a:solidFill>
            <a:srgbClr val="1A69B1"/>
          </a:solidFill>
          <a:ln>
            <a:solidFill>
              <a:srgbClr val="1A69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sp>
        <p:nvSpPr>
          <p:cNvPr id="12" name="Rectangle 11">
            <a:extLst>
              <a:ext uri="{FF2B5EF4-FFF2-40B4-BE49-F238E27FC236}">
                <a16:creationId xmlns:a16="http://schemas.microsoft.com/office/drawing/2014/main" id="{7D0B7361-17A3-47A4-B261-FB803B25474F}"/>
              </a:ext>
            </a:extLst>
          </p:cNvPr>
          <p:cNvSpPr/>
          <p:nvPr/>
        </p:nvSpPr>
        <p:spPr>
          <a:xfrm flipV="1">
            <a:off x="2911315" y="876612"/>
            <a:ext cx="917019" cy="45719"/>
          </a:xfrm>
          <a:prstGeom prst="rect">
            <a:avLst/>
          </a:prstGeom>
          <a:solidFill>
            <a:srgbClr val="F7EE3C"/>
          </a:solidFill>
          <a:ln>
            <a:solidFill>
              <a:srgbClr val="F7EE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pic>
        <p:nvPicPr>
          <p:cNvPr id="21" name="Picture 20">
            <a:extLst>
              <a:ext uri="{FF2B5EF4-FFF2-40B4-BE49-F238E27FC236}">
                <a16:creationId xmlns:a16="http://schemas.microsoft.com/office/drawing/2014/main" id="{B7E82D2A-6AAD-4BD4-A085-0A1CEA6D5E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3048" y="6007389"/>
            <a:ext cx="1483243" cy="418807"/>
          </a:xfrm>
          <a:prstGeom prst="rect">
            <a:avLst/>
          </a:prstGeom>
        </p:spPr>
      </p:pic>
      <p:sp>
        <p:nvSpPr>
          <p:cNvPr id="9" name="Content Placeholder 2">
            <a:extLst>
              <a:ext uri="{FF2B5EF4-FFF2-40B4-BE49-F238E27FC236}">
                <a16:creationId xmlns:a16="http://schemas.microsoft.com/office/drawing/2014/main" id="{08D62A4D-DAF3-4043-9658-778F8988405B}"/>
              </a:ext>
            </a:extLst>
          </p:cNvPr>
          <p:cNvSpPr txBox="1">
            <a:spLocks/>
          </p:cNvSpPr>
          <p:nvPr/>
        </p:nvSpPr>
        <p:spPr>
          <a:xfrm>
            <a:off x="838200" y="6110225"/>
            <a:ext cx="3440723" cy="403083"/>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solidFill>
                  <a:srgbClr val="1A69B1"/>
                </a:solidFill>
              </a:rPr>
              <a:t>Cloud Computing</a:t>
            </a:r>
          </a:p>
        </p:txBody>
      </p:sp>
    </p:spTree>
    <p:extLst>
      <p:ext uri="{BB962C8B-B14F-4D97-AF65-F5344CB8AC3E}">
        <p14:creationId xmlns:p14="http://schemas.microsoft.com/office/powerpoint/2010/main" val="3262237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C622A0-A392-49FE-87F9-1142413780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7629" y="6007390"/>
            <a:ext cx="1353457" cy="418807"/>
          </a:xfrm>
          <a:prstGeom prst="rect">
            <a:avLst/>
          </a:prstGeom>
        </p:spPr>
      </p:pic>
      <p:sp>
        <p:nvSpPr>
          <p:cNvPr id="2" name="Title 1">
            <a:extLst>
              <a:ext uri="{FF2B5EF4-FFF2-40B4-BE49-F238E27FC236}">
                <a16:creationId xmlns:a16="http://schemas.microsoft.com/office/drawing/2014/main" id="{7A75F788-951B-4EBA-BE03-87731A44142A}"/>
              </a:ext>
            </a:extLst>
          </p:cNvPr>
          <p:cNvSpPr>
            <a:spLocks noGrp="1"/>
          </p:cNvSpPr>
          <p:nvPr>
            <p:ph type="title"/>
          </p:nvPr>
        </p:nvSpPr>
        <p:spPr>
          <a:xfrm>
            <a:off x="0" y="2"/>
            <a:ext cx="12192000" cy="1088570"/>
          </a:xfrm>
          <a:solidFill>
            <a:schemeClr val="bg1">
              <a:lumMod val="95000"/>
            </a:schemeClr>
          </a:solidFill>
        </p:spPr>
        <p:txBody>
          <a:bodyPr anchor="ctr">
            <a:normAutofit/>
          </a:bodyPr>
          <a:lstStyle/>
          <a:p>
            <a:r>
              <a:rPr lang="en-US" sz="3600" b="1" dirty="0">
                <a:solidFill>
                  <a:schemeClr val="bg2">
                    <a:lumMod val="25000"/>
                  </a:schemeClr>
                </a:solidFill>
                <a:latin typeface="Century Gothic (Headings)"/>
              </a:rPr>
              <a:t>       </a:t>
            </a:r>
            <a:r>
              <a:rPr lang="en-US" sz="3200" b="1" dirty="0">
                <a:solidFill>
                  <a:schemeClr val="bg2">
                    <a:lumMod val="25000"/>
                  </a:schemeClr>
                </a:solidFill>
                <a:latin typeface="Century Gothic (Headings)"/>
              </a:rPr>
              <a:t>Unit 2.7:  Amazon </a:t>
            </a:r>
            <a:r>
              <a:rPr lang="en-US" sz="3200" b="1" dirty="0" err="1">
                <a:solidFill>
                  <a:schemeClr val="bg2">
                    <a:lumMod val="25000"/>
                  </a:schemeClr>
                </a:solidFill>
                <a:latin typeface="Century Gothic (Headings)"/>
              </a:rPr>
              <a:t>EC2</a:t>
            </a:r>
            <a:r>
              <a:rPr lang="en-US" sz="3200" b="1" dirty="0">
                <a:solidFill>
                  <a:schemeClr val="bg2">
                    <a:lumMod val="25000"/>
                  </a:schemeClr>
                </a:solidFill>
                <a:latin typeface="Century Gothic (Headings)"/>
              </a:rPr>
              <a:t> Service Characteristics</a:t>
            </a:r>
            <a:endParaRPr lang="en-US" sz="3600" b="1" dirty="0">
              <a:solidFill>
                <a:schemeClr val="bg2">
                  <a:lumMod val="25000"/>
                </a:schemeClr>
              </a:solidFill>
              <a:latin typeface="Century Gothic (Headings)"/>
            </a:endParaRPr>
          </a:p>
        </p:txBody>
      </p:sp>
      <p:sp>
        <p:nvSpPr>
          <p:cNvPr id="3" name="Content Placeholder 2">
            <a:extLst>
              <a:ext uri="{FF2B5EF4-FFF2-40B4-BE49-F238E27FC236}">
                <a16:creationId xmlns:a16="http://schemas.microsoft.com/office/drawing/2014/main" id="{25D963D5-D7B1-42A0-BC2E-198BAED61C10}"/>
              </a:ext>
            </a:extLst>
          </p:cNvPr>
          <p:cNvSpPr>
            <a:spLocks noGrp="1"/>
          </p:cNvSpPr>
          <p:nvPr>
            <p:ph idx="1"/>
          </p:nvPr>
        </p:nvSpPr>
        <p:spPr>
          <a:xfrm>
            <a:off x="629557" y="1329748"/>
            <a:ext cx="10932886" cy="4436464"/>
          </a:xfrm>
          <a:solidFill>
            <a:schemeClr val="bg1"/>
          </a:solidFill>
        </p:spPr>
        <p:txBody>
          <a:bodyPr>
            <a:noAutofit/>
          </a:bodyPr>
          <a:lstStyle/>
          <a:p>
            <a:pPr algn="just">
              <a:buFont typeface="Wingdings" panose="05000000000000000000" pitchFamily="2" charset="2"/>
              <a:buChar char="Ø"/>
            </a:pPr>
            <a:r>
              <a:rPr lang="en-US" sz="1900" b="1" dirty="0">
                <a:solidFill>
                  <a:schemeClr val="tx1">
                    <a:lumMod val="85000"/>
                    <a:lumOff val="15000"/>
                  </a:schemeClr>
                </a:solidFill>
              </a:rPr>
              <a:t>Dynamic Scalability</a:t>
            </a:r>
          </a:p>
          <a:p>
            <a:pPr algn="just">
              <a:buFont typeface="Wingdings" panose="05000000000000000000" pitchFamily="2" charset="2"/>
              <a:buChar char="Ø"/>
            </a:pPr>
            <a:r>
              <a:rPr lang="en-US" sz="1900" b="1" dirty="0">
                <a:solidFill>
                  <a:schemeClr val="tx1">
                    <a:lumMod val="85000"/>
                    <a:lumOff val="15000"/>
                  </a:schemeClr>
                </a:solidFill>
              </a:rPr>
              <a:t>Full Control of Instances</a:t>
            </a:r>
          </a:p>
          <a:p>
            <a:pPr algn="just">
              <a:buFont typeface="Wingdings" panose="05000000000000000000" pitchFamily="2" charset="2"/>
              <a:buChar char="Ø"/>
            </a:pPr>
            <a:r>
              <a:rPr lang="en-US" sz="1900" b="1" dirty="0">
                <a:solidFill>
                  <a:schemeClr val="tx1">
                    <a:lumMod val="85000"/>
                    <a:lumOff val="15000"/>
                  </a:schemeClr>
                </a:solidFill>
              </a:rPr>
              <a:t>Configuration Flexibility</a:t>
            </a:r>
          </a:p>
          <a:p>
            <a:pPr algn="just">
              <a:buFont typeface="Wingdings" panose="05000000000000000000" pitchFamily="2" charset="2"/>
              <a:buChar char="Ø"/>
            </a:pPr>
            <a:r>
              <a:rPr lang="en-US" sz="1900" b="1" dirty="0">
                <a:solidFill>
                  <a:schemeClr val="tx1">
                    <a:lumMod val="85000"/>
                    <a:lumOff val="15000"/>
                  </a:schemeClr>
                </a:solidFill>
              </a:rPr>
              <a:t>Integration with Other Amazon Web Services</a:t>
            </a:r>
          </a:p>
          <a:p>
            <a:pPr algn="just">
              <a:buFont typeface="Wingdings" panose="05000000000000000000" pitchFamily="2" charset="2"/>
              <a:buChar char="Ø"/>
            </a:pPr>
            <a:r>
              <a:rPr lang="en-US" sz="1900" b="1" dirty="0">
                <a:solidFill>
                  <a:schemeClr val="tx1">
                    <a:lumMod val="85000"/>
                    <a:lumOff val="15000"/>
                  </a:schemeClr>
                </a:solidFill>
              </a:rPr>
              <a:t>Reliable and Resilient Performance Amazon Elastic Block Store (EBS)</a:t>
            </a:r>
          </a:p>
          <a:p>
            <a:pPr algn="just">
              <a:buFont typeface="Wingdings" panose="05000000000000000000" pitchFamily="2" charset="2"/>
              <a:buChar char="Ø"/>
            </a:pPr>
            <a:r>
              <a:rPr lang="en-US" sz="1900" b="1" dirty="0">
                <a:solidFill>
                  <a:schemeClr val="tx1">
                    <a:lumMod val="85000"/>
                    <a:lumOff val="15000"/>
                  </a:schemeClr>
                </a:solidFill>
              </a:rPr>
              <a:t>Support for Use in Geographically Disparate Locations</a:t>
            </a:r>
            <a:endParaRPr lang="en-US" sz="1700" b="1" dirty="0">
              <a:solidFill>
                <a:schemeClr val="tx1">
                  <a:lumMod val="85000"/>
                  <a:lumOff val="15000"/>
                </a:schemeClr>
              </a:solidFill>
            </a:endParaRPr>
          </a:p>
        </p:txBody>
      </p:sp>
      <p:sp>
        <p:nvSpPr>
          <p:cNvPr id="6" name="Rectangle 5">
            <a:extLst>
              <a:ext uri="{FF2B5EF4-FFF2-40B4-BE49-F238E27FC236}">
                <a16:creationId xmlns:a16="http://schemas.microsoft.com/office/drawing/2014/main" id="{365AC0C1-C759-438C-B145-27824F25A1CD}"/>
              </a:ext>
            </a:extLst>
          </p:cNvPr>
          <p:cNvSpPr/>
          <p:nvPr/>
        </p:nvSpPr>
        <p:spPr>
          <a:xfrm flipV="1">
            <a:off x="994263" y="876613"/>
            <a:ext cx="917019" cy="45719"/>
          </a:xfrm>
          <a:prstGeom prst="rect">
            <a:avLst/>
          </a:prstGeom>
          <a:solidFill>
            <a:srgbClr val="C51C8A"/>
          </a:solidFill>
          <a:ln>
            <a:solidFill>
              <a:srgbClr val="C51C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sp>
        <p:nvSpPr>
          <p:cNvPr id="11" name="Rectangle 10">
            <a:extLst>
              <a:ext uri="{FF2B5EF4-FFF2-40B4-BE49-F238E27FC236}">
                <a16:creationId xmlns:a16="http://schemas.microsoft.com/office/drawing/2014/main" id="{B84C2F14-A24F-4354-A78C-B7353C6321C0}"/>
              </a:ext>
            </a:extLst>
          </p:cNvPr>
          <p:cNvSpPr/>
          <p:nvPr/>
        </p:nvSpPr>
        <p:spPr>
          <a:xfrm flipV="1">
            <a:off x="1952789" y="878353"/>
            <a:ext cx="917019" cy="45719"/>
          </a:xfrm>
          <a:prstGeom prst="rect">
            <a:avLst/>
          </a:prstGeom>
          <a:solidFill>
            <a:srgbClr val="1A69B1"/>
          </a:solidFill>
          <a:ln>
            <a:solidFill>
              <a:srgbClr val="1A69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sp>
        <p:nvSpPr>
          <p:cNvPr id="12" name="Rectangle 11">
            <a:extLst>
              <a:ext uri="{FF2B5EF4-FFF2-40B4-BE49-F238E27FC236}">
                <a16:creationId xmlns:a16="http://schemas.microsoft.com/office/drawing/2014/main" id="{7D0B7361-17A3-47A4-B261-FB803B25474F}"/>
              </a:ext>
            </a:extLst>
          </p:cNvPr>
          <p:cNvSpPr/>
          <p:nvPr/>
        </p:nvSpPr>
        <p:spPr>
          <a:xfrm flipV="1">
            <a:off x="2911315" y="876612"/>
            <a:ext cx="917019" cy="45719"/>
          </a:xfrm>
          <a:prstGeom prst="rect">
            <a:avLst/>
          </a:prstGeom>
          <a:solidFill>
            <a:srgbClr val="F7EE3C"/>
          </a:solidFill>
          <a:ln>
            <a:solidFill>
              <a:srgbClr val="F7EE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pic>
        <p:nvPicPr>
          <p:cNvPr id="21" name="Picture 20">
            <a:extLst>
              <a:ext uri="{FF2B5EF4-FFF2-40B4-BE49-F238E27FC236}">
                <a16:creationId xmlns:a16="http://schemas.microsoft.com/office/drawing/2014/main" id="{B7E82D2A-6AAD-4BD4-A085-0A1CEA6D5E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3048" y="6007389"/>
            <a:ext cx="1483243" cy="418807"/>
          </a:xfrm>
          <a:prstGeom prst="rect">
            <a:avLst/>
          </a:prstGeom>
        </p:spPr>
      </p:pic>
      <p:sp>
        <p:nvSpPr>
          <p:cNvPr id="9" name="Content Placeholder 2">
            <a:extLst>
              <a:ext uri="{FF2B5EF4-FFF2-40B4-BE49-F238E27FC236}">
                <a16:creationId xmlns:a16="http://schemas.microsoft.com/office/drawing/2014/main" id="{08D62A4D-DAF3-4043-9658-778F8988405B}"/>
              </a:ext>
            </a:extLst>
          </p:cNvPr>
          <p:cNvSpPr txBox="1">
            <a:spLocks/>
          </p:cNvSpPr>
          <p:nvPr/>
        </p:nvSpPr>
        <p:spPr>
          <a:xfrm>
            <a:off x="838200" y="6110225"/>
            <a:ext cx="3440723" cy="403083"/>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solidFill>
                  <a:srgbClr val="1A69B1"/>
                </a:solidFill>
              </a:rPr>
              <a:t>Cloud Computing</a:t>
            </a:r>
          </a:p>
        </p:txBody>
      </p:sp>
    </p:spTree>
    <p:extLst>
      <p:ext uri="{BB962C8B-B14F-4D97-AF65-F5344CB8AC3E}">
        <p14:creationId xmlns:p14="http://schemas.microsoft.com/office/powerpoint/2010/main" val="3805567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C622A0-A392-49FE-87F9-1142413780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7629" y="6007390"/>
            <a:ext cx="1353457" cy="418807"/>
          </a:xfrm>
          <a:prstGeom prst="rect">
            <a:avLst/>
          </a:prstGeom>
        </p:spPr>
      </p:pic>
      <p:sp>
        <p:nvSpPr>
          <p:cNvPr id="2" name="Title 1">
            <a:extLst>
              <a:ext uri="{FF2B5EF4-FFF2-40B4-BE49-F238E27FC236}">
                <a16:creationId xmlns:a16="http://schemas.microsoft.com/office/drawing/2014/main" id="{7A75F788-951B-4EBA-BE03-87731A44142A}"/>
              </a:ext>
            </a:extLst>
          </p:cNvPr>
          <p:cNvSpPr>
            <a:spLocks noGrp="1"/>
          </p:cNvSpPr>
          <p:nvPr>
            <p:ph type="title"/>
          </p:nvPr>
        </p:nvSpPr>
        <p:spPr>
          <a:xfrm>
            <a:off x="0" y="2"/>
            <a:ext cx="12192000" cy="1088570"/>
          </a:xfrm>
          <a:solidFill>
            <a:schemeClr val="bg1">
              <a:lumMod val="95000"/>
            </a:schemeClr>
          </a:solidFill>
        </p:spPr>
        <p:txBody>
          <a:bodyPr anchor="ctr">
            <a:normAutofit/>
          </a:bodyPr>
          <a:lstStyle/>
          <a:p>
            <a:r>
              <a:rPr lang="en-US" sz="3600" b="1" dirty="0">
                <a:solidFill>
                  <a:schemeClr val="bg2">
                    <a:lumMod val="25000"/>
                  </a:schemeClr>
                </a:solidFill>
                <a:latin typeface="Century Gothic (Headings)"/>
              </a:rPr>
              <a:t>       </a:t>
            </a:r>
            <a:r>
              <a:rPr lang="en-US" sz="3200" b="1" dirty="0">
                <a:solidFill>
                  <a:schemeClr val="bg2">
                    <a:lumMod val="25000"/>
                  </a:schemeClr>
                </a:solidFill>
                <a:latin typeface="Century Gothic (Headings)"/>
              </a:rPr>
              <a:t>Unit 2.8:  Monitoring as a service (</a:t>
            </a:r>
            <a:r>
              <a:rPr lang="en-US" sz="3200" b="1" dirty="0" err="1">
                <a:solidFill>
                  <a:schemeClr val="bg2">
                    <a:lumMod val="25000"/>
                  </a:schemeClr>
                </a:solidFill>
                <a:latin typeface="Century Gothic (Headings)"/>
              </a:rPr>
              <a:t>MaaS</a:t>
            </a:r>
            <a:r>
              <a:rPr lang="en-US" sz="3200" b="1" dirty="0">
                <a:solidFill>
                  <a:schemeClr val="bg2">
                    <a:lumMod val="25000"/>
                  </a:schemeClr>
                </a:solidFill>
                <a:latin typeface="Century Gothic (Headings)"/>
              </a:rPr>
              <a:t>)</a:t>
            </a:r>
            <a:endParaRPr lang="en-US" sz="3600" b="1" dirty="0">
              <a:solidFill>
                <a:schemeClr val="bg2">
                  <a:lumMod val="25000"/>
                </a:schemeClr>
              </a:solidFill>
              <a:latin typeface="Century Gothic (Headings)"/>
            </a:endParaRPr>
          </a:p>
        </p:txBody>
      </p:sp>
      <p:sp>
        <p:nvSpPr>
          <p:cNvPr id="3" name="Content Placeholder 2">
            <a:extLst>
              <a:ext uri="{FF2B5EF4-FFF2-40B4-BE49-F238E27FC236}">
                <a16:creationId xmlns:a16="http://schemas.microsoft.com/office/drawing/2014/main" id="{25D963D5-D7B1-42A0-BC2E-198BAED61C10}"/>
              </a:ext>
            </a:extLst>
          </p:cNvPr>
          <p:cNvSpPr>
            <a:spLocks noGrp="1"/>
          </p:cNvSpPr>
          <p:nvPr>
            <p:ph idx="1"/>
          </p:nvPr>
        </p:nvSpPr>
        <p:spPr>
          <a:xfrm>
            <a:off x="629557" y="1329748"/>
            <a:ext cx="10932886" cy="4436464"/>
          </a:xfrm>
          <a:solidFill>
            <a:schemeClr val="bg1"/>
          </a:solidFill>
        </p:spPr>
        <p:txBody>
          <a:bodyPr>
            <a:noAutofit/>
          </a:bodyPr>
          <a:lstStyle/>
          <a:p>
            <a:pPr algn="just">
              <a:buFont typeface="Wingdings" panose="05000000000000000000" pitchFamily="2" charset="2"/>
              <a:buChar char="Ø"/>
            </a:pPr>
            <a:r>
              <a:rPr lang="en-US" sz="1900" dirty="0">
                <a:solidFill>
                  <a:schemeClr val="tx1">
                    <a:lumMod val="85000"/>
                    <a:lumOff val="15000"/>
                  </a:schemeClr>
                </a:solidFill>
              </a:rPr>
              <a:t>Monitoring as a service (</a:t>
            </a:r>
            <a:r>
              <a:rPr lang="en-US" sz="1900" dirty="0" err="1">
                <a:solidFill>
                  <a:schemeClr val="tx1">
                    <a:lumMod val="85000"/>
                    <a:lumOff val="15000"/>
                  </a:schemeClr>
                </a:solidFill>
              </a:rPr>
              <a:t>MaaS</a:t>
            </a:r>
            <a:r>
              <a:rPr lang="en-US" sz="1900" dirty="0">
                <a:solidFill>
                  <a:schemeClr val="tx1">
                    <a:lumMod val="85000"/>
                    <a:lumOff val="15000"/>
                  </a:schemeClr>
                </a:solidFill>
              </a:rPr>
              <a:t>) is one of many cloud delivery models under anything as a service (</a:t>
            </a:r>
            <a:r>
              <a:rPr lang="en-US" sz="1900" dirty="0" err="1">
                <a:solidFill>
                  <a:schemeClr val="tx1">
                    <a:lumMod val="85000"/>
                    <a:lumOff val="15000"/>
                  </a:schemeClr>
                </a:solidFill>
              </a:rPr>
              <a:t>XaaS</a:t>
            </a:r>
            <a:r>
              <a:rPr lang="en-US" sz="1900" dirty="0">
                <a:solidFill>
                  <a:schemeClr val="tx1">
                    <a:lumMod val="85000"/>
                    <a:lumOff val="15000"/>
                  </a:schemeClr>
                </a:solidFill>
              </a:rPr>
              <a:t>). </a:t>
            </a:r>
          </a:p>
          <a:p>
            <a:pPr algn="just">
              <a:buFont typeface="Wingdings" panose="05000000000000000000" pitchFamily="2" charset="2"/>
              <a:buChar char="Ø"/>
            </a:pPr>
            <a:r>
              <a:rPr lang="en-US" sz="1900" dirty="0">
                <a:solidFill>
                  <a:schemeClr val="tx1">
                    <a:lumMod val="85000"/>
                    <a:lumOff val="15000"/>
                  </a:schemeClr>
                </a:solidFill>
              </a:rPr>
              <a:t>It is a framework that facilitates the deployment of monitoring functionalities for various other services and applications within the cloud. </a:t>
            </a:r>
          </a:p>
          <a:p>
            <a:pPr algn="just">
              <a:buFont typeface="Wingdings" panose="05000000000000000000" pitchFamily="2" charset="2"/>
              <a:buChar char="Ø"/>
            </a:pPr>
            <a:r>
              <a:rPr lang="en-US" sz="1900" dirty="0">
                <a:solidFill>
                  <a:schemeClr val="tx1">
                    <a:lumMod val="85000"/>
                    <a:lumOff val="15000"/>
                  </a:schemeClr>
                </a:solidFill>
              </a:rPr>
              <a:t>The most common application for </a:t>
            </a:r>
            <a:r>
              <a:rPr lang="en-US" sz="1900" dirty="0" err="1">
                <a:solidFill>
                  <a:schemeClr val="tx1">
                    <a:lumMod val="85000"/>
                    <a:lumOff val="15000"/>
                  </a:schemeClr>
                </a:solidFill>
              </a:rPr>
              <a:t>MaaS</a:t>
            </a:r>
            <a:r>
              <a:rPr lang="en-US" sz="1900" dirty="0">
                <a:solidFill>
                  <a:schemeClr val="tx1">
                    <a:lumMod val="85000"/>
                    <a:lumOff val="15000"/>
                  </a:schemeClr>
                </a:solidFill>
              </a:rPr>
              <a:t> is online state monitoring, which continuously tracks certain states of applications, networks, systems, instances or any element that may be deployable within the cloud.</a:t>
            </a:r>
          </a:p>
          <a:p>
            <a:pPr algn="just">
              <a:buFont typeface="Wingdings" panose="05000000000000000000" pitchFamily="2" charset="2"/>
              <a:buChar char="Ø"/>
            </a:pPr>
            <a:r>
              <a:rPr lang="en-US" sz="1900" dirty="0">
                <a:solidFill>
                  <a:schemeClr val="tx1">
                    <a:lumMod val="85000"/>
                    <a:lumOff val="15000"/>
                  </a:schemeClr>
                </a:solidFill>
              </a:rPr>
              <a:t>Monitoring as a Service (</a:t>
            </a:r>
            <a:r>
              <a:rPr lang="en-US" sz="1900" dirty="0" err="1">
                <a:solidFill>
                  <a:schemeClr val="tx1">
                    <a:lumMod val="85000"/>
                    <a:lumOff val="15000"/>
                  </a:schemeClr>
                </a:solidFill>
              </a:rPr>
              <a:t>MaaS</a:t>
            </a:r>
            <a:r>
              <a:rPr lang="en-US" sz="1900" dirty="0">
                <a:solidFill>
                  <a:schemeClr val="tx1">
                    <a:lumMod val="85000"/>
                    <a:lumOff val="15000"/>
                  </a:schemeClr>
                </a:solidFill>
              </a:rPr>
              <a:t>) is a security service that provides security to IT assets of any business 24/7. </a:t>
            </a:r>
          </a:p>
          <a:p>
            <a:pPr algn="just">
              <a:buFont typeface="Wingdings" panose="05000000000000000000" pitchFamily="2" charset="2"/>
              <a:buChar char="Ø"/>
            </a:pPr>
            <a:r>
              <a:rPr lang="en-US" sz="1900" dirty="0">
                <a:solidFill>
                  <a:schemeClr val="tx1">
                    <a:lumMod val="85000"/>
                    <a:lumOff val="15000"/>
                  </a:schemeClr>
                </a:solidFill>
              </a:rPr>
              <a:t>It plays a vital role in securing enterprise or government clients from any possible cyber threats. </a:t>
            </a:r>
          </a:p>
          <a:p>
            <a:pPr algn="just">
              <a:buFont typeface="Wingdings" panose="05000000000000000000" pitchFamily="2" charset="2"/>
              <a:buChar char="Ø"/>
            </a:pPr>
            <a:r>
              <a:rPr lang="en-US" sz="1900" dirty="0" err="1">
                <a:solidFill>
                  <a:schemeClr val="tx1">
                    <a:lumMod val="85000"/>
                    <a:lumOff val="15000"/>
                  </a:schemeClr>
                </a:solidFill>
              </a:rPr>
              <a:t>MaaS</a:t>
            </a:r>
            <a:r>
              <a:rPr lang="en-US" sz="1900" dirty="0">
                <a:solidFill>
                  <a:schemeClr val="tx1">
                    <a:lumMod val="85000"/>
                    <a:lumOff val="15000"/>
                  </a:schemeClr>
                </a:solidFill>
              </a:rPr>
              <a:t> is a monitoring service that can be outsourced in a flexible and consumption-based subscription model.</a:t>
            </a:r>
          </a:p>
          <a:p>
            <a:pPr algn="just">
              <a:buFont typeface="Wingdings" panose="05000000000000000000" pitchFamily="2" charset="2"/>
              <a:buChar char="Ø"/>
            </a:pPr>
            <a:endParaRPr lang="en-US" sz="1700" dirty="0">
              <a:solidFill>
                <a:schemeClr val="tx1">
                  <a:lumMod val="85000"/>
                  <a:lumOff val="15000"/>
                </a:schemeClr>
              </a:solidFill>
            </a:endParaRPr>
          </a:p>
        </p:txBody>
      </p:sp>
      <p:sp>
        <p:nvSpPr>
          <p:cNvPr id="6" name="Rectangle 5">
            <a:extLst>
              <a:ext uri="{FF2B5EF4-FFF2-40B4-BE49-F238E27FC236}">
                <a16:creationId xmlns:a16="http://schemas.microsoft.com/office/drawing/2014/main" id="{365AC0C1-C759-438C-B145-27824F25A1CD}"/>
              </a:ext>
            </a:extLst>
          </p:cNvPr>
          <p:cNvSpPr/>
          <p:nvPr/>
        </p:nvSpPr>
        <p:spPr>
          <a:xfrm flipV="1">
            <a:off x="994263" y="876613"/>
            <a:ext cx="917019" cy="45719"/>
          </a:xfrm>
          <a:prstGeom prst="rect">
            <a:avLst/>
          </a:prstGeom>
          <a:solidFill>
            <a:srgbClr val="C51C8A"/>
          </a:solidFill>
          <a:ln>
            <a:solidFill>
              <a:srgbClr val="C51C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sp>
        <p:nvSpPr>
          <p:cNvPr id="11" name="Rectangle 10">
            <a:extLst>
              <a:ext uri="{FF2B5EF4-FFF2-40B4-BE49-F238E27FC236}">
                <a16:creationId xmlns:a16="http://schemas.microsoft.com/office/drawing/2014/main" id="{B84C2F14-A24F-4354-A78C-B7353C6321C0}"/>
              </a:ext>
            </a:extLst>
          </p:cNvPr>
          <p:cNvSpPr/>
          <p:nvPr/>
        </p:nvSpPr>
        <p:spPr>
          <a:xfrm flipV="1">
            <a:off x="1952789" y="878353"/>
            <a:ext cx="917019" cy="45719"/>
          </a:xfrm>
          <a:prstGeom prst="rect">
            <a:avLst/>
          </a:prstGeom>
          <a:solidFill>
            <a:srgbClr val="1A69B1"/>
          </a:solidFill>
          <a:ln>
            <a:solidFill>
              <a:srgbClr val="1A69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sp>
        <p:nvSpPr>
          <p:cNvPr id="12" name="Rectangle 11">
            <a:extLst>
              <a:ext uri="{FF2B5EF4-FFF2-40B4-BE49-F238E27FC236}">
                <a16:creationId xmlns:a16="http://schemas.microsoft.com/office/drawing/2014/main" id="{7D0B7361-17A3-47A4-B261-FB803B25474F}"/>
              </a:ext>
            </a:extLst>
          </p:cNvPr>
          <p:cNvSpPr/>
          <p:nvPr/>
        </p:nvSpPr>
        <p:spPr>
          <a:xfrm flipV="1">
            <a:off x="2911315" y="876612"/>
            <a:ext cx="917019" cy="45719"/>
          </a:xfrm>
          <a:prstGeom prst="rect">
            <a:avLst/>
          </a:prstGeom>
          <a:solidFill>
            <a:srgbClr val="F7EE3C"/>
          </a:solidFill>
          <a:ln>
            <a:solidFill>
              <a:srgbClr val="F7EE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pic>
        <p:nvPicPr>
          <p:cNvPr id="21" name="Picture 20">
            <a:extLst>
              <a:ext uri="{FF2B5EF4-FFF2-40B4-BE49-F238E27FC236}">
                <a16:creationId xmlns:a16="http://schemas.microsoft.com/office/drawing/2014/main" id="{B7E82D2A-6AAD-4BD4-A085-0A1CEA6D5E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3048" y="6007389"/>
            <a:ext cx="1483243" cy="418807"/>
          </a:xfrm>
          <a:prstGeom prst="rect">
            <a:avLst/>
          </a:prstGeom>
        </p:spPr>
      </p:pic>
      <p:sp>
        <p:nvSpPr>
          <p:cNvPr id="9" name="Content Placeholder 2">
            <a:extLst>
              <a:ext uri="{FF2B5EF4-FFF2-40B4-BE49-F238E27FC236}">
                <a16:creationId xmlns:a16="http://schemas.microsoft.com/office/drawing/2014/main" id="{08D62A4D-DAF3-4043-9658-778F8988405B}"/>
              </a:ext>
            </a:extLst>
          </p:cNvPr>
          <p:cNvSpPr txBox="1">
            <a:spLocks/>
          </p:cNvSpPr>
          <p:nvPr/>
        </p:nvSpPr>
        <p:spPr>
          <a:xfrm>
            <a:off x="838200" y="6110225"/>
            <a:ext cx="3440723" cy="403083"/>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solidFill>
                  <a:srgbClr val="1A69B1"/>
                </a:solidFill>
              </a:rPr>
              <a:t>Cloud Computing</a:t>
            </a:r>
          </a:p>
        </p:txBody>
      </p:sp>
    </p:spTree>
    <p:extLst>
      <p:ext uri="{BB962C8B-B14F-4D97-AF65-F5344CB8AC3E}">
        <p14:creationId xmlns:p14="http://schemas.microsoft.com/office/powerpoint/2010/main" val="1504129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C622A0-A392-49FE-87F9-1142413780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7629" y="6007390"/>
            <a:ext cx="1353457" cy="418807"/>
          </a:xfrm>
          <a:prstGeom prst="rect">
            <a:avLst/>
          </a:prstGeom>
        </p:spPr>
      </p:pic>
      <p:sp>
        <p:nvSpPr>
          <p:cNvPr id="2" name="Title 1">
            <a:extLst>
              <a:ext uri="{FF2B5EF4-FFF2-40B4-BE49-F238E27FC236}">
                <a16:creationId xmlns:a16="http://schemas.microsoft.com/office/drawing/2014/main" id="{7A75F788-951B-4EBA-BE03-87731A44142A}"/>
              </a:ext>
            </a:extLst>
          </p:cNvPr>
          <p:cNvSpPr>
            <a:spLocks noGrp="1"/>
          </p:cNvSpPr>
          <p:nvPr>
            <p:ph type="title"/>
          </p:nvPr>
        </p:nvSpPr>
        <p:spPr>
          <a:xfrm>
            <a:off x="0" y="2"/>
            <a:ext cx="12192000" cy="1088570"/>
          </a:xfrm>
          <a:solidFill>
            <a:schemeClr val="bg1">
              <a:lumMod val="95000"/>
            </a:schemeClr>
          </a:solidFill>
        </p:spPr>
        <p:txBody>
          <a:bodyPr anchor="ctr">
            <a:normAutofit/>
          </a:bodyPr>
          <a:lstStyle/>
          <a:p>
            <a:r>
              <a:rPr lang="en-US" sz="3600" b="1" dirty="0">
                <a:solidFill>
                  <a:schemeClr val="bg2">
                    <a:lumMod val="25000"/>
                  </a:schemeClr>
                </a:solidFill>
                <a:latin typeface="Century Gothic (Headings)"/>
              </a:rPr>
              <a:t>       </a:t>
            </a:r>
            <a:r>
              <a:rPr lang="en-US" sz="3200" b="1" dirty="0">
                <a:solidFill>
                  <a:schemeClr val="bg2">
                    <a:lumMod val="25000"/>
                  </a:schemeClr>
                </a:solidFill>
                <a:latin typeface="Century Gothic (Headings)"/>
              </a:rPr>
              <a:t>Unit 2.8:  </a:t>
            </a:r>
            <a:r>
              <a:rPr lang="en-US" sz="3200" b="1" dirty="0" err="1">
                <a:solidFill>
                  <a:schemeClr val="bg2">
                    <a:lumMod val="25000"/>
                  </a:schemeClr>
                </a:solidFill>
                <a:latin typeface="Century Gothic (Headings)"/>
              </a:rPr>
              <a:t>MaaS</a:t>
            </a:r>
            <a:r>
              <a:rPr lang="en-US" sz="3200" b="1" dirty="0">
                <a:solidFill>
                  <a:schemeClr val="bg2">
                    <a:lumMod val="25000"/>
                  </a:schemeClr>
                </a:solidFill>
                <a:latin typeface="Century Gothic (Headings)"/>
              </a:rPr>
              <a:t> Features</a:t>
            </a:r>
            <a:endParaRPr lang="en-US" sz="3600" b="1" dirty="0">
              <a:solidFill>
                <a:schemeClr val="bg2">
                  <a:lumMod val="25000"/>
                </a:schemeClr>
              </a:solidFill>
              <a:latin typeface="Century Gothic (Headings)"/>
            </a:endParaRPr>
          </a:p>
        </p:txBody>
      </p:sp>
      <p:sp>
        <p:nvSpPr>
          <p:cNvPr id="3" name="Content Placeholder 2">
            <a:extLst>
              <a:ext uri="{FF2B5EF4-FFF2-40B4-BE49-F238E27FC236}">
                <a16:creationId xmlns:a16="http://schemas.microsoft.com/office/drawing/2014/main" id="{25D963D5-D7B1-42A0-BC2E-198BAED61C10}"/>
              </a:ext>
            </a:extLst>
          </p:cNvPr>
          <p:cNvSpPr>
            <a:spLocks noGrp="1"/>
          </p:cNvSpPr>
          <p:nvPr>
            <p:ph idx="1"/>
          </p:nvPr>
        </p:nvSpPr>
        <p:spPr>
          <a:xfrm>
            <a:off x="629557" y="1329748"/>
            <a:ext cx="10932886" cy="4436464"/>
          </a:xfrm>
          <a:solidFill>
            <a:schemeClr val="bg1"/>
          </a:solidFill>
        </p:spPr>
        <p:txBody>
          <a:bodyPr>
            <a:noAutofit/>
          </a:bodyPr>
          <a:lstStyle/>
          <a:p>
            <a:pPr algn="just">
              <a:buFont typeface="Wingdings" panose="05000000000000000000" pitchFamily="2" charset="2"/>
              <a:buChar char="Ø"/>
            </a:pPr>
            <a:r>
              <a:rPr lang="en-US" sz="2000" b="1" dirty="0">
                <a:solidFill>
                  <a:schemeClr val="tx1">
                    <a:lumMod val="85000"/>
                    <a:lumOff val="15000"/>
                  </a:schemeClr>
                </a:solidFill>
              </a:rPr>
              <a:t>Protection Against External and Internal Threats</a:t>
            </a:r>
          </a:p>
          <a:p>
            <a:pPr lvl="1" algn="just">
              <a:buFont typeface="Wingdings" panose="05000000000000000000" pitchFamily="2" charset="2"/>
              <a:buChar char="Ø"/>
            </a:pPr>
            <a:r>
              <a:rPr lang="en-US" sz="2000" b="1" dirty="0">
                <a:solidFill>
                  <a:schemeClr val="tx1">
                    <a:lumMod val="85000"/>
                    <a:lumOff val="15000"/>
                  </a:schemeClr>
                </a:solidFill>
              </a:rPr>
              <a:t>Early Detection</a:t>
            </a:r>
          </a:p>
          <a:p>
            <a:pPr lvl="1" algn="just">
              <a:buFont typeface="Wingdings" panose="05000000000000000000" pitchFamily="2" charset="2"/>
              <a:buChar char="Ø"/>
            </a:pPr>
            <a:r>
              <a:rPr lang="en-US" sz="2000" b="1" dirty="0">
                <a:solidFill>
                  <a:schemeClr val="tx1">
                    <a:lumMod val="85000"/>
                    <a:lumOff val="15000"/>
                  </a:schemeClr>
                </a:solidFill>
              </a:rPr>
              <a:t>Dashboard Interface</a:t>
            </a:r>
          </a:p>
          <a:p>
            <a:pPr lvl="1" algn="just">
              <a:buFont typeface="Wingdings" panose="05000000000000000000" pitchFamily="2" charset="2"/>
              <a:buChar char="Ø"/>
            </a:pPr>
            <a:r>
              <a:rPr lang="en-US" sz="2000" b="1" dirty="0">
                <a:solidFill>
                  <a:schemeClr val="tx1">
                    <a:lumMod val="85000"/>
                    <a:lumOff val="15000"/>
                  </a:schemeClr>
                </a:solidFill>
              </a:rPr>
              <a:t>Log Centralization and Analysis</a:t>
            </a:r>
          </a:p>
          <a:p>
            <a:pPr lvl="1" algn="just">
              <a:buFont typeface="Wingdings" panose="05000000000000000000" pitchFamily="2" charset="2"/>
              <a:buChar char="Ø"/>
            </a:pPr>
            <a:r>
              <a:rPr lang="en-US" sz="2000" b="1" dirty="0">
                <a:solidFill>
                  <a:schemeClr val="tx1">
                    <a:lumMod val="85000"/>
                    <a:lumOff val="15000"/>
                  </a:schemeClr>
                </a:solidFill>
              </a:rPr>
              <a:t>Vulnerabilities Detection and Management</a:t>
            </a:r>
          </a:p>
          <a:p>
            <a:pPr lvl="1" algn="just">
              <a:buFont typeface="Wingdings" panose="05000000000000000000" pitchFamily="2" charset="2"/>
              <a:buChar char="Ø"/>
            </a:pPr>
            <a:r>
              <a:rPr lang="en-US" sz="2000" b="1" dirty="0">
                <a:solidFill>
                  <a:schemeClr val="tx1">
                    <a:lumMod val="85000"/>
                    <a:lumOff val="15000"/>
                  </a:schemeClr>
                </a:solidFill>
              </a:rPr>
              <a:t>Continuous System Patching/Upgrade and Fortification</a:t>
            </a:r>
          </a:p>
          <a:p>
            <a:pPr lvl="1" algn="just">
              <a:buFont typeface="Wingdings" panose="05000000000000000000" pitchFamily="2" charset="2"/>
              <a:buChar char="Ø"/>
            </a:pPr>
            <a:r>
              <a:rPr lang="en-US" sz="2000" b="1" dirty="0">
                <a:solidFill>
                  <a:schemeClr val="tx1">
                    <a:lumMod val="85000"/>
                    <a:lumOff val="15000"/>
                  </a:schemeClr>
                </a:solidFill>
              </a:rPr>
              <a:t>Intervention, Forensics, and Help Desk Services</a:t>
            </a:r>
          </a:p>
          <a:p>
            <a:pPr algn="just">
              <a:buFont typeface="Wingdings" panose="05000000000000000000" pitchFamily="2" charset="2"/>
              <a:buChar char="Ø"/>
            </a:pPr>
            <a:r>
              <a:rPr lang="en-US" sz="2000" b="1" dirty="0">
                <a:solidFill>
                  <a:schemeClr val="tx1">
                    <a:lumMod val="85000"/>
                    <a:lumOff val="15000"/>
                  </a:schemeClr>
                </a:solidFill>
              </a:rPr>
              <a:t>Delivering Business Values</a:t>
            </a:r>
          </a:p>
          <a:p>
            <a:pPr algn="just">
              <a:buFont typeface="Wingdings" panose="05000000000000000000" pitchFamily="2" charset="2"/>
              <a:buChar char="Ø"/>
            </a:pPr>
            <a:r>
              <a:rPr lang="en-US" sz="2000" b="1" dirty="0">
                <a:solidFill>
                  <a:schemeClr val="tx1">
                    <a:lumMod val="85000"/>
                    <a:lumOff val="15000"/>
                  </a:schemeClr>
                </a:solidFill>
              </a:rPr>
              <a:t>Real-Time Log Monitoring Enables Compliance</a:t>
            </a:r>
          </a:p>
        </p:txBody>
      </p:sp>
      <p:sp>
        <p:nvSpPr>
          <p:cNvPr id="6" name="Rectangle 5">
            <a:extLst>
              <a:ext uri="{FF2B5EF4-FFF2-40B4-BE49-F238E27FC236}">
                <a16:creationId xmlns:a16="http://schemas.microsoft.com/office/drawing/2014/main" id="{365AC0C1-C759-438C-B145-27824F25A1CD}"/>
              </a:ext>
            </a:extLst>
          </p:cNvPr>
          <p:cNvSpPr/>
          <p:nvPr/>
        </p:nvSpPr>
        <p:spPr>
          <a:xfrm flipV="1">
            <a:off x="994263" y="876613"/>
            <a:ext cx="917019" cy="45719"/>
          </a:xfrm>
          <a:prstGeom prst="rect">
            <a:avLst/>
          </a:prstGeom>
          <a:solidFill>
            <a:srgbClr val="C51C8A"/>
          </a:solidFill>
          <a:ln>
            <a:solidFill>
              <a:srgbClr val="C51C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sp>
        <p:nvSpPr>
          <p:cNvPr id="11" name="Rectangle 10">
            <a:extLst>
              <a:ext uri="{FF2B5EF4-FFF2-40B4-BE49-F238E27FC236}">
                <a16:creationId xmlns:a16="http://schemas.microsoft.com/office/drawing/2014/main" id="{B84C2F14-A24F-4354-A78C-B7353C6321C0}"/>
              </a:ext>
            </a:extLst>
          </p:cNvPr>
          <p:cNvSpPr/>
          <p:nvPr/>
        </p:nvSpPr>
        <p:spPr>
          <a:xfrm flipV="1">
            <a:off x="1952789" y="878353"/>
            <a:ext cx="917019" cy="45719"/>
          </a:xfrm>
          <a:prstGeom prst="rect">
            <a:avLst/>
          </a:prstGeom>
          <a:solidFill>
            <a:srgbClr val="1A69B1"/>
          </a:solidFill>
          <a:ln>
            <a:solidFill>
              <a:srgbClr val="1A69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sp>
        <p:nvSpPr>
          <p:cNvPr id="12" name="Rectangle 11">
            <a:extLst>
              <a:ext uri="{FF2B5EF4-FFF2-40B4-BE49-F238E27FC236}">
                <a16:creationId xmlns:a16="http://schemas.microsoft.com/office/drawing/2014/main" id="{7D0B7361-17A3-47A4-B261-FB803B25474F}"/>
              </a:ext>
            </a:extLst>
          </p:cNvPr>
          <p:cNvSpPr/>
          <p:nvPr/>
        </p:nvSpPr>
        <p:spPr>
          <a:xfrm flipV="1">
            <a:off x="2911315" y="876612"/>
            <a:ext cx="917019" cy="45719"/>
          </a:xfrm>
          <a:prstGeom prst="rect">
            <a:avLst/>
          </a:prstGeom>
          <a:solidFill>
            <a:srgbClr val="F7EE3C"/>
          </a:solidFill>
          <a:ln>
            <a:solidFill>
              <a:srgbClr val="F7EE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pic>
        <p:nvPicPr>
          <p:cNvPr id="21" name="Picture 20">
            <a:extLst>
              <a:ext uri="{FF2B5EF4-FFF2-40B4-BE49-F238E27FC236}">
                <a16:creationId xmlns:a16="http://schemas.microsoft.com/office/drawing/2014/main" id="{B7E82D2A-6AAD-4BD4-A085-0A1CEA6D5E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3048" y="6007389"/>
            <a:ext cx="1483243" cy="418807"/>
          </a:xfrm>
          <a:prstGeom prst="rect">
            <a:avLst/>
          </a:prstGeom>
        </p:spPr>
      </p:pic>
      <p:sp>
        <p:nvSpPr>
          <p:cNvPr id="9" name="Content Placeholder 2">
            <a:extLst>
              <a:ext uri="{FF2B5EF4-FFF2-40B4-BE49-F238E27FC236}">
                <a16:creationId xmlns:a16="http://schemas.microsoft.com/office/drawing/2014/main" id="{08D62A4D-DAF3-4043-9658-778F8988405B}"/>
              </a:ext>
            </a:extLst>
          </p:cNvPr>
          <p:cNvSpPr txBox="1">
            <a:spLocks/>
          </p:cNvSpPr>
          <p:nvPr/>
        </p:nvSpPr>
        <p:spPr>
          <a:xfrm>
            <a:off x="838200" y="6110225"/>
            <a:ext cx="3440723" cy="403083"/>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solidFill>
                  <a:srgbClr val="1A69B1"/>
                </a:solidFill>
              </a:rPr>
              <a:t>Cloud Computing</a:t>
            </a:r>
          </a:p>
        </p:txBody>
      </p:sp>
    </p:spTree>
    <p:extLst>
      <p:ext uri="{BB962C8B-B14F-4D97-AF65-F5344CB8AC3E}">
        <p14:creationId xmlns:p14="http://schemas.microsoft.com/office/powerpoint/2010/main" val="1629236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C622A0-A392-49FE-87F9-1142413780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7629" y="6007390"/>
            <a:ext cx="1353457" cy="418807"/>
          </a:xfrm>
          <a:prstGeom prst="rect">
            <a:avLst/>
          </a:prstGeom>
        </p:spPr>
      </p:pic>
      <p:sp>
        <p:nvSpPr>
          <p:cNvPr id="2" name="Title 1">
            <a:extLst>
              <a:ext uri="{FF2B5EF4-FFF2-40B4-BE49-F238E27FC236}">
                <a16:creationId xmlns:a16="http://schemas.microsoft.com/office/drawing/2014/main" id="{7A75F788-951B-4EBA-BE03-87731A44142A}"/>
              </a:ext>
            </a:extLst>
          </p:cNvPr>
          <p:cNvSpPr>
            <a:spLocks noGrp="1"/>
          </p:cNvSpPr>
          <p:nvPr>
            <p:ph type="title"/>
          </p:nvPr>
        </p:nvSpPr>
        <p:spPr>
          <a:xfrm>
            <a:off x="0" y="2"/>
            <a:ext cx="12192000" cy="1088570"/>
          </a:xfrm>
          <a:solidFill>
            <a:schemeClr val="bg1">
              <a:lumMod val="95000"/>
            </a:schemeClr>
          </a:solidFill>
        </p:spPr>
        <p:txBody>
          <a:bodyPr anchor="ctr">
            <a:normAutofit/>
          </a:bodyPr>
          <a:lstStyle/>
          <a:p>
            <a:r>
              <a:rPr lang="en-US" sz="3600" b="1" dirty="0">
                <a:solidFill>
                  <a:schemeClr val="bg2">
                    <a:lumMod val="25000"/>
                  </a:schemeClr>
                </a:solidFill>
                <a:latin typeface="Century Gothic (Headings)"/>
              </a:rPr>
              <a:t>       </a:t>
            </a:r>
            <a:r>
              <a:rPr lang="en-US" sz="3200" b="1" dirty="0">
                <a:solidFill>
                  <a:schemeClr val="bg2">
                    <a:lumMod val="25000"/>
                  </a:schemeClr>
                </a:solidFill>
                <a:latin typeface="Century Gothic (Headings)"/>
              </a:rPr>
              <a:t>Unit 2.8:  </a:t>
            </a:r>
            <a:r>
              <a:rPr lang="en-US" sz="3200" b="1" dirty="0" err="1">
                <a:solidFill>
                  <a:schemeClr val="bg2">
                    <a:lumMod val="25000"/>
                  </a:schemeClr>
                </a:solidFill>
                <a:latin typeface="Century Gothic (Headings)"/>
              </a:rPr>
              <a:t>MaaS</a:t>
            </a:r>
            <a:r>
              <a:rPr lang="en-US" sz="3200" b="1" dirty="0">
                <a:solidFill>
                  <a:schemeClr val="bg2">
                    <a:lumMod val="25000"/>
                  </a:schemeClr>
                </a:solidFill>
                <a:latin typeface="Century Gothic (Headings)"/>
              </a:rPr>
              <a:t> Advantages &amp; Key </a:t>
            </a:r>
            <a:r>
              <a:rPr lang="en-US" sz="3200" b="1" dirty="0" err="1">
                <a:solidFill>
                  <a:schemeClr val="bg2">
                    <a:lumMod val="25000"/>
                  </a:schemeClr>
                </a:solidFill>
                <a:latin typeface="Century Gothic (Headings)"/>
              </a:rPr>
              <a:t>Takeways</a:t>
            </a:r>
            <a:endParaRPr lang="en-US" sz="3600" b="1" dirty="0">
              <a:solidFill>
                <a:schemeClr val="bg2">
                  <a:lumMod val="25000"/>
                </a:schemeClr>
              </a:solidFill>
              <a:latin typeface="Century Gothic (Headings)"/>
            </a:endParaRPr>
          </a:p>
        </p:txBody>
      </p:sp>
      <p:sp>
        <p:nvSpPr>
          <p:cNvPr id="3" name="Content Placeholder 2">
            <a:extLst>
              <a:ext uri="{FF2B5EF4-FFF2-40B4-BE49-F238E27FC236}">
                <a16:creationId xmlns:a16="http://schemas.microsoft.com/office/drawing/2014/main" id="{25D963D5-D7B1-42A0-BC2E-198BAED61C10}"/>
              </a:ext>
            </a:extLst>
          </p:cNvPr>
          <p:cNvSpPr>
            <a:spLocks noGrp="1"/>
          </p:cNvSpPr>
          <p:nvPr>
            <p:ph idx="1"/>
          </p:nvPr>
        </p:nvSpPr>
        <p:spPr>
          <a:xfrm>
            <a:off x="629557" y="1329748"/>
            <a:ext cx="10932886" cy="4436464"/>
          </a:xfrm>
          <a:solidFill>
            <a:schemeClr val="bg1"/>
          </a:solidFill>
        </p:spPr>
        <p:txBody>
          <a:bodyPr>
            <a:noAutofit/>
          </a:bodyPr>
          <a:lstStyle/>
          <a:p>
            <a:pPr algn="just">
              <a:buFont typeface="Wingdings" panose="05000000000000000000" pitchFamily="2" charset="2"/>
              <a:buChar char="Ø"/>
            </a:pPr>
            <a:r>
              <a:rPr lang="en-US" sz="2000" dirty="0" err="1">
                <a:solidFill>
                  <a:schemeClr val="tx1">
                    <a:lumMod val="85000"/>
                    <a:lumOff val="15000"/>
                  </a:schemeClr>
                </a:solidFill>
              </a:rPr>
              <a:t>MaaS</a:t>
            </a:r>
            <a:r>
              <a:rPr lang="en-US" sz="2000" dirty="0">
                <a:solidFill>
                  <a:schemeClr val="tx1">
                    <a:lumMod val="85000"/>
                    <a:lumOff val="15000"/>
                  </a:schemeClr>
                </a:solidFill>
              </a:rPr>
              <a:t> provides a ready-to-use monitoring tool to its customer at a very minimal price.</a:t>
            </a:r>
          </a:p>
          <a:p>
            <a:pPr algn="just">
              <a:buFont typeface="Wingdings" panose="05000000000000000000" pitchFamily="2" charset="2"/>
              <a:buChar char="Ø"/>
            </a:pPr>
            <a:r>
              <a:rPr lang="en-US" sz="2000" dirty="0" err="1">
                <a:solidFill>
                  <a:schemeClr val="tx1">
                    <a:lumMod val="85000"/>
                    <a:lumOff val="15000"/>
                  </a:schemeClr>
                </a:solidFill>
              </a:rPr>
              <a:t>MaaS</a:t>
            </a:r>
            <a:r>
              <a:rPr lang="en-US" sz="2000" dirty="0">
                <a:solidFill>
                  <a:schemeClr val="tx1">
                    <a:lumMod val="85000"/>
                    <a:lumOff val="15000"/>
                  </a:schemeClr>
                </a:solidFill>
              </a:rPr>
              <a:t> leverage the customer to focus on their business instead of worrying about the information security of their enterprise.</a:t>
            </a:r>
          </a:p>
          <a:p>
            <a:pPr algn="just">
              <a:buFont typeface="Wingdings" panose="05000000000000000000" pitchFamily="2" charset="2"/>
              <a:buChar char="Ø"/>
            </a:pPr>
            <a:r>
              <a:rPr lang="en-US" sz="2000" dirty="0" err="1">
                <a:solidFill>
                  <a:schemeClr val="tx1">
                    <a:lumMod val="85000"/>
                    <a:lumOff val="15000"/>
                  </a:schemeClr>
                </a:solidFill>
              </a:rPr>
              <a:t>MaaS</a:t>
            </a:r>
            <a:r>
              <a:rPr lang="en-US" sz="2000" dirty="0">
                <a:solidFill>
                  <a:schemeClr val="tx1">
                    <a:lumMod val="85000"/>
                    <a:lumOff val="15000"/>
                  </a:schemeClr>
                </a:solidFill>
              </a:rPr>
              <a:t> provides 24/7 assistance to its customers, who can report the issues and get immediate assistance from the </a:t>
            </a:r>
            <a:r>
              <a:rPr lang="en-US" sz="2000" dirty="0" err="1">
                <a:solidFill>
                  <a:schemeClr val="tx1">
                    <a:lumMod val="85000"/>
                    <a:lumOff val="15000"/>
                  </a:schemeClr>
                </a:solidFill>
              </a:rPr>
              <a:t>MaaS</a:t>
            </a:r>
            <a:r>
              <a:rPr lang="en-US" sz="2000" dirty="0">
                <a:solidFill>
                  <a:schemeClr val="tx1">
                    <a:lumMod val="85000"/>
                    <a:lumOff val="15000"/>
                  </a:schemeClr>
                </a:solidFill>
              </a:rPr>
              <a:t> team.</a:t>
            </a:r>
          </a:p>
          <a:p>
            <a:pPr algn="just">
              <a:buFont typeface="Wingdings" panose="05000000000000000000" pitchFamily="2" charset="2"/>
              <a:buChar char="Ø"/>
            </a:pPr>
            <a:r>
              <a:rPr lang="en-US" sz="2000" b="1" i="1" dirty="0" err="1">
                <a:solidFill>
                  <a:schemeClr val="tx1">
                    <a:lumMod val="85000"/>
                    <a:lumOff val="15000"/>
                  </a:schemeClr>
                </a:solidFill>
              </a:rPr>
              <a:t>MaaS</a:t>
            </a:r>
            <a:r>
              <a:rPr lang="en-US" sz="2000" b="1" i="1" dirty="0">
                <a:solidFill>
                  <a:schemeClr val="tx1">
                    <a:lumMod val="85000"/>
                    <a:lumOff val="15000"/>
                  </a:schemeClr>
                </a:solidFill>
              </a:rPr>
              <a:t> is a security solution based on cloud computing.</a:t>
            </a:r>
          </a:p>
          <a:p>
            <a:pPr algn="just">
              <a:buFont typeface="Wingdings" panose="05000000000000000000" pitchFamily="2" charset="2"/>
              <a:buChar char="Ø"/>
            </a:pPr>
            <a:r>
              <a:rPr lang="en-US" sz="2000" b="1" i="1" dirty="0" err="1">
                <a:solidFill>
                  <a:schemeClr val="tx1">
                    <a:lumMod val="85000"/>
                    <a:lumOff val="15000"/>
                  </a:schemeClr>
                </a:solidFill>
              </a:rPr>
              <a:t>MaaS</a:t>
            </a:r>
            <a:r>
              <a:rPr lang="en-US" sz="2000" b="1" i="1" dirty="0">
                <a:solidFill>
                  <a:schemeClr val="tx1">
                    <a:lumMod val="85000"/>
                    <a:lumOff val="15000"/>
                  </a:schemeClr>
                </a:solidFill>
              </a:rPr>
              <a:t> lets early detection of threats and reports it to their customer via emails.</a:t>
            </a:r>
          </a:p>
          <a:p>
            <a:pPr algn="just">
              <a:buFont typeface="Wingdings" panose="05000000000000000000" pitchFamily="2" charset="2"/>
              <a:buChar char="Ø"/>
            </a:pPr>
            <a:r>
              <a:rPr lang="en-US" sz="2000" b="1" i="1" dirty="0" err="1">
                <a:solidFill>
                  <a:schemeClr val="tx1">
                    <a:lumMod val="85000"/>
                    <a:lumOff val="15000"/>
                  </a:schemeClr>
                </a:solidFill>
              </a:rPr>
              <a:t>MaaS</a:t>
            </a:r>
            <a:r>
              <a:rPr lang="en-US" sz="2000" b="1" i="1" dirty="0">
                <a:solidFill>
                  <a:schemeClr val="tx1">
                    <a:lumMod val="85000"/>
                    <a:lumOff val="15000"/>
                  </a:schemeClr>
                </a:solidFill>
              </a:rPr>
              <a:t> automates the detection and management of threats.</a:t>
            </a:r>
          </a:p>
          <a:p>
            <a:pPr algn="just">
              <a:buFont typeface="Wingdings" panose="05000000000000000000" pitchFamily="2" charset="2"/>
              <a:buChar char="Ø"/>
            </a:pPr>
            <a:r>
              <a:rPr lang="en-US" sz="2000" b="1" i="1" dirty="0" err="1">
                <a:solidFill>
                  <a:schemeClr val="tx1">
                    <a:lumMod val="85000"/>
                    <a:lumOff val="15000"/>
                  </a:schemeClr>
                </a:solidFill>
              </a:rPr>
              <a:t>MaaS</a:t>
            </a:r>
            <a:r>
              <a:rPr lang="en-US" sz="2000" b="1" i="1" dirty="0">
                <a:solidFill>
                  <a:schemeClr val="tx1">
                    <a:lumMod val="85000"/>
                    <a:lumOff val="15000"/>
                  </a:schemeClr>
                </a:solidFill>
              </a:rPr>
              <a:t> also provides continuous system patching to update the security level and support the newer version of the application installed on the system.</a:t>
            </a:r>
          </a:p>
          <a:p>
            <a:pPr algn="just">
              <a:buFont typeface="Wingdings" panose="05000000000000000000" pitchFamily="2" charset="2"/>
              <a:buChar char="Ø"/>
            </a:pPr>
            <a:r>
              <a:rPr lang="en-US" sz="2000" b="1" i="1" dirty="0" err="1">
                <a:solidFill>
                  <a:schemeClr val="tx1">
                    <a:lumMod val="85000"/>
                    <a:lumOff val="15000"/>
                  </a:schemeClr>
                </a:solidFill>
              </a:rPr>
              <a:t>MaaS</a:t>
            </a:r>
            <a:r>
              <a:rPr lang="en-US" sz="2000" b="1" i="1" dirty="0">
                <a:solidFill>
                  <a:schemeClr val="tx1">
                    <a:lumMod val="85000"/>
                    <a:lumOff val="15000"/>
                  </a:schemeClr>
                </a:solidFill>
              </a:rPr>
              <a:t> provides the forensic analysis of the vulnerability to identify the time effort and cost required to resolve.</a:t>
            </a:r>
          </a:p>
          <a:p>
            <a:pPr algn="just">
              <a:buFont typeface="Wingdings" panose="05000000000000000000" pitchFamily="2" charset="2"/>
              <a:buChar char="Ø"/>
            </a:pPr>
            <a:r>
              <a:rPr lang="en-US" sz="2000" b="1" i="1" dirty="0" err="1">
                <a:solidFill>
                  <a:schemeClr val="tx1">
                    <a:lumMod val="85000"/>
                    <a:lumOff val="15000"/>
                  </a:schemeClr>
                </a:solidFill>
              </a:rPr>
              <a:t>MaaS</a:t>
            </a:r>
            <a:r>
              <a:rPr lang="en-US" sz="2000" b="1" i="1" dirty="0">
                <a:solidFill>
                  <a:schemeClr val="tx1">
                    <a:lumMod val="85000"/>
                    <a:lumOff val="15000"/>
                  </a:schemeClr>
                </a:solidFill>
              </a:rPr>
              <a:t> provides 24/7/365 days of assistance to their customers.</a:t>
            </a:r>
          </a:p>
        </p:txBody>
      </p:sp>
      <p:sp>
        <p:nvSpPr>
          <p:cNvPr id="6" name="Rectangle 5">
            <a:extLst>
              <a:ext uri="{FF2B5EF4-FFF2-40B4-BE49-F238E27FC236}">
                <a16:creationId xmlns:a16="http://schemas.microsoft.com/office/drawing/2014/main" id="{365AC0C1-C759-438C-B145-27824F25A1CD}"/>
              </a:ext>
            </a:extLst>
          </p:cNvPr>
          <p:cNvSpPr/>
          <p:nvPr/>
        </p:nvSpPr>
        <p:spPr>
          <a:xfrm flipV="1">
            <a:off x="994263" y="876613"/>
            <a:ext cx="917019" cy="45719"/>
          </a:xfrm>
          <a:prstGeom prst="rect">
            <a:avLst/>
          </a:prstGeom>
          <a:solidFill>
            <a:srgbClr val="C51C8A"/>
          </a:solidFill>
          <a:ln>
            <a:solidFill>
              <a:srgbClr val="C51C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sp>
        <p:nvSpPr>
          <p:cNvPr id="11" name="Rectangle 10">
            <a:extLst>
              <a:ext uri="{FF2B5EF4-FFF2-40B4-BE49-F238E27FC236}">
                <a16:creationId xmlns:a16="http://schemas.microsoft.com/office/drawing/2014/main" id="{B84C2F14-A24F-4354-A78C-B7353C6321C0}"/>
              </a:ext>
            </a:extLst>
          </p:cNvPr>
          <p:cNvSpPr/>
          <p:nvPr/>
        </p:nvSpPr>
        <p:spPr>
          <a:xfrm flipV="1">
            <a:off x="1952789" y="878353"/>
            <a:ext cx="917019" cy="45719"/>
          </a:xfrm>
          <a:prstGeom prst="rect">
            <a:avLst/>
          </a:prstGeom>
          <a:solidFill>
            <a:srgbClr val="1A69B1"/>
          </a:solidFill>
          <a:ln>
            <a:solidFill>
              <a:srgbClr val="1A69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sp>
        <p:nvSpPr>
          <p:cNvPr id="12" name="Rectangle 11">
            <a:extLst>
              <a:ext uri="{FF2B5EF4-FFF2-40B4-BE49-F238E27FC236}">
                <a16:creationId xmlns:a16="http://schemas.microsoft.com/office/drawing/2014/main" id="{7D0B7361-17A3-47A4-B261-FB803B25474F}"/>
              </a:ext>
            </a:extLst>
          </p:cNvPr>
          <p:cNvSpPr/>
          <p:nvPr/>
        </p:nvSpPr>
        <p:spPr>
          <a:xfrm flipV="1">
            <a:off x="2911315" y="876612"/>
            <a:ext cx="917019" cy="45719"/>
          </a:xfrm>
          <a:prstGeom prst="rect">
            <a:avLst/>
          </a:prstGeom>
          <a:solidFill>
            <a:srgbClr val="F7EE3C"/>
          </a:solidFill>
          <a:ln>
            <a:solidFill>
              <a:srgbClr val="F7EE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pic>
        <p:nvPicPr>
          <p:cNvPr id="21" name="Picture 20">
            <a:extLst>
              <a:ext uri="{FF2B5EF4-FFF2-40B4-BE49-F238E27FC236}">
                <a16:creationId xmlns:a16="http://schemas.microsoft.com/office/drawing/2014/main" id="{B7E82D2A-6AAD-4BD4-A085-0A1CEA6D5E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3048" y="6007389"/>
            <a:ext cx="1483243" cy="418807"/>
          </a:xfrm>
          <a:prstGeom prst="rect">
            <a:avLst/>
          </a:prstGeom>
        </p:spPr>
      </p:pic>
      <p:sp>
        <p:nvSpPr>
          <p:cNvPr id="9" name="Content Placeholder 2">
            <a:extLst>
              <a:ext uri="{FF2B5EF4-FFF2-40B4-BE49-F238E27FC236}">
                <a16:creationId xmlns:a16="http://schemas.microsoft.com/office/drawing/2014/main" id="{08D62A4D-DAF3-4043-9658-778F8988405B}"/>
              </a:ext>
            </a:extLst>
          </p:cNvPr>
          <p:cNvSpPr txBox="1">
            <a:spLocks/>
          </p:cNvSpPr>
          <p:nvPr/>
        </p:nvSpPr>
        <p:spPr>
          <a:xfrm>
            <a:off x="838200" y="6110225"/>
            <a:ext cx="3440723" cy="403083"/>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solidFill>
                  <a:srgbClr val="1A69B1"/>
                </a:solidFill>
              </a:rPr>
              <a:t>Cloud Computing</a:t>
            </a:r>
          </a:p>
        </p:txBody>
      </p:sp>
    </p:spTree>
    <p:extLst>
      <p:ext uri="{BB962C8B-B14F-4D97-AF65-F5344CB8AC3E}">
        <p14:creationId xmlns:p14="http://schemas.microsoft.com/office/powerpoint/2010/main" val="214079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C622A0-A392-49FE-87F9-1142413780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7629" y="6007390"/>
            <a:ext cx="1353457" cy="418807"/>
          </a:xfrm>
          <a:prstGeom prst="rect">
            <a:avLst/>
          </a:prstGeom>
        </p:spPr>
      </p:pic>
      <p:sp>
        <p:nvSpPr>
          <p:cNvPr id="2" name="Title 1">
            <a:extLst>
              <a:ext uri="{FF2B5EF4-FFF2-40B4-BE49-F238E27FC236}">
                <a16:creationId xmlns:a16="http://schemas.microsoft.com/office/drawing/2014/main" id="{7A75F788-951B-4EBA-BE03-87731A44142A}"/>
              </a:ext>
            </a:extLst>
          </p:cNvPr>
          <p:cNvSpPr>
            <a:spLocks noGrp="1"/>
          </p:cNvSpPr>
          <p:nvPr>
            <p:ph type="title"/>
          </p:nvPr>
        </p:nvSpPr>
        <p:spPr>
          <a:xfrm>
            <a:off x="0" y="2"/>
            <a:ext cx="12192000" cy="1088570"/>
          </a:xfrm>
          <a:solidFill>
            <a:schemeClr val="bg1">
              <a:lumMod val="95000"/>
            </a:schemeClr>
          </a:solidFill>
        </p:spPr>
        <p:txBody>
          <a:bodyPr anchor="ctr">
            <a:normAutofit/>
          </a:bodyPr>
          <a:lstStyle/>
          <a:p>
            <a:r>
              <a:rPr lang="en-US" sz="3600" b="1" dirty="0">
                <a:solidFill>
                  <a:schemeClr val="bg2">
                    <a:lumMod val="25000"/>
                  </a:schemeClr>
                </a:solidFill>
                <a:latin typeface="Century Gothic (Headings)"/>
              </a:rPr>
              <a:t>       </a:t>
            </a:r>
            <a:r>
              <a:rPr lang="en-US" sz="3200" b="1" dirty="0">
                <a:solidFill>
                  <a:schemeClr val="bg2">
                    <a:lumMod val="25000"/>
                  </a:schemeClr>
                </a:solidFill>
                <a:latin typeface="Century Gothic (Headings)"/>
              </a:rPr>
              <a:t>Unit 2.9:  PaaS</a:t>
            </a:r>
            <a:endParaRPr lang="en-US" sz="3600" b="1" dirty="0">
              <a:solidFill>
                <a:schemeClr val="bg2">
                  <a:lumMod val="25000"/>
                </a:schemeClr>
              </a:solidFill>
              <a:latin typeface="Century Gothic (Headings)"/>
            </a:endParaRPr>
          </a:p>
        </p:txBody>
      </p:sp>
      <p:sp>
        <p:nvSpPr>
          <p:cNvPr id="3" name="Content Placeholder 2">
            <a:extLst>
              <a:ext uri="{FF2B5EF4-FFF2-40B4-BE49-F238E27FC236}">
                <a16:creationId xmlns:a16="http://schemas.microsoft.com/office/drawing/2014/main" id="{25D963D5-D7B1-42A0-BC2E-198BAED61C10}"/>
              </a:ext>
            </a:extLst>
          </p:cNvPr>
          <p:cNvSpPr>
            <a:spLocks noGrp="1"/>
          </p:cNvSpPr>
          <p:nvPr>
            <p:ph idx="1"/>
          </p:nvPr>
        </p:nvSpPr>
        <p:spPr>
          <a:xfrm>
            <a:off x="629557" y="1329748"/>
            <a:ext cx="10932886" cy="4436464"/>
          </a:xfrm>
          <a:solidFill>
            <a:schemeClr val="bg1"/>
          </a:solidFill>
        </p:spPr>
        <p:txBody>
          <a:bodyPr>
            <a:noAutofit/>
          </a:bodyPr>
          <a:lstStyle/>
          <a:p>
            <a:pPr algn="just">
              <a:buFont typeface="Wingdings" panose="05000000000000000000" pitchFamily="2" charset="2"/>
              <a:buChar char="Ø"/>
            </a:pPr>
            <a:r>
              <a:rPr lang="en-US" sz="2000" dirty="0">
                <a:solidFill>
                  <a:schemeClr val="tx1">
                    <a:lumMod val="85000"/>
                    <a:lumOff val="15000"/>
                  </a:schemeClr>
                </a:solidFill>
              </a:rPr>
              <a:t>Already Discussed in previous unit</a:t>
            </a:r>
          </a:p>
        </p:txBody>
      </p:sp>
      <p:sp>
        <p:nvSpPr>
          <p:cNvPr id="6" name="Rectangle 5">
            <a:extLst>
              <a:ext uri="{FF2B5EF4-FFF2-40B4-BE49-F238E27FC236}">
                <a16:creationId xmlns:a16="http://schemas.microsoft.com/office/drawing/2014/main" id="{365AC0C1-C759-438C-B145-27824F25A1CD}"/>
              </a:ext>
            </a:extLst>
          </p:cNvPr>
          <p:cNvSpPr/>
          <p:nvPr/>
        </p:nvSpPr>
        <p:spPr>
          <a:xfrm flipV="1">
            <a:off x="994263" y="876613"/>
            <a:ext cx="917019" cy="45719"/>
          </a:xfrm>
          <a:prstGeom prst="rect">
            <a:avLst/>
          </a:prstGeom>
          <a:solidFill>
            <a:srgbClr val="C51C8A"/>
          </a:solidFill>
          <a:ln>
            <a:solidFill>
              <a:srgbClr val="C51C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sp>
        <p:nvSpPr>
          <p:cNvPr id="11" name="Rectangle 10">
            <a:extLst>
              <a:ext uri="{FF2B5EF4-FFF2-40B4-BE49-F238E27FC236}">
                <a16:creationId xmlns:a16="http://schemas.microsoft.com/office/drawing/2014/main" id="{B84C2F14-A24F-4354-A78C-B7353C6321C0}"/>
              </a:ext>
            </a:extLst>
          </p:cNvPr>
          <p:cNvSpPr/>
          <p:nvPr/>
        </p:nvSpPr>
        <p:spPr>
          <a:xfrm flipV="1">
            <a:off x="1952789" y="878353"/>
            <a:ext cx="917019" cy="45719"/>
          </a:xfrm>
          <a:prstGeom prst="rect">
            <a:avLst/>
          </a:prstGeom>
          <a:solidFill>
            <a:srgbClr val="1A69B1"/>
          </a:solidFill>
          <a:ln>
            <a:solidFill>
              <a:srgbClr val="1A69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sp>
        <p:nvSpPr>
          <p:cNvPr id="12" name="Rectangle 11">
            <a:extLst>
              <a:ext uri="{FF2B5EF4-FFF2-40B4-BE49-F238E27FC236}">
                <a16:creationId xmlns:a16="http://schemas.microsoft.com/office/drawing/2014/main" id="{7D0B7361-17A3-47A4-B261-FB803B25474F}"/>
              </a:ext>
            </a:extLst>
          </p:cNvPr>
          <p:cNvSpPr/>
          <p:nvPr/>
        </p:nvSpPr>
        <p:spPr>
          <a:xfrm flipV="1">
            <a:off x="2911315" y="876612"/>
            <a:ext cx="917019" cy="45719"/>
          </a:xfrm>
          <a:prstGeom prst="rect">
            <a:avLst/>
          </a:prstGeom>
          <a:solidFill>
            <a:srgbClr val="F7EE3C"/>
          </a:solidFill>
          <a:ln>
            <a:solidFill>
              <a:srgbClr val="F7EE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pic>
        <p:nvPicPr>
          <p:cNvPr id="21" name="Picture 20">
            <a:extLst>
              <a:ext uri="{FF2B5EF4-FFF2-40B4-BE49-F238E27FC236}">
                <a16:creationId xmlns:a16="http://schemas.microsoft.com/office/drawing/2014/main" id="{B7E82D2A-6AAD-4BD4-A085-0A1CEA6D5E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3048" y="6007389"/>
            <a:ext cx="1483243" cy="418807"/>
          </a:xfrm>
          <a:prstGeom prst="rect">
            <a:avLst/>
          </a:prstGeom>
        </p:spPr>
      </p:pic>
      <p:sp>
        <p:nvSpPr>
          <p:cNvPr id="9" name="Content Placeholder 2">
            <a:extLst>
              <a:ext uri="{FF2B5EF4-FFF2-40B4-BE49-F238E27FC236}">
                <a16:creationId xmlns:a16="http://schemas.microsoft.com/office/drawing/2014/main" id="{08D62A4D-DAF3-4043-9658-778F8988405B}"/>
              </a:ext>
            </a:extLst>
          </p:cNvPr>
          <p:cNvSpPr txBox="1">
            <a:spLocks/>
          </p:cNvSpPr>
          <p:nvPr/>
        </p:nvSpPr>
        <p:spPr>
          <a:xfrm>
            <a:off x="838200" y="6110225"/>
            <a:ext cx="3440723" cy="403083"/>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solidFill>
                  <a:srgbClr val="1A69B1"/>
                </a:solidFill>
              </a:rPr>
              <a:t>Cloud Computing</a:t>
            </a:r>
          </a:p>
        </p:txBody>
      </p:sp>
    </p:spTree>
    <p:extLst>
      <p:ext uri="{BB962C8B-B14F-4D97-AF65-F5344CB8AC3E}">
        <p14:creationId xmlns:p14="http://schemas.microsoft.com/office/powerpoint/2010/main" val="4283961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C622A0-A392-49FE-87F9-1142413780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7629" y="6007390"/>
            <a:ext cx="1353457" cy="418807"/>
          </a:xfrm>
          <a:prstGeom prst="rect">
            <a:avLst/>
          </a:prstGeom>
        </p:spPr>
      </p:pic>
      <p:sp>
        <p:nvSpPr>
          <p:cNvPr id="2" name="Title 1">
            <a:extLst>
              <a:ext uri="{FF2B5EF4-FFF2-40B4-BE49-F238E27FC236}">
                <a16:creationId xmlns:a16="http://schemas.microsoft.com/office/drawing/2014/main" id="{7A75F788-951B-4EBA-BE03-87731A44142A}"/>
              </a:ext>
            </a:extLst>
          </p:cNvPr>
          <p:cNvSpPr>
            <a:spLocks noGrp="1"/>
          </p:cNvSpPr>
          <p:nvPr>
            <p:ph type="title"/>
          </p:nvPr>
        </p:nvSpPr>
        <p:spPr>
          <a:xfrm>
            <a:off x="0" y="2"/>
            <a:ext cx="12192000" cy="1088570"/>
          </a:xfrm>
          <a:solidFill>
            <a:schemeClr val="bg1">
              <a:lumMod val="95000"/>
            </a:schemeClr>
          </a:solidFill>
        </p:spPr>
        <p:txBody>
          <a:bodyPr anchor="ctr">
            <a:normAutofit/>
          </a:bodyPr>
          <a:lstStyle/>
          <a:p>
            <a:r>
              <a:rPr lang="en-US" sz="3600" b="1" dirty="0">
                <a:solidFill>
                  <a:schemeClr val="bg2">
                    <a:lumMod val="25000"/>
                  </a:schemeClr>
                </a:solidFill>
                <a:latin typeface="Century Gothic (Headings)"/>
              </a:rPr>
              <a:t>       </a:t>
            </a:r>
            <a:r>
              <a:rPr lang="en-US" sz="3200" b="1" dirty="0">
                <a:solidFill>
                  <a:schemeClr val="bg2">
                    <a:lumMod val="25000"/>
                  </a:schemeClr>
                </a:solidFill>
                <a:latin typeface="Century Gothic (Headings)"/>
              </a:rPr>
              <a:t>Unit 2.10:  The Traditional on premises model</a:t>
            </a:r>
            <a:endParaRPr lang="en-US" sz="3600" b="1" dirty="0">
              <a:solidFill>
                <a:schemeClr val="bg2">
                  <a:lumMod val="25000"/>
                </a:schemeClr>
              </a:solidFill>
              <a:latin typeface="Century Gothic (Headings)"/>
            </a:endParaRPr>
          </a:p>
        </p:txBody>
      </p:sp>
      <p:sp>
        <p:nvSpPr>
          <p:cNvPr id="3" name="Content Placeholder 2">
            <a:extLst>
              <a:ext uri="{FF2B5EF4-FFF2-40B4-BE49-F238E27FC236}">
                <a16:creationId xmlns:a16="http://schemas.microsoft.com/office/drawing/2014/main" id="{25D963D5-D7B1-42A0-BC2E-198BAED61C10}"/>
              </a:ext>
            </a:extLst>
          </p:cNvPr>
          <p:cNvSpPr>
            <a:spLocks noGrp="1"/>
          </p:cNvSpPr>
          <p:nvPr>
            <p:ph idx="1"/>
          </p:nvPr>
        </p:nvSpPr>
        <p:spPr>
          <a:xfrm>
            <a:off x="629557" y="1329748"/>
            <a:ext cx="10932886" cy="4436464"/>
          </a:xfrm>
          <a:solidFill>
            <a:schemeClr val="bg1"/>
          </a:solidFill>
        </p:spPr>
        <p:txBody>
          <a:bodyPr>
            <a:noAutofit/>
          </a:bodyPr>
          <a:lstStyle/>
          <a:p>
            <a:pPr algn="just">
              <a:buFont typeface="Wingdings" panose="05000000000000000000" pitchFamily="2" charset="2"/>
              <a:buChar char="Ø"/>
            </a:pPr>
            <a:r>
              <a:rPr lang="en-US" sz="1800" dirty="0">
                <a:solidFill>
                  <a:schemeClr val="tx1">
                    <a:lumMod val="85000"/>
                    <a:lumOff val="15000"/>
                  </a:schemeClr>
                </a:solidFill>
              </a:rPr>
              <a:t>The traditional approach of building and running on-premises applications has always been complex, expensive, and risky. </a:t>
            </a:r>
          </a:p>
          <a:p>
            <a:pPr algn="just">
              <a:buFont typeface="Wingdings" panose="05000000000000000000" pitchFamily="2" charset="2"/>
              <a:buChar char="Ø"/>
            </a:pPr>
            <a:r>
              <a:rPr lang="en-US" sz="1800" dirty="0">
                <a:solidFill>
                  <a:schemeClr val="tx1">
                    <a:lumMod val="85000"/>
                    <a:lumOff val="15000"/>
                  </a:schemeClr>
                </a:solidFill>
              </a:rPr>
              <a:t>Building your solution has never offered any guarantee of success. Each application was designed to meet specific business requirements. </a:t>
            </a:r>
          </a:p>
          <a:p>
            <a:pPr algn="just">
              <a:buFont typeface="Wingdings" panose="05000000000000000000" pitchFamily="2" charset="2"/>
              <a:buChar char="Ø"/>
            </a:pPr>
            <a:r>
              <a:rPr lang="en-US" sz="1800" dirty="0">
                <a:solidFill>
                  <a:schemeClr val="tx1">
                    <a:lumMod val="85000"/>
                    <a:lumOff val="15000"/>
                  </a:schemeClr>
                </a:solidFill>
              </a:rPr>
              <a:t>Each solution required a specific set of hardware, an operating system, a database, often a middleware package, email and web servers, etc. </a:t>
            </a:r>
          </a:p>
          <a:p>
            <a:pPr algn="just">
              <a:buFont typeface="Wingdings" panose="05000000000000000000" pitchFamily="2" charset="2"/>
              <a:buChar char="Ø"/>
            </a:pPr>
            <a:r>
              <a:rPr lang="en-US" sz="1800" dirty="0">
                <a:solidFill>
                  <a:schemeClr val="tx1">
                    <a:lumMod val="85000"/>
                    <a:lumOff val="15000"/>
                  </a:schemeClr>
                </a:solidFill>
              </a:rPr>
              <a:t>Once the hardware and software environment was created, a team of developers had to navigate complex programming development platforms to build their applications. Additionally, a team of network, database, and system management experts was needed to keep everything up and running. </a:t>
            </a:r>
          </a:p>
          <a:p>
            <a:pPr algn="just">
              <a:buFont typeface="Wingdings" panose="05000000000000000000" pitchFamily="2" charset="2"/>
              <a:buChar char="Ø"/>
            </a:pPr>
            <a:r>
              <a:rPr lang="en-US" sz="1800" dirty="0">
                <a:solidFill>
                  <a:schemeClr val="tx1">
                    <a:lumMod val="85000"/>
                    <a:lumOff val="15000"/>
                  </a:schemeClr>
                </a:solidFill>
              </a:rPr>
              <a:t>Inevitably, a business requirement would force the developers to make a change to the application. The changed application than required new test cycles before being distributed. </a:t>
            </a:r>
          </a:p>
          <a:p>
            <a:pPr algn="just">
              <a:buFont typeface="Wingdings" panose="05000000000000000000" pitchFamily="2" charset="2"/>
              <a:buChar char="Ø"/>
            </a:pPr>
            <a:r>
              <a:rPr lang="en-US" sz="1800" dirty="0">
                <a:solidFill>
                  <a:schemeClr val="tx1">
                    <a:lumMod val="85000"/>
                    <a:lumOff val="15000"/>
                  </a:schemeClr>
                </a:solidFill>
              </a:rPr>
              <a:t>Large companies often needed specialized facilities to house their data centers. Enormous amounts of electricity also were needed to power the servers as well as to keep the systems cool. </a:t>
            </a:r>
          </a:p>
          <a:p>
            <a:pPr algn="just">
              <a:buFont typeface="Wingdings" panose="05000000000000000000" pitchFamily="2" charset="2"/>
              <a:buChar char="Ø"/>
            </a:pPr>
            <a:r>
              <a:rPr lang="en-US" sz="1800" dirty="0">
                <a:solidFill>
                  <a:schemeClr val="tx1">
                    <a:lumMod val="85000"/>
                    <a:lumOff val="15000"/>
                  </a:schemeClr>
                </a:solidFill>
              </a:rPr>
              <a:t>Finally, all of this required use of fail-over sites to mirror the data center so that information could be replicated in case of a disaster. Old days, old ways—now, let’s fly into the silver lining of today’s cloud.</a:t>
            </a:r>
          </a:p>
        </p:txBody>
      </p:sp>
      <p:sp>
        <p:nvSpPr>
          <p:cNvPr id="6" name="Rectangle 5">
            <a:extLst>
              <a:ext uri="{FF2B5EF4-FFF2-40B4-BE49-F238E27FC236}">
                <a16:creationId xmlns:a16="http://schemas.microsoft.com/office/drawing/2014/main" id="{365AC0C1-C759-438C-B145-27824F25A1CD}"/>
              </a:ext>
            </a:extLst>
          </p:cNvPr>
          <p:cNvSpPr/>
          <p:nvPr/>
        </p:nvSpPr>
        <p:spPr>
          <a:xfrm flipV="1">
            <a:off x="994263" y="876613"/>
            <a:ext cx="917019" cy="45719"/>
          </a:xfrm>
          <a:prstGeom prst="rect">
            <a:avLst/>
          </a:prstGeom>
          <a:solidFill>
            <a:srgbClr val="C51C8A"/>
          </a:solidFill>
          <a:ln>
            <a:solidFill>
              <a:srgbClr val="C51C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sp>
        <p:nvSpPr>
          <p:cNvPr id="11" name="Rectangle 10">
            <a:extLst>
              <a:ext uri="{FF2B5EF4-FFF2-40B4-BE49-F238E27FC236}">
                <a16:creationId xmlns:a16="http://schemas.microsoft.com/office/drawing/2014/main" id="{B84C2F14-A24F-4354-A78C-B7353C6321C0}"/>
              </a:ext>
            </a:extLst>
          </p:cNvPr>
          <p:cNvSpPr/>
          <p:nvPr/>
        </p:nvSpPr>
        <p:spPr>
          <a:xfrm flipV="1">
            <a:off x="1952789" y="878353"/>
            <a:ext cx="917019" cy="45719"/>
          </a:xfrm>
          <a:prstGeom prst="rect">
            <a:avLst/>
          </a:prstGeom>
          <a:solidFill>
            <a:srgbClr val="1A69B1"/>
          </a:solidFill>
          <a:ln>
            <a:solidFill>
              <a:srgbClr val="1A69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sp>
        <p:nvSpPr>
          <p:cNvPr id="12" name="Rectangle 11">
            <a:extLst>
              <a:ext uri="{FF2B5EF4-FFF2-40B4-BE49-F238E27FC236}">
                <a16:creationId xmlns:a16="http://schemas.microsoft.com/office/drawing/2014/main" id="{7D0B7361-17A3-47A4-B261-FB803B25474F}"/>
              </a:ext>
            </a:extLst>
          </p:cNvPr>
          <p:cNvSpPr/>
          <p:nvPr/>
        </p:nvSpPr>
        <p:spPr>
          <a:xfrm flipV="1">
            <a:off x="2911315" y="876612"/>
            <a:ext cx="917019" cy="45719"/>
          </a:xfrm>
          <a:prstGeom prst="rect">
            <a:avLst/>
          </a:prstGeom>
          <a:solidFill>
            <a:srgbClr val="F7EE3C"/>
          </a:solidFill>
          <a:ln>
            <a:solidFill>
              <a:srgbClr val="F7EE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pic>
        <p:nvPicPr>
          <p:cNvPr id="21" name="Picture 20">
            <a:extLst>
              <a:ext uri="{FF2B5EF4-FFF2-40B4-BE49-F238E27FC236}">
                <a16:creationId xmlns:a16="http://schemas.microsoft.com/office/drawing/2014/main" id="{B7E82D2A-6AAD-4BD4-A085-0A1CEA6D5E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3048" y="6007389"/>
            <a:ext cx="1483243" cy="418807"/>
          </a:xfrm>
          <a:prstGeom prst="rect">
            <a:avLst/>
          </a:prstGeom>
        </p:spPr>
      </p:pic>
      <p:sp>
        <p:nvSpPr>
          <p:cNvPr id="9" name="Content Placeholder 2">
            <a:extLst>
              <a:ext uri="{FF2B5EF4-FFF2-40B4-BE49-F238E27FC236}">
                <a16:creationId xmlns:a16="http://schemas.microsoft.com/office/drawing/2014/main" id="{08D62A4D-DAF3-4043-9658-778F8988405B}"/>
              </a:ext>
            </a:extLst>
          </p:cNvPr>
          <p:cNvSpPr txBox="1">
            <a:spLocks/>
          </p:cNvSpPr>
          <p:nvPr/>
        </p:nvSpPr>
        <p:spPr>
          <a:xfrm>
            <a:off x="838200" y="6110225"/>
            <a:ext cx="3440723" cy="403083"/>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solidFill>
                  <a:srgbClr val="1A69B1"/>
                </a:solidFill>
              </a:rPr>
              <a:t>Cloud Computing</a:t>
            </a:r>
          </a:p>
        </p:txBody>
      </p:sp>
    </p:spTree>
    <p:extLst>
      <p:ext uri="{BB962C8B-B14F-4D97-AF65-F5344CB8AC3E}">
        <p14:creationId xmlns:p14="http://schemas.microsoft.com/office/powerpoint/2010/main" val="24242939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C622A0-A392-49FE-87F9-1142413780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7629" y="6007390"/>
            <a:ext cx="1353457" cy="418807"/>
          </a:xfrm>
          <a:prstGeom prst="rect">
            <a:avLst/>
          </a:prstGeom>
        </p:spPr>
      </p:pic>
      <p:sp>
        <p:nvSpPr>
          <p:cNvPr id="2" name="Title 1">
            <a:extLst>
              <a:ext uri="{FF2B5EF4-FFF2-40B4-BE49-F238E27FC236}">
                <a16:creationId xmlns:a16="http://schemas.microsoft.com/office/drawing/2014/main" id="{7A75F788-951B-4EBA-BE03-87731A44142A}"/>
              </a:ext>
            </a:extLst>
          </p:cNvPr>
          <p:cNvSpPr>
            <a:spLocks noGrp="1"/>
          </p:cNvSpPr>
          <p:nvPr>
            <p:ph type="title"/>
          </p:nvPr>
        </p:nvSpPr>
        <p:spPr>
          <a:xfrm>
            <a:off x="0" y="2"/>
            <a:ext cx="12192000" cy="1088570"/>
          </a:xfrm>
          <a:solidFill>
            <a:schemeClr val="bg1">
              <a:lumMod val="95000"/>
            </a:schemeClr>
          </a:solidFill>
        </p:spPr>
        <p:txBody>
          <a:bodyPr anchor="ctr">
            <a:normAutofit/>
          </a:bodyPr>
          <a:lstStyle/>
          <a:p>
            <a:r>
              <a:rPr lang="en-US" sz="3600" b="1" dirty="0">
                <a:solidFill>
                  <a:schemeClr val="bg2">
                    <a:lumMod val="25000"/>
                  </a:schemeClr>
                </a:solidFill>
                <a:latin typeface="Century Gothic (Headings)"/>
              </a:rPr>
              <a:t>       </a:t>
            </a:r>
            <a:r>
              <a:rPr lang="en-US" sz="3200" b="1" dirty="0">
                <a:solidFill>
                  <a:schemeClr val="bg2">
                    <a:lumMod val="25000"/>
                  </a:schemeClr>
                </a:solidFill>
                <a:latin typeface="Century Gothic (Headings)"/>
              </a:rPr>
              <a:t>Unit 2.11:  SaaS Implementation Issues</a:t>
            </a:r>
            <a:endParaRPr lang="en-US" sz="3600" b="1" dirty="0">
              <a:solidFill>
                <a:schemeClr val="bg2">
                  <a:lumMod val="25000"/>
                </a:schemeClr>
              </a:solidFill>
              <a:latin typeface="Century Gothic (Headings)"/>
            </a:endParaRPr>
          </a:p>
        </p:txBody>
      </p:sp>
      <p:sp>
        <p:nvSpPr>
          <p:cNvPr id="3" name="Content Placeholder 2">
            <a:extLst>
              <a:ext uri="{FF2B5EF4-FFF2-40B4-BE49-F238E27FC236}">
                <a16:creationId xmlns:a16="http://schemas.microsoft.com/office/drawing/2014/main" id="{25D963D5-D7B1-42A0-BC2E-198BAED61C10}"/>
              </a:ext>
            </a:extLst>
          </p:cNvPr>
          <p:cNvSpPr>
            <a:spLocks noGrp="1"/>
          </p:cNvSpPr>
          <p:nvPr>
            <p:ph idx="1"/>
          </p:nvPr>
        </p:nvSpPr>
        <p:spPr>
          <a:xfrm>
            <a:off x="629557" y="1329748"/>
            <a:ext cx="10932886" cy="4436464"/>
          </a:xfrm>
          <a:solidFill>
            <a:schemeClr val="bg1"/>
          </a:solidFill>
        </p:spPr>
        <p:txBody>
          <a:bodyPr>
            <a:noAutofit/>
          </a:bodyPr>
          <a:lstStyle/>
          <a:p>
            <a:pPr algn="just">
              <a:buFont typeface="Wingdings" panose="05000000000000000000" pitchFamily="2" charset="2"/>
              <a:buChar char="Ø"/>
            </a:pPr>
            <a:r>
              <a:rPr lang="en-US" sz="1800" dirty="0">
                <a:solidFill>
                  <a:schemeClr val="tx1">
                    <a:lumMod val="85000"/>
                    <a:lumOff val="15000"/>
                  </a:schemeClr>
                </a:solidFill>
              </a:rPr>
              <a:t>Many types of software components and applications frameworks may be employed in the development of SaaS applications. Using new technology found in these modern components and application frameworks can drastically reduce the time to market and cost of converting a traditional on-premises product into a SaaS solution. According to Microsoft, SaaS architectures can be classified into one of four maturity levels whose key attributes are ease of configuration, multi-tenant efficiency, and scalability. Each level is distinguished from the previous one by the addition of one of these three attributes. The levels described by Microsoft are as follows  </a:t>
            </a:r>
          </a:p>
          <a:p>
            <a:pPr algn="just">
              <a:buFont typeface="Wingdings" panose="05000000000000000000" pitchFamily="2" charset="2"/>
              <a:buChar char="Ø"/>
            </a:pPr>
            <a:r>
              <a:rPr lang="en-US" sz="1800" b="1" u="sng" dirty="0">
                <a:solidFill>
                  <a:schemeClr val="tx1">
                    <a:lumMod val="85000"/>
                    <a:lumOff val="15000"/>
                  </a:schemeClr>
                </a:solidFill>
              </a:rPr>
              <a:t>SaaS  Architectural  Maturity  Level  1—Ad-Hoc/Custom</a:t>
            </a:r>
            <a:r>
              <a:rPr lang="en-US" sz="1800" dirty="0">
                <a:solidFill>
                  <a:schemeClr val="tx1">
                    <a:lumMod val="85000"/>
                    <a:lumOff val="15000"/>
                  </a:schemeClr>
                </a:solidFill>
              </a:rPr>
              <a:t>: The first level of maturity is actually no maturity at all. Each customer has a unique, customized version of the hosted application. The application runs its own instance on the host’s servers. Migrating a traditional non-networked or client-server application to this level of SaaS maturity typically requires the least development effort and reduces operating costs by consolidating server hardware and administration</a:t>
            </a:r>
          </a:p>
          <a:p>
            <a:pPr algn="just">
              <a:buFont typeface="Wingdings" panose="05000000000000000000" pitchFamily="2" charset="2"/>
              <a:buChar char="Ø"/>
            </a:pPr>
            <a:r>
              <a:rPr lang="en-US" sz="1800" b="1" u="sng" dirty="0">
                <a:solidFill>
                  <a:schemeClr val="tx1">
                    <a:lumMod val="85000"/>
                    <a:lumOff val="15000"/>
                  </a:schemeClr>
                </a:solidFill>
              </a:rPr>
              <a:t>SaaS   Architectural   Maturity   Level   2—Configurability: </a:t>
            </a:r>
            <a:r>
              <a:rPr lang="en-US" sz="1800" dirty="0">
                <a:solidFill>
                  <a:schemeClr val="tx1">
                    <a:lumMod val="85000"/>
                    <a:lumOff val="15000"/>
                  </a:schemeClr>
                </a:solidFill>
              </a:rPr>
              <a:t>The second level of SaaS maturity provides greater program flexibility through configuration metadata. At this level, many customers can use separate instances of the same application. This allows a vendor to meet the varying needs of each customer by using detailed configuration options. It also allows the vendor to ease the maintenance burden by being able to update a common code base.</a:t>
            </a:r>
          </a:p>
        </p:txBody>
      </p:sp>
      <p:sp>
        <p:nvSpPr>
          <p:cNvPr id="6" name="Rectangle 5">
            <a:extLst>
              <a:ext uri="{FF2B5EF4-FFF2-40B4-BE49-F238E27FC236}">
                <a16:creationId xmlns:a16="http://schemas.microsoft.com/office/drawing/2014/main" id="{365AC0C1-C759-438C-B145-27824F25A1CD}"/>
              </a:ext>
            </a:extLst>
          </p:cNvPr>
          <p:cNvSpPr/>
          <p:nvPr/>
        </p:nvSpPr>
        <p:spPr>
          <a:xfrm flipV="1">
            <a:off x="994263" y="876613"/>
            <a:ext cx="917019" cy="45719"/>
          </a:xfrm>
          <a:prstGeom prst="rect">
            <a:avLst/>
          </a:prstGeom>
          <a:solidFill>
            <a:srgbClr val="C51C8A"/>
          </a:solidFill>
          <a:ln>
            <a:solidFill>
              <a:srgbClr val="C51C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sp>
        <p:nvSpPr>
          <p:cNvPr id="11" name="Rectangle 10">
            <a:extLst>
              <a:ext uri="{FF2B5EF4-FFF2-40B4-BE49-F238E27FC236}">
                <a16:creationId xmlns:a16="http://schemas.microsoft.com/office/drawing/2014/main" id="{B84C2F14-A24F-4354-A78C-B7353C6321C0}"/>
              </a:ext>
            </a:extLst>
          </p:cNvPr>
          <p:cNvSpPr/>
          <p:nvPr/>
        </p:nvSpPr>
        <p:spPr>
          <a:xfrm flipV="1">
            <a:off x="1952789" y="878353"/>
            <a:ext cx="917019" cy="45719"/>
          </a:xfrm>
          <a:prstGeom prst="rect">
            <a:avLst/>
          </a:prstGeom>
          <a:solidFill>
            <a:srgbClr val="1A69B1"/>
          </a:solidFill>
          <a:ln>
            <a:solidFill>
              <a:srgbClr val="1A69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sp>
        <p:nvSpPr>
          <p:cNvPr id="12" name="Rectangle 11">
            <a:extLst>
              <a:ext uri="{FF2B5EF4-FFF2-40B4-BE49-F238E27FC236}">
                <a16:creationId xmlns:a16="http://schemas.microsoft.com/office/drawing/2014/main" id="{7D0B7361-17A3-47A4-B261-FB803B25474F}"/>
              </a:ext>
            </a:extLst>
          </p:cNvPr>
          <p:cNvSpPr/>
          <p:nvPr/>
        </p:nvSpPr>
        <p:spPr>
          <a:xfrm flipV="1">
            <a:off x="2911315" y="876612"/>
            <a:ext cx="917019" cy="45719"/>
          </a:xfrm>
          <a:prstGeom prst="rect">
            <a:avLst/>
          </a:prstGeom>
          <a:solidFill>
            <a:srgbClr val="F7EE3C"/>
          </a:solidFill>
          <a:ln>
            <a:solidFill>
              <a:srgbClr val="F7EE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pic>
        <p:nvPicPr>
          <p:cNvPr id="21" name="Picture 20">
            <a:extLst>
              <a:ext uri="{FF2B5EF4-FFF2-40B4-BE49-F238E27FC236}">
                <a16:creationId xmlns:a16="http://schemas.microsoft.com/office/drawing/2014/main" id="{B7E82D2A-6AAD-4BD4-A085-0A1CEA6D5E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3048" y="6007389"/>
            <a:ext cx="1483243" cy="418807"/>
          </a:xfrm>
          <a:prstGeom prst="rect">
            <a:avLst/>
          </a:prstGeom>
        </p:spPr>
      </p:pic>
      <p:sp>
        <p:nvSpPr>
          <p:cNvPr id="9" name="Content Placeholder 2">
            <a:extLst>
              <a:ext uri="{FF2B5EF4-FFF2-40B4-BE49-F238E27FC236}">
                <a16:creationId xmlns:a16="http://schemas.microsoft.com/office/drawing/2014/main" id="{08D62A4D-DAF3-4043-9658-778F8988405B}"/>
              </a:ext>
            </a:extLst>
          </p:cNvPr>
          <p:cNvSpPr txBox="1">
            <a:spLocks/>
          </p:cNvSpPr>
          <p:nvPr/>
        </p:nvSpPr>
        <p:spPr>
          <a:xfrm>
            <a:off x="838200" y="6110225"/>
            <a:ext cx="3440723" cy="403083"/>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solidFill>
                  <a:srgbClr val="1A69B1"/>
                </a:solidFill>
              </a:rPr>
              <a:t>Cloud Computing</a:t>
            </a:r>
          </a:p>
        </p:txBody>
      </p:sp>
    </p:spTree>
    <p:extLst>
      <p:ext uri="{BB962C8B-B14F-4D97-AF65-F5344CB8AC3E}">
        <p14:creationId xmlns:p14="http://schemas.microsoft.com/office/powerpoint/2010/main" val="1813856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C622A0-A392-49FE-87F9-1142413780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7629" y="6007390"/>
            <a:ext cx="1353457" cy="418807"/>
          </a:xfrm>
          <a:prstGeom prst="rect">
            <a:avLst/>
          </a:prstGeom>
        </p:spPr>
      </p:pic>
      <p:sp>
        <p:nvSpPr>
          <p:cNvPr id="2" name="Title 1">
            <a:extLst>
              <a:ext uri="{FF2B5EF4-FFF2-40B4-BE49-F238E27FC236}">
                <a16:creationId xmlns:a16="http://schemas.microsoft.com/office/drawing/2014/main" id="{7A75F788-951B-4EBA-BE03-87731A44142A}"/>
              </a:ext>
            </a:extLst>
          </p:cNvPr>
          <p:cNvSpPr>
            <a:spLocks noGrp="1"/>
          </p:cNvSpPr>
          <p:nvPr>
            <p:ph type="title"/>
          </p:nvPr>
        </p:nvSpPr>
        <p:spPr>
          <a:xfrm>
            <a:off x="0" y="2"/>
            <a:ext cx="12192000" cy="1088570"/>
          </a:xfrm>
          <a:solidFill>
            <a:schemeClr val="bg1">
              <a:lumMod val="95000"/>
            </a:schemeClr>
          </a:solidFill>
        </p:spPr>
        <p:txBody>
          <a:bodyPr anchor="ctr">
            <a:normAutofit/>
          </a:bodyPr>
          <a:lstStyle/>
          <a:p>
            <a:r>
              <a:rPr lang="en-US" sz="3600" b="1" dirty="0">
                <a:solidFill>
                  <a:schemeClr val="bg2">
                    <a:lumMod val="25000"/>
                  </a:schemeClr>
                </a:solidFill>
                <a:latin typeface="Century Gothic (Headings)"/>
              </a:rPr>
              <a:t>       </a:t>
            </a:r>
            <a:r>
              <a:rPr lang="en-US" sz="3200" b="1" dirty="0">
                <a:solidFill>
                  <a:schemeClr val="bg2">
                    <a:lumMod val="25000"/>
                  </a:schemeClr>
                </a:solidFill>
                <a:latin typeface="Century Gothic (Headings)"/>
              </a:rPr>
              <a:t>Unit 2.11:  SaaS Implementation Issues</a:t>
            </a:r>
            <a:endParaRPr lang="en-US" sz="3600" b="1" dirty="0">
              <a:solidFill>
                <a:schemeClr val="bg2">
                  <a:lumMod val="25000"/>
                </a:schemeClr>
              </a:solidFill>
              <a:latin typeface="Century Gothic (Headings)"/>
            </a:endParaRPr>
          </a:p>
        </p:txBody>
      </p:sp>
      <p:sp>
        <p:nvSpPr>
          <p:cNvPr id="3" name="Content Placeholder 2">
            <a:extLst>
              <a:ext uri="{FF2B5EF4-FFF2-40B4-BE49-F238E27FC236}">
                <a16:creationId xmlns:a16="http://schemas.microsoft.com/office/drawing/2014/main" id="{25D963D5-D7B1-42A0-BC2E-198BAED61C10}"/>
              </a:ext>
            </a:extLst>
          </p:cNvPr>
          <p:cNvSpPr>
            <a:spLocks noGrp="1"/>
          </p:cNvSpPr>
          <p:nvPr>
            <p:ph idx="1"/>
          </p:nvPr>
        </p:nvSpPr>
        <p:spPr>
          <a:xfrm>
            <a:off x="629557" y="1329748"/>
            <a:ext cx="10932886" cy="4436464"/>
          </a:xfrm>
          <a:solidFill>
            <a:schemeClr val="bg1"/>
          </a:solidFill>
        </p:spPr>
        <p:txBody>
          <a:bodyPr>
            <a:noAutofit/>
          </a:bodyPr>
          <a:lstStyle/>
          <a:p>
            <a:pPr algn="just">
              <a:buFont typeface="Wingdings" panose="05000000000000000000" pitchFamily="2" charset="2"/>
              <a:buChar char="Ø"/>
            </a:pPr>
            <a:r>
              <a:rPr lang="en-US" sz="1800" b="1" u="sng" dirty="0">
                <a:solidFill>
                  <a:schemeClr val="tx1">
                    <a:lumMod val="85000"/>
                    <a:lumOff val="15000"/>
                  </a:schemeClr>
                </a:solidFill>
              </a:rPr>
              <a:t>SaaS   Architectural   Maturity   Level   3—Multitenant    Efficiency:</a:t>
            </a:r>
            <a:r>
              <a:rPr lang="en-US" sz="1800" dirty="0">
                <a:solidFill>
                  <a:schemeClr val="tx1">
                    <a:lumMod val="85000"/>
                    <a:lumOff val="15000"/>
                  </a:schemeClr>
                </a:solidFill>
              </a:rPr>
              <a:t> The third maturity level adds multitenancy to the second level. This results in a single program instance that has the capability to serve all of the vendor’s customers. This approach enables more efficient use of server resources without any apparent difference to the end user, but ultimately this level is limited in its ability to scale massively.</a:t>
            </a:r>
          </a:p>
          <a:p>
            <a:pPr algn="just">
              <a:buFont typeface="Wingdings" panose="05000000000000000000" pitchFamily="2" charset="2"/>
              <a:buChar char="Ø"/>
            </a:pPr>
            <a:endParaRPr lang="en-US" sz="1800" dirty="0">
              <a:solidFill>
                <a:schemeClr val="tx1">
                  <a:lumMod val="85000"/>
                  <a:lumOff val="15000"/>
                </a:schemeClr>
              </a:solidFill>
            </a:endParaRPr>
          </a:p>
          <a:p>
            <a:pPr algn="just">
              <a:buFont typeface="Wingdings" panose="05000000000000000000" pitchFamily="2" charset="2"/>
              <a:buChar char="Ø"/>
            </a:pPr>
            <a:r>
              <a:rPr lang="en-US" sz="1800" b="1" u="sng" dirty="0">
                <a:solidFill>
                  <a:schemeClr val="tx1">
                    <a:lumMod val="85000"/>
                    <a:lumOff val="15000"/>
                  </a:schemeClr>
                </a:solidFill>
              </a:rPr>
              <a:t>SaaS Architectural Maturity Level 4—Scalable: </a:t>
            </a:r>
            <a:r>
              <a:rPr lang="en-US" sz="1800" dirty="0">
                <a:solidFill>
                  <a:schemeClr val="tx1">
                    <a:lumMod val="85000"/>
                    <a:lumOff val="15000"/>
                  </a:schemeClr>
                </a:solidFill>
              </a:rPr>
              <a:t>At the fourth  SaaS maturity level, scalability is added by using a multitiered architecture. This architecture is capable of supporting a load-balanced farm of identical application instances running on a variable number of servers, sometimes in the hundreds or even thousands. System capacity can be dynamically increased or decreased to match load demand by adding or removing servers, with no need for further alteration of application software architecture.</a:t>
            </a:r>
          </a:p>
        </p:txBody>
      </p:sp>
      <p:sp>
        <p:nvSpPr>
          <p:cNvPr id="6" name="Rectangle 5">
            <a:extLst>
              <a:ext uri="{FF2B5EF4-FFF2-40B4-BE49-F238E27FC236}">
                <a16:creationId xmlns:a16="http://schemas.microsoft.com/office/drawing/2014/main" id="{365AC0C1-C759-438C-B145-27824F25A1CD}"/>
              </a:ext>
            </a:extLst>
          </p:cNvPr>
          <p:cNvSpPr/>
          <p:nvPr/>
        </p:nvSpPr>
        <p:spPr>
          <a:xfrm flipV="1">
            <a:off x="994263" y="876613"/>
            <a:ext cx="917019" cy="45719"/>
          </a:xfrm>
          <a:prstGeom prst="rect">
            <a:avLst/>
          </a:prstGeom>
          <a:solidFill>
            <a:srgbClr val="C51C8A"/>
          </a:solidFill>
          <a:ln>
            <a:solidFill>
              <a:srgbClr val="C51C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sp>
        <p:nvSpPr>
          <p:cNvPr id="11" name="Rectangle 10">
            <a:extLst>
              <a:ext uri="{FF2B5EF4-FFF2-40B4-BE49-F238E27FC236}">
                <a16:creationId xmlns:a16="http://schemas.microsoft.com/office/drawing/2014/main" id="{B84C2F14-A24F-4354-A78C-B7353C6321C0}"/>
              </a:ext>
            </a:extLst>
          </p:cNvPr>
          <p:cNvSpPr/>
          <p:nvPr/>
        </p:nvSpPr>
        <p:spPr>
          <a:xfrm flipV="1">
            <a:off x="1952789" y="878353"/>
            <a:ext cx="917019" cy="45719"/>
          </a:xfrm>
          <a:prstGeom prst="rect">
            <a:avLst/>
          </a:prstGeom>
          <a:solidFill>
            <a:srgbClr val="1A69B1"/>
          </a:solidFill>
          <a:ln>
            <a:solidFill>
              <a:srgbClr val="1A69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sp>
        <p:nvSpPr>
          <p:cNvPr id="12" name="Rectangle 11">
            <a:extLst>
              <a:ext uri="{FF2B5EF4-FFF2-40B4-BE49-F238E27FC236}">
                <a16:creationId xmlns:a16="http://schemas.microsoft.com/office/drawing/2014/main" id="{7D0B7361-17A3-47A4-B261-FB803B25474F}"/>
              </a:ext>
            </a:extLst>
          </p:cNvPr>
          <p:cNvSpPr/>
          <p:nvPr/>
        </p:nvSpPr>
        <p:spPr>
          <a:xfrm flipV="1">
            <a:off x="2911315" y="876612"/>
            <a:ext cx="917019" cy="45719"/>
          </a:xfrm>
          <a:prstGeom prst="rect">
            <a:avLst/>
          </a:prstGeom>
          <a:solidFill>
            <a:srgbClr val="F7EE3C"/>
          </a:solidFill>
          <a:ln>
            <a:solidFill>
              <a:srgbClr val="F7EE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pic>
        <p:nvPicPr>
          <p:cNvPr id="21" name="Picture 20">
            <a:extLst>
              <a:ext uri="{FF2B5EF4-FFF2-40B4-BE49-F238E27FC236}">
                <a16:creationId xmlns:a16="http://schemas.microsoft.com/office/drawing/2014/main" id="{B7E82D2A-6AAD-4BD4-A085-0A1CEA6D5E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3048" y="6007389"/>
            <a:ext cx="1483243" cy="418807"/>
          </a:xfrm>
          <a:prstGeom prst="rect">
            <a:avLst/>
          </a:prstGeom>
        </p:spPr>
      </p:pic>
      <p:sp>
        <p:nvSpPr>
          <p:cNvPr id="9" name="Content Placeholder 2">
            <a:extLst>
              <a:ext uri="{FF2B5EF4-FFF2-40B4-BE49-F238E27FC236}">
                <a16:creationId xmlns:a16="http://schemas.microsoft.com/office/drawing/2014/main" id="{08D62A4D-DAF3-4043-9658-778F8988405B}"/>
              </a:ext>
            </a:extLst>
          </p:cNvPr>
          <p:cNvSpPr txBox="1">
            <a:spLocks/>
          </p:cNvSpPr>
          <p:nvPr/>
        </p:nvSpPr>
        <p:spPr>
          <a:xfrm>
            <a:off x="838200" y="6110225"/>
            <a:ext cx="3440723" cy="403083"/>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solidFill>
                  <a:srgbClr val="1A69B1"/>
                </a:solidFill>
              </a:rPr>
              <a:t>Cloud Computing</a:t>
            </a:r>
          </a:p>
        </p:txBody>
      </p:sp>
    </p:spTree>
    <p:extLst>
      <p:ext uri="{BB962C8B-B14F-4D97-AF65-F5344CB8AC3E}">
        <p14:creationId xmlns:p14="http://schemas.microsoft.com/office/powerpoint/2010/main" val="20718550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C622A0-A392-49FE-87F9-1142413780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7629" y="6007390"/>
            <a:ext cx="1353457" cy="418807"/>
          </a:xfrm>
          <a:prstGeom prst="rect">
            <a:avLst/>
          </a:prstGeom>
        </p:spPr>
      </p:pic>
      <p:sp>
        <p:nvSpPr>
          <p:cNvPr id="2" name="Title 1">
            <a:extLst>
              <a:ext uri="{FF2B5EF4-FFF2-40B4-BE49-F238E27FC236}">
                <a16:creationId xmlns:a16="http://schemas.microsoft.com/office/drawing/2014/main" id="{7A75F788-951B-4EBA-BE03-87731A44142A}"/>
              </a:ext>
            </a:extLst>
          </p:cNvPr>
          <p:cNvSpPr>
            <a:spLocks noGrp="1"/>
          </p:cNvSpPr>
          <p:nvPr>
            <p:ph type="title"/>
          </p:nvPr>
        </p:nvSpPr>
        <p:spPr>
          <a:xfrm>
            <a:off x="0" y="2"/>
            <a:ext cx="12192000" cy="1088570"/>
          </a:xfrm>
          <a:solidFill>
            <a:schemeClr val="bg1">
              <a:lumMod val="95000"/>
            </a:schemeClr>
          </a:solidFill>
        </p:spPr>
        <p:txBody>
          <a:bodyPr anchor="ctr">
            <a:normAutofit/>
          </a:bodyPr>
          <a:lstStyle/>
          <a:p>
            <a:r>
              <a:rPr lang="en-US" sz="3600" b="1" dirty="0">
                <a:solidFill>
                  <a:schemeClr val="bg2">
                    <a:lumMod val="25000"/>
                  </a:schemeClr>
                </a:solidFill>
                <a:latin typeface="Century Gothic (Headings)"/>
              </a:rPr>
              <a:t>       </a:t>
            </a:r>
            <a:r>
              <a:rPr lang="en-US" sz="3200" b="1" dirty="0">
                <a:solidFill>
                  <a:schemeClr val="bg2">
                    <a:lumMod val="25000"/>
                  </a:schemeClr>
                </a:solidFill>
                <a:latin typeface="Century Gothic (Headings)"/>
              </a:rPr>
              <a:t>Unit 2.12:  Benefits of SaaS</a:t>
            </a:r>
            <a:endParaRPr lang="en-US" sz="3600" b="1" dirty="0">
              <a:solidFill>
                <a:schemeClr val="bg2">
                  <a:lumMod val="25000"/>
                </a:schemeClr>
              </a:solidFill>
              <a:latin typeface="Century Gothic (Headings)"/>
            </a:endParaRPr>
          </a:p>
        </p:txBody>
      </p:sp>
      <p:sp>
        <p:nvSpPr>
          <p:cNvPr id="3" name="Content Placeholder 2">
            <a:extLst>
              <a:ext uri="{FF2B5EF4-FFF2-40B4-BE49-F238E27FC236}">
                <a16:creationId xmlns:a16="http://schemas.microsoft.com/office/drawing/2014/main" id="{25D963D5-D7B1-42A0-BC2E-198BAED61C10}"/>
              </a:ext>
            </a:extLst>
          </p:cNvPr>
          <p:cNvSpPr>
            <a:spLocks noGrp="1"/>
          </p:cNvSpPr>
          <p:nvPr>
            <p:ph idx="1"/>
          </p:nvPr>
        </p:nvSpPr>
        <p:spPr>
          <a:xfrm>
            <a:off x="629557" y="1329748"/>
            <a:ext cx="10932886" cy="4436464"/>
          </a:xfrm>
          <a:solidFill>
            <a:schemeClr val="bg1"/>
          </a:solidFill>
        </p:spPr>
        <p:txBody>
          <a:bodyPr>
            <a:noAutofit/>
          </a:bodyPr>
          <a:lstStyle/>
          <a:p>
            <a:pPr algn="just">
              <a:buFont typeface="Wingdings" panose="05000000000000000000" pitchFamily="2" charset="2"/>
              <a:buChar char="Ø"/>
            </a:pPr>
            <a:r>
              <a:rPr lang="en-US" sz="2000" b="1" dirty="0">
                <a:solidFill>
                  <a:schemeClr val="tx1">
                    <a:lumMod val="85000"/>
                    <a:lumOff val="15000"/>
                  </a:schemeClr>
                </a:solidFill>
              </a:rPr>
              <a:t>Streamlined administration</a:t>
            </a:r>
          </a:p>
          <a:p>
            <a:pPr algn="just">
              <a:buFont typeface="Wingdings" panose="05000000000000000000" pitchFamily="2" charset="2"/>
              <a:buChar char="Ø"/>
            </a:pPr>
            <a:r>
              <a:rPr lang="en-US" sz="2000" b="1" dirty="0">
                <a:solidFill>
                  <a:schemeClr val="tx1">
                    <a:lumMod val="85000"/>
                    <a:lumOff val="15000"/>
                  </a:schemeClr>
                </a:solidFill>
              </a:rPr>
              <a:t>Automated update and patch management services</a:t>
            </a:r>
          </a:p>
          <a:p>
            <a:pPr algn="just">
              <a:buFont typeface="Wingdings" panose="05000000000000000000" pitchFamily="2" charset="2"/>
              <a:buChar char="Ø"/>
            </a:pPr>
            <a:r>
              <a:rPr lang="en-US" sz="2000" b="1" dirty="0">
                <a:solidFill>
                  <a:schemeClr val="tx1">
                    <a:lumMod val="85000"/>
                    <a:lumOff val="15000"/>
                  </a:schemeClr>
                </a:solidFill>
              </a:rPr>
              <a:t>Data compatibility across the enterprise (all users have the same version of software)</a:t>
            </a:r>
          </a:p>
          <a:p>
            <a:pPr algn="just">
              <a:buFont typeface="Wingdings" panose="05000000000000000000" pitchFamily="2" charset="2"/>
              <a:buChar char="Ø"/>
            </a:pPr>
            <a:r>
              <a:rPr lang="en-US" sz="2000" b="1" dirty="0">
                <a:solidFill>
                  <a:schemeClr val="tx1">
                    <a:lumMod val="85000"/>
                    <a:lumOff val="15000"/>
                  </a:schemeClr>
                </a:solidFill>
              </a:rPr>
              <a:t>Facilitated, enterprise-wide collaboration</a:t>
            </a:r>
          </a:p>
          <a:p>
            <a:pPr algn="just">
              <a:buFont typeface="Wingdings" panose="05000000000000000000" pitchFamily="2" charset="2"/>
              <a:buChar char="Ø"/>
            </a:pPr>
            <a:r>
              <a:rPr lang="en-US" sz="2000" b="1" dirty="0">
                <a:solidFill>
                  <a:schemeClr val="tx1">
                    <a:lumMod val="85000"/>
                    <a:lumOff val="15000"/>
                  </a:schemeClr>
                </a:solidFill>
              </a:rPr>
              <a:t>Global accessibility</a:t>
            </a:r>
            <a:endParaRPr lang="en-US" sz="2000" dirty="0">
              <a:solidFill>
                <a:schemeClr val="tx1">
                  <a:lumMod val="85000"/>
                  <a:lumOff val="15000"/>
                </a:schemeClr>
              </a:solidFill>
            </a:endParaRPr>
          </a:p>
        </p:txBody>
      </p:sp>
      <p:sp>
        <p:nvSpPr>
          <p:cNvPr id="6" name="Rectangle 5">
            <a:extLst>
              <a:ext uri="{FF2B5EF4-FFF2-40B4-BE49-F238E27FC236}">
                <a16:creationId xmlns:a16="http://schemas.microsoft.com/office/drawing/2014/main" id="{365AC0C1-C759-438C-B145-27824F25A1CD}"/>
              </a:ext>
            </a:extLst>
          </p:cNvPr>
          <p:cNvSpPr/>
          <p:nvPr/>
        </p:nvSpPr>
        <p:spPr>
          <a:xfrm flipV="1">
            <a:off x="994263" y="876613"/>
            <a:ext cx="917019" cy="45719"/>
          </a:xfrm>
          <a:prstGeom prst="rect">
            <a:avLst/>
          </a:prstGeom>
          <a:solidFill>
            <a:srgbClr val="C51C8A"/>
          </a:solidFill>
          <a:ln>
            <a:solidFill>
              <a:srgbClr val="C51C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sp>
        <p:nvSpPr>
          <p:cNvPr id="11" name="Rectangle 10">
            <a:extLst>
              <a:ext uri="{FF2B5EF4-FFF2-40B4-BE49-F238E27FC236}">
                <a16:creationId xmlns:a16="http://schemas.microsoft.com/office/drawing/2014/main" id="{B84C2F14-A24F-4354-A78C-B7353C6321C0}"/>
              </a:ext>
            </a:extLst>
          </p:cNvPr>
          <p:cNvSpPr/>
          <p:nvPr/>
        </p:nvSpPr>
        <p:spPr>
          <a:xfrm flipV="1">
            <a:off x="1952789" y="878353"/>
            <a:ext cx="917019" cy="45719"/>
          </a:xfrm>
          <a:prstGeom prst="rect">
            <a:avLst/>
          </a:prstGeom>
          <a:solidFill>
            <a:srgbClr val="1A69B1"/>
          </a:solidFill>
          <a:ln>
            <a:solidFill>
              <a:srgbClr val="1A69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sp>
        <p:nvSpPr>
          <p:cNvPr id="12" name="Rectangle 11">
            <a:extLst>
              <a:ext uri="{FF2B5EF4-FFF2-40B4-BE49-F238E27FC236}">
                <a16:creationId xmlns:a16="http://schemas.microsoft.com/office/drawing/2014/main" id="{7D0B7361-17A3-47A4-B261-FB803B25474F}"/>
              </a:ext>
            </a:extLst>
          </p:cNvPr>
          <p:cNvSpPr/>
          <p:nvPr/>
        </p:nvSpPr>
        <p:spPr>
          <a:xfrm flipV="1">
            <a:off x="2911315" y="876612"/>
            <a:ext cx="917019" cy="45719"/>
          </a:xfrm>
          <a:prstGeom prst="rect">
            <a:avLst/>
          </a:prstGeom>
          <a:solidFill>
            <a:srgbClr val="F7EE3C"/>
          </a:solidFill>
          <a:ln>
            <a:solidFill>
              <a:srgbClr val="F7EE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pic>
        <p:nvPicPr>
          <p:cNvPr id="21" name="Picture 20">
            <a:extLst>
              <a:ext uri="{FF2B5EF4-FFF2-40B4-BE49-F238E27FC236}">
                <a16:creationId xmlns:a16="http://schemas.microsoft.com/office/drawing/2014/main" id="{B7E82D2A-6AAD-4BD4-A085-0A1CEA6D5E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3048" y="6007389"/>
            <a:ext cx="1483243" cy="418807"/>
          </a:xfrm>
          <a:prstGeom prst="rect">
            <a:avLst/>
          </a:prstGeom>
        </p:spPr>
      </p:pic>
      <p:sp>
        <p:nvSpPr>
          <p:cNvPr id="9" name="Content Placeholder 2">
            <a:extLst>
              <a:ext uri="{FF2B5EF4-FFF2-40B4-BE49-F238E27FC236}">
                <a16:creationId xmlns:a16="http://schemas.microsoft.com/office/drawing/2014/main" id="{08D62A4D-DAF3-4043-9658-778F8988405B}"/>
              </a:ext>
            </a:extLst>
          </p:cNvPr>
          <p:cNvSpPr txBox="1">
            <a:spLocks/>
          </p:cNvSpPr>
          <p:nvPr/>
        </p:nvSpPr>
        <p:spPr>
          <a:xfrm>
            <a:off x="838200" y="6110225"/>
            <a:ext cx="3440723" cy="403083"/>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solidFill>
                  <a:srgbClr val="1A69B1"/>
                </a:solidFill>
              </a:rPr>
              <a:t>Cloud Computing</a:t>
            </a:r>
          </a:p>
        </p:txBody>
      </p:sp>
    </p:spTree>
    <p:extLst>
      <p:ext uri="{BB962C8B-B14F-4D97-AF65-F5344CB8AC3E}">
        <p14:creationId xmlns:p14="http://schemas.microsoft.com/office/powerpoint/2010/main" val="1659386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C622A0-A392-49FE-87F9-1142413780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7629" y="6007390"/>
            <a:ext cx="1353457" cy="418807"/>
          </a:xfrm>
          <a:prstGeom prst="rect">
            <a:avLst/>
          </a:prstGeom>
        </p:spPr>
      </p:pic>
      <p:sp>
        <p:nvSpPr>
          <p:cNvPr id="2" name="Title 1">
            <a:extLst>
              <a:ext uri="{FF2B5EF4-FFF2-40B4-BE49-F238E27FC236}">
                <a16:creationId xmlns:a16="http://schemas.microsoft.com/office/drawing/2014/main" id="{7A75F788-951B-4EBA-BE03-87731A44142A}"/>
              </a:ext>
            </a:extLst>
          </p:cNvPr>
          <p:cNvSpPr>
            <a:spLocks noGrp="1"/>
          </p:cNvSpPr>
          <p:nvPr>
            <p:ph type="title"/>
          </p:nvPr>
        </p:nvSpPr>
        <p:spPr>
          <a:xfrm>
            <a:off x="0" y="2"/>
            <a:ext cx="12192000" cy="1088570"/>
          </a:xfrm>
          <a:solidFill>
            <a:schemeClr val="bg1">
              <a:lumMod val="95000"/>
            </a:schemeClr>
          </a:solidFill>
        </p:spPr>
        <p:txBody>
          <a:bodyPr anchor="ctr">
            <a:normAutofit/>
          </a:bodyPr>
          <a:lstStyle/>
          <a:p>
            <a:r>
              <a:rPr lang="en-US" sz="3600" b="1" dirty="0">
                <a:solidFill>
                  <a:schemeClr val="bg2">
                    <a:lumMod val="25000"/>
                  </a:schemeClr>
                </a:solidFill>
                <a:latin typeface="Century Gothic (Headings)"/>
              </a:rPr>
              <a:t>       </a:t>
            </a:r>
            <a:r>
              <a:rPr lang="en-US" sz="3200" b="1" dirty="0">
                <a:solidFill>
                  <a:schemeClr val="bg2">
                    <a:lumMod val="25000"/>
                  </a:schemeClr>
                </a:solidFill>
                <a:latin typeface="Century Gothic (Headings)"/>
              </a:rPr>
              <a:t>Unit 2.1:  Communication as a service (CaaS)</a:t>
            </a:r>
            <a:endParaRPr lang="en-US" sz="3600" b="1" dirty="0">
              <a:solidFill>
                <a:schemeClr val="bg2">
                  <a:lumMod val="25000"/>
                </a:schemeClr>
              </a:solidFill>
              <a:latin typeface="Century Gothic (Headings)"/>
            </a:endParaRPr>
          </a:p>
        </p:txBody>
      </p:sp>
      <p:sp>
        <p:nvSpPr>
          <p:cNvPr id="3" name="Content Placeholder 2">
            <a:extLst>
              <a:ext uri="{FF2B5EF4-FFF2-40B4-BE49-F238E27FC236}">
                <a16:creationId xmlns:a16="http://schemas.microsoft.com/office/drawing/2014/main" id="{25D963D5-D7B1-42A0-BC2E-198BAED61C10}"/>
              </a:ext>
            </a:extLst>
          </p:cNvPr>
          <p:cNvSpPr>
            <a:spLocks noGrp="1"/>
          </p:cNvSpPr>
          <p:nvPr>
            <p:ph idx="1"/>
          </p:nvPr>
        </p:nvSpPr>
        <p:spPr>
          <a:xfrm>
            <a:off x="629557" y="1329748"/>
            <a:ext cx="10932886" cy="4436464"/>
          </a:xfrm>
          <a:solidFill>
            <a:schemeClr val="bg1"/>
          </a:solidFill>
        </p:spPr>
        <p:txBody>
          <a:bodyPr>
            <a:noAutofit/>
          </a:bodyPr>
          <a:lstStyle/>
          <a:p>
            <a:pPr algn="just">
              <a:buFont typeface="Wingdings" panose="05000000000000000000" pitchFamily="2" charset="2"/>
              <a:buChar char="Ø"/>
            </a:pPr>
            <a:r>
              <a:rPr lang="en-US" sz="1900" dirty="0">
                <a:solidFill>
                  <a:schemeClr val="tx1">
                    <a:lumMod val="85000"/>
                    <a:lumOff val="15000"/>
                  </a:schemeClr>
                </a:solidFill>
              </a:rPr>
              <a:t>Communications as a Service (CaaS) is an outsourced enterprise communications solution that can be leased from a single vendor. Such communications can include voice over IP (VoIP or Internet telephony), instant messaging (IM), collaboration, and videoconference applications using fixed and mobile devices.</a:t>
            </a:r>
          </a:p>
          <a:p>
            <a:pPr algn="just">
              <a:buFont typeface="Wingdings" panose="05000000000000000000" pitchFamily="2" charset="2"/>
              <a:buChar char="Ø"/>
            </a:pPr>
            <a:r>
              <a:rPr lang="en-US" sz="1900" dirty="0">
                <a:solidFill>
                  <a:schemeClr val="tx1">
                    <a:lumMod val="85000"/>
                    <a:lumOff val="15000"/>
                  </a:schemeClr>
                </a:solidFill>
              </a:rPr>
              <a:t>The CaaS vendor is responsible for all hardware and software management and offers guaranteed Quality of Service (QoS). CaaS allows businesses to selectively deploy communications devices and modes on a pay-as-you-go, as-needed basis. This approach eliminates the large capital investment and ongoing overhead for a system whose capacity may often exceed or fall short of current demand.</a:t>
            </a:r>
          </a:p>
          <a:p>
            <a:pPr algn="just">
              <a:buFont typeface="Wingdings" panose="05000000000000000000" pitchFamily="2" charset="2"/>
              <a:buChar char="Ø"/>
            </a:pPr>
            <a:r>
              <a:rPr lang="en-US" sz="1900" dirty="0">
                <a:solidFill>
                  <a:schemeClr val="tx1">
                    <a:lumMod val="85000"/>
                    <a:lumOff val="15000"/>
                  </a:schemeClr>
                </a:solidFill>
              </a:rPr>
              <a:t>CaaS service offerings are often bundled and may include integrated access to traditional voice (or VoIP) and data, advanced unified communications functionality such as video calling, web collaboration, chat, real-time presence and unified messaging, a handset, local and long-distance voice services, voice mail, advanced calling features (such as caller ID, </a:t>
            </a:r>
            <a:r>
              <a:rPr lang="en-US" sz="1900" dirty="0" err="1">
                <a:solidFill>
                  <a:schemeClr val="tx1">
                    <a:lumMod val="85000"/>
                    <a:lumOff val="15000"/>
                  </a:schemeClr>
                </a:solidFill>
              </a:rPr>
              <a:t>threeway</a:t>
            </a:r>
            <a:r>
              <a:rPr lang="en-US" sz="1900" dirty="0">
                <a:solidFill>
                  <a:schemeClr val="tx1">
                    <a:lumMod val="85000"/>
                    <a:lumOff val="15000"/>
                  </a:schemeClr>
                </a:solidFill>
              </a:rPr>
              <a:t> and conference calls, etc.) and advanced PBX functionality. </a:t>
            </a:r>
          </a:p>
          <a:p>
            <a:pPr algn="just">
              <a:buFont typeface="Wingdings" panose="05000000000000000000" pitchFamily="2" charset="2"/>
              <a:buChar char="Ø"/>
            </a:pPr>
            <a:r>
              <a:rPr lang="en-US" sz="1900" dirty="0">
                <a:solidFill>
                  <a:schemeClr val="tx1">
                    <a:lumMod val="85000"/>
                    <a:lumOff val="15000"/>
                  </a:schemeClr>
                </a:solidFill>
              </a:rPr>
              <a:t>A CaaS solution includes redundant switching, network, POP and circuit diversity, customer premises equipment redundancy, and WAN fail-over that specifically addresses the needs of their customers. All VoIP transport components are located in geographically diverse, secure data centers for high availability and survivability.</a:t>
            </a:r>
          </a:p>
          <a:p>
            <a:pPr algn="just">
              <a:buFont typeface="Wingdings" panose="05000000000000000000" pitchFamily="2" charset="2"/>
              <a:buChar char="Ø"/>
            </a:pPr>
            <a:endParaRPr lang="en-US" sz="1900" dirty="0">
              <a:solidFill>
                <a:schemeClr val="tx1">
                  <a:lumMod val="85000"/>
                  <a:lumOff val="15000"/>
                </a:schemeClr>
              </a:solidFill>
            </a:endParaRPr>
          </a:p>
        </p:txBody>
      </p:sp>
      <p:sp>
        <p:nvSpPr>
          <p:cNvPr id="6" name="Rectangle 5">
            <a:extLst>
              <a:ext uri="{FF2B5EF4-FFF2-40B4-BE49-F238E27FC236}">
                <a16:creationId xmlns:a16="http://schemas.microsoft.com/office/drawing/2014/main" id="{365AC0C1-C759-438C-B145-27824F25A1CD}"/>
              </a:ext>
            </a:extLst>
          </p:cNvPr>
          <p:cNvSpPr/>
          <p:nvPr/>
        </p:nvSpPr>
        <p:spPr>
          <a:xfrm flipV="1">
            <a:off x="994263" y="876613"/>
            <a:ext cx="917019" cy="45719"/>
          </a:xfrm>
          <a:prstGeom prst="rect">
            <a:avLst/>
          </a:prstGeom>
          <a:solidFill>
            <a:srgbClr val="C51C8A"/>
          </a:solidFill>
          <a:ln>
            <a:solidFill>
              <a:srgbClr val="C51C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sp>
        <p:nvSpPr>
          <p:cNvPr id="11" name="Rectangle 10">
            <a:extLst>
              <a:ext uri="{FF2B5EF4-FFF2-40B4-BE49-F238E27FC236}">
                <a16:creationId xmlns:a16="http://schemas.microsoft.com/office/drawing/2014/main" id="{B84C2F14-A24F-4354-A78C-B7353C6321C0}"/>
              </a:ext>
            </a:extLst>
          </p:cNvPr>
          <p:cNvSpPr/>
          <p:nvPr/>
        </p:nvSpPr>
        <p:spPr>
          <a:xfrm flipV="1">
            <a:off x="1952789" y="878353"/>
            <a:ext cx="917019" cy="45719"/>
          </a:xfrm>
          <a:prstGeom prst="rect">
            <a:avLst/>
          </a:prstGeom>
          <a:solidFill>
            <a:srgbClr val="1A69B1"/>
          </a:solidFill>
          <a:ln>
            <a:solidFill>
              <a:srgbClr val="1A69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sp>
        <p:nvSpPr>
          <p:cNvPr id="12" name="Rectangle 11">
            <a:extLst>
              <a:ext uri="{FF2B5EF4-FFF2-40B4-BE49-F238E27FC236}">
                <a16:creationId xmlns:a16="http://schemas.microsoft.com/office/drawing/2014/main" id="{7D0B7361-17A3-47A4-B261-FB803B25474F}"/>
              </a:ext>
            </a:extLst>
          </p:cNvPr>
          <p:cNvSpPr/>
          <p:nvPr/>
        </p:nvSpPr>
        <p:spPr>
          <a:xfrm flipV="1">
            <a:off x="2911315" y="876612"/>
            <a:ext cx="917019" cy="45719"/>
          </a:xfrm>
          <a:prstGeom prst="rect">
            <a:avLst/>
          </a:prstGeom>
          <a:solidFill>
            <a:srgbClr val="F7EE3C"/>
          </a:solidFill>
          <a:ln>
            <a:solidFill>
              <a:srgbClr val="F7EE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pic>
        <p:nvPicPr>
          <p:cNvPr id="21" name="Picture 20">
            <a:extLst>
              <a:ext uri="{FF2B5EF4-FFF2-40B4-BE49-F238E27FC236}">
                <a16:creationId xmlns:a16="http://schemas.microsoft.com/office/drawing/2014/main" id="{B7E82D2A-6AAD-4BD4-A085-0A1CEA6D5E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3048" y="6007389"/>
            <a:ext cx="1483243" cy="418807"/>
          </a:xfrm>
          <a:prstGeom prst="rect">
            <a:avLst/>
          </a:prstGeom>
        </p:spPr>
      </p:pic>
      <p:sp>
        <p:nvSpPr>
          <p:cNvPr id="9" name="Content Placeholder 2">
            <a:extLst>
              <a:ext uri="{FF2B5EF4-FFF2-40B4-BE49-F238E27FC236}">
                <a16:creationId xmlns:a16="http://schemas.microsoft.com/office/drawing/2014/main" id="{08D62A4D-DAF3-4043-9658-778F8988405B}"/>
              </a:ext>
            </a:extLst>
          </p:cNvPr>
          <p:cNvSpPr txBox="1">
            <a:spLocks/>
          </p:cNvSpPr>
          <p:nvPr/>
        </p:nvSpPr>
        <p:spPr>
          <a:xfrm>
            <a:off x="838200" y="6110225"/>
            <a:ext cx="3440723" cy="403083"/>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solidFill>
                  <a:srgbClr val="1A69B1"/>
                </a:solidFill>
              </a:rPr>
              <a:t>Cloud Computing</a:t>
            </a:r>
          </a:p>
        </p:txBody>
      </p:sp>
    </p:spTree>
    <p:extLst>
      <p:ext uri="{BB962C8B-B14F-4D97-AF65-F5344CB8AC3E}">
        <p14:creationId xmlns:p14="http://schemas.microsoft.com/office/powerpoint/2010/main" val="3376449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C622A0-A392-49FE-87F9-1142413780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7629" y="6007390"/>
            <a:ext cx="1353457" cy="418807"/>
          </a:xfrm>
          <a:prstGeom prst="rect">
            <a:avLst/>
          </a:prstGeom>
        </p:spPr>
      </p:pic>
      <p:sp>
        <p:nvSpPr>
          <p:cNvPr id="2" name="Title 1">
            <a:extLst>
              <a:ext uri="{FF2B5EF4-FFF2-40B4-BE49-F238E27FC236}">
                <a16:creationId xmlns:a16="http://schemas.microsoft.com/office/drawing/2014/main" id="{7A75F788-951B-4EBA-BE03-87731A44142A}"/>
              </a:ext>
            </a:extLst>
          </p:cNvPr>
          <p:cNvSpPr>
            <a:spLocks noGrp="1"/>
          </p:cNvSpPr>
          <p:nvPr>
            <p:ph type="title"/>
          </p:nvPr>
        </p:nvSpPr>
        <p:spPr>
          <a:xfrm>
            <a:off x="0" y="2"/>
            <a:ext cx="12192000" cy="1088570"/>
          </a:xfrm>
          <a:solidFill>
            <a:schemeClr val="bg1">
              <a:lumMod val="95000"/>
            </a:schemeClr>
          </a:solidFill>
        </p:spPr>
        <p:txBody>
          <a:bodyPr anchor="ctr">
            <a:normAutofit/>
          </a:bodyPr>
          <a:lstStyle/>
          <a:p>
            <a:r>
              <a:rPr lang="en-US" sz="3600" b="1" dirty="0">
                <a:solidFill>
                  <a:schemeClr val="bg2">
                    <a:lumMod val="25000"/>
                  </a:schemeClr>
                </a:solidFill>
                <a:latin typeface="Century Gothic (Headings)"/>
              </a:rPr>
              <a:t>       </a:t>
            </a:r>
            <a:r>
              <a:rPr lang="en-US" sz="3200" b="1" dirty="0">
                <a:solidFill>
                  <a:schemeClr val="bg2">
                    <a:lumMod val="25000"/>
                  </a:schemeClr>
                </a:solidFill>
                <a:latin typeface="Century Gothic (Headings)"/>
              </a:rPr>
              <a:t>Unit 2.1:  Communication as a service (CaaS)</a:t>
            </a:r>
            <a:endParaRPr lang="en-US" sz="3600" b="1" dirty="0">
              <a:solidFill>
                <a:schemeClr val="bg2">
                  <a:lumMod val="25000"/>
                </a:schemeClr>
              </a:solidFill>
              <a:latin typeface="Century Gothic (Headings)"/>
            </a:endParaRPr>
          </a:p>
        </p:txBody>
      </p:sp>
      <p:sp>
        <p:nvSpPr>
          <p:cNvPr id="3" name="Content Placeholder 2">
            <a:extLst>
              <a:ext uri="{FF2B5EF4-FFF2-40B4-BE49-F238E27FC236}">
                <a16:creationId xmlns:a16="http://schemas.microsoft.com/office/drawing/2014/main" id="{25D963D5-D7B1-42A0-BC2E-198BAED61C10}"/>
              </a:ext>
            </a:extLst>
          </p:cNvPr>
          <p:cNvSpPr>
            <a:spLocks noGrp="1"/>
          </p:cNvSpPr>
          <p:nvPr>
            <p:ph idx="1"/>
          </p:nvPr>
        </p:nvSpPr>
        <p:spPr>
          <a:xfrm>
            <a:off x="629557" y="1329748"/>
            <a:ext cx="10932886" cy="4436464"/>
          </a:xfrm>
          <a:solidFill>
            <a:schemeClr val="bg1"/>
          </a:solidFill>
        </p:spPr>
        <p:txBody>
          <a:bodyPr>
            <a:noAutofit/>
          </a:bodyPr>
          <a:lstStyle/>
          <a:p>
            <a:pPr algn="just">
              <a:buFont typeface="Wingdings" panose="05000000000000000000" pitchFamily="2" charset="2"/>
              <a:buChar char="Ø"/>
            </a:pPr>
            <a:r>
              <a:rPr lang="en-US" sz="1900" dirty="0">
                <a:solidFill>
                  <a:schemeClr val="tx1">
                    <a:lumMod val="85000"/>
                    <a:lumOff val="15000"/>
                  </a:schemeClr>
                </a:solidFill>
              </a:rPr>
              <a:t>CaaS offers flexibility and expandability that small and medium-sized business might not otherwise afford, allowing for the addition of devices, modes or coverage on demand. The network capacity and feature set can be changed from day to day if necessary so that functionality keeps pace with demand and resources are not wasted. There is no risk of the system becoming obsolete and requiring periodic major upgrades or replacement.</a:t>
            </a:r>
          </a:p>
          <a:p>
            <a:pPr algn="just">
              <a:buFont typeface="Wingdings" panose="05000000000000000000" pitchFamily="2" charset="2"/>
              <a:buChar char="Ø"/>
            </a:pPr>
            <a:r>
              <a:rPr lang="en-US" sz="1900" dirty="0">
                <a:solidFill>
                  <a:schemeClr val="tx1">
                    <a:lumMod val="85000"/>
                    <a:lumOff val="15000"/>
                  </a:schemeClr>
                </a:solidFill>
              </a:rPr>
              <a:t>CaaS requires little to no management oversight from customers. It eliminates the business customer’s need for any capital investment in infrastructure, and it eliminates the expense for ongoing maintenance and operations overhead for infrastructure. With a CaaS solution, customers are able to leverage enterprise-class communication services without having to build a premises-based solution of their own. This allows those customers to reallocate budget and personnel resources to where their business can best use them.</a:t>
            </a:r>
          </a:p>
          <a:p>
            <a:pPr algn="just">
              <a:buFont typeface="Wingdings" panose="05000000000000000000" pitchFamily="2" charset="2"/>
              <a:buChar char="Ø"/>
            </a:pPr>
            <a:endParaRPr lang="en-US" sz="1900" dirty="0">
              <a:solidFill>
                <a:schemeClr val="tx1">
                  <a:lumMod val="85000"/>
                  <a:lumOff val="15000"/>
                </a:schemeClr>
              </a:solidFill>
            </a:endParaRPr>
          </a:p>
        </p:txBody>
      </p:sp>
      <p:sp>
        <p:nvSpPr>
          <p:cNvPr id="6" name="Rectangle 5">
            <a:extLst>
              <a:ext uri="{FF2B5EF4-FFF2-40B4-BE49-F238E27FC236}">
                <a16:creationId xmlns:a16="http://schemas.microsoft.com/office/drawing/2014/main" id="{365AC0C1-C759-438C-B145-27824F25A1CD}"/>
              </a:ext>
            </a:extLst>
          </p:cNvPr>
          <p:cNvSpPr/>
          <p:nvPr/>
        </p:nvSpPr>
        <p:spPr>
          <a:xfrm flipV="1">
            <a:off x="994263" y="876613"/>
            <a:ext cx="917019" cy="45719"/>
          </a:xfrm>
          <a:prstGeom prst="rect">
            <a:avLst/>
          </a:prstGeom>
          <a:solidFill>
            <a:srgbClr val="C51C8A"/>
          </a:solidFill>
          <a:ln>
            <a:solidFill>
              <a:srgbClr val="C51C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sp>
        <p:nvSpPr>
          <p:cNvPr id="11" name="Rectangle 10">
            <a:extLst>
              <a:ext uri="{FF2B5EF4-FFF2-40B4-BE49-F238E27FC236}">
                <a16:creationId xmlns:a16="http://schemas.microsoft.com/office/drawing/2014/main" id="{B84C2F14-A24F-4354-A78C-B7353C6321C0}"/>
              </a:ext>
            </a:extLst>
          </p:cNvPr>
          <p:cNvSpPr/>
          <p:nvPr/>
        </p:nvSpPr>
        <p:spPr>
          <a:xfrm flipV="1">
            <a:off x="1952789" y="878353"/>
            <a:ext cx="917019" cy="45719"/>
          </a:xfrm>
          <a:prstGeom prst="rect">
            <a:avLst/>
          </a:prstGeom>
          <a:solidFill>
            <a:srgbClr val="1A69B1"/>
          </a:solidFill>
          <a:ln>
            <a:solidFill>
              <a:srgbClr val="1A69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sp>
        <p:nvSpPr>
          <p:cNvPr id="12" name="Rectangle 11">
            <a:extLst>
              <a:ext uri="{FF2B5EF4-FFF2-40B4-BE49-F238E27FC236}">
                <a16:creationId xmlns:a16="http://schemas.microsoft.com/office/drawing/2014/main" id="{7D0B7361-17A3-47A4-B261-FB803B25474F}"/>
              </a:ext>
            </a:extLst>
          </p:cNvPr>
          <p:cNvSpPr/>
          <p:nvPr/>
        </p:nvSpPr>
        <p:spPr>
          <a:xfrm flipV="1">
            <a:off x="2911315" y="876612"/>
            <a:ext cx="917019" cy="45719"/>
          </a:xfrm>
          <a:prstGeom prst="rect">
            <a:avLst/>
          </a:prstGeom>
          <a:solidFill>
            <a:srgbClr val="F7EE3C"/>
          </a:solidFill>
          <a:ln>
            <a:solidFill>
              <a:srgbClr val="F7EE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pic>
        <p:nvPicPr>
          <p:cNvPr id="21" name="Picture 20">
            <a:extLst>
              <a:ext uri="{FF2B5EF4-FFF2-40B4-BE49-F238E27FC236}">
                <a16:creationId xmlns:a16="http://schemas.microsoft.com/office/drawing/2014/main" id="{B7E82D2A-6AAD-4BD4-A085-0A1CEA6D5E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3048" y="6007389"/>
            <a:ext cx="1483243" cy="418807"/>
          </a:xfrm>
          <a:prstGeom prst="rect">
            <a:avLst/>
          </a:prstGeom>
        </p:spPr>
      </p:pic>
      <p:sp>
        <p:nvSpPr>
          <p:cNvPr id="9" name="Content Placeholder 2">
            <a:extLst>
              <a:ext uri="{FF2B5EF4-FFF2-40B4-BE49-F238E27FC236}">
                <a16:creationId xmlns:a16="http://schemas.microsoft.com/office/drawing/2014/main" id="{08D62A4D-DAF3-4043-9658-778F8988405B}"/>
              </a:ext>
            </a:extLst>
          </p:cNvPr>
          <p:cNvSpPr txBox="1">
            <a:spLocks/>
          </p:cNvSpPr>
          <p:nvPr/>
        </p:nvSpPr>
        <p:spPr>
          <a:xfrm>
            <a:off x="838200" y="6110225"/>
            <a:ext cx="3440723" cy="403083"/>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solidFill>
                  <a:srgbClr val="1A69B1"/>
                </a:solidFill>
              </a:rPr>
              <a:t>Cloud Computing</a:t>
            </a:r>
          </a:p>
        </p:txBody>
      </p:sp>
    </p:spTree>
    <p:extLst>
      <p:ext uri="{BB962C8B-B14F-4D97-AF65-F5344CB8AC3E}">
        <p14:creationId xmlns:p14="http://schemas.microsoft.com/office/powerpoint/2010/main" val="1694939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C622A0-A392-49FE-87F9-1142413780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7629" y="6007390"/>
            <a:ext cx="1353457" cy="418807"/>
          </a:xfrm>
          <a:prstGeom prst="rect">
            <a:avLst/>
          </a:prstGeom>
        </p:spPr>
      </p:pic>
      <p:sp>
        <p:nvSpPr>
          <p:cNvPr id="2" name="Title 1">
            <a:extLst>
              <a:ext uri="{FF2B5EF4-FFF2-40B4-BE49-F238E27FC236}">
                <a16:creationId xmlns:a16="http://schemas.microsoft.com/office/drawing/2014/main" id="{7A75F788-951B-4EBA-BE03-87731A44142A}"/>
              </a:ext>
            </a:extLst>
          </p:cNvPr>
          <p:cNvSpPr>
            <a:spLocks noGrp="1"/>
          </p:cNvSpPr>
          <p:nvPr>
            <p:ph type="title"/>
          </p:nvPr>
        </p:nvSpPr>
        <p:spPr>
          <a:xfrm>
            <a:off x="0" y="2"/>
            <a:ext cx="12192000" cy="1088570"/>
          </a:xfrm>
          <a:solidFill>
            <a:schemeClr val="bg1">
              <a:lumMod val="95000"/>
            </a:schemeClr>
          </a:solidFill>
        </p:spPr>
        <p:txBody>
          <a:bodyPr anchor="ctr">
            <a:normAutofit/>
          </a:bodyPr>
          <a:lstStyle/>
          <a:p>
            <a:r>
              <a:rPr lang="en-US" sz="3600" b="1" dirty="0">
                <a:solidFill>
                  <a:schemeClr val="bg2">
                    <a:lumMod val="25000"/>
                  </a:schemeClr>
                </a:solidFill>
                <a:latin typeface="Century Gothic (Headings)"/>
              </a:rPr>
              <a:t>       </a:t>
            </a:r>
            <a:r>
              <a:rPr lang="en-US" sz="3200" b="1" dirty="0">
                <a:solidFill>
                  <a:schemeClr val="bg2">
                    <a:lumMod val="25000"/>
                  </a:schemeClr>
                </a:solidFill>
                <a:latin typeface="Century Gothic (Headings)"/>
              </a:rPr>
              <a:t>Unit 2.2:  Advantages of CaaS</a:t>
            </a:r>
            <a:endParaRPr lang="en-US" sz="3600" b="1" dirty="0">
              <a:solidFill>
                <a:schemeClr val="bg2">
                  <a:lumMod val="25000"/>
                </a:schemeClr>
              </a:solidFill>
              <a:latin typeface="Century Gothic (Headings)"/>
            </a:endParaRPr>
          </a:p>
        </p:txBody>
      </p:sp>
      <p:sp>
        <p:nvSpPr>
          <p:cNvPr id="3" name="Content Placeholder 2">
            <a:extLst>
              <a:ext uri="{FF2B5EF4-FFF2-40B4-BE49-F238E27FC236}">
                <a16:creationId xmlns:a16="http://schemas.microsoft.com/office/drawing/2014/main" id="{25D963D5-D7B1-42A0-BC2E-198BAED61C10}"/>
              </a:ext>
            </a:extLst>
          </p:cNvPr>
          <p:cNvSpPr>
            <a:spLocks noGrp="1"/>
          </p:cNvSpPr>
          <p:nvPr>
            <p:ph idx="1"/>
          </p:nvPr>
        </p:nvSpPr>
        <p:spPr>
          <a:xfrm>
            <a:off x="629557" y="1329748"/>
            <a:ext cx="10932886" cy="4436464"/>
          </a:xfrm>
          <a:solidFill>
            <a:schemeClr val="bg1"/>
          </a:solidFill>
        </p:spPr>
        <p:txBody>
          <a:bodyPr>
            <a:noAutofit/>
          </a:bodyPr>
          <a:lstStyle/>
          <a:p>
            <a:pPr algn="just">
              <a:buFont typeface="Wingdings" panose="05000000000000000000" pitchFamily="2" charset="2"/>
              <a:buChar char="Ø"/>
            </a:pPr>
            <a:r>
              <a:rPr lang="en-US" sz="2000" b="1" dirty="0">
                <a:solidFill>
                  <a:schemeClr val="tx1">
                    <a:lumMod val="85000"/>
                    <a:lumOff val="15000"/>
                  </a:schemeClr>
                </a:solidFill>
              </a:rPr>
              <a:t>Hosted and Managed Solutions</a:t>
            </a:r>
          </a:p>
          <a:p>
            <a:pPr algn="just">
              <a:buFont typeface="Wingdings" panose="05000000000000000000" pitchFamily="2" charset="2"/>
              <a:buChar char="Ø"/>
            </a:pPr>
            <a:r>
              <a:rPr lang="en-US" sz="2000" b="1" dirty="0">
                <a:solidFill>
                  <a:schemeClr val="tx1">
                    <a:lumMod val="85000"/>
                    <a:lumOff val="15000"/>
                  </a:schemeClr>
                </a:solidFill>
              </a:rPr>
              <a:t>Fully Integrated, Enterprise-Class Unified Communications</a:t>
            </a:r>
          </a:p>
          <a:p>
            <a:pPr algn="just">
              <a:buFont typeface="Wingdings" panose="05000000000000000000" pitchFamily="2" charset="2"/>
              <a:buChar char="Ø"/>
            </a:pPr>
            <a:r>
              <a:rPr lang="en-US" sz="2000" b="1" dirty="0">
                <a:solidFill>
                  <a:schemeClr val="tx1">
                    <a:lumMod val="85000"/>
                    <a:lumOff val="15000"/>
                  </a:schemeClr>
                </a:solidFill>
              </a:rPr>
              <a:t>No Capital Expenses Needed</a:t>
            </a:r>
          </a:p>
          <a:p>
            <a:pPr algn="just">
              <a:buFont typeface="Wingdings" panose="05000000000000000000" pitchFamily="2" charset="2"/>
              <a:buChar char="Ø"/>
            </a:pPr>
            <a:r>
              <a:rPr lang="en-US" sz="2000" b="1" dirty="0">
                <a:solidFill>
                  <a:schemeClr val="tx1">
                    <a:lumMod val="85000"/>
                    <a:lumOff val="15000"/>
                  </a:schemeClr>
                </a:solidFill>
              </a:rPr>
              <a:t>Flexible Capacity and Feature Set </a:t>
            </a:r>
          </a:p>
          <a:p>
            <a:pPr algn="just">
              <a:buFont typeface="Wingdings" panose="05000000000000000000" pitchFamily="2" charset="2"/>
              <a:buChar char="Ø"/>
            </a:pPr>
            <a:r>
              <a:rPr lang="en-US" sz="2000" b="1" dirty="0">
                <a:solidFill>
                  <a:schemeClr val="tx1">
                    <a:lumMod val="85000"/>
                    <a:lumOff val="15000"/>
                  </a:schemeClr>
                </a:solidFill>
              </a:rPr>
              <a:t>No Risk of Obsolescence </a:t>
            </a:r>
          </a:p>
          <a:p>
            <a:pPr algn="just">
              <a:buFont typeface="Wingdings" panose="05000000000000000000" pitchFamily="2" charset="2"/>
              <a:buChar char="Ø"/>
            </a:pPr>
            <a:r>
              <a:rPr lang="en-US" sz="2000" b="1" dirty="0">
                <a:solidFill>
                  <a:schemeClr val="tx1">
                    <a:lumMod val="85000"/>
                    <a:lumOff val="15000"/>
                  </a:schemeClr>
                </a:solidFill>
              </a:rPr>
              <a:t>No Facilities and Engineering Costs Incurred</a:t>
            </a:r>
          </a:p>
          <a:p>
            <a:pPr algn="just">
              <a:buFont typeface="Wingdings" panose="05000000000000000000" pitchFamily="2" charset="2"/>
              <a:buChar char="Ø"/>
            </a:pPr>
            <a:r>
              <a:rPr lang="en-US" sz="2000" b="1" dirty="0">
                <a:solidFill>
                  <a:schemeClr val="tx1">
                    <a:lumMod val="85000"/>
                    <a:lumOff val="15000"/>
                  </a:schemeClr>
                </a:solidFill>
              </a:rPr>
              <a:t>Guaranteed Business Continuity</a:t>
            </a:r>
          </a:p>
        </p:txBody>
      </p:sp>
      <p:sp>
        <p:nvSpPr>
          <p:cNvPr id="6" name="Rectangle 5">
            <a:extLst>
              <a:ext uri="{FF2B5EF4-FFF2-40B4-BE49-F238E27FC236}">
                <a16:creationId xmlns:a16="http://schemas.microsoft.com/office/drawing/2014/main" id="{365AC0C1-C759-438C-B145-27824F25A1CD}"/>
              </a:ext>
            </a:extLst>
          </p:cNvPr>
          <p:cNvSpPr/>
          <p:nvPr/>
        </p:nvSpPr>
        <p:spPr>
          <a:xfrm flipV="1">
            <a:off x="994263" y="876613"/>
            <a:ext cx="917019" cy="45719"/>
          </a:xfrm>
          <a:prstGeom prst="rect">
            <a:avLst/>
          </a:prstGeom>
          <a:solidFill>
            <a:srgbClr val="C51C8A"/>
          </a:solidFill>
          <a:ln>
            <a:solidFill>
              <a:srgbClr val="C51C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sp>
        <p:nvSpPr>
          <p:cNvPr id="11" name="Rectangle 10">
            <a:extLst>
              <a:ext uri="{FF2B5EF4-FFF2-40B4-BE49-F238E27FC236}">
                <a16:creationId xmlns:a16="http://schemas.microsoft.com/office/drawing/2014/main" id="{B84C2F14-A24F-4354-A78C-B7353C6321C0}"/>
              </a:ext>
            </a:extLst>
          </p:cNvPr>
          <p:cNvSpPr/>
          <p:nvPr/>
        </p:nvSpPr>
        <p:spPr>
          <a:xfrm flipV="1">
            <a:off x="1952789" y="878353"/>
            <a:ext cx="917019" cy="45719"/>
          </a:xfrm>
          <a:prstGeom prst="rect">
            <a:avLst/>
          </a:prstGeom>
          <a:solidFill>
            <a:srgbClr val="1A69B1"/>
          </a:solidFill>
          <a:ln>
            <a:solidFill>
              <a:srgbClr val="1A69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sp>
        <p:nvSpPr>
          <p:cNvPr id="12" name="Rectangle 11">
            <a:extLst>
              <a:ext uri="{FF2B5EF4-FFF2-40B4-BE49-F238E27FC236}">
                <a16:creationId xmlns:a16="http://schemas.microsoft.com/office/drawing/2014/main" id="{7D0B7361-17A3-47A4-B261-FB803B25474F}"/>
              </a:ext>
            </a:extLst>
          </p:cNvPr>
          <p:cNvSpPr/>
          <p:nvPr/>
        </p:nvSpPr>
        <p:spPr>
          <a:xfrm flipV="1">
            <a:off x="2911315" y="876612"/>
            <a:ext cx="917019" cy="45719"/>
          </a:xfrm>
          <a:prstGeom prst="rect">
            <a:avLst/>
          </a:prstGeom>
          <a:solidFill>
            <a:srgbClr val="F7EE3C"/>
          </a:solidFill>
          <a:ln>
            <a:solidFill>
              <a:srgbClr val="F7EE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pic>
        <p:nvPicPr>
          <p:cNvPr id="21" name="Picture 20">
            <a:extLst>
              <a:ext uri="{FF2B5EF4-FFF2-40B4-BE49-F238E27FC236}">
                <a16:creationId xmlns:a16="http://schemas.microsoft.com/office/drawing/2014/main" id="{B7E82D2A-6AAD-4BD4-A085-0A1CEA6D5E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3048" y="6007389"/>
            <a:ext cx="1483243" cy="418807"/>
          </a:xfrm>
          <a:prstGeom prst="rect">
            <a:avLst/>
          </a:prstGeom>
        </p:spPr>
      </p:pic>
      <p:sp>
        <p:nvSpPr>
          <p:cNvPr id="9" name="Content Placeholder 2">
            <a:extLst>
              <a:ext uri="{FF2B5EF4-FFF2-40B4-BE49-F238E27FC236}">
                <a16:creationId xmlns:a16="http://schemas.microsoft.com/office/drawing/2014/main" id="{08D62A4D-DAF3-4043-9658-778F8988405B}"/>
              </a:ext>
            </a:extLst>
          </p:cNvPr>
          <p:cNvSpPr txBox="1">
            <a:spLocks/>
          </p:cNvSpPr>
          <p:nvPr/>
        </p:nvSpPr>
        <p:spPr>
          <a:xfrm>
            <a:off x="838200" y="6110225"/>
            <a:ext cx="3440723" cy="403083"/>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solidFill>
                  <a:srgbClr val="1A69B1"/>
                </a:solidFill>
              </a:rPr>
              <a:t>Cloud Computing</a:t>
            </a:r>
          </a:p>
        </p:txBody>
      </p:sp>
    </p:spTree>
    <p:extLst>
      <p:ext uri="{BB962C8B-B14F-4D97-AF65-F5344CB8AC3E}">
        <p14:creationId xmlns:p14="http://schemas.microsoft.com/office/powerpoint/2010/main" val="1735685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C622A0-A392-49FE-87F9-1142413780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7629" y="6007390"/>
            <a:ext cx="1353457" cy="418807"/>
          </a:xfrm>
          <a:prstGeom prst="rect">
            <a:avLst/>
          </a:prstGeom>
        </p:spPr>
      </p:pic>
      <p:sp>
        <p:nvSpPr>
          <p:cNvPr id="2" name="Title 1">
            <a:extLst>
              <a:ext uri="{FF2B5EF4-FFF2-40B4-BE49-F238E27FC236}">
                <a16:creationId xmlns:a16="http://schemas.microsoft.com/office/drawing/2014/main" id="{7A75F788-951B-4EBA-BE03-87731A44142A}"/>
              </a:ext>
            </a:extLst>
          </p:cNvPr>
          <p:cNvSpPr>
            <a:spLocks noGrp="1"/>
          </p:cNvSpPr>
          <p:nvPr>
            <p:ph type="title"/>
          </p:nvPr>
        </p:nvSpPr>
        <p:spPr>
          <a:xfrm>
            <a:off x="0" y="2"/>
            <a:ext cx="12192000" cy="1088570"/>
          </a:xfrm>
          <a:solidFill>
            <a:schemeClr val="bg1">
              <a:lumMod val="95000"/>
            </a:schemeClr>
          </a:solidFill>
        </p:spPr>
        <p:txBody>
          <a:bodyPr anchor="ctr">
            <a:normAutofit/>
          </a:bodyPr>
          <a:lstStyle/>
          <a:p>
            <a:r>
              <a:rPr lang="en-US" sz="3600" b="1" dirty="0">
                <a:solidFill>
                  <a:schemeClr val="bg2">
                    <a:lumMod val="25000"/>
                  </a:schemeClr>
                </a:solidFill>
                <a:latin typeface="Century Gothic (Headings)"/>
              </a:rPr>
              <a:t>       </a:t>
            </a:r>
            <a:r>
              <a:rPr lang="en-US" sz="3200" b="1" dirty="0">
                <a:solidFill>
                  <a:schemeClr val="bg2">
                    <a:lumMod val="25000"/>
                  </a:schemeClr>
                </a:solidFill>
                <a:latin typeface="Century Gothic (Headings)"/>
              </a:rPr>
              <a:t>Unit 2.3:  Infrastructure-as-a-Service (IaaS)</a:t>
            </a:r>
            <a:endParaRPr lang="en-US" sz="3600" b="1" dirty="0">
              <a:solidFill>
                <a:schemeClr val="bg2">
                  <a:lumMod val="25000"/>
                </a:schemeClr>
              </a:solidFill>
              <a:latin typeface="Century Gothic (Headings)"/>
            </a:endParaRPr>
          </a:p>
        </p:txBody>
      </p:sp>
      <p:sp>
        <p:nvSpPr>
          <p:cNvPr id="3" name="Content Placeholder 2">
            <a:extLst>
              <a:ext uri="{FF2B5EF4-FFF2-40B4-BE49-F238E27FC236}">
                <a16:creationId xmlns:a16="http://schemas.microsoft.com/office/drawing/2014/main" id="{25D963D5-D7B1-42A0-BC2E-198BAED61C10}"/>
              </a:ext>
            </a:extLst>
          </p:cNvPr>
          <p:cNvSpPr>
            <a:spLocks noGrp="1"/>
          </p:cNvSpPr>
          <p:nvPr>
            <p:ph idx="1"/>
          </p:nvPr>
        </p:nvSpPr>
        <p:spPr>
          <a:xfrm>
            <a:off x="629557" y="1329748"/>
            <a:ext cx="10932886" cy="4436464"/>
          </a:xfrm>
          <a:solidFill>
            <a:schemeClr val="bg1"/>
          </a:solidFill>
        </p:spPr>
        <p:txBody>
          <a:bodyPr>
            <a:noAutofit/>
          </a:bodyPr>
          <a:lstStyle/>
          <a:p>
            <a:pPr algn="just">
              <a:buFont typeface="Wingdings" panose="05000000000000000000" pitchFamily="2" charset="2"/>
              <a:buChar char="Ø"/>
            </a:pPr>
            <a:r>
              <a:rPr lang="en-US" sz="1900" dirty="0">
                <a:solidFill>
                  <a:schemeClr val="tx1">
                    <a:lumMod val="85000"/>
                    <a:lumOff val="15000"/>
                  </a:schemeClr>
                </a:solidFill>
              </a:rPr>
              <a:t>Already Discussed in previous unit</a:t>
            </a:r>
          </a:p>
        </p:txBody>
      </p:sp>
      <p:sp>
        <p:nvSpPr>
          <p:cNvPr id="6" name="Rectangle 5">
            <a:extLst>
              <a:ext uri="{FF2B5EF4-FFF2-40B4-BE49-F238E27FC236}">
                <a16:creationId xmlns:a16="http://schemas.microsoft.com/office/drawing/2014/main" id="{365AC0C1-C759-438C-B145-27824F25A1CD}"/>
              </a:ext>
            </a:extLst>
          </p:cNvPr>
          <p:cNvSpPr/>
          <p:nvPr/>
        </p:nvSpPr>
        <p:spPr>
          <a:xfrm flipV="1">
            <a:off x="994263" y="876613"/>
            <a:ext cx="917019" cy="45719"/>
          </a:xfrm>
          <a:prstGeom prst="rect">
            <a:avLst/>
          </a:prstGeom>
          <a:solidFill>
            <a:srgbClr val="C51C8A"/>
          </a:solidFill>
          <a:ln>
            <a:solidFill>
              <a:srgbClr val="C51C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sp>
        <p:nvSpPr>
          <p:cNvPr id="11" name="Rectangle 10">
            <a:extLst>
              <a:ext uri="{FF2B5EF4-FFF2-40B4-BE49-F238E27FC236}">
                <a16:creationId xmlns:a16="http://schemas.microsoft.com/office/drawing/2014/main" id="{B84C2F14-A24F-4354-A78C-B7353C6321C0}"/>
              </a:ext>
            </a:extLst>
          </p:cNvPr>
          <p:cNvSpPr/>
          <p:nvPr/>
        </p:nvSpPr>
        <p:spPr>
          <a:xfrm flipV="1">
            <a:off x="1952789" y="878353"/>
            <a:ext cx="917019" cy="45719"/>
          </a:xfrm>
          <a:prstGeom prst="rect">
            <a:avLst/>
          </a:prstGeom>
          <a:solidFill>
            <a:srgbClr val="1A69B1"/>
          </a:solidFill>
          <a:ln>
            <a:solidFill>
              <a:srgbClr val="1A69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sp>
        <p:nvSpPr>
          <p:cNvPr id="12" name="Rectangle 11">
            <a:extLst>
              <a:ext uri="{FF2B5EF4-FFF2-40B4-BE49-F238E27FC236}">
                <a16:creationId xmlns:a16="http://schemas.microsoft.com/office/drawing/2014/main" id="{7D0B7361-17A3-47A4-B261-FB803B25474F}"/>
              </a:ext>
            </a:extLst>
          </p:cNvPr>
          <p:cNvSpPr/>
          <p:nvPr/>
        </p:nvSpPr>
        <p:spPr>
          <a:xfrm flipV="1">
            <a:off x="2911315" y="876612"/>
            <a:ext cx="917019" cy="45719"/>
          </a:xfrm>
          <a:prstGeom prst="rect">
            <a:avLst/>
          </a:prstGeom>
          <a:solidFill>
            <a:srgbClr val="F7EE3C"/>
          </a:solidFill>
          <a:ln>
            <a:solidFill>
              <a:srgbClr val="F7EE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pic>
        <p:nvPicPr>
          <p:cNvPr id="21" name="Picture 20">
            <a:extLst>
              <a:ext uri="{FF2B5EF4-FFF2-40B4-BE49-F238E27FC236}">
                <a16:creationId xmlns:a16="http://schemas.microsoft.com/office/drawing/2014/main" id="{B7E82D2A-6AAD-4BD4-A085-0A1CEA6D5E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3048" y="6007389"/>
            <a:ext cx="1483243" cy="418807"/>
          </a:xfrm>
          <a:prstGeom prst="rect">
            <a:avLst/>
          </a:prstGeom>
        </p:spPr>
      </p:pic>
      <p:sp>
        <p:nvSpPr>
          <p:cNvPr id="9" name="Content Placeholder 2">
            <a:extLst>
              <a:ext uri="{FF2B5EF4-FFF2-40B4-BE49-F238E27FC236}">
                <a16:creationId xmlns:a16="http://schemas.microsoft.com/office/drawing/2014/main" id="{08D62A4D-DAF3-4043-9658-778F8988405B}"/>
              </a:ext>
            </a:extLst>
          </p:cNvPr>
          <p:cNvSpPr txBox="1">
            <a:spLocks/>
          </p:cNvSpPr>
          <p:nvPr/>
        </p:nvSpPr>
        <p:spPr>
          <a:xfrm>
            <a:off x="838200" y="6110225"/>
            <a:ext cx="3440723" cy="403083"/>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solidFill>
                  <a:srgbClr val="1A69B1"/>
                </a:solidFill>
              </a:rPr>
              <a:t>Cloud Computing</a:t>
            </a:r>
          </a:p>
        </p:txBody>
      </p:sp>
    </p:spTree>
    <p:extLst>
      <p:ext uri="{BB962C8B-B14F-4D97-AF65-F5344CB8AC3E}">
        <p14:creationId xmlns:p14="http://schemas.microsoft.com/office/powerpoint/2010/main" val="1964596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C622A0-A392-49FE-87F9-1142413780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7629" y="6007390"/>
            <a:ext cx="1353457" cy="418807"/>
          </a:xfrm>
          <a:prstGeom prst="rect">
            <a:avLst/>
          </a:prstGeom>
        </p:spPr>
      </p:pic>
      <p:sp>
        <p:nvSpPr>
          <p:cNvPr id="2" name="Title 1">
            <a:extLst>
              <a:ext uri="{FF2B5EF4-FFF2-40B4-BE49-F238E27FC236}">
                <a16:creationId xmlns:a16="http://schemas.microsoft.com/office/drawing/2014/main" id="{7A75F788-951B-4EBA-BE03-87731A44142A}"/>
              </a:ext>
            </a:extLst>
          </p:cNvPr>
          <p:cNvSpPr>
            <a:spLocks noGrp="1"/>
          </p:cNvSpPr>
          <p:nvPr>
            <p:ph type="title"/>
          </p:nvPr>
        </p:nvSpPr>
        <p:spPr>
          <a:xfrm>
            <a:off x="0" y="2"/>
            <a:ext cx="12192000" cy="1088570"/>
          </a:xfrm>
          <a:solidFill>
            <a:schemeClr val="bg1">
              <a:lumMod val="95000"/>
            </a:schemeClr>
          </a:solidFill>
        </p:spPr>
        <p:txBody>
          <a:bodyPr anchor="ctr">
            <a:normAutofit/>
          </a:bodyPr>
          <a:lstStyle/>
          <a:p>
            <a:r>
              <a:rPr lang="en-US" sz="3600" b="1" dirty="0">
                <a:solidFill>
                  <a:schemeClr val="bg2">
                    <a:lumMod val="25000"/>
                  </a:schemeClr>
                </a:solidFill>
                <a:latin typeface="Century Gothic (Headings)"/>
              </a:rPr>
              <a:t>       </a:t>
            </a:r>
            <a:r>
              <a:rPr lang="en-US" sz="3200" b="1" dirty="0">
                <a:solidFill>
                  <a:schemeClr val="bg2">
                    <a:lumMod val="25000"/>
                  </a:schemeClr>
                </a:solidFill>
                <a:latin typeface="Century Gothic (Headings)"/>
              </a:rPr>
              <a:t>Unit 2.4:  Popular IaaS Solutions</a:t>
            </a:r>
            <a:endParaRPr lang="en-US" sz="3600" b="1" dirty="0">
              <a:solidFill>
                <a:schemeClr val="bg2">
                  <a:lumMod val="25000"/>
                </a:schemeClr>
              </a:solidFill>
              <a:latin typeface="Century Gothic (Headings)"/>
            </a:endParaRPr>
          </a:p>
        </p:txBody>
      </p:sp>
      <p:sp>
        <p:nvSpPr>
          <p:cNvPr id="3" name="Content Placeholder 2">
            <a:extLst>
              <a:ext uri="{FF2B5EF4-FFF2-40B4-BE49-F238E27FC236}">
                <a16:creationId xmlns:a16="http://schemas.microsoft.com/office/drawing/2014/main" id="{25D963D5-D7B1-42A0-BC2E-198BAED61C10}"/>
              </a:ext>
            </a:extLst>
          </p:cNvPr>
          <p:cNvSpPr>
            <a:spLocks noGrp="1"/>
          </p:cNvSpPr>
          <p:nvPr>
            <p:ph idx="1"/>
          </p:nvPr>
        </p:nvSpPr>
        <p:spPr>
          <a:xfrm>
            <a:off x="629557" y="1329748"/>
            <a:ext cx="10932886" cy="4436464"/>
          </a:xfrm>
          <a:solidFill>
            <a:schemeClr val="bg1"/>
          </a:solidFill>
        </p:spPr>
        <p:txBody>
          <a:bodyPr>
            <a:noAutofit/>
          </a:bodyPr>
          <a:lstStyle/>
          <a:p>
            <a:pPr algn="just">
              <a:buFont typeface="Wingdings" panose="05000000000000000000" pitchFamily="2" charset="2"/>
              <a:buChar char="Ø"/>
            </a:pPr>
            <a:r>
              <a:rPr lang="en-US" sz="2000" b="1" dirty="0">
                <a:solidFill>
                  <a:schemeClr val="tx1">
                    <a:lumMod val="85000"/>
                    <a:lumOff val="15000"/>
                  </a:schemeClr>
                </a:solidFill>
              </a:rPr>
              <a:t>Compute as a Service</a:t>
            </a:r>
          </a:p>
          <a:p>
            <a:pPr algn="just">
              <a:buFont typeface="Wingdings" panose="05000000000000000000" pitchFamily="2" charset="2"/>
              <a:buChar char="Ø"/>
            </a:pPr>
            <a:r>
              <a:rPr lang="en-US" sz="2000" b="1" dirty="0">
                <a:solidFill>
                  <a:schemeClr val="tx1">
                    <a:lumMod val="85000"/>
                    <a:lumOff val="15000"/>
                  </a:schemeClr>
                </a:solidFill>
              </a:rPr>
              <a:t>Web Hosting</a:t>
            </a:r>
          </a:p>
          <a:p>
            <a:pPr algn="just">
              <a:buFont typeface="Wingdings" panose="05000000000000000000" pitchFamily="2" charset="2"/>
              <a:buChar char="Ø"/>
            </a:pPr>
            <a:r>
              <a:rPr lang="en-US" sz="2000" b="1" dirty="0">
                <a:solidFill>
                  <a:schemeClr val="tx1">
                    <a:lumMod val="85000"/>
                    <a:lumOff val="15000"/>
                  </a:schemeClr>
                </a:solidFill>
              </a:rPr>
              <a:t>Storage as a Service</a:t>
            </a:r>
          </a:p>
          <a:p>
            <a:pPr algn="just">
              <a:buFont typeface="Wingdings" panose="05000000000000000000" pitchFamily="2" charset="2"/>
              <a:buChar char="Ø"/>
            </a:pPr>
            <a:r>
              <a:rPr lang="en-US" sz="2000" b="1" dirty="0">
                <a:solidFill>
                  <a:schemeClr val="tx1">
                    <a:lumMod val="85000"/>
                    <a:lumOff val="15000"/>
                  </a:schemeClr>
                </a:solidFill>
              </a:rPr>
              <a:t>Disaster recovery and backup as a Service</a:t>
            </a:r>
          </a:p>
          <a:p>
            <a:pPr algn="just">
              <a:buFont typeface="Wingdings" panose="05000000000000000000" pitchFamily="2" charset="2"/>
              <a:buChar char="Ø"/>
            </a:pPr>
            <a:r>
              <a:rPr lang="en-US" sz="2000" b="1" dirty="0">
                <a:solidFill>
                  <a:schemeClr val="tx1">
                    <a:lumMod val="85000"/>
                    <a:lumOff val="15000"/>
                  </a:schemeClr>
                </a:solidFill>
              </a:rPr>
              <a:t>Desktop as a Service</a:t>
            </a:r>
          </a:p>
          <a:p>
            <a:pPr algn="just">
              <a:buFont typeface="Wingdings" panose="05000000000000000000" pitchFamily="2" charset="2"/>
              <a:buChar char="Ø"/>
            </a:pPr>
            <a:r>
              <a:rPr lang="en-US" sz="2000" b="1" dirty="0">
                <a:solidFill>
                  <a:schemeClr val="tx1">
                    <a:lumMod val="85000"/>
                    <a:lumOff val="15000"/>
                  </a:schemeClr>
                </a:solidFill>
              </a:rPr>
              <a:t>Servers as a Service</a:t>
            </a:r>
          </a:p>
          <a:p>
            <a:pPr algn="just">
              <a:buFont typeface="Wingdings" panose="05000000000000000000" pitchFamily="2" charset="2"/>
              <a:buChar char="Ø"/>
            </a:pPr>
            <a:r>
              <a:rPr lang="en-US" sz="2000" b="1" dirty="0">
                <a:solidFill>
                  <a:schemeClr val="tx1">
                    <a:lumMod val="85000"/>
                    <a:lumOff val="15000"/>
                  </a:schemeClr>
                </a:solidFill>
              </a:rPr>
              <a:t>Networking as a Service</a:t>
            </a:r>
          </a:p>
        </p:txBody>
      </p:sp>
      <p:sp>
        <p:nvSpPr>
          <p:cNvPr id="6" name="Rectangle 5">
            <a:extLst>
              <a:ext uri="{FF2B5EF4-FFF2-40B4-BE49-F238E27FC236}">
                <a16:creationId xmlns:a16="http://schemas.microsoft.com/office/drawing/2014/main" id="{365AC0C1-C759-438C-B145-27824F25A1CD}"/>
              </a:ext>
            </a:extLst>
          </p:cNvPr>
          <p:cNvSpPr/>
          <p:nvPr/>
        </p:nvSpPr>
        <p:spPr>
          <a:xfrm flipV="1">
            <a:off x="994263" y="876613"/>
            <a:ext cx="917019" cy="45719"/>
          </a:xfrm>
          <a:prstGeom prst="rect">
            <a:avLst/>
          </a:prstGeom>
          <a:solidFill>
            <a:srgbClr val="C51C8A"/>
          </a:solidFill>
          <a:ln>
            <a:solidFill>
              <a:srgbClr val="C51C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sp>
        <p:nvSpPr>
          <p:cNvPr id="11" name="Rectangle 10">
            <a:extLst>
              <a:ext uri="{FF2B5EF4-FFF2-40B4-BE49-F238E27FC236}">
                <a16:creationId xmlns:a16="http://schemas.microsoft.com/office/drawing/2014/main" id="{B84C2F14-A24F-4354-A78C-B7353C6321C0}"/>
              </a:ext>
            </a:extLst>
          </p:cNvPr>
          <p:cNvSpPr/>
          <p:nvPr/>
        </p:nvSpPr>
        <p:spPr>
          <a:xfrm flipV="1">
            <a:off x="1952789" y="878353"/>
            <a:ext cx="917019" cy="45719"/>
          </a:xfrm>
          <a:prstGeom prst="rect">
            <a:avLst/>
          </a:prstGeom>
          <a:solidFill>
            <a:srgbClr val="1A69B1"/>
          </a:solidFill>
          <a:ln>
            <a:solidFill>
              <a:srgbClr val="1A69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sp>
        <p:nvSpPr>
          <p:cNvPr id="12" name="Rectangle 11">
            <a:extLst>
              <a:ext uri="{FF2B5EF4-FFF2-40B4-BE49-F238E27FC236}">
                <a16:creationId xmlns:a16="http://schemas.microsoft.com/office/drawing/2014/main" id="{7D0B7361-17A3-47A4-B261-FB803B25474F}"/>
              </a:ext>
            </a:extLst>
          </p:cNvPr>
          <p:cNvSpPr/>
          <p:nvPr/>
        </p:nvSpPr>
        <p:spPr>
          <a:xfrm flipV="1">
            <a:off x="2911315" y="876612"/>
            <a:ext cx="917019" cy="45719"/>
          </a:xfrm>
          <a:prstGeom prst="rect">
            <a:avLst/>
          </a:prstGeom>
          <a:solidFill>
            <a:srgbClr val="F7EE3C"/>
          </a:solidFill>
          <a:ln>
            <a:solidFill>
              <a:srgbClr val="F7EE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pic>
        <p:nvPicPr>
          <p:cNvPr id="21" name="Picture 20">
            <a:extLst>
              <a:ext uri="{FF2B5EF4-FFF2-40B4-BE49-F238E27FC236}">
                <a16:creationId xmlns:a16="http://schemas.microsoft.com/office/drawing/2014/main" id="{B7E82D2A-6AAD-4BD4-A085-0A1CEA6D5E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3048" y="6007389"/>
            <a:ext cx="1483243" cy="418807"/>
          </a:xfrm>
          <a:prstGeom prst="rect">
            <a:avLst/>
          </a:prstGeom>
        </p:spPr>
      </p:pic>
      <p:sp>
        <p:nvSpPr>
          <p:cNvPr id="9" name="Content Placeholder 2">
            <a:extLst>
              <a:ext uri="{FF2B5EF4-FFF2-40B4-BE49-F238E27FC236}">
                <a16:creationId xmlns:a16="http://schemas.microsoft.com/office/drawing/2014/main" id="{08D62A4D-DAF3-4043-9658-778F8988405B}"/>
              </a:ext>
            </a:extLst>
          </p:cNvPr>
          <p:cNvSpPr txBox="1">
            <a:spLocks/>
          </p:cNvSpPr>
          <p:nvPr/>
        </p:nvSpPr>
        <p:spPr>
          <a:xfrm>
            <a:off x="838200" y="6110225"/>
            <a:ext cx="3440723" cy="403083"/>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solidFill>
                  <a:srgbClr val="1A69B1"/>
                </a:solidFill>
              </a:rPr>
              <a:t>Cloud Computing</a:t>
            </a:r>
          </a:p>
        </p:txBody>
      </p:sp>
    </p:spTree>
    <p:extLst>
      <p:ext uri="{BB962C8B-B14F-4D97-AF65-F5344CB8AC3E}">
        <p14:creationId xmlns:p14="http://schemas.microsoft.com/office/powerpoint/2010/main" val="3108244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C622A0-A392-49FE-87F9-1142413780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7629" y="6007390"/>
            <a:ext cx="1353457" cy="418807"/>
          </a:xfrm>
          <a:prstGeom prst="rect">
            <a:avLst/>
          </a:prstGeom>
        </p:spPr>
      </p:pic>
      <p:sp>
        <p:nvSpPr>
          <p:cNvPr id="2" name="Title 1">
            <a:extLst>
              <a:ext uri="{FF2B5EF4-FFF2-40B4-BE49-F238E27FC236}">
                <a16:creationId xmlns:a16="http://schemas.microsoft.com/office/drawing/2014/main" id="{7A75F788-951B-4EBA-BE03-87731A44142A}"/>
              </a:ext>
            </a:extLst>
          </p:cNvPr>
          <p:cNvSpPr>
            <a:spLocks noGrp="1"/>
          </p:cNvSpPr>
          <p:nvPr>
            <p:ph type="title"/>
          </p:nvPr>
        </p:nvSpPr>
        <p:spPr>
          <a:xfrm>
            <a:off x="0" y="2"/>
            <a:ext cx="12192000" cy="1088570"/>
          </a:xfrm>
          <a:solidFill>
            <a:schemeClr val="bg1">
              <a:lumMod val="95000"/>
            </a:schemeClr>
          </a:solidFill>
        </p:spPr>
        <p:txBody>
          <a:bodyPr anchor="ctr">
            <a:normAutofit/>
          </a:bodyPr>
          <a:lstStyle/>
          <a:p>
            <a:r>
              <a:rPr lang="en-US" sz="3600" b="1" dirty="0">
                <a:solidFill>
                  <a:schemeClr val="bg2">
                    <a:lumMod val="25000"/>
                  </a:schemeClr>
                </a:solidFill>
                <a:latin typeface="Century Gothic (Headings)"/>
              </a:rPr>
              <a:t>       </a:t>
            </a:r>
            <a:r>
              <a:rPr lang="en-US" sz="3200" b="1" dirty="0">
                <a:solidFill>
                  <a:schemeClr val="bg2">
                    <a:lumMod val="25000"/>
                  </a:schemeClr>
                </a:solidFill>
                <a:latin typeface="Century Gothic (Headings)"/>
              </a:rPr>
              <a:t>Unit 2.5:  Modern On-Demand Computing</a:t>
            </a:r>
            <a:endParaRPr lang="en-US" sz="3600" b="1" dirty="0">
              <a:solidFill>
                <a:schemeClr val="bg2">
                  <a:lumMod val="25000"/>
                </a:schemeClr>
              </a:solidFill>
              <a:latin typeface="Century Gothic (Headings)"/>
            </a:endParaRPr>
          </a:p>
        </p:txBody>
      </p:sp>
      <p:sp>
        <p:nvSpPr>
          <p:cNvPr id="3" name="Content Placeholder 2">
            <a:extLst>
              <a:ext uri="{FF2B5EF4-FFF2-40B4-BE49-F238E27FC236}">
                <a16:creationId xmlns:a16="http://schemas.microsoft.com/office/drawing/2014/main" id="{25D963D5-D7B1-42A0-BC2E-198BAED61C10}"/>
              </a:ext>
            </a:extLst>
          </p:cNvPr>
          <p:cNvSpPr>
            <a:spLocks noGrp="1"/>
          </p:cNvSpPr>
          <p:nvPr>
            <p:ph idx="1"/>
          </p:nvPr>
        </p:nvSpPr>
        <p:spPr>
          <a:xfrm>
            <a:off x="629557" y="1329748"/>
            <a:ext cx="10932886" cy="4436464"/>
          </a:xfrm>
          <a:solidFill>
            <a:schemeClr val="bg1"/>
          </a:solidFill>
        </p:spPr>
        <p:txBody>
          <a:bodyPr>
            <a:noAutofit/>
          </a:bodyPr>
          <a:lstStyle/>
          <a:p>
            <a:pPr algn="just">
              <a:buFont typeface="Wingdings" panose="05000000000000000000" pitchFamily="2" charset="2"/>
              <a:buChar char="Ø"/>
            </a:pPr>
            <a:r>
              <a:rPr lang="en-US" sz="1900" dirty="0">
                <a:solidFill>
                  <a:schemeClr val="tx1">
                    <a:lumMod val="85000"/>
                    <a:lumOff val="15000"/>
                  </a:schemeClr>
                </a:solidFill>
              </a:rPr>
              <a:t>On-demand computing is a delivery model in which computing resources are made available to the user as needed. The resources may be maintained within the user's enterprise, or made available by a cloud service provider. When the services are provided by a third-party, the term cloud computing is often used as a synonym for on-demand computing.</a:t>
            </a:r>
          </a:p>
          <a:p>
            <a:pPr algn="just">
              <a:buFont typeface="Wingdings" panose="05000000000000000000" pitchFamily="2" charset="2"/>
              <a:buChar char="Ø"/>
            </a:pPr>
            <a:r>
              <a:rPr lang="en-US" sz="1900" dirty="0">
                <a:solidFill>
                  <a:schemeClr val="tx1">
                    <a:lumMod val="85000"/>
                    <a:lumOff val="15000"/>
                  </a:schemeClr>
                </a:solidFill>
              </a:rPr>
              <a:t>The on-demand model was developed to overcome the common challenge to an enterprise of being able to meet fluctuating demands efficiently. Because an enterprise's demand on computing resources can vary drastically from one time to another, maintaining sufficient resources to meet peak requirements can be costly. Conversely, if an enterprise tried to cut costs by only maintaining minimal computing resources, it is likely there will not be sufficient resources to meet peak requirements.</a:t>
            </a:r>
          </a:p>
          <a:p>
            <a:pPr algn="just">
              <a:buFont typeface="Wingdings" panose="05000000000000000000" pitchFamily="2" charset="2"/>
              <a:buChar char="Ø"/>
            </a:pPr>
            <a:r>
              <a:rPr lang="en-US" sz="1900" dirty="0">
                <a:solidFill>
                  <a:schemeClr val="tx1">
                    <a:lumMod val="85000"/>
                    <a:lumOff val="15000"/>
                  </a:schemeClr>
                </a:solidFill>
              </a:rPr>
              <a:t>The on-demand model provides an enterprise with the ability to scale computing resources up or down with the click of a button, an API call or a business rule. The model is characterized by three attributes: scalability, pay-per-use and self-service. Whether the resource is an application program that helps team members collaborate or additional storage for archiving images, the computing resources are elastic, metered and easy to obtain.</a:t>
            </a:r>
          </a:p>
        </p:txBody>
      </p:sp>
      <p:sp>
        <p:nvSpPr>
          <p:cNvPr id="6" name="Rectangle 5">
            <a:extLst>
              <a:ext uri="{FF2B5EF4-FFF2-40B4-BE49-F238E27FC236}">
                <a16:creationId xmlns:a16="http://schemas.microsoft.com/office/drawing/2014/main" id="{365AC0C1-C759-438C-B145-27824F25A1CD}"/>
              </a:ext>
            </a:extLst>
          </p:cNvPr>
          <p:cNvSpPr/>
          <p:nvPr/>
        </p:nvSpPr>
        <p:spPr>
          <a:xfrm flipV="1">
            <a:off x="994263" y="876613"/>
            <a:ext cx="917019" cy="45719"/>
          </a:xfrm>
          <a:prstGeom prst="rect">
            <a:avLst/>
          </a:prstGeom>
          <a:solidFill>
            <a:srgbClr val="C51C8A"/>
          </a:solidFill>
          <a:ln>
            <a:solidFill>
              <a:srgbClr val="C51C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sp>
        <p:nvSpPr>
          <p:cNvPr id="11" name="Rectangle 10">
            <a:extLst>
              <a:ext uri="{FF2B5EF4-FFF2-40B4-BE49-F238E27FC236}">
                <a16:creationId xmlns:a16="http://schemas.microsoft.com/office/drawing/2014/main" id="{B84C2F14-A24F-4354-A78C-B7353C6321C0}"/>
              </a:ext>
            </a:extLst>
          </p:cNvPr>
          <p:cNvSpPr/>
          <p:nvPr/>
        </p:nvSpPr>
        <p:spPr>
          <a:xfrm flipV="1">
            <a:off x="1952789" y="878353"/>
            <a:ext cx="917019" cy="45719"/>
          </a:xfrm>
          <a:prstGeom prst="rect">
            <a:avLst/>
          </a:prstGeom>
          <a:solidFill>
            <a:srgbClr val="1A69B1"/>
          </a:solidFill>
          <a:ln>
            <a:solidFill>
              <a:srgbClr val="1A69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sp>
        <p:nvSpPr>
          <p:cNvPr id="12" name="Rectangle 11">
            <a:extLst>
              <a:ext uri="{FF2B5EF4-FFF2-40B4-BE49-F238E27FC236}">
                <a16:creationId xmlns:a16="http://schemas.microsoft.com/office/drawing/2014/main" id="{7D0B7361-17A3-47A4-B261-FB803B25474F}"/>
              </a:ext>
            </a:extLst>
          </p:cNvPr>
          <p:cNvSpPr/>
          <p:nvPr/>
        </p:nvSpPr>
        <p:spPr>
          <a:xfrm flipV="1">
            <a:off x="2911315" y="876612"/>
            <a:ext cx="917019" cy="45719"/>
          </a:xfrm>
          <a:prstGeom prst="rect">
            <a:avLst/>
          </a:prstGeom>
          <a:solidFill>
            <a:srgbClr val="F7EE3C"/>
          </a:solidFill>
          <a:ln>
            <a:solidFill>
              <a:srgbClr val="F7EE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pic>
        <p:nvPicPr>
          <p:cNvPr id="21" name="Picture 20">
            <a:extLst>
              <a:ext uri="{FF2B5EF4-FFF2-40B4-BE49-F238E27FC236}">
                <a16:creationId xmlns:a16="http://schemas.microsoft.com/office/drawing/2014/main" id="{B7E82D2A-6AAD-4BD4-A085-0A1CEA6D5E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3048" y="6007389"/>
            <a:ext cx="1483243" cy="418807"/>
          </a:xfrm>
          <a:prstGeom prst="rect">
            <a:avLst/>
          </a:prstGeom>
        </p:spPr>
      </p:pic>
      <p:sp>
        <p:nvSpPr>
          <p:cNvPr id="9" name="Content Placeholder 2">
            <a:extLst>
              <a:ext uri="{FF2B5EF4-FFF2-40B4-BE49-F238E27FC236}">
                <a16:creationId xmlns:a16="http://schemas.microsoft.com/office/drawing/2014/main" id="{08D62A4D-DAF3-4043-9658-778F8988405B}"/>
              </a:ext>
            </a:extLst>
          </p:cNvPr>
          <p:cNvSpPr txBox="1">
            <a:spLocks/>
          </p:cNvSpPr>
          <p:nvPr/>
        </p:nvSpPr>
        <p:spPr>
          <a:xfrm>
            <a:off x="838200" y="6110225"/>
            <a:ext cx="3440723" cy="403083"/>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solidFill>
                  <a:srgbClr val="1A69B1"/>
                </a:solidFill>
              </a:rPr>
              <a:t>Cloud Computing</a:t>
            </a:r>
          </a:p>
        </p:txBody>
      </p:sp>
    </p:spTree>
    <p:extLst>
      <p:ext uri="{BB962C8B-B14F-4D97-AF65-F5344CB8AC3E}">
        <p14:creationId xmlns:p14="http://schemas.microsoft.com/office/powerpoint/2010/main" val="2505569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C622A0-A392-49FE-87F9-1142413780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7629" y="6007390"/>
            <a:ext cx="1353457" cy="418807"/>
          </a:xfrm>
          <a:prstGeom prst="rect">
            <a:avLst/>
          </a:prstGeom>
        </p:spPr>
      </p:pic>
      <p:sp>
        <p:nvSpPr>
          <p:cNvPr id="2" name="Title 1">
            <a:extLst>
              <a:ext uri="{FF2B5EF4-FFF2-40B4-BE49-F238E27FC236}">
                <a16:creationId xmlns:a16="http://schemas.microsoft.com/office/drawing/2014/main" id="{7A75F788-951B-4EBA-BE03-87731A44142A}"/>
              </a:ext>
            </a:extLst>
          </p:cNvPr>
          <p:cNvSpPr>
            <a:spLocks noGrp="1"/>
          </p:cNvSpPr>
          <p:nvPr>
            <p:ph type="title"/>
          </p:nvPr>
        </p:nvSpPr>
        <p:spPr>
          <a:xfrm>
            <a:off x="0" y="2"/>
            <a:ext cx="12192000" cy="1088570"/>
          </a:xfrm>
          <a:solidFill>
            <a:schemeClr val="bg1">
              <a:lumMod val="95000"/>
            </a:schemeClr>
          </a:solidFill>
        </p:spPr>
        <p:txBody>
          <a:bodyPr anchor="ctr">
            <a:normAutofit/>
          </a:bodyPr>
          <a:lstStyle/>
          <a:p>
            <a:r>
              <a:rPr lang="en-US" sz="3600" b="1" dirty="0">
                <a:solidFill>
                  <a:schemeClr val="bg2">
                    <a:lumMod val="25000"/>
                  </a:schemeClr>
                </a:solidFill>
                <a:latin typeface="Century Gothic (Headings)"/>
              </a:rPr>
              <a:t>       </a:t>
            </a:r>
            <a:r>
              <a:rPr lang="en-US" sz="3200" b="1" dirty="0">
                <a:solidFill>
                  <a:schemeClr val="bg2">
                    <a:lumMod val="25000"/>
                  </a:schemeClr>
                </a:solidFill>
                <a:latin typeface="Century Gothic (Headings)"/>
              </a:rPr>
              <a:t>Unit 2.6:  Enterprise Class Unified Communications</a:t>
            </a:r>
            <a:endParaRPr lang="en-US" sz="3600" b="1" dirty="0">
              <a:solidFill>
                <a:schemeClr val="bg2">
                  <a:lumMod val="25000"/>
                </a:schemeClr>
              </a:solidFill>
              <a:latin typeface="Century Gothic (Headings)"/>
            </a:endParaRPr>
          </a:p>
        </p:txBody>
      </p:sp>
      <p:sp>
        <p:nvSpPr>
          <p:cNvPr id="3" name="Content Placeholder 2">
            <a:extLst>
              <a:ext uri="{FF2B5EF4-FFF2-40B4-BE49-F238E27FC236}">
                <a16:creationId xmlns:a16="http://schemas.microsoft.com/office/drawing/2014/main" id="{25D963D5-D7B1-42A0-BC2E-198BAED61C10}"/>
              </a:ext>
            </a:extLst>
          </p:cNvPr>
          <p:cNvSpPr>
            <a:spLocks noGrp="1"/>
          </p:cNvSpPr>
          <p:nvPr>
            <p:ph idx="1"/>
          </p:nvPr>
        </p:nvSpPr>
        <p:spPr>
          <a:xfrm>
            <a:off x="629557" y="1329748"/>
            <a:ext cx="10932886" cy="4436464"/>
          </a:xfrm>
          <a:solidFill>
            <a:schemeClr val="bg1"/>
          </a:solidFill>
        </p:spPr>
        <p:txBody>
          <a:bodyPr>
            <a:noAutofit/>
          </a:bodyPr>
          <a:lstStyle/>
          <a:p>
            <a:pPr algn="just">
              <a:buFont typeface="Wingdings" panose="05000000000000000000" pitchFamily="2" charset="2"/>
              <a:buChar char="Ø"/>
            </a:pPr>
            <a:r>
              <a:rPr lang="en-US" sz="1900" dirty="0">
                <a:solidFill>
                  <a:schemeClr val="tx1">
                    <a:lumMod val="85000"/>
                    <a:lumOff val="15000"/>
                  </a:schemeClr>
                </a:solidFill>
              </a:rPr>
              <a:t>Unified communications (UC) is an umbrella term for the integration of multiple enterprise communication tools -- such as voice calling, video conferencing, instant messaging (IM), presence, content sharing, etc. -- into a single, streamlined interface, with the goal of improving user experience (</a:t>
            </a:r>
            <a:r>
              <a:rPr lang="en-US" sz="1900" dirty="0" err="1">
                <a:solidFill>
                  <a:schemeClr val="tx1">
                    <a:lumMod val="85000"/>
                    <a:lumOff val="15000"/>
                  </a:schemeClr>
                </a:solidFill>
              </a:rPr>
              <a:t>UX</a:t>
            </a:r>
            <a:r>
              <a:rPr lang="en-US" sz="1900" dirty="0">
                <a:solidFill>
                  <a:schemeClr val="tx1">
                    <a:lumMod val="85000"/>
                    <a:lumOff val="15000"/>
                  </a:schemeClr>
                </a:solidFill>
              </a:rPr>
              <a:t>) and productivity. </a:t>
            </a:r>
          </a:p>
          <a:p>
            <a:pPr algn="just">
              <a:buFont typeface="Wingdings" panose="05000000000000000000" pitchFamily="2" charset="2"/>
              <a:buChar char="Ø"/>
            </a:pPr>
            <a:r>
              <a:rPr lang="en-US" sz="1900" dirty="0">
                <a:solidFill>
                  <a:schemeClr val="tx1">
                    <a:lumMod val="85000"/>
                    <a:lumOff val="15000"/>
                  </a:schemeClr>
                </a:solidFill>
              </a:rPr>
              <a:t>Unified communications technology supports a user's ability to switch seamlessly from one mode of communication to another within a single session, whether on a desktop computer, laptop, tablet or smartphone.</a:t>
            </a:r>
          </a:p>
          <a:p>
            <a:pPr algn="just">
              <a:buFont typeface="Wingdings" panose="05000000000000000000" pitchFamily="2" charset="2"/>
              <a:buChar char="Ø"/>
            </a:pPr>
            <a:r>
              <a:rPr lang="en-US" sz="1900" dirty="0">
                <a:solidFill>
                  <a:schemeClr val="tx1">
                    <a:lumMod val="85000"/>
                    <a:lumOff val="15000"/>
                  </a:schemeClr>
                </a:solidFill>
              </a:rPr>
              <a:t>For example, someone might initiate a conversation via chat before escalating the interaction to a video conference with a single click, without having to open a separate, video-only application. </a:t>
            </a:r>
          </a:p>
          <a:p>
            <a:pPr algn="just">
              <a:buFont typeface="Wingdings" panose="05000000000000000000" pitchFamily="2" charset="2"/>
              <a:buChar char="Ø"/>
            </a:pPr>
            <a:r>
              <a:rPr lang="en-US" sz="1900" dirty="0">
                <a:solidFill>
                  <a:schemeClr val="tx1">
                    <a:lumMod val="85000"/>
                    <a:lumOff val="15000"/>
                  </a:schemeClr>
                </a:solidFill>
              </a:rPr>
              <a:t>Many UC systems also integrate with third-party business applications, such as project management software, to enable the centralization of information and resources, as well as more efficient workflows.</a:t>
            </a:r>
          </a:p>
          <a:p>
            <a:pPr algn="just">
              <a:buFont typeface="Wingdings" panose="05000000000000000000" pitchFamily="2" charset="2"/>
              <a:buChar char="Ø"/>
            </a:pPr>
            <a:r>
              <a:rPr lang="en-US" sz="1900" dirty="0">
                <a:solidFill>
                  <a:schemeClr val="tx1">
                    <a:lumMod val="85000"/>
                    <a:lumOff val="15000"/>
                  </a:schemeClr>
                </a:solidFill>
              </a:rPr>
              <a:t>UC technology facilitates the integration of software that supports both real-time communications (</a:t>
            </a:r>
            <a:r>
              <a:rPr lang="en-US" sz="1900" dirty="0" err="1">
                <a:solidFill>
                  <a:schemeClr val="tx1">
                    <a:lumMod val="85000"/>
                    <a:lumOff val="15000"/>
                  </a:schemeClr>
                </a:solidFill>
              </a:rPr>
              <a:t>RTC</a:t>
            </a:r>
            <a:r>
              <a:rPr lang="en-US" sz="1900" dirty="0">
                <a:solidFill>
                  <a:schemeClr val="tx1">
                    <a:lumMod val="85000"/>
                    <a:lumOff val="15000"/>
                  </a:schemeClr>
                </a:solidFill>
              </a:rPr>
              <a:t>), such as voice over IP (VoIP), and asynchronous communication, such as persistent chat, so the end user has easy, immediate access to all relevant tools in a consistent environment, from any physical location and digital device.</a:t>
            </a:r>
          </a:p>
        </p:txBody>
      </p:sp>
      <p:sp>
        <p:nvSpPr>
          <p:cNvPr id="6" name="Rectangle 5">
            <a:extLst>
              <a:ext uri="{FF2B5EF4-FFF2-40B4-BE49-F238E27FC236}">
                <a16:creationId xmlns:a16="http://schemas.microsoft.com/office/drawing/2014/main" id="{365AC0C1-C759-438C-B145-27824F25A1CD}"/>
              </a:ext>
            </a:extLst>
          </p:cNvPr>
          <p:cNvSpPr/>
          <p:nvPr/>
        </p:nvSpPr>
        <p:spPr>
          <a:xfrm flipV="1">
            <a:off x="994263" y="876613"/>
            <a:ext cx="917019" cy="45719"/>
          </a:xfrm>
          <a:prstGeom prst="rect">
            <a:avLst/>
          </a:prstGeom>
          <a:solidFill>
            <a:srgbClr val="C51C8A"/>
          </a:solidFill>
          <a:ln>
            <a:solidFill>
              <a:srgbClr val="C51C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sp>
        <p:nvSpPr>
          <p:cNvPr id="11" name="Rectangle 10">
            <a:extLst>
              <a:ext uri="{FF2B5EF4-FFF2-40B4-BE49-F238E27FC236}">
                <a16:creationId xmlns:a16="http://schemas.microsoft.com/office/drawing/2014/main" id="{B84C2F14-A24F-4354-A78C-B7353C6321C0}"/>
              </a:ext>
            </a:extLst>
          </p:cNvPr>
          <p:cNvSpPr/>
          <p:nvPr/>
        </p:nvSpPr>
        <p:spPr>
          <a:xfrm flipV="1">
            <a:off x="1952789" y="878353"/>
            <a:ext cx="917019" cy="45719"/>
          </a:xfrm>
          <a:prstGeom prst="rect">
            <a:avLst/>
          </a:prstGeom>
          <a:solidFill>
            <a:srgbClr val="1A69B1"/>
          </a:solidFill>
          <a:ln>
            <a:solidFill>
              <a:srgbClr val="1A69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sp>
        <p:nvSpPr>
          <p:cNvPr id="12" name="Rectangle 11">
            <a:extLst>
              <a:ext uri="{FF2B5EF4-FFF2-40B4-BE49-F238E27FC236}">
                <a16:creationId xmlns:a16="http://schemas.microsoft.com/office/drawing/2014/main" id="{7D0B7361-17A3-47A4-B261-FB803B25474F}"/>
              </a:ext>
            </a:extLst>
          </p:cNvPr>
          <p:cNvSpPr/>
          <p:nvPr/>
        </p:nvSpPr>
        <p:spPr>
          <a:xfrm flipV="1">
            <a:off x="2911315" y="876612"/>
            <a:ext cx="917019" cy="45719"/>
          </a:xfrm>
          <a:prstGeom prst="rect">
            <a:avLst/>
          </a:prstGeom>
          <a:solidFill>
            <a:srgbClr val="F7EE3C"/>
          </a:solidFill>
          <a:ln>
            <a:solidFill>
              <a:srgbClr val="F7EE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pic>
        <p:nvPicPr>
          <p:cNvPr id="21" name="Picture 20">
            <a:extLst>
              <a:ext uri="{FF2B5EF4-FFF2-40B4-BE49-F238E27FC236}">
                <a16:creationId xmlns:a16="http://schemas.microsoft.com/office/drawing/2014/main" id="{B7E82D2A-6AAD-4BD4-A085-0A1CEA6D5E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3048" y="6007389"/>
            <a:ext cx="1483243" cy="418807"/>
          </a:xfrm>
          <a:prstGeom prst="rect">
            <a:avLst/>
          </a:prstGeom>
        </p:spPr>
      </p:pic>
      <p:sp>
        <p:nvSpPr>
          <p:cNvPr id="9" name="Content Placeholder 2">
            <a:extLst>
              <a:ext uri="{FF2B5EF4-FFF2-40B4-BE49-F238E27FC236}">
                <a16:creationId xmlns:a16="http://schemas.microsoft.com/office/drawing/2014/main" id="{08D62A4D-DAF3-4043-9658-778F8988405B}"/>
              </a:ext>
            </a:extLst>
          </p:cNvPr>
          <p:cNvSpPr txBox="1">
            <a:spLocks/>
          </p:cNvSpPr>
          <p:nvPr/>
        </p:nvSpPr>
        <p:spPr>
          <a:xfrm>
            <a:off x="838200" y="6110225"/>
            <a:ext cx="3440723" cy="403083"/>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solidFill>
                  <a:srgbClr val="1A69B1"/>
                </a:solidFill>
              </a:rPr>
              <a:t>Cloud Computing</a:t>
            </a:r>
          </a:p>
        </p:txBody>
      </p:sp>
    </p:spTree>
    <p:extLst>
      <p:ext uri="{BB962C8B-B14F-4D97-AF65-F5344CB8AC3E}">
        <p14:creationId xmlns:p14="http://schemas.microsoft.com/office/powerpoint/2010/main" val="1674702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C622A0-A392-49FE-87F9-1142413780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7629" y="6007390"/>
            <a:ext cx="1353457" cy="418807"/>
          </a:xfrm>
          <a:prstGeom prst="rect">
            <a:avLst/>
          </a:prstGeom>
        </p:spPr>
      </p:pic>
      <p:sp>
        <p:nvSpPr>
          <p:cNvPr id="2" name="Title 1">
            <a:extLst>
              <a:ext uri="{FF2B5EF4-FFF2-40B4-BE49-F238E27FC236}">
                <a16:creationId xmlns:a16="http://schemas.microsoft.com/office/drawing/2014/main" id="{7A75F788-951B-4EBA-BE03-87731A44142A}"/>
              </a:ext>
            </a:extLst>
          </p:cNvPr>
          <p:cNvSpPr>
            <a:spLocks noGrp="1"/>
          </p:cNvSpPr>
          <p:nvPr>
            <p:ph type="title"/>
          </p:nvPr>
        </p:nvSpPr>
        <p:spPr>
          <a:xfrm>
            <a:off x="0" y="2"/>
            <a:ext cx="12192000" cy="1088570"/>
          </a:xfrm>
          <a:solidFill>
            <a:schemeClr val="bg1">
              <a:lumMod val="95000"/>
            </a:schemeClr>
          </a:solidFill>
        </p:spPr>
        <p:txBody>
          <a:bodyPr anchor="ctr">
            <a:normAutofit/>
          </a:bodyPr>
          <a:lstStyle/>
          <a:p>
            <a:r>
              <a:rPr lang="en-US" sz="3600" b="1" dirty="0">
                <a:solidFill>
                  <a:schemeClr val="bg2">
                    <a:lumMod val="25000"/>
                  </a:schemeClr>
                </a:solidFill>
                <a:latin typeface="Century Gothic (Headings)"/>
              </a:rPr>
              <a:t>       </a:t>
            </a:r>
            <a:r>
              <a:rPr lang="en-US" sz="3200" b="1" dirty="0">
                <a:solidFill>
                  <a:schemeClr val="bg2">
                    <a:lumMod val="25000"/>
                  </a:schemeClr>
                </a:solidFill>
                <a:latin typeface="Century Gothic (Headings)"/>
              </a:rPr>
              <a:t>Unit 2.7:  Amazon’s Elastic Cloud</a:t>
            </a:r>
            <a:endParaRPr lang="en-US" sz="3600" b="1" dirty="0">
              <a:solidFill>
                <a:schemeClr val="bg2">
                  <a:lumMod val="25000"/>
                </a:schemeClr>
              </a:solidFill>
              <a:latin typeface="Century Gothic (Headings)"/>
            </a:endParaRPr>
          </a:p>
        </p:txBody>
      </p:sp>
      <p:sp>
        <p:nvSpPr>
          <p:cNvPr id="3" name="Content Placeholder 2">
            <a:extLst>
              <a:ext uri="{FF2B5EF4-FFF2-40B4-BE49-F238E27FC236}">
                <a16:creationId xmlns:a16="http://schemas.microsoft.com/office/drawing/2014/main" id="{25D963D5-D7B1-42A0-BC2E-198BAED61C10}"/>
              </a:ext>
            </a:extLst>
          </p:cNvPr>
          <p:cNvSpPr>
            <a:spLocks noGrp="1"/>
          </p:cNvSpPr>
          <p:nvPr>
            <p:ph idx="1"/>
          </p:nvPr>
        </p:nvSpPr>
        <p:spPr>
          <a:xfrm>
            <a:off x="629557" y="1329748"/>
            <a:ext cx="10932886" cy="4436464"/>
          </a:xfrm>
          <a:solidFill>
            <a:schemeClr val="bg1"/>
          </a:solidFill>
        </p:spPr>
        <p:txBody>
          <a:bodyPr>
            <a:noAutofit/>
          </a:bodyPr>
          <a:lstStyle/>
          <a:p>
            <a:pPr algn="just">
              <a:buFont typeface="Wingdings" panose="05000000000000000000" pitchFamily="2" charset="2"/>
              <a:buChar char="Ø"/>
            </a:pPr>
            <a:r>
              <a:rPr lang="en-US" sz="1900" dirty="0">
                <a:solidFill>
                  <a:schemeClr val="tx1">
                    <a:lumMod val="85000"/>
                    <a:lumOff val="15000"/>
                  </a:schemeClr>
                </a:solidFill>
              </a:rPr>
              <a:t>Amazon was the first providers of cloud computing (http://</a:t>
            </a:r>
            <a:r>
              <a:rPr lang="en-US" sz="1900" dirty="0" err="1">
                <a:solidFill>
                  <a:schemeClr val="tx1">
                    <a:lumMod val="85000"/>
                    <a:lumOff val="15000"/>
                  </a:schemeClr>
                </a:solidFill>
              </a:rPr>
              <a:t>aws.amazon.com</a:t>
            </a:r>
            <a:r>
              <a:rPr lang="en-US" sz="1900" dirty="0">
                <a:solidFill>
                  <a:schemeClr val="tx1">
                    <a:lumMod val="85000"/>
                    <a:lumOff val="15000"/>
                  </a:schemeClr>
                </a:solidFill>
              </a:rPr>
              <a:t>); it announced a limited public beta release of its Elastic Computing platform called </a:t>
            </a:r>
            <a:r>
              <a:rPr lang="en-US" sz="1900" dirty="0" err="1">
                <a:solidFill>
                  <a:schemeClr val="tx1">
                    <a:lumMod val="85000"/>
                    <a:lumOff val="15000"/>
                  </a:schemeClr>
                </a:solidFill>
              </a:rPr>
              <a:t>EC2</a:t>
            </a:r>
            <a:r>
              <a:rPr lang="en-US" sz="1900" dirty="0">
                <a:solidFill>
                  <a:schemeClr val="tx1">
                    <a:lumMod val="85000"/>
                    <a:lumOff val="15000"/>
                  </a:schemeClr>
                </a:solidFill>
              </a:rPr>
              <a:t> in August 2006.</a:t>
            </a:r>
          </a:p>
          <a:p>
            <a:pPr algn="just">
              <a:buFont typeface="Wingdings" panose="05000000000000000000" pitchFamily="2" charset="2"/>
              <a:buChar char="Ø"/>
            </a:pPr>
            <a:r>
              <a:rPr lang="en-US" sz="1900" dirty="0">
                <a:solidFill>
                  <a:schemeClr val="tx1">
                    <a:lumMod val="85000"/>
                    <a:lumOff val="15000"/>
                  </a:schemeClr>
                </a:solidFill>
              </a:rPr>
              <a:t>Elastic Compute Cloud (</a:t>
            </a:r>
            <a:r>
              <a:rPr lang="en-US" sz="1900" dirty="0" err="1">
                <a:solidFill>
                  <a:schemeClr val="tx1">
                    <a:lumMod val="85000"/>
                    <a:lumOff val="15000"/>
                  </a:schemeClr>
                </a:solidFill>
              </a:rPr>
              <a:t>EC2</a:t>
            </a:r>
            <a:r>
              <a:rPr lang="en-US" sz="1900" dirty="0">
                <a:solidFill>
                  <a:schemeClr val="tx1">
                    <a:lumMod val="85000"/>
                    <a:lumOff val="15000"/>
                  </a:schemeClr>
                </a:solidFill>
              </a:rPr>
              <a:t>) is a Web service with a simple interface for launching instances of an application under several operating systems, such as several Linux distributions, Microsoft Windows Server 2003 and 2008, </a:t>
            </a:r>
            <a:r>
              <a:rPr lang="en-US" sz="1900" dirty="0" err="1">
                <a:solidFill>
                  <a:schemeClr val="tx1">
                    <a:lumMod val="85000"/>
                    <a:lumOff val="15000"/>
                  </a:schemeClr>
                </a:solidFill>
              </a:rPr>
              <a:t>OpenSolaris</a:t>
            </a:r>
            <a:r>
              <a:rPr lang="en-US" sz="1900" dirty="0">
                <a:solidFill>
                  <a:schemeClr val="tx1">
                    <a:lumMod val="85000"/>
                    <a:lumOff val="15000"/>
                  </a:schemeClr>
                </a:solidFill>
              </a:rPr>
              <a:t>, FreeBSD, and NetBSD.</a:t>
            </a:r>
          </a:p>
          <a:p>
            <a:pPr algn="just">
              <a:buFont typeface="Wingdings" panose="05000000000000000000" pitchFamily="2" charset="2"/>
              <a:buChar char="Ø"/>
            </a:pPr>
            <a:r>
              <a:rPr lang="en-US" sz="1900" dirty="0" err="1">
                <a:solidFill>
                  <a:schemeClr val="tx1">
                    <a:lumMod val="85000"/>
                    <a:lumOff val="15000"/>
                  </a:schemeClr>
                </a:solidFill>
              </a:rPr>
              <a:t>EC2</a:t>
            </a:r>
            <a:r>
              <a:rPr lang="en-US" sz="1900" dirty="0">
                <a:solidFill>
                  <a:schemeClr val="tx1">
                    <a:lumMod val="85000"/>
                    <a:lumOff val="15000"/>
                  </a:schemeClr>
                </a:solidFill>
              </a:rPr>
              <a:t> allows a user to load instances of an application with a custom application environment, manage networks access permissions, and run the images using as many or as few systems as desired. </a:t>
            </a:r>
            <a:r>
              <a:rPr lang="en-US" sz="1900" dirty="0" err="1">
                <a:solidFill>
                  <a:schemeClr val="tx1">
                    <a:lumMod val="85000"/>
                    <a:lumOff val="15000"/>
                  </a:schemeClr>
                </a:solidFill>
              </a:rPr>
              <a:t>EC2</a:t>
            </a:r>
            <a:r>
              <a:rPr lang="en-US" sz="1900" dirty="0">
                <a:solidFill>
                  <a:schemeClr val="tx1">
                    <a:lumMod val="85000"/>
                    <a:lumOff val="15000"/>
                  </a:schemeClr>
                </a:solidFill>
              </a:rPr>
              <a:t> instances boot from an AMI (Amazon Machine Image) digitally signed and stored in </a:t>
            </a:r>
            <a:r>
              <a:rPr lang="en-US" sz="1900" dirty="0" err="1">
                <a:solidFill>
                  <a:schemeClr val="tx1">
                    <a:lumMod val="85000"/>
                    <a:lumOff val="15000"/>
                  </a:schemeClr>
                </a:solidFill>
              </a:rPr>
              <a:t>S3</a:t>
            </a:r>
            <a:r>
              <a:rPr lang="en-US" sz="1900" dirty="0">
                <a:solidFill>
                  <a:schemeClr val="tx1">
                    <a:lumMod val="85000"/>
                    <a:lumOff val="15000"/>
                  </a:schemeClr>
                </a:solidFill>
              </a:rPr>
              <a:t>; one could use the few images provided by Amazon or customize an image and store it in </a:t>
            </a:r>
            <a:r>
              <a:rPr lang="en-US" sz="1900" dirty="0" err="1">
                <a:solidFill>
                  <a:schemeClr val="tx1">
                    <a:lumMod val="85000"/>
                    <a:lumOff val="15000"/>
                  </a:schemeClr>
                </a:solidFill>
              </a:rPr>
              <a:t>S3</a:t>
            </a:r>
            <a:r>
              <a:rPr lang="en-US" sz="1900" dirty="0">
                <a:solidFill>
                  <a:schemeClr val="tx1">
                    <a:lumMod val="85000"/>
                    <a:lumOff val="15000"/>
                  </a:schemeClr>
                </a:solidFill>
              </a:rPr>
              <a:t>.</a:t>
            </a:r>
          </a:p>
          <a:p>
            <a:pPr algn="just">
              <a:buFont typeface="Wingdings" panose="05000000000000000000" pitchFamily="2" charset="2"/>
              <a:buChar char="Ø"/>
            </a:pPr>
            <a:r>
              <a:rPr lang="en-US" sz="1900" dirty="0">
                <a:solidFill>
                  <a:schemeClr val="tx1">
                    <a:lumMod val="85000"/>
                    <a:lumOff val="15000"/>
                  </a:schemeClr>
                </a:solidFill>
              </a:rPr>
              <a:t>A user can</a:t>
            </a:r>
          </a:p>
          <a:p>
            <a:pPr lvl="1" algn="just">
              <a:buFont typeface="Wingdings" panose="05000000000000000000" pitchFamily="2" charset="2"/>
              <a:buChar char="Ø"/>
            </a:pPr>
            <a:r>
              <a:rPr lang="en-US" sz="1500" dirty="0">
                <a:solidFill>
                  <a:schemeClr val="tx1">
                    <a:lumMod val="85000"/>
                    <a:lumOff val="15000"/>
                  </a:schemeClr>
                </a:solidFill>
              </a:rPr>
              <a:t>launch an instance from an existing AMI and terminate an instance;</a:t>
            </a:r>
          </a:p>
          <a:p>
            <a:pPr lvl="1" algn="just">
              <a:buFont typeface="Wingdings" panose="05000000000000000000" pitchFamily="2" charset="2"/>
              <a:buChar char="Ø"/>
            </a:pPr>
            <a:r>
              <a:rPr lang="en-US" sz="1500" dirty="0">
                <a:solidFill>
                  <a:schemeClr val="tx1">
                    <a:lumMod val="85000"/>
                    <a:lumOff val="15000"/>
                  </a:schemeClr>
                </a:solidFill>
              </a:rPr>
              <a:t>start and stop an instance;</a:t>
            </a:r>
          </a:p>
          <a:p>
            <a:pPr lvl="1" algn="just">
              <a:buFont typeface="Wingdings" panose="05000000000000000000" pitchFamily="2" charset="2"/>
              <a:buChar char="Ø"/>
            </a:pPr>
            <a:r>
              <a:rPr lang="en-US" sz="1500" dirty="0">
                <a:solidFill>
                  <a:schemeClr val="tx1">
                    <a:lumMod val="85000"/>
                    <a:lumOff val="15000"/>
                  </a:schemeClr>
                </a:solidFill>
              </a:rPr>
              <a:t>create a new image;</a:t>
            </a:r>
          </a:p>
          <a:p>
            <a:pPr lvl="1" algn="just">
              <a:buFont typeface="Wingdings" panose="05000000000000000000" pitchFamily="2" charset="2"/>
              <a:buChar char="Ø"/>
            </a:pPr>
            <a:r>
              <a:rPr lang="en-US" sz="1500" dirty="0">
                <a:solidFill>
                  <a:schemeClr val="tx1">
                    <a:lumMod val="85000"/>
                    <a:lumOff val="15000"/>
                  </a:schemeClr>
                </a:solidFill>
              </a:rPr>
              <a:t>add tags to identify an image; and</a:t>
            </a:r>
          </a:p>
          <a:p>
            <a:pPr lvl="1" algn="just">
              <a:buFont typeface="Wingdings" panose="05000000000000000000" pitchFamily="2" charset="2"/>
              <a:buChar char="Ø"/>
            </a:pPr>
            <a:r>
              <a:rPr lang="en-US" sz="1500" dirty="0">
                <a:solidFill>
                  <a:schemeClr val="tx1">
                    <a:lumMod val="85000"/>
                    <a:lumOff val="15000"/>
                  </a:schemeClr>
                </a:solidFill>
              </a:rPr>
              <a:t>reboot an instance.</a:t>
            </a:r>
          </a:p>
        </p:txBody>
      </p:sp>
      <p:sp>
        <p:nvSpPr>
          <p:cNvPr id="6" name="Rectangle 5">
            <a:extLst>
              <a:ext uri="{FF2B5EF4-FFF2-40B4-BE49-F238E27FC236}">
                <a16:creationId xmlns:a16="http://schemas.microsoft.com/office/drawing/2014/main" id="{365AC0C1-C759-438C-B145-27824F25A1CD}"/>
              </a:ext>
            </a:extLst>
          </p:cNvPr>
          <p:cNvSpPr/>
          <p:nvPr/>
        </p:nvSpPr>
        <p:spPr>
          <a:xfrm flipV="1">
            <a:off x="994263" y="876613"/>
            <a:ext cx="917019" cy="45719"/>
          </a:xfrm>
          <a:prstGeom prst="rect">
            <a:avLst/>
          </a:prstGeom>
          <a:solidFill>
            <a:srgbClr val="C51C8A"/>
          </a:solidFill>
          <a:ln>
            <a:solidFill>
              <a:srgbClr val="C51C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sp>
        <p:nvSpPr>
          <p:cNvPr id="11" name="Rectangle 10">
            <a:extLst>
              <a:ext uri="{FF2B5EF4-FFF2-40B4-BE49-F238E27FC236}">
                <a16:creationId xmlns:a16="http://schemas.microsoft.com/office/drawing/2014/main" id="{B84C2F14-A24F-4354-A78C-B7353C6321C0}"/>
              </a:ext>
            </a:extLst>
          </p:cNvPr>
          <p:cNvSpPr/>
          <p:nvPr/>
        </p:nvSpPr>
        <p:spPr>
          <a:xfrm flipV="1">
            <a:off x="1952789" y="878353"/>
            <a:ext cx="917019" cy="45719"/>
          </a:xfrm>
          <a:prstGeom prst="rect">
            <a:avLst/>
          </a:prstGeom>
          <a:solidFill>
            <a:srgbClr val="1A69B1"/>
          </a:solidFill>
          <a:ln>
            <a:solidFill>
              <a:srgbClr val="1A69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sp>
        <p:nvSpPr>
          <p:cNvPr id="12" name="Rectangle 11">
            <a:extLst>
              <a:ext uri="{FF2B5EF4-FFF2-40B4-BE49-F238E27FC236}">
                <a16:creationId xmlns:a16="http://schemas.microsoft.com/office/drawing/2014/main" id="{7D0B7361-17A3-47A4-B261-FB803B25474F}"/>
              </a:ext>
            </a:extLst>
          </p:cNvPr>
          <p:cNvSpPr/>
          <p:nvPr/>
        </p:nvSpPr>
        <p:spPr>
          <a:xfrm flipV="1">
            <a:off x="2911315" y="876612"/>
            <a:ext cx="917019" cy="45719"/>
          </a:xfrm>
          <a:prstGeom prst="rect">
            <a:avLst/>
          </a:prstGeom>
          <a:solidFill>
            <a:srgbClr val="F7EE3C"/>
          </a:solidFill>
          <a:ln>
            <a:solidFill>
              <a:srgbClr val="F7EE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C51C8A"/>
                </a:solidFill>
              </a:ln>
            </a:endParaRPr>
          </a:p>
        </p:txBody>
      </p:sp>
      <p:pic>
        <p:nvPicPr>
          <p:cNvPr id="21" name="Picture 20">
            <a:extLst>
              <a:ext uri="{FF2B5EF4-FFF2-40B4-BE49-F238E27FC236}">
                <a16:creationId xmlns:a16="http://schemas.microsoft.com/office/drawing/2014/main" id="{B7E82D2A-6AAD-4BD4-A085-0A1CEA6D5E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3048" y="6007389"/>
            <a:ext cx="1483243" cy="418807"/>
          </a:xfrm>
          <a:prstGeom prst="rect">
            <a:avLst/>
          </a:prstGeom>
        </p:spPr>
      </p:pic>
      <p:sp>
        <p:nvSpPr>
          <p:cNvPr id="9" name="Content Placeholder 2">
            <a:extLst>
              <a:ext uri="{FF2B5EF4-FFF2-40B4-BE49-F238E27FC236}">
                <a16:creationId xmlns:a16="http://schemas.microsoft.com/office/drawing/2014/main" id="{08D62A4D-DAF3-4043-9658-778F8988405B}"/>
              </a:ext>
            </a:extLst>
          </p:cNvPr>
          <p:cNvSpPr txBox="1">
            <a:spLocks/>
          </p:cNvSpPr>
          <p:nvPr/>
        </p:nvSpPr>
        <p:spPr>
          <a:xfrm>
            <a:off x="838200" y="6110225"/>
            <a:ext cx="3440723" cy="403083"/>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solidFill>
                  <a:srgbClr val="1A69B1"/>
                </a:solidFill>
              </a:rPr>
              <a:t>Cloud Computing</a:t>
            </a:r>
          </a:p>
        </p:txBody>
      </p:sp>
    </p:spTree>
    <p:extLst>
      <p:ext uri="{BB962C8B-B14F-4D97-AF65-F5344CB8AC3E}">
        <p14:creationId xmlns:p14="http://schemas.microsoft.com/office/powerpoint/2010/main" val="1461007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2487</TotalTime>
  <Words>2490</Words>
  <Application>Microsoft Office PowerPoint</Application>
  <PresentationFormat>Widescreen</PresentationFormat>
  <Paragraphs>134</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Century Gothic (Headings)</vt:lpstr>
      <vt:lpstr>Wingdings</vt:lpstr>
      <vt:lpstr>Wingdings 3</vt:lpstr>
      <vt:lpstr>Office Theme</vt:lpstr>
      <vt:lpstr>   Cloud Computing  Credit Hours: 4 Hrs.  Unit 2</vt:lpstr>
      <vt:lpstr>       Unit 2.1:  Communication as a service (CaaS)</vt:lpstr>
      <vt:lpstr>       Unit 2.1:  Communication as a service (CaaS)</vt:lpstr>
      <vt:lpstr>       Unit 2.2:  Advantages of CaaS</vt:lpstr>
      <vt:lpstr>       Unit 2.3:  Infrastructure-as-a-Service (IaaS)</vt:lpstr>
      <vt:lpstr>       Unit 2.4:  Popular IaaS Solutions</vt:lpstr>
      <vt:lpstr>       Unit 2.5:  Modern On-Demand Computing</vt:lpstr>
      <vt:lpstr>       Unit 2.6:  Enterprise Class Unified Communications</vt:lpstr>
      <vt:lpstr>       Unit 2.7:  Amazon’s Elastic Cloud</vt:lpstr>
      <vt:lpstr>       Unit 2.7:  Amazon’s Elastic Cloud</vt:lpstr>
      <vt:lpstr>       Unit 2.7:  Amazon EC2 Service Characteristics</vt:lpstr>
      <vt:lpstr>       Unit 2.8:  Monitoring as a service (MaaS)</vt:lpstr>
      <vt:lpstr>       Unit 2.8:  MaaS Features</vt:lpstr>
      <vt:lpstr>       Unit 2.8:  MaaS Advantages &amp; Key Takeways</vt:lpstr>
      <vt:lpstr>       Unit 2.9:  PaaS</vt:lpstr>
      <vt:lpstr>       Unit 2.10:  The Traditional on premises model</vt:lpstr>
      <vt:lpstr>       Unit 2.11:  SaaS Implementation Issues</vt:lpstr>
      <vt:lpstr>       Unit 2.11:  SaaS Implementation Issues</vt:lpstr>
      <vt:lpstr>       Unit 2.12:  Benefits of SaaS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ssd</dc:title>
  <dc:creator>Saroj Dhital</dc:creator>
  <cp:lastModifiedBy>Saroj Dhital</cp:lastModifiedBy>
  <cp:revision>116</cp:revision>
  <dcterms:created xsi:type="dcterms:W3CDTF">2020-05-27T16:34:37Z</dcterms:created>
  <dcterms:modified xsi:type="dcterms:W3CDTF">2022-01-06T16:27:21Z</dcterms:modified>
</cp:coreProperties>
</file>