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1"/>
  </p:notesMasterIdLst>
  <p:sldIdLst>
    <p:sldId id="265" r:id="rId5"/>
    <p:sldId id="276" r:id="rId6"/>
    <p:sldId id="277" r:id="rId7"/>
    <p:sldId id="278" r:id="rId8"/>
    <p:sldId id="288" r:id="rId9"/>
    <p:sldId id="279" r:id="rId10"/>
    <p:sldId id="287" r:id="rId11"/>
    <p:sldId id="280" r:id="rId12"/>
    <p:sldId id="281" r:id="rId13"/>
    <p:sldId id="284" r:id="rId14"/>
    <p:sldId id="286" r:id="rId15"/>
    <p:sldId id="289" r:id="rId16"/>
    <p:sldId id="290" r:id="rId17"/>
    <p:sldId id="291"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9B1"/>
    <a:srgbClr val="FFFFFF"/>
    <a:srgbClr val="F7EE3C"/>
    <a:srgbClr val="C51C8A"/>
    <a:srgbClr val="F6E905"/>
    <a:srgbClr val="CC1D90"/>
    <a:srgbClr val="FE000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snapToGrid="0">
      <p:cViewPr varScale="1">
        <p:scale>
          <a:sx n="69" d="100"/>
          <a:sy n="69"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9E7B-0953-45BA-AF6B-16CC54E4A73B}"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055C8-D23F-450C-9D6B-DA52E6A21595}" type="slidenum">
              <a:rPr lang="en-US" smtClean="0"/>
              <a:t>‹#›</a:t>
            </a:fld>
            <a:endParaRPr lang="en-US"/>
          </a:p>
        </p:txBody>
      </p:sp>
    </p:spTree>
    <p:extLst>
      <p:ext uri="{BB962C8B-B14F-4D97-AF65-F5344CB8AC3E}">
        <p14:creationId xmlns:p14="http://schemas.microsoft.com/office/powerpoint/2010/main" val="219296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5055C8-D23F-450C-9D6B-DA52E6A21595}" type="slidenum">
              <a:rPr lang="en-US" smtClean="0"/>
              <a:t>9</a:t>
            </a:fld>
            <a:endParaRPr lang="en-US"/>
          </a:p>
        </p:txBody>
      </p:sp>
    </p:spTree>
    <p:extLst>
      <p:ext uri="{BB962C8B-B14F-4D97-AF65-F5344CB8AC3E}">
        <p14:creationId xmlns:p14="http://schemas.microsoft.com/office/powerpoint/2010/main" val="334468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5055C8-D23F-450C-9D6B-DA52E6A21595}" type="slidenum">
              <a:rPr lang="en-US" smtClean="0"/>
              <a:t>11</a:t>
            </a:fld>
            <a:endParaRPr lang="en-US"/>
          </a:p>
        </p:txBody>
      </p:sp>
    </p:spTree>
    <p:extLst>
      <p:ext uri="{BB962C8B-B14F-4D97-AF65-F5344CB8AC3E}">
        <p14:creationId xmlns:p14="http://schemas.microsoft.com/office/powerpoint/2010/main" val="348728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CE55-8610-4EF7-9F25-AFC0B9487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007D8-EBBC-47CD-BDD8-1F154C104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09419D-A0DB-4BE0-BC45-F4948A66CF1E}"/>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5" name="Footer Placeholder 4">
            <a:extLst>
              <a:ext uri="{FF2B5EF4-FFF2-40B4-BE49-F238E27FC236}">
                <a16:creationId xmlns:a16="http://schemas.microsoft.com/office/drawing/2014/main" id="{E8361008-0D7B-4A81-9C62-D1E6F0555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ED5E8-622D-45D0-9E04-2B41939FFEF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402201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2F44-73C4-4518-888E-0E202A8D7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A9BA48-25FF-40C5-A390-BC34275FB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27F6F-5B15-4C63-BD94-C39BC87B815A}"/>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5" name="Footer Placeholder 4">
            <a:extLst>
              <a:ext uri="{FF2B5EF4-FFF2-40B4-BE49-F238E27FC236}">
                <a16:creationId xmlns:a16="http://schemas.microsoft.com/office/drawing/2014/main" id="{CA9E35C1-BCD2-42DE-ABB5-78BBDCAD6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A8297-C5B9-4518-A0D0-6B4AFC17B7A8}"/>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257479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37CE3-2AA3-4E82-9033-A8AE0CB532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30DB7B-277F-42DB-8A40-3775EB77C8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E4D4C-FB92-4CC1-8028-07B7489F86E2}"/>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5" name="Footer Placeholder 4">
            <a:extLst>
              <a:ext uri="{FF2B5EF4-FFF2-40B4-BE49-F238E27FC236}">
                <a16:creationId xmlns:a16="http://schemas.microsoft.com/office/drawing/2014/main" id="{8B42C71F-26AC-4C34-B469-5CA566F82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A6C31-B8E3-4533-9319-F13EE45CAD1C}"/>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79869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DF84-9245-4BEA-B78A-A37EB363A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772671-1047-4361-937C-20E1511CC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DEBC5-E91B-475E-A953-3AB64FE2209E}"/>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5" name="Footer Placeholder 4">
            <a:extLst>
              <a:ext uri="{FF2B5EF4-FFF2-40B4-BE49-F238E27FC236}">
                <a16:creationId xmlns:a16="http://schemas.microsoft.com/office/drawing/2014/main" id="{22B22C45-DFA4-4D12-BE86-E3D8F25F1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9E46B-314D-4428-BBA4-42CBA4554405}"/>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39589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B0FB-15EB-428F-999C-5B3D03118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811A11-A1B5-4E5D-81C9-AE138672D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20C94-F106-428D-8A1C-B950EE615672}"/>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5" name="Footer Placeholder 4">
            <a:extLst>
              <a:ext uri="{FF2B5EF4-FFF2-40B4-BE49-F238E27FC236}">
                <a16:creationId xmlns:a16="http://schemas.microsoft.com/office/drawing/2014/main" id="{CC5E61B2-5E65-4200-8244-8A54BE29B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8EEAF-8324-417C-B116-760FA9A6FCDA}"/>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32379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920B-E353-4E70-B9F6-080402056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76209-C914-4FD6-87A3-D7B30121D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AF4A3C-ECBE-4384-95F3-817B19C6F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95CDD-A67B-4831-9965-F40B4FACF469}"/>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6" name="Footer Placeholder 5">
            <a:extLst>
              <a:ext uri="{FF2B5EF4-FFF2-40B4-BE49-F238E27FC236}">
                <a16:creationId xmlns:a16="http://schemas.microsoft.com/office/drawing/2014/main" id="{537B12CD-F362-4D00-9B45-7A93475B5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64A2C-7F6A-457B-9012-5A8570A9FFE3}"/>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74062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BB30-EA6B-4E78-9CE0-EF85332DF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546E9-4294-4C92-A05A-218CC87EA1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46BAB-590A-4C7D-8DC8-9AFAA03CC0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C93DF-0CBE-422E-A008-9F8067AB1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FB07F9-93B1-4882-A738-385818A79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84CA52-F370-4B15-897B-9D2CB9EC77A2}"/>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8" name="Footer Placeholder 7">
            <a:extLst>
              <a:ext uri="{FF2B5EF4-FFF2-40B4-BE49-F238E27FC236}">
                <a16:creationId xmlns:a16="http://schemas.microsoft.com/office/drawing/2014/main" id="{8875A95C-648C-497B-8D16-98634403B0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438A85-C05C-4E67-B321-9DC958F4DC3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79086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A40F-A897-4535-864C-A67AA15F74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DB96-FEC5-4A08-9018-C05E09156BF4}"/>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4" name="Footer Placeholder 3">
            <a:extLst>
              <a:ext uri="{FF2B5EF4-FFF2-40B4-BE49-F238E27FC236}">
                <a16:creationId xmlns:a16="http://schemas.microsoft.com/office/drawing/2014/main" id="{335E4F45-858F-48F5-A85F-E0BC7874D5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5B7184-3E83-451B-A898-A694BDFC7C7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75796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C881A-F354-4F5A-A1C3-F0F29A14E5AC}"/>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3" name="Footer Placeholder 2">
            <a:extLst>
              <a:ext uri="{FF2B5EF4-FFF2-40B4-BE49-F238E27FC236}">
                <a16:creationId xmlns:a16="http://schemas.microsoft.com/office/drawing/2014/main" id="{45AF5CF9-2D44-4B96-9E9A-4D2F1C3654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32CF66-5BF6-49DE-B246-1B7F7591037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211953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6795-EDC4-457F-8E29-AE7AF7B09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A5630-1E2D-4E6B-804E-2AE2FB650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DDBB79-5090-4ACE-8E19-A4CBC58C9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EB8D7-EB43-420C-912B-33D5F8BE3347}"/>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6" name="Footer Placeholder 5">
            <a:extLst>
              <a:ext uri="{FF2B5EF4-FFF2-40B4-BE49-F238E27FC236}">
                <a16:creationId xmlns:a16="http://schemas.microsoft.com/office/drawing/2014/main" id="{EA2241DF-C8A3-43BB-9B70-739873B7D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BFAB3-5F2F-4487-BBCA-54BA0825670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424797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F241-5EF6-408A-903C-5705B56E1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33D79-DEFD-4C28-AA87-DEAD9016F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E64EC-4BE6-41B7-AE3B-284E573E6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E451-6437-4596-89B4-10E312BA03D2}"/>
              </a:ext>
            </a:extLst>
          </p:cNvPr>
          <p:cNvSpPr>
            <a:spLocks noGrp="1"/>
          </p:cNvSpPr>
          <p:nvPr>
            <p:ph type="dt" sz="half" idx="10"/>
          </p:nvPr>
        </p:nvSpPr>
        <p:spPr/>
        <p:txBody>
          <a:bodyPr/>
          <a:lstStyle/>
          <a:p>
            <a:fld id="{6F2DBEA5-B912-4F6C-9D4B-175D6CD17C56}" type="datetimeFigureOut">
              <a:rPr lang="en-US" smtClean="0"/>
              <a:t>2/24/2022</a:t>
            </a:fld>
            <a:endParaRPr lang="en-US"/>
          </a:p>
        </p:txBody>
      </p:sp>
      <p:sp>
        <p:nvSpPr>
          <p:cNvPr id="6" name="Footer Placeholder 5">
            <a:extLst>
              <a:ext uri="{FF2B5EF4-FFF2-40B4-BE49-F238E27FC236}">
                <a16:creationId xmlns:a16="http://schemas.microsoft.com/office/drawing/2014/main" id="{3680AB32-AE21-4441-88E5-F79F33710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A85E6-43B0-4483-AE84-B868F9305F3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43717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92AF0-23E1-4B13-95AE-523B7F073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DD48A8-E185-4001-A438-914F735DC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B7F65-C02B-439A-8329-58927674F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DBEA5-B912-4F6C-9D4B-175D6CD17C56}" type="datetimeFigureOut">
              <a:rPr lang="en-US" smtClean="0"/>
              <a:t>2/24/2022</a:t>
            </a:fld>
            <a:endParaRPr lang="en-US"/>
          </a:p>
        </p:txBody>
      </p:sp>
      <p:sp>
        <p:nvSpPr>
          <p:cNvPr id="5" name="Footer Placeholder 4">
            <a:extLst>
              <a:ext uri="{FF2B5EF4-FFF2-40B4-BE49-F238E27FC236}">
                <a16:creationId xmlns:a16="http://schemas.microsoft.com/office/drawing/2014/main" id="{77C7FE6F-0BB7-4592-9B1D-A20291990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08352-63FD-4639-936E-FE3CC8697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4CB46-4149-4426-B746-8245581952EB}" type="slidenum">
              <a:rPr lang="en-US" smtClean="0"/>
              <a:t>‹#›</a:t>
            </a:fld>
            <a:endParaRPr lang="en-US"/>
          </a:p>
        </p:txBody>
      </p:sp>
    </p:spTree>
    <p:extLst>
      <p:ext uri="{BB962C8B-B14F-4D97-AF65-F5344CB8AC3E}">
        <p14:creationId xmlns:p14="http://schemas.microsoft.com/office/powerpoint/2010/main" val="26484549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2946398"/>
          </a:xfrm>
          <a:solidFill>
            <a:schemeClr val="bg1">
              <a:lumMod val="95000"/>
            </a:schemeClr>
          </a:solidFill>
        </p:spPr>
        <p:txBody>
          <a:bodyPr anchor="ctr">
            <a:normAutofit/>
          </a:bodyPr>
          <a:lstStyle/>
          <a:p>
            <a:pPr>
              <a:lnSpc>
                <a:spcPct val="100000"/>
              </a:lnSpc>
            </a:pPr>
            <a:r>
              <a:rPr lang="en-US" sz="3600" b="1" dirty="0">
                <a:solidFill>
                  <a:schemeClr val="tx1"/>
                </a:solidFill>
                <a:latin typeface="+mn-lt"/>
              </a:rPr>
              <a:t>	</a:t>
            </a:r>
            <a:r>
              <a:rPr lang="en-US" b="1" dirty="0" smtClean="0">
                <a:solidFill>
                  <a:schemeClr val="tx1"/>
                </a:solidFill>
                <a:latin typeface="+mn-lt"/>
              </a:rPr>
              <a:t>Cloud Computing in Nepal</a:t>
            </a:r>
            <a:r>
              <a:rPr lang="en-US" sz="3600" b="1" dirty="0">
                <a:solidFill>
                  <a:schemeClr val="tx1"/>
                </a:solidFill>
                <a:latin typeface="+mn-lt"/>
              </a:rPr>
              <a:t>	</a:t>
            </a:r>
            <a:endParaRPr lang="en-US" sz="3600" b="1" dirty="0">
              <a:solidFill>
                <a:srgbClr val="1A69B1"/>
              </a:solidFill>
              <a:latin typeface="+mn-lt"/>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314778" y="3193677"/>
            <a:ext cx="11562443" cy="1890085"/>
          </a:xfrm>
          <a:solidFill>
            <a:schemeClr val="bg2"/>
          </a:solidFill>
        </p:spPr>
        <p:txBody>
          <a:bodyPr>
            <a:normAutofit/>
          </a:bodyPr>
          <a:lstStyle/>
          <a:p>
            <a:pPr marL="0" indent="0">
              <a:buNone/>
            </a:pPr>
            <a:r>
              <a:rPr lang="en-US" sz="1800" u="sng" dirty="0" smtClean="0">
                <a:latin typeface="Century Gothic (Headings)"/>
              </a:rPr>
              <a:t>Presented By</a:t>
            </a:r>
          </a:p>
          <a:p>
            <a:r>
              <a:rPr lang="en-US" sz="1800" dirty="0" smtClean="0">
                <a:latin typeface="Century Gothic (Headings)"/>
              </a:rPr>
              <a:t>Noble Koirala</a:t>
            </a:r>
          </a:p>
          <a:p>
            <a:r>
              <a:rPr lang="en-US" sz="1800" dirty="0" smtClean="0">
                <a:latin typeface="Century Gothic (Headings)"/>
              </a:rPr>
              <a:t>Navaraj Kafle</a:t>
            </a:r>
            <a:endParaRPr lang="en-US" sz="1800" dirty="0" smtClean="0">
              <a:latin typeface="Century Gothic (Headings)"/>
            </a:endParaRPr>
          </a:p>
          <a:p>
            <a:pPr marL="0" indent="0">
              <a:buNone/>
            </a:pPr>
            <a:endParaRPr lang="en-US" sz="1800" dirty="0" smtClean="0">
              <a:latin typeface="Century Gothic (Headings)"/>
            </a:endParaRPr>
          </a:p>
          <a:p>
            <a:pPr marL="0" indent="0">
              <a:buNone/>
            </a:pPr>
            <a:endParaRPr lang="en-US" dirty="0">
              <a:latin typeface="Century Gothic (Headings)"/>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Tree>
    <p:extLst>
      <p:ext uri="{BB962C8B-B14F-4D97-AF65-F5344CB8AC3E}">
        <p14:creationId xmlns:p14="http://schemas.microsoft.com/office/powerpoint/2010/main" val="2042185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66255"/>
            <a:ext cx="12192000" cy="6691745"/>
          </a:xfrm>
          <a:prstGeom prst="rect">
            <a:avLst/>
          </a:prstGeom>
        </p:spPr>
      </p:pic>
    </p:spTree>
    <p:extLst>
      <p:ext uri="{BB962C8B-B14F-4D97-AF65-F5344CB8AC3E}">
        <p14:creationId xmlns:p14="http://schemas.microsoft.com/office/powerpoint/2010/main" val="366650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581" y="1365127"/>
            <a:ext cx="10778837" cy="5205426"/>
          </a:xfrm>
        </p:spPr>
        <p:txBody>
          <a:bodyPr>
            <a:normAutofit/>
          </a:bodyPr>
          <a:lstStyle/>
          <a:p>
            <a:r>
              <a:rPr lang="en-US" sz="2400" b="1" dirty="0">
                <a:latin typeface="Times New Roman" panose="02020603050405020304" pitchFamily="18" charset="0"/>
                <a:cs typeface="Times New Roman" panose="02020603050405020304" pitchFamily="18" charset="0"/>
              </a:rPr>
              <a:t>Cloud Himalaya </a:t>
            </a:r>
            <a:r>
              <a:rPr lang="en-US" sz="2400" dirty="0">
                <a:latin typeface="Times New Roman" panose="02020603050405020304" pitchFamily="18" charset="0"/>
                <a:cs typeface="Times New Roman" panose="02020603050405020304" pitchFamily="18" charset="0"/>
              </a:rPr>
              <a:t>is the largest Tier-4 </a:t>
            </a:r>
            <a:r>
              <a:rPr lang="en-US" sz="2400" dirty="0" smtClean="0">
                <a:latin typeface="Times New Roman" panose="02020603050405020304" pitchFamily="18" charset="0"/>
                <a:cs typeface="Times New Roman" panose="02020603050405020304" pitchFamily="18" charset="0"/>
              </a:rPr>
              <a:t>Data Center </a:t>
            </a:r>
            <a:r>
              <a:rPr lang="en-US" sz="2400" dirty="0">
                <a:latin typeface="Times New Roman" panose="02020603050405020304" pitchFamily="18" charset="0"/>
                <a:cs typeface="Times New Roman" panose="02020603050405020304" pitchFamily="18" charset="0"/>
              </a:rPr>
              <a:t>in Nepal, accommodating the entire country’s public and private sector data for the next five years. </a:t>
            </a:r>
          </a:p>
          <a:p>
            <a:r>
              <a:rPr lang="en-US" sz="2400" dirty="0">
                <a:latin typeface="Times New Roman" panose="02020603050405020304" pitchFamily="18" charset="0"/>
                <a:cs typeface="Times New Roman" panose="02020603050405020304" pitchFamily="18" charset="0"/>
              </a:rPr>
              <a:t>Managing critical business data has become essential for small to large enterprises in Nepal.</a:t>
            </a:r>
          </a:p>
          <a:p>
            <a:r>
              <a:rPr lang="en-US" sz="2400" dirty="0">
                <a:latin typeface="Times New Roman" panose="02020603050405020304" pitchFamily="18" charset="0"/>
                <a:cs typeface="Times New Roman" panose="02020603050405020304" pitchFamily="18" charset="0"/>
              </a:rPr>
              <a:t> As the demand for professional solutions to the needs of these organizations </a:t>
            </a:r>
            <a:r>
              <a:rPr lang="en-US" sz="2400" dirty="0" smtClean="0">
                <a:latin typeface="Times New Roman" panose="02020603050405020304" pitchFamily="18" charset="0"/>
                <a:cs typeface="Times New Roman" panose="02020603050405020304" pitchFamily="18" charset="0"/>
              </a:rPr>
              <a:t>increase.</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Cloud Himalaya was established with the slogan, </a:t>
            </a:r>
            <a:r>
              <a:rPr lang="en-US" sz="2400" b="1" dirty="0">
                <a:latin typeface="Times New Roman" panose="02020603050405020304" pitchFamily="18" charset="0"/>
                <a:cs typeface="Times New Roman" panose="02020603050405020304" pitchFamily="18" charset="0"/>
              </a:rPr>
              <a:t>“YOU TAKE CARE OF YOUR BUSINESS, WE TAKE CARE OF YOUR DATA”. </a:t>
            </a:r>
            <a:r>
              <a:rPr lang="en-US" sz="2400" dirty="0">
                <a:latin typeface="Times New Roman" panose="02020603050405020304" pitchFamily="18" charset="0"/>
                <a:cs typeface="Times New Roman" panose="02020603050405020304" pitchFamily="18" charset="0"/>
              </a:rPr>
              <a:t>Offering our </a:t>
            </a:r>
            <a:r>
              <a:rPr lang="en-US" sz="2400" dirty="0" smtClean="0">
                <a:latin typeface="Times New Roman" panose="02020603050405020304" pitchFamily="18" charset="0"/>
                <a:cs typeface="Times New Roman" panose="02020603050405020304" pitchFamily="18" charset="0"/>
              </a:rPr>
              <a:t>customers.</a:t>
            </a:r>
          </a:p>
          <a:p>
            <a:r>
              <a:rPr lang="en-US" sz="2400" dirty="0" smtClean="0">
                <a:latin typeface="Times New Roman" panose="02020603050405020304" pitchFamily="18" charset="0"/>
                <a:cs typeface="Times New Roman" panose="02020603050405020304" pitchFamily="18" charset="0"/>
              </a:rPr>
              <a:t>Certified by ISO : 27001 in 2013 </a:t>
            </a:r>
          </a:p>
          <a:p>
            <a:r>
              <a:rPr lang="en-US" sz="2400" dirty="0" smtClean="0">
                <a:latin typeface="Times New Roman" panose="02020603050405020304" pitchFamily="18" charset="0"/>
                <a:cs typeface="Times New Roman" panose="02020603050405020304" pitchFamily="18" charset="0"/>
              </a:rPr>
              <a:t>Client of cloud Himalaya are </a:t>
            </a:r>
            <a:r>
              <a:rPr lang="en-US" sz="2400" dirty="0" err="1" smtClean="0">
                <a:latin typeface="Times New Roman" panose="02020603050405020304" pitchFamily="18" charset="0"/>
                <a:cs typeface="Times New Roman" panose="02020603050405020304" pitchFamily="18" charset="0"/>
              </a:rPr>
              <a:t>Sastodeal</a:t>
            </a:r>
            <a:r>
              <a:rPr lang="en-US" sz="2400" dirty="0" smtClean="0">
                <a:latin typeface="Times New Roman" panose="02020603050405020304" pitchFamily="18" charset="0"/>
                <a:cs typeface="Times New Roman" panose="02020603050405020304" pitchFamily="18" charset="0"/>
              </a:rPr>
              <a:t>, IME pay, Nepal </a:t>
            </a:r>
            <a:r>
              <a:rPr lang="en-US" sz="2400" dirty="0" err="1" smtClean="0">
                <a:latin typeface="Times New Roman" panose="02020603050405020304" pitchFamily="18" charset="0"/>
                <a:cs typeface="Times New Roman" panose="02020603050405020304" pitchFamily="18" charset="0"/>
              </a:rPr>
              <a:t>bangledesh</a:t>
            </a:r>
            <a:r>
              <a:rPr lang="en-US" sz="2400" dirty="0" smtClean="0">
                <a:latin typeface="Times New Roman" panose="02020603050405020304" pitchFamily="18" charset="0"/>
                <a:cs typeface="Times New Roman" panose="02020603050405020304" pitchFamily="18" charset="0"/>
              </a:rPr>
              <a:t> bank, </a:t>
            </a:r>
            <a:r>
              <a:rPr lang="en-US" sz="2400" dirty="0" err="1" smtClean="0">
                <a:latin typeface="Times New Roman" panose="02020603050405020304" pitchFamily="18" charset="0"/>
                <a:cs typeface="Times New Roman" panose="02020603050405020304" pitchFamily="18" charset="0"/>
              </a:rPr>
              <a:t>Kantipur</a:t>
            </a:r>
            <a:r>
              <a:rPr lang="en-US" sz="2400" dirty="0" smtClean="0">
                <a:latin typeface="Times New Roman" panose="02020603050405020304" pitchFamily="18" charset="0"/>
                <a:cs typeface="Times New Roman" panose="02020603050405020304" pitchFamily="18" charset="0"/>
              </a:rPr>
              <a:t> publication, </a:t>
            </a:r>
            <a:r>
              <a:rPr lang="en-US" sz="2400" dirty="0" err="1" smtClean="0">
                <a:latin typeface="Times New Roman" panose="02020603050405020304" pitchFamily="18" charset="0"/>
                <a:cs typeface="Times New Roman" panose="02020603050405020304" pitchFamily="18" charset="0"/>
              </a:rPr>
              <a:t>etc</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p>
        </p:txBody>
      </p:sp>
      <p:sp>
        <p:nvSpPr>
          <p:cNvPr id="6" name="Title 1">
            <a:extLst>
              <a:ext uri="{FF2B5EF4-FFF2-40B4-BE49-F238E27FC236}">
                <a16:creationId xmlns:a16="http://schemas.microsoft.com/office/drawing/2014/main" id="{7A75F788-951B-4EBA-BE03-87731A44142A}"/>
              </a:ext>
            </a:extLst>
          </p:cNvPr>
          <p:cNvSpPr txBox="1">
            <a:spLocks/>
          </p:cNvSpPr>
          <p:nvPr/>
        </p:nvSpPr>
        <p:spPr>
          <a:xfrm>
            <a:off x="0" y="2"/>
            <a:ext cx="12192000" cy="1088570"/>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smtClean="0">
                <a:latin typeface="Times New Roman" panose="02020603050405020304" pitchFamily="18" charset="0"/>
                <a:cs typeface="Times New Roman" panose="02020603050405020304" pitchFamily="18" charset="0"/>
              </a:rPr>
              <a:t>Example of  some company that provide cloud service </a:t>
            </a:r>
            <a:r>
              <a:rPr lang="en-US" sz="3200" b="1" dirty="0">
                <a:latin typeface="Times New Roman" panose="02020603050405020304" pitchFamily="18" charset="0"/>
                <a:cs typeface="Times New Roman" panose="02020603050405020304" pitchFamily="18" charset="0"/>
              </a:rPr>
              <a:t>in Nepal.</a:t>
            </a:r>
            <a:endParaRPr lang="en-US" sz="32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10840016" y="6361003"/>
            <a:ext cx="1352550" cy="419100"/>
          </a:xfrm>
          <a:prstGeom prst="rect">
            <a:avLst/>
          </a:prstGeom>
        </p:spPr>
      </p:pic>
      <p:pic>
        <p:nvPicPr>
          <p:cNvPr id="15" name="Picture 14"/>
          <p:cNvPicPr>
            <a:picLocks noChangeAspect="1"/>
          </p:cNvPicPr>
          <p:nvPr/>
        </p:nvPicPr>
        <p:blipFill>
          <a:blip r:embed="rId4"/>
          <a:stretch>
            <a:fillRect/>
          </a:stretch>
        </p:blipFill>
        <p:spPr>
          <a:xfrm>
            <a:off x="9164559" y="6361003"/>
            <a:ext cx="1485900" cy="419100"/>
          </a:xfrm>
          <a:prstGeom prst="rect">
            <a:avLst/>
          </a:prstGeom>
        </p:spPr>
      </p:pic>
      <p:sp>
        <p:nvSpPr>
          <p:cNvPr id="16" name="Rectangle 15"/>
          <p:cNvSpPr/>
          <p:nvPr/>
        </p:nvSpPr>
        <p:spPr>
          <a:xfrm>
            <a:off x="190500" y="6410771"/>
            <a:ext cx="1834156" cy="369332"/>
          </a:xfrm>
          <a:prstGeom prst="rect">
            <a:avLst/>
          </a:prstGeom>
        </p:spPr>
        <p:txBody>
          <a:bodyPr wrap="none">
            <a:spAutoFit/>
          </a:bodyPr>
          <a:lstStyle/>
          <a:p>
            <a:r>
              <a:rPr lang="en-US" b="1" dirty="0">
                <a:solidFill>
                  <a:srgbClr val="1A69B1"/>
                </a:solidFill>
              </a:rPr>
              <a:t>Cloud Computing</a:t>
            </a:r>
          </a:p>
        </p:txBody>
      </p:sp>
    </p:spTree>
    <p:extLst>
      <p:ext uri="{BB962C8B-B14F-4D97-AF65-F5344CB8AC3E}">
        <p14:creationId xmlns:p14="http://schemas.microsoft.com/office/powerpoint/2010/main" val="147921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781" y="1240971"/>
            <a:ext cx="10986654" cy="4674919"/>
          </a:xfrm>
        </p:spPr>
        <p:txBody>
          <a:bodyPr>
            <a:noAutofit/>
          </a:bodyPr>
          <a:lstStyle/>
          <a:p>
            <a:r>
              <a:rPr lang="en-US" sz="2400" dirty="0" smtClean="0">
                <a:latin typeface="Times New Roman" panose="02020603050405020304" pitchFamily="18" charset="0"/>
                <a:cs typeface="Times New Roman" panose="02020603050405020304" pitchFamily="18" charset="0"/>
              </a:rPr>
              <a:t>GIDC </a:t>
            </a:r>
            <a:r>
              <a:rPr lang="en-US" sz="2400" dirty="0">
                <a:latin typeface="Times New Roman" panose="02020603050405020304" pitchFamily="18" charset="0"/>
                <a:cs typeface="Times New Roman" panose="02020603050405020304" pitchFamily="18" charset="0"/>
              </a:rPr>
              <a:t>(Government Integrated Data Center) is an </a:t>
            </a:r>
            <a:r>
              <a:rPr lang="en-US" sz="2400" dirty="0" smtClean="0">
                <a:latin typeface="Times New Roman" panose="02020603050405020304" pitchFamily="18" charset="0"/>
                <a:cs typeface="Times New Roman" panose="02020603050405020304" pitchFamily="18" charset="0"/>
              </a:rPr>
              <a:t>international standard </a:t>
            </a:r>
            <a:r>
              <a:rPr lang="en-US" sz="2400" dirty="0">
                <a:latin typeface="Times New Roman" panose="02020603050405020304" pitchFamily="18" charset="0"/>
                <a:cs typeface="Times New Roman" panose="02020603050405020304" pitchFamily="18" charset="0"/>
              </a:rPr>
              <a:t>Government’s Data </a:t>
            </a:r>
            <a:r>
              <a:rPr lang="en-US" sz="2400" dirty="0" smtClean="0">
                <a:latin typeface="Times New Roman" panose="02020603050405020304" pitchFamily="18" charset="0"/>
                <a:cs typeface="Times New Roman" panose="02020603050405020304" pitchFamily="18" charset="0"/>
              </a:rPr>
              <a:t>Center </a:t>
            </a:r>
            <a:r>
              <a:rPr lang="en-US" sz="2400" dirty="0">
                <a:latin typeface="Times New Roman" panose="02020603050405020304" pitchFamily="18" charset="0"/>
                <a:cs typeface="Times New Roman" panose="02020603050405020304" pitchFamily="18" charset="0"/>
              </a:rPr>
              <a:t>running under NITC(National Information Technology center).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GIDC </a:t>
            </a:r>
            <a:r>
              <a:rPr lang="en-US" sz="2400" dirty="0">
                <a:latin typeface="Times New Roman" panose="02020603050405020304" pitchFamily="18" charset="0"/>
                <a:cs typeface="Times New Roman" panose="02020603050405020304" pitchFamily="18" charset="0"/>
              </a:rPr>
              <a:t>started providing services to only Government organizations in 2009</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Initially</a:t>
            </a:r>
            <a:r>
              <a:rPr lang="en-US" sz="2400" dirty="0">
                <a:latin typeface="Times New Roman" panose="02020603050405020304" pitchFamily="18" charset="0"/>
                <a:cs typeface="Times New Roman" panose="02020603050405020304" pitchFamily="18" charset="0"/>
              </a:rPr>
              <a:t>, GIDC was providing only webhosting, email </a:t>
            </a:r>
            <a:r>
              <a:rPr lang="en-US" sz="2400" dirty="0" smtClean="0">
                <a:latin typeface="Times New Roman" panose="02020603050405020304" pitchFamily="18" charset="0"/>
                <a:cs typeface="Times New Roman" panose="02020603050405020304" pitchFamily="18" charset="0"/>
              </a:rPr>
              <a:t>hosting and </a:t>
            </a:r>
            <a:r>
              <a:rPr lang="en-US" sz="2400" dirty="0">
                <a:latin typeface="Times New Roman" panose="02020603050405020304" pitchFamily="18" charset="0"/>
                <a:cs typeface="Times New Roman" panose="02020603050405020304" pitchFamily="18" charset="0"/>
              </a:rPr>
              <a:t>server co-location services.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Currently </a:t>
            </a:r>
            <a:r>
              <a:rPr lang="en-US" sz="2400" dirty="0">
                <a:latin typeface="Times New Roman" panose="02020603050405020304" pitchFamily="18" charset="0"/>
                <a:cs typeface="Times New Roman" panose="02020603050405020304" pitchFamily="18" charset="0"/>
              </a:rPr>
              <a:t>GIDC is </a:t>
            </a:r>
            <a:r>
              <a:rPr lang="en-US" sz="2400" dirty="0" smtClean="0">
                <a:latin typeface="Times New Roman" panose="02020603050405020304" pitchFamily="18" charset="0"/>
                <a:cs typeface="Times New Roman" panose="02020603050405020304" pitchFamily="18" charset="0"/>
              </a:rPr>
              <a:t>proving cloud </a:t>
            </a:r>
            <a:r>
              <a:rPr lang="en-US" sz="2400" dirty="0">
                <a:latin typeface="Times New Roman" panose="02020603050405020304" pitchFamily="18" charset="0"/>
                <a:cs typeface="Times New Roman" panose="02020603050405020304" pitchFamily="18" charset="0"/>
              </a:rPr>
              <a:t>services to few Government organizations. The type </a:t>
            </a:r>
            <a:r>
              <a:rPr lang="en-US" sz="2400" dirty="0" smtClean="0">
                <a:latin typeface="Times New Roman" panose="02020603050405020304" pitchFamily="18" charset="0"/>
                <a:cs typeface="Times New Roman" panose="02020603050405020304" pitchFamily="18" charset="0"/>
              </a:rPr>
              <a:t>of cloud </a:t>
            </a:r>
            <a:r>
              <a:rPr lang="en-US" sz="2400" dirty="0">
                <a:latin typeface="Times New Roman" panose="02020603050405020304" pitchFamily="18" charset="0"/>
                <a:cs typeface="Times New Roman" panose="02020603050405020304" pitchFamily="18" charset="0"/>
              </a:rPr>
              <a:t>services provided by GIDC is mostly infrastructure as </a:t>
            </a:r>
            <a:r>
              <a:rPr lang="en-US" sz="2400" dirty="0" err="1">
                <a:latin typeface="Times New Roman" panose="02020603050405020304" pitchFamily="18" charset="0"/>
                <a:cs typeface="Times New Roman" panose="02020603050405020304" pitchFamily="18" charset="0"/>
              </a:rPr>
              <a:t>aservice</a:t>
            </a:r>
            <a:r>
              <a:rPr lang="en-US" sz="2400" dirty="0">
                <a:latin typeface="Times New Roman" panose="02020603050405020304" pitchFamily="18" charset="0"/>
                <a:cs typeface="Times New Roman" panose="02020603050405020304" pitchFamily="18" charset="0"/>
              </a:rPr>
              <a:t> (IaaS) and Platform as a service (PaaS).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Since </a:t>
            </a:r>
            <a:r>
              <a:rPr lang="en-US" sz="2400" dirty="0">
                <a:latin typeface="Times New Roman" panose="02020603050405020304" pitchFamily="18" charset="0"/>
                <a:cs typeface="Times New Roman" panose="02020603050405020304" pitchFamily="18" charset="0"/>
              </a:rPr>
              <a:t>all </a:t>
            </a:r>
            <a:r>
              <a:rPr lang="en-US" sz="2400" dirty="0" smtClean="0">
                <a:latin typeface="Times New Roman" panose="02020603050405020304" pitchFamily="18" charset="0"/>
                <a:cs typeface="Times New Roman" panose="02020603050405020304" pitchFamily="18" charset="0"/>
              </a:rPr>
              <a:t>the services </a:t>
            </a:r>
            <a:r>
              <a:rPr lang="en-US" sz="2400" dirty="0">
                <a:latin typeface="Times New Roman" panose="02020603050405020304" pitchFamily="18" charset="0"/>
                <a:cs typeface="Times New Roman" panose="02020603050405020304" pitchFamily="18" charset="0"/>
              </a:rPr>
              <a:t>provided by GIDC are free of cost, so there is no </a:t>
            </a:r>
            <a:r>
              <a:rPr lang="en-US" sz="2400" dirty="0" smtClean="0">
                <a:latin typeface="Times New Roman" panose="02020603050405020304" pitchFamily="18" charset="0"/>
                <a:cs typeface="Times New Roman" panose="02020603050405020304" pitchFamily="18" charset="0"/>
              </a:rPr>
              <a:t>clear SLA </a:t>
            </a:r>
            <a:r>
              <a:rPr lang="en-US" sz="2400" dirty="0">
                <a:latin typeface="Times New Roman" panose="02020603050405020304" pitchFamily="18" charset="0"/>
                <a:cs typeface="Times New Roman" panose="02020603050405020304" pitchFamily="18" charset="0"/>
              </a:rPr>
              <a:t>between clients and GIDC. GIDC provides cloud </a:t>
            </a:r>
            <a:r>
              <a:rPr lang="en-US" sz="2400" dirty="0" smtClean="0">
                <a:latin typeface="Times New Roman" panose="02020603050405020304" pitchFamily="18" charset="0"/>
                <a:cs typeface="Times New Roman" panose="02020603050405020304" pitchFamily="18" charset="0"/>
              </a:rPr>
              <a:t>services through </a:t>
            </a:r>
            <a:r>
              <a:rPr lang="en-US" sz="2400" dirty="0">
                <a:latin typeface="Times New Roman" panose="02020603050405020304" pitchFamily="18" charset="0"/>
                <a:cs typeface="Times New Roman" panose="02020603050405020304" pitchFamily="18" charset="0"/>
              </a:rPr>
              <a:t>single data center and they do not have DR center yet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have targeted to build their own DR center in </a:t>
            </a:r>
            <a:r>
              <a:rPr lang="en-US" sz="2400" dirty="0" err="1" smtClean="0">
                <a:latin typeface="Times New Roman" panose="02020603050405020304" pitchFamily="18" charset="0"/>
                <a:cs typeface="Times New Roman" panose="02020603050405020304" pitchFamily="18" charset="0"/>
              </a:rPr>
              <a:t>Hetauda</a:t>
            </a:r>
            <a:r>
              <a:rPr lang="en-US" sz="2400" dirty="0" smtClean="0">
                <a:latin typeface="Times New Roman" panose="02020603050405020304" pitchFamily="18" charset="0"/>
                <a:cs typeface="Times New Roman" panose="02020603050405020304" pitchFamily="18" charset="0"/>
              </a:rPr>
              <a:t> within </a:t>
            </a:r>
            <a:r>
              <a:rPr lang="en-US" sz="2400" dirty="0">
                <a:latin typeface="Times New Roman" panose="02020603050405020304" pitchFamily="18" charset="0"/>
                <a:cs typeface="Times New Roman" panose="02020603050405020304" pitchFamily="18" charset="0"/>
              </a:rPr>
              <a:t>2016.</a:t>
            </a:r>
          </a:p>
          <a:p>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A75F788-951B-4EBA-BE03-87731A44142A}"/>
              </a:ext>
            </a:extLst>
          </p:cNvPr>
          <p:cNvSpPr txBox="1">
            <a:spLocks/>
          </p:cNvSpPr>
          <p:nvPr/>
        </p:nvSpPr>
        <p:spPr>
          <a:xfrm>
            <a:off x="0" y="2"/>
            <a:ext cx="12192000" cy="1088570"/>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GIDC (Government Integrated Data Center)</a:t>
            </a:r>
            <a:endParaRPr lang="en-US" sz="3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64970" y="6243308"/>
            <a:ext cx="1485900" cy="419100"/>
          </a:xfrm>
          <a:prstGeom prst="rect">
            <a:avLst/>
          </a:prstGeom>
        </p:spPr>
      </p:pic>
      <p:pic>
        <p:nvPicPr>
          <p:cNvPr id="6" name="Picture 5"/>
          <p:cNvPicPr>
            <a:picLocks noChangeAspect="1"/>
          </p:cNvPicPr>
          <p:nvPr/>
        </p:nvPicPr>
        <p:blipFill>
          <a:blip r:embed="rId3"/>
          <a:stretch>
            <a:fillRect/>
          </a:stretch>
        </p:blipFill>
        <p:spPr>
          <a:xfrm>
            <a:off x="10695160" y="6243308"/>
            <a:ext cx="1352550" cy="419100"/>
          </a:xfrm>
          <a:prstGeom prst="rect">
            <a:avLst/>
          </a:prstGeom>
        </p:spPr>
      </p:pic>
      <p:sp>
        <p:nvSpPr>
          <p:cNvPr id="7" name="Rectangle 6"/>
          <p:cNvSpPr/>
          <p:nvPr/>
        </p:nvSpPr>
        <p:spPr>
          <a:xfrm>
            <a:off x="172355" y="6293076"/>
            <a:ext cx="1834156" cy="369332"/>
          </a:xfrm>
          <a:prstGeom prst="rect">
            <a:avLst/>
          </a:prstGeom>
        </p:spPr>
        <p:txBody>
          <a:bodyPr wrap="none">
            <a:spAutoFit/>
          </a:bodyPr>
          <a:lstStyle/>
          <a:p>
            <a:r>
              <a:rPr lang="en-US" b="1" dirty="0">
                <a:solidFill>
                  <a:srgbClr val="1A69B1"/>
                </a:solidFill>
              </a:rPr>
              <a:t>Cloud Computing</a:t>
            </a:r>
          </a:p>
        </p:txBody>
      </p:sp>
    </p:spTree>
    <p:extLst>
      <p:ext uri="{BB962C8B-B14F-4D97-AF65-F5344CB8AC3E}">
        <p14:creationId xmlns:p14="http://schemas.microsoft.com/office/powerpoint/2010/main" val="109233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161" y="1303597"/>
            <a:ext cx="10754274" cy="4674919"/>
          </a:xfrm>
        </p:spPr>
        <p:txBody>
          <a:bodyPr>
            <a:noAutofit/>
          </a:bodyPr>
          <a:lstStyle/>
          <a:p>
            <a:r>
              <a:rPr lang="en-US" sz="2400" dirty="0">
                <a:latin typeface="Times New Roman" panose="02020603050405020304" pitchFamily="18" charset="0"/>
                <a:cs typeface="Times New Roman" panose="02020603050405020304" pitchFamily="18" charset="0"/>
              </a:rPr>
              <a:t>AWT is the First Complete Cloud Service Provider of </a:t>
            </a:r>
            <a:r>
              <a:rPr lang="en-US" sz="2400" dirty="0" smtClean="0">
                <a:latin typeface="Times New Roman" panose="02020603050405020304" pitchFamily="18" charset="0"/>
                <a:cs typeface="Times New Roman" panose="02020603050405020304" pitchFamily="18" charset="0"/>
              </a:rPr>
              <a:t>Nepal having </a:t>
            </a:r>
            <a:r>
              <a:rPr lang="en-US" sz="2400" dirty="0">
                <a:latin typeface="Times New Roman" panose="02020603050405020304" pitchFamily="18" charset="0"/>
                <a:cs typeface="Times New Roman" panose="02020603050405020304" pitchFamily="18" charset="0"/>
              </a:rPr>
              <a:t>largest Data Centre in Nepal with single </a:t>
            </a:r>
            <a:r>
              <a:rPr lang="en-US" sz="2400" dirty="0" err="1" smtClean="0">
                <a:latin typeface="Times New Roman" panose="02020603050405020304" pitchFamily="18" charset="0"/>
                <a:cs typeface="Times New Roman" panose="02020603050405020304" pitchFamily="18" charset="0"/>
              </a:rPr>
              <a:t>foor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space</a:t>
            </a:r>
            <a:r>
              <a:rPr lang="en-US" sz="2400" dirty="0" smtClean="0">
                <a:latin typeface="Times New Roman" panose="02020603050405020304" pitchFamily="18" charset="0"/>
                <a:cs typeface="Times New Roman" panose="02020603050405020304" pitchFamily="18" charset="0"/>
              </a:rPr>
              <a:t>, which </a:t>
            </a:r>
            <a:r>
              <a:rPr lang="en-US" sz="2400" dirty="0">
                <a:latin typeface="Times New Roman" panose="02020603050405020304" pitchFamily="18" charset="0"/>
                <a:cs typeface="Times New Roman" panose="02020603050405020304" pitchFamily="18" charset="0"/>
              </a:rPr>
              <a:t>is expandable to 15,000 </a:t>
            </a:r>
            <a:r>
              <a:rPr lang="en-US" sz="2400" dirty="0" err="1">
                <a:latin typeface="Times New Roman" panose="02020603050405020304" pitchFamily="18" charset="0"/>
                <a:cs typeface="Times New Roman" panose="02020603050405020304" pitchFamily="18" charset="0"/>
              </a:rPr>
              <a:t>sq</a:t>
            </a:r>
            <a:r>
              <a:rPr lang="en-US" sz="2400" dirty="0">
                <a:latin typeface="Times New Roman" panose="02020603050405020304" pitchFamily="18" charset="0"/>
                <a:cs typeface="Times New Roman" panose="02020603050405020304" pitchFamily="18" charset="0"/>
              </a:rPr>
              <a:t> feet and backed by </a:t>
            </a:r>
            <a:r>
              <a:rPr lang="en-US" sz="2400" dirty="0" smtClean="0">
                <a:latin typeface="Times New Roman" panose="02020603050405020304" pitchFamily="18" charset="0"/>
                <a:cs typeface="Times New Roman" panose="02020603050405020304" pitchFamily="18" charset="0"/>
              </a:rPr>
              <a:t>its redundant </a:t>
            </a:r>
            <a:r>
              <a:rPr lang="en-US" sz="2400" dirty="0">
                <a:latin typeface="Times New Roman" panose="02020603050405020304" pitchFamily="18" charset="0"/>
                <a:cs typeface="Times New Roman" panose="02020603050405020304" pitchFamily="18" charset="0"/>
              </a:rPr>
              <a:t>data centers around the world.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AWT </a:t>
            </a:r>
            <a:r>
              <a:rPr lang="en-US" sz="2400" dirty="0">
                <a:latin typeface="Times New Roman" panose="02020603050405020304" pitchFamily="18" charset="0"/>
                <a:cs typeface="Times New Roman" panose="02020603050405020304" pitchFamily="18" charset="0"/>
              </a:rPr>
              <a:t>Nepal is </a:t>
            </a:r>
            <a:r>
              <a:rPr lang="en-US" sz="2400" dirty="0" err="1">
                <a:latin typeface="Times New Roman" panose="02020603050405020304" pitchFamily="18" charset="0"/>
                <a:cs typeface="Times New Roman" panose="02020603050405020304" pitchFamily="18" charset="0"/>
              </a:rPr>
              <a:t>focusedon</a:t>
            </a:r>
            <a:r>
              <a:rPr lang="en-US" sz="2400" dirty="0">
                <a:latin typeface="Times New Roman" panose="02020603050405020304" pitchFamily="18" charset="0"/>
                <a:cs typeface="Times New Roman" panose="02020603050405020304" pitchFamily="18" charset="0"/>
              </a:rPr>
              <a:t> website hosting for business, cloud hosting (VPS), </a:t>
            </a:r>
            <a:r>
              <a:rPr lang="en-US" sz="2400" dirty="0" err="1">
                <a:latin typeface="Times New Roman" panose="02020603050405020304" pitchFamily="18" charset="0"/>
                <a:cs typeface="Times New Roman" panose="02020603050405020304" pitchFamily="18" charset="0"/>
              </a:rPr>
              <a:t>enterprisesecure</a:t>
            </a:r>
            <a:r>
              <a:rPr lang="en-US" sz="2400" dirty="0">
                <a:latin typeface="Times New Roman" panose="02020603050405020304" pitchFamily="18" charset="0"/>
                <a:cs typeface="Times New Roman" panose="02020603050405020304" pitchFamily="18" charset="0"/>
              </a:rPr>
              <a:t> email and platform hosting.</a:t>
            </a:r>
          </a:p>
          <a:p>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A75F788-951B-4EBA-BE03-87731A44142A}"/>
              </a:ext>
            </a:extLst>
          </p:cNvPr>
          <p:cNvSpPr txBox="1">
            <a:spLocks/>
          </p:cNvSpPr>
          <p:nvPr/>
        </p:nvSpPr>
        <p:spPr>
          <a:xfrm>
            <a:off x="0" y="2"/>
            <a:ext cx="12192000" cy="1088570"/>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1" dirty="0" smtClean="0">
                <a:latin typeface="Times New Roman" panose="02020603050405020304" pitchFamily="18" charset="0"/>
                <a:cs typeface="Times New Roman" panose="02020603050405020304" pitchFamily="18" charset="0"/>
              </a:rPr>
              <a:t>Access </a:t>
            </a:r>
            <a:r>
              <a:rPr lang="en-US" sz="3200" b="1" i="1" dirty="0">
                <a:latin typeface="Times New Roman" panose="02020603050405020304" pitchFamily="18" charset="0"/>
                <a:cs typeface="Times New Roman" panose="02020603050405020304" pitchFamily="18" charset="0"/>
              </a:rPr>
              <a:t>World (AWT) Clouds Services Nepal </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64970" y="6243308"/>
            <a:ext cx="1485900" cy="419100"/>
          </a:xfrm>
          <a:prstGeom prst="rect">
            <a:avLst/>
          </a:prstGeom>
        </p:spPr>
      </p:pic>
      <p:pic>
        <p:nvPicPr>
          <p:cNvPr id="6" name="Picture 5"/>
          <p:cNvPicPr>
            <a:picLocks noChangeAspect="1"/>
          </p:cNvPicPr>
          <p:nvPr/>
        </p:nvPicPr>
        <p:blipFill>
          <a:blip r:embed="rId3"/>
          <a:stretch>
            <a:fillRect/>
          </a:stretch>
        </p:blipFill>
        <p:spPr>
          <a:xfrm>
            <a:off x="10695160" y="6243308"/>
            <a:ext cx="1352550" cy="419100"/>
          </a:xfrm>
          <a:prstGeom prst="rect">
            <a:avLst/>
          </a:prstGeom>
        </p:spPr>
      </p:pic>
      <p:sp>
        <p:nvSpPr>
          <p:cNvPr id="7" name="Rectangle 6"/>
          <p:cNvSpPr/>
          <p:nvPr/>
        </p:nvSpPr>
        <p:spPr>
          <a:xfrm>
            <a:off x="172355" y="6293076"/>
            <a:ext cx="1834156" cy="369332"/>
          </a:xfrm>
          <a:prstGeom prst="rect">
            <a:avLst/>
          </a:prstGeom>
        </p:spPr>
        <p:txBody>
          <a:bodyPr wrap="none">
            <a:spAutoFit/>
          </a:bodyPr>
          <a:lstStyle/>
          <a:p>
            <a:r>
              <a:rPr lang="en-US" b="1" dirty="0">
                <a:solidFill>
                  <a:srgbClr val="1A69B1"/>
                </a:solidFill>
              </a:rPr>
              <a:t>Cloud Computing</a:t>
            </a:r>
          </a:p>
        </p:txBody>
      </p:sp>
    </p:spTree>
    <p:extLst>
      <p:ext uri="{BB962C8B-B14F-4D97-AF65-F5344CB8AC3E}">
        <p14:creationId xmlns:p14="http://schemas.microsoft.com/office/powerpoint/2010/main" val="364675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7418" y="443345"/>
            <a:ext cx="10571018" cy="5929746"/>
          </a:xfrm>
          <a:prstGeom prst="rect">
            <a:avLst/>
          </a:prstGeom>
        </p:spPr>
      </p:pic>
    </p:spTree>
    <p:extLst>
      <p:ext uri="{BB962C8B-B14F-4D97-AF65-F5344CB8AC3E}">
        <p14:creationId xmlns:p14="http://schemas.microsoft.com/office/powerpoint/2010/main" val="391398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582" y="1448790"/>
            <a:ext cx="9988578" cy="4120737"/>
          </a:xfrm>
        </p:spPr>
        <p:txBody>
          <a:bodyPr>
            <a:normAutofit/>
          </a:bodyPr>
          <a:lstStyle/>
          <a:p>
            <a:r>
              <a:rPr lang="en-US" sz="2400" dirty="0" smtClean="0">
                <a:latin typeface="Times New Roman" panose="02020603050405020304" pitchFamily="18" charset="0"/>
                <a:cs typeface="Times New Roman" panose="02020603050405020304" pitchFamily="18" charset="0"/>
              </a:rPr>
              <a:t>Requires Constant internet connection </a:t>
            </a:r>
          </a:p>
          <a:p>
            <a:r>
              <a:rPr lang="en-US" sz="2400" dirty="0" smtClean="0">
                <a:latin typeface="Times New Roman" panose="02020603050405020304" pitchFamily="18" charset="0"/>
                <a:cs typeface="Times New Roman" panose="02020603050405020304" pitchFamily="18" charset="0"/>
              </a:rPr>
              <a:t>Doesn’t works properly in slow internet connection</a:t>
            </a:r>
          </a:p>
          <a:p>
            <a:r>
              <a:rPr lang="en-US" sz="2400" dirty="0" smtClean="0">
                <a:latin typeface="Times New Roman" panose="02020603050405020304" pitchFamily="18" charset="0"/>
                <a:cs typeface="Times New Roman" panose="02020603050405020304" pitchFamily="18" charset="0"/>
              </a:rPr>
              <a:t>Limited features</a:t>
            </a:r>
          </a:p>
          <a:p>
            <a:r>
              <a:rPr lang="en-US" sz="2400" dirty="0" smtClean="0">
                <a:latin typeface="Times New Roman" panose="02020603050405020304" pitchFamily="18" charset="0"/>
                <a:cs typeface="Times New Roman" panose="02020603050405020304" pitchFamily="18" charset="0"/>
              </a:rPr>
              <a:t>Can be slow at times </a:t>
            </a:r>
          </a:p>
          <a:p>
            <a:r>
              <a:rPr lang="en-US" sz="2400" dirty="0" smtClean="0">
                <a:latin typeface="Times New Roman" panose="02020603050405020304" pitchFamily="18" charset="0"/>
                <a:cs typeface="Times New Roman" panose="02020603050405020304" pitchFamily="18" charset="0"/>
              </a:rPr>
              <a:t>Stored data can be lost </a:t>
            </a:r>
          </a:p>
          <a:p>
            <a:endParaRPr lang="en-US" sz="2400" dirty="0"/>
          </a:p>
        </p:txBody>
      </p:sp>
      <p:sp>
        <p:nvSpPr>
          <p:cNvPr id="4" name="Title 1">
            <a:extLst>
              <a:ext uri="{FF2B5EF4-FFF2-40B4-BE49-F238E27FC236}">
                <a16:creationId xmlns:a16="http://schemas.microsoft.com/office/drawing/2014/main" id="{7A75F788-951B-4EBA-BE03-87731A44142A}"/>
              </a:ext>
            </a:extLst>
          </p:cNvPr>
          <p:cNvSpPr txBox="1">
            <a:spLocks/>
          </p:cNvSpPr>
          <p:nvPr/>
        </p:nvSpPr>
        <p:spPr>
          <a:xfrm>
            <a:off x="0" y="2"/>
            <a:ext cx="12192000" cy="1088570"/>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smtClean="0">
                <a:solidFill>
                  <a:schemeClr val="bg2">
                    <a:lumMod val="25000"/>
                  </a:schemeClr>
                </a:solidFill>
                <a:latin typeface="Century Gothic (Headings)"/>
              </a:rPr>
              <a:t>Limitations of Cloud Computing </a:t>
            </a:r>
            <a:endParaRPr lang="en-US" sz="3200" b="1" dirty="0">
              <a:solidFill>
                <a:schemeClr val="bg2">
                  <a:lumMod val="25000"/>
                </a:schemeClr>
              </a:solidFill>
              <a:latin typeface="Century Gothic (Headings)"/>
            </a:endParaRPr>
          </a:p>
        </p:txBody>
      </p:sp>
      <p:pic>
        <p:nvPicPr>
          <p:cNvPr id="5" name="Picture 4"/>
          <p:cNvPicPr>
            <a:picLocks noChangeAspect="1"/>
          </p:cNvPicPr>
          <p:nvPr/>
        </p:nvPicPr>
        <p:blipFill>
          <a:blip r:embed="rId2"/>
          <a:stretch>
            <a:fillRect/>
          </a:stretch>
        </p:blipFill>
        <p:spPr>
          <a:xfrm>
            <a:off x="9064970" y="6243308"/>
            <a:ext cx="1485900" cy="419100"/>
          </a:xfrm>
          <a:prstGeom prst="rect">
            <a:avLst/>
          </a:prstGeom>
        </p:spPr>
      </p:pic>
      <p:pic>
        <p:nvPicPr>
          <p:cNvPr id="6" name="Picture 5"/>
          <p:cNvPicPr>
            <a:picLocks noChangeAspect="1"/>
          </p:cNvPicPr>
          <p:nvPr/>
        </p:nvPicPr>
        <p:blipFill>
          <a:blip r:embed="rId3"/>
          <a:stretch>
            <a:fillRect/>
          </a:stretch>
        </p:blipFill>
        <p:spPr>
          <a:xfrm>
            <a:off x="10695160" y="6243308"/>
            <a:ext cx="1352550" cy="419100"/>
          </a:xfrm>
          <a:prstGeom prst="rect">
            <a:avLst/>
          </a:prstGeom>
        </p:spPr>
      </p:pic>
      <p:sp>
        <p:nvSpPr>
          <p:cNvPr id="7" name="Rectangle 6"/>
          <p:cNvSpPr/>
          <p:nvPr/>
        </p:nvSpPr>
        <p:spPr>
          <a:xfrm>
            <a:off x="172355" y="6293076"/>
            <a:ext cx="1834156" cy="369332"/>
          </a:xfrm>
          <a:prstGeom prst="rect">
            <a:avLst/>
          </a:prstGeom>
        </p:spPr>
        <p:txBody>
          <a:bodyPr wrap="none">
            <a:spAutoFit/>
          </a:bodyPr>
          <a:lstStyle/>
          <a:p>
            <a:r>
              <a:rPr lang="en-US" b="1" dirty="0">
                <a:solidFill>
                  <a:srgbClr val="1A69B1"/>
                </a:solidFill>
              </a:rPr>
              <a:t>Cloud Computing</a:t>
            </a:r>
          </a:p>
        </p:txBody>
      </p:sp>
    </p:spTree>
    <p:extLst>
      <p:ext uri="{BB962C8B-B14F-4D97-AF65-F5344CB8AC3E}">
        <p14:creationId xmlns:p14="http://schemas.microsoft.com/office/powerpoint/2010/main" val="266646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882" y="0"/>
            <a:ext cx="7958235" cy="6858000"/>
          </a:xfrm>
          <a:prstGeom prst="rect">
            <a:avLst/>
          </a:prstGeom>
        </p:spPr>
      </p:pic>
    </p:spTree>
    <p:extLst>
      <p:ext uri="{BB962C8B-B14F-4D97-AF65-F5344CB8AC3E}">
        <p14:creationId xmlns:p14="http://schemas.microsoft.com/office/powerpoint/2010/main" val="398110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200" b="1" dirty="0">
                <a:solidFill>
                  <a:schemeClr val="bg2">
                    <a:lumMod val="25000"/>
                  </a:schemeClr>
                </a:solidFill>
                <a:latin typeface="Century Gothic (Headings)"/>
              </a:rPr>
              <a:t>       </a:t>
            </a:r>
            <a:r>
              <a:rPr lang="en-US" sz="3200" b="1" dirty="0" smtClean="0">
                <a:solidFill>
                  <a:schemeClr val="bg2">
                    <a:lumMod val="25000"/>
                  </a:schemeClr>
                </a:solidFill>
                <a:latin typeface="Times New Roman" panose="02020603050405020304" pitchFamily="18" charset="0"/>
                <a:cs typeface="Times New Roman" panose="02020603050405020304" pitchFamily="18" charset="0"/>
              </a:rPr>
              <a:t>Cloud</a:t>
            </a:r>
            <a:r>
              <a:rPr lang="en-US" sz="3200" b="1" dirty="0" smtClean="0">
                <a:solidFill>
                  <a:schemeClr val="bg2">
                    <a:lumMod val="25000"/>
                  </a:schemeClr>
                </a:solidFill>
                <a:latin typeface="Century Gothic (Headings)"/>
              </a:rPr>
              <a:t> Computing </a:t>
            </a:r>
            <a:endParaRPr lang="en-US" sz="3200" b="1" dirty="0">
              <a:solidFill>
                <a:schemeClr val="bg2">
                  <a:lumMod val="25000"/>
                </a:schemeClr>
              </a:solidFill>
              <a:latin typeface="Century Gothic (Headings)"/>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
        <p:nvSpPr>
          <p:cNvPr id="4" name="Content Placeholder 3"/>
          <p:cNvSpPr>
            <a:spLocks noGrp="1"/>
          </p:cNvSpPr>
          <p:nvPr>
            <p:ph idx="1"/>
          </p:nvPr>
        </p:nvSpPr>
        <p:spPr>
          <a:xfrm>
            <a:off x="578757" y="1423729"/>
            <a:ext cx="10515600" cy="4351338"/>
          </a:xfrm>
        </p:spPr>
        <p:txBody>
          <a:bodyPr>
            <a:normAutofit fontScale="92500"/>
          </a:bodyPr>
          <a:lstStyle/>
          <a:p>
            <a:r>
              <a:rPr lang="en-US" sz="2600" dirty="0">
                <a:latin typeface="Times New Roman" panose="02020603050405020304" pitchFamily="18" charset="0"/>
                <a:cs typeface="Times New Roman" panose="02020603050405020304" pitchFamily="18" charset="0"/>
              </a:rPr>
              <a:t>Cloud computing is the delivery of computing services including servers, storage, databases, networking, software, analytics, and intelligence over the Internet to offer faster innovation, flexible resources, and economies of scale. We typically pay only for cloud services we use, helping us lower our operating costs, run our infrastructure more efficiently, and scale as our business needs change. </a:t>
            </a:r>
          </a:p>
          <a:p>
            <a:r>
              <a:rPr lang="en-US" sz="2600" dirty="0">
                <a:latin typeface="Times New Roman" panose="02020603050405020304" pitchFamily="18" charset="0"/>
                <a:cs typeface="Times New Roman" panose="02020603050405020304" pitchFamily="18" charset="0"/>
              </a:rPr>
              <a:t>Rather than keeping files on a proprietary hard drive or local storage device, cloud based storage makes it possible to save them to a remote database. As long as an electronic device has access to the web, it has access to the data and the software programs to run it.</a:t>
            </a:r>
          </a:p>
          <a:p>
            <a:r>
              <a:rPr lang="en-US" sz="2600" dirty="0">
                <a:latin typeface="Times New Roman" panose="02020603050405020304" pitchFamily="18" charset="0"/>
                <a:cs typeface="Times New Roman" panose="02020603050405020304" pitchFamily="18" charset="0"/>
              </a:rPr>
              <a:t>Cloud computing is a popular option for people and businesses for a number of reasons including cost savings, increased productivity, speed and efficiency, performance, and security.</a:t>
            </a:r>
          </a:p>
          <a:p>
            <a:endParaRPr lang="en-US" dirty="0"/>
          </a:p>
        </p:txBody>
      </p:sp>
    </p:spTree>
    <p:extLst>
      <p:ext uri="{BB962C8B-B14F-4D97-AF65-F5344CB8AC3E}">
        <p14:creationId xmlns:p14="http://schemas.microsoft.com/office/powerpoint/2010/main" val="337644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200" b="1" dirty="0" smtClean="0">
                <a:solidFill>
                  <a:schemeClr val="bg2">
                    <a:lumMod val="25000"/>
                  </a:schemeClr>
                </a:solidFill>
                <a:latin typeface="Times New Roman" panose="02020603050405020304" pitchFamily="18" charset="0"/>
                <a:cs typeface="Times New Roman" panose="02020603050405020304" pitchFamily="18" charset="0"/>
              </a:rPr>
              <a:t>History of Cloud Computing </a:t>
            </a:r>
            <a:endParaRPr lang="en-US" sz="32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409700"/>
            <a:ext cx="10932886" cy="4379397"/>
          </a:xfrm>
          <a:solidFill>
            <a:schemeClr val="bg1"/>
          </a:solidFill>
        </p:spPr>
        <p:txBody>
          <a:bodyPr>
            <a:noAutofit/>
          </a:bodyPr>
          <a:lstStyle/>
          <a:p>
            <a:r>
              <a:rPr lang="en-US" sz="2400" dirty="0">
                <a:latin typeface="Times New Roman" panose="02020603050405020304" pitchFamily="18" charset="0"/>
                <a:cs typeface="Times New Roman" panose="02020603050405020304" pitchFamily="18" charset="0"/>
              </a:rPr>
              <a:t>In 1999, Salesforce.com started delivering of applications to users using a simple website. The applications were delivered to enterprises over the Internet, and this way the dream of computing sold as utility were true.</a:t>
            </a:r>
          </a:p>
          <a:p>
            <a:r>
              <a:rPr lang="en-US" sz="2400" dirty="0">
                <a:latin typeface="Times New Roman" panose="02020603050405020304" pitchFamily="18" charset="0"/>
                <a:cs typeface="Times New Roman" panose="02020603050405020304" pitchFamily="18" charset="0"/>
              </a:rPr>
              <a:t>In 2002, Amazon started Amazon Web Services, providing services like storage, computation and even human intelligence.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only starting with the launch of the Elastic Compute Cloud in 2006 a truly commercial service open to everybody existed.</a:t>
            </a:r>
          </a:p>
          <a:p>
            <a:r>
              <a:rPr lang="en-US" sz="2400" dirty="0">
                <a:latin typeface="Times New Roman" panose="02020603050405020304" pitchFamily="18" charset="0"/>
                <a:cs typeface="Times New Roman" panose="02020603050405020304" pitchFamily="18" charset="0"/>
              </a:rPr>
              <a:t>In 2009, Google Apps also started to provide cloud computing enterprise applications.</a:t>
            </a:r>
          </a:p>
          <a:p>
            <a:pPr algn="just">
              <a:buFont typeface="Wingdings" panose="05000000000000000000" pitchFamily="2" charset="2"/>
              <a:buChar char="Ø"/>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4313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75F788-951B-4EBA-BE03-87731A44142A}"/>
              </a:ext>
            </a:extLst>
          </p:cNvPr>
          <p:cNvSpPr txBox="1">
            <a:spLocks/>
          </p:cNvSpPr>
          <p:nvPr/>
        </p:nvSpPr>
        <p:spPr>
          <a:xfrm>
            <a:off x="0" y="2"/>
            <a:ext cx="12192000" cy="1088570"/>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smtClean="0">
                <a:solidFill>
                  <a:schemeClr val="bg2">
                    <a:lumMod val="25000"/>
                  </a:schemeClr>
                </a:solidFill>
                <a:latin typeface="Times New Roman" panose="02020603050405020304" pitchFamily="18" charset="0"/>
                <a:cs typeface="Times New Roman" panose="02020603050405020304" pitchFamily="18" charset="0"/>
              </a:rPr>
              <a:t>Advantages of Cloud Computing </a:t>
            </a:r>
            <a:endParaRPr lang="en-US" sz="32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562571" y="1482812"/>
            <a:ext cx="10875818" cy="4759967"/>
          </a:xfrm>
        </p:spPr>
        <p:txBody>
          <a:bodyPr>
            <a:noAutofit/>
          </a:bodyPr>
          <a:lstStyle/>
          <a:p>
            <a:r>
              <a:rPr lang="en-US" b="1" dirty="0">
                <a:latin typeface="Times New Roman" panose="02020603050405020304" pitchFamily="18" charset="0"/>
                <a:cs typeface="Times New Roman" panose="02020603050405020304" pitchFamily="18" charset="0"/>
              </a:rPr>
              <a:t>There are many benefits of using cloud computing some of them are as below :-</a:t>
            </a:r>
          </a:p>
          <a:p>
            <a:pPr lvl="1"/>
            <a:r>
              <a:rPr lang="en-US" dirty="0">
                <a:latin typeface="Times New Roman" panose="02020603050405020304" pitchFamily="18" charset="0"/>
                <a:cs typeface="Times New Roman" panose="02020603050405020304" pitchFamily="18" charset="0"/>
              </a:rPr>
              <a:t>Cloud-based software offers companies from all sectors a number of benefits, including the ability to use software from any device either via a native app or a browser. As a result, users can carry their files and settings over to other devices in a completely seamless manner.</a:t>
            </a:r>
          </a:p>
          <a:p>
            <a:pPr lvl="1"/>
            <a:r>
              <a:rPr lang="en-US" dirty="0">
                <a:latin typeface="Times New Roman" panose="02020603050405020304" pitchFamily="18" charset="0"/>
                <a:cs typeface="Times New Roman" panose="02020603050405020304" pitchFamily="18" charset="0"/>
              </a:rPr>
              <a:t>Cloud computing is far more than just accessing files on multiple devices. Thanks to cloud computing services, users can check their email on any computer and even store files using services such as Dropbox and Google Drive.</a:t>
            </a: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Cloud computing services also make it possible for users to back up their music, files, and photos, ensuring those files are immediately available in the event of a hard drive crash.</a:t>
            </a:r>
          </a:p>
          <a:p>
            <a:pPr marL="457200" lvl="1" indent="0">
              <a:buNone/>
            </a:pPr>
            <a:endParaRPr lang="en-US" dirty="0" smtClean="0">
              <a:latin typeface="Times New Roman" panose="02020603050405020304" pitchFamily="18" charset="0"/>
              <a:cs typeface="Times New Roman" panose="02020603050405020304" pitchFamily="18" charset="0"/>
            </a:endParaRPr>
          </a:p>
        </p:txBody>
      </p:sp>
      <p:sp>
        <p:nvSpPr>
          <p:cNvPr id="8" name="Rectangle 7"/>
          <p:cNvSpPr/>
          <p:nvPr/>
        </p:nvSpPr>
        <p:spPr>
          <a:xfrm>
            <a:off x="271944" y="6367779"/>
            <a:ext cx="1834156" cy="369332"/>
          </a:xfrm>
          <a:prstGeom prst="rect">
            <a:avLst/>
          </a:prstGeom>
        </p:spPr>
        <p:txBody>
          <a:bodyPr wrap="none">
            <a:spAutoFit/>
          </a:bodyPr>
          <a:lstStyle/>
          <a:p>
            <a:r>
              <a:rPr lang="en-US" b="1" dirty="0">
                <a:solidFill>
                  <a:srgbClr val="1A69B1"/>
                </a:solidFill>
              </a:rPr>
              <a:t>Cloud Computing</a:t>
            </a:r>
          </a:p>
        </p:txBody>
      </p:sp>
      <p:pic>
        <p:nvPicPr>
          <p:cNvPr id="9" name="Picture 8">
            <a:extLst>
              <a:ext uri="{FF2B5EF4-FFF2-40B4-BE49-F238E27FC236}">
                <a16:creationId xmlns:a16="http://schemas.microsoft.com/office/drawing/2014/main" id="{B7E82D2A-6AAD-4BD4-A085-0A1CEA6D5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454" y="6242779"/>
            <a:ext cx="1483243" cy="418807"/>
          </a:xfrm>
          <a:prstGeom prst="rect">
            <a:avLst/>
          </a:prstGeom>
        </p:spPr>
      </p:pic>
      <p:pic>
        <p:nvPicPr>
          <p:cNvPr id="10" name="Picture 9">
            <a:extLst>
              <a:ext uri="{FF2B5EF4-FFF2-40B4-BE49-F238E27FC236}">
                <a16:creationId xmlns:a16="http://schemas.microsoft.com/office/drawing/2014/main" id="{F3C622A0-A392-49FE-87F9-1142413780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1661" y="6242779"/>
            <a:ext cx="1353457" cy="418807"/>
          </a:xfrm>
          <a:prstGeom prst="rect">
            <a:avLst/>
          </a:prstGeom>
        </p:spPr>
      </p:pic>
    </p:spTree>
    <p:extLst>
      <p:ext uri="{BB962C8B-B14F-4D97-AF65-F5344CB8AC3E}">
        <p14:creationId xmlns:p14="http://schemas.microsoft.com/office/powerpoint/2010/main" val="63600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1008207"/>
            <a:ext cx="10515600" cy="4810702"/>
          </a:xfrm>
        </p:spPr>
        <p:txBody>
          <a:bodyPr/>
          <a:lstStyle/>
          <a:p>
            <a:pPr lvl="1"/>
            <a:r>
              <a:rPr lang="en-US" dirty="0">
                <a:latin typeface="Times New Roman" panose="02020603050405020304" pitchFamily="18" charset="0"/>
                <a:cs typeface="Times New Roman" panose="02020603050405020304" pitchFamily="18" charset="0"/>
              </a:rPr>
              <a:t>It also offers big businesses huge cost-saving potential. Before the cloud became a viable alternative, companies were required to purchase, construct, and maintain costly information management technology and infrastructure. Companies can swap costly server centers and IT departments for fast Internet connections, where employees interact with the cloud online to complete their tasks.</a:t>
            </a:r>
          </a:p>
          <a:p>
            <a:pPr lvl="1"/>
            <a:r>
              <a:rPr lang="en-US" dirty="0">
                <a:latin typeface="Times New Roman" panose="02020603050405020304" pitchFamily="18" charset="0"/>
                <a:cs typeface="Times New Roman" panose="02020603050405020304" pitchFamily="18" charset="0"/>
              </a:rPr>
              <a:t>The cloud structure allows individuals to save storage space on their desktops or laptops. It also lets users upgrade software more quickly because software companies can offer their products via the web rather than through more traditional, tangible methods involving discs or flash drives.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61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248" y="1282536"/>
            <a:ext cx="11295504" cy="4716482"/>
          </a:xfrm>
        </p:spPr>
        <p:txBody>
          <a:bodyPr>
            <a:normAutofit/>
          </a:bodyPr>
          <a:lstStyle/>
          <a:p>
            <a:r>
              <a:rPr lang="en-US" sz="2400" b="1" dirty="0">
                <a:latin typeface="Times New Roman" panose="02020603050405020304" pitchFamily="18" charset="0"/>
                <a:cs typeface="Times New Roman" panose="02020603050405020304" pitchFamily="18" charset="0"/>
              </a:rPr>
              <a:t>With advantages there are also many disadvantages of using cloud computing some of them are as below </a:t>
            </a:r>
          </a:p>
          <a:p>
            <a:pPr lvl="1"/>
            <a:r>
              <a:rPr lang="en-US" dirty="0">
                <a:latin typeface="Times New Roman" panose="02020603050405020304" pitchFamily="18" charset="0"/>
                <a:cs typeface="Times New Roman" panose="02020603050405020304" pitchFamily="18" charset="0"/>
              </a:rPr>
              <a:t>Security has always been a big concern with the cloud especially when it comes to sensitive medical records and financial information. While regulations force cloud computing services to shore up their security and compliance measures, it remains an ongoing issue. Encryption protects vital information, but if that encryption key is lost, the data disappears.</a:t>
            </a:r>
          </a:p>
          <a:p>
            <a:pPr lvl="1"/>
            <a:r>
              <a:rPr lang="en-US" dirty="0">
                <a:latin typeface="Times New Roman" panose="02020603050405020304" pitchFamily="18" charset="0"/>
                <a:cs typeface="Times New Roman" panose="02020603050405020304" pitchFamily="18" charset="0"/>
              </a:rPr>
              <a:t>Servers maintained by cloud computing companies may fall victim to natural disasters, internal bugs, and power outages</a:t>
            </a:r>
          </a:p>
          <a:p>
            <a:pPr lvl="1"/>
            <a:r>
              <a:rPr lang="en-US" dirty="0">
                <a:latin typeface="Times New Roman" panose="02020603050405020304" pitchFamily="18" charset="0"/>
                <a:cs typeface="Times New Roman" panose="02020603050405020304" pitchFamily="18" charset="0"/>
              </a:rPr>
              <a:t>As with any technology, there is a learning curve for both employees and managers. But with many individuals accessing and manipulating information through a single portal, simple mistake can occur which can transfer across an entire system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A75F788-951B-4EBA-BE03-87731A44142A}"/>
              </a:ext>
            </a:extLst>
          </p:cNvPr>
          <p:cNvSpPr txBox="1">
            <a:spLocks/>
          </p:cNvSpPr>
          <p:nvPr/>
        </p:nvSpPr>
        <p:spPr>
          <a:xfrm>
            <a:off x="0" y="2"/>
            <a:ext cx="12192000" cy="1088570"/>
          </a:xfrm>
          <a:prstGeom prst="rect">
            <a:avLst/>
          </a:prstGeom>
          <a:solidFill>
            <a:schemeClr val="bg1">
              <a:lumMod val="9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2">
                    <a:lumMod val="25000"/>
                  </a:schemeClr>
                </a:solidFill>
                <a:latin typeface="Times New Roman" panose="02020603050405020304" pitchFamily="18" charset="0"/>
                <a:cs typeface="Times New Roman" panose="02020603050405020304" pitchFamily="18" charset="0"/>
              </a:rPr>
              <a:t>Disadvantages of Cloud Computing</a:t>
            </a:r>
          </a:p>
        </p:txBody>
      </p:sp>
      <p:pic>
        <p:nvPicPr>
          <p:cNvPr id="5" name="Picture 4"/>
          <p:cNvPicPr>
            <a:picLocks noChangeAspect="1"/>
          </p:cNvPicPr>
          <p:nvPr/>
        </p:nvPicPr>
        <p:blipFill>
          <a:blip r:embed="rId2"/>
          <a:stretch>
            <a:fillRect/>
          </a:stretch>
        </p:blipFill>
        <p:spPr>
          <a:xfrm>
            <a:off x="8956329" y="6234254"/>
            <a:ext cx="1485900" cy="419100"/>
          </a:xfrm>
          <a:prstGeom prst="rect">
            <a:avLst/>
          </a:prstGeom>
        </p:spPr>
      </p:pic>
      <p:pic>
        <p:nvPicPr>
          <p:cNvPr id="6" name="Picture 5"/>
          <p:cNvPicPr>
            <a:picLocks noChangeAspect="1"/>
          </p:cNvPicPr>
          <p:nvPr/>
        </p:nvPicPr>
        <p:blipFill>
          <a:blip r:embed="rId3"/>
          <a:stretch>
            <a:fillRect/>
          </a:stretch>
        </p:blipFill>
        <p:spPr>
          <a:xfrm>
            <a:off x="10640839" y="6234254"/>
            <a:ext cx="1352550" cy="419100"/>
          </a:xfrm>
          <a:prstGeom prst="rect">
            <a:avLst/>
          </a:prstGeom>
        </p:spPr>
      </p:pic>
      <p:sp>
        <p:nvSpPr>
          <p:cNvPr id="7" name="Rectangle 6"/>
          <p:cNvSpPr/>
          <p:nvPr/>
        </p:nvSpPr>
        <p:spPr>
          <a:xfrm>
            <a:off x="217623" y="6284022"/>
            <a:ext cx="1834156" cy="369332"/>
          </a:xfrm>
          <a:prstGeom prst="rect">
            <a:avLst/>
          </a:prstGeom>
        </p:spPr>
        <p:txBody>
          <a:bodyPr wrap="none">
            <a:spAutoFit/>
          </a:bodyPr>
          <a:lstStyle/>
          <a:p>
            <a:r>
              <a:rPr lang="en-US" b="1" dirty="0">
                <a:solidFill>
                  <a:srgbClr val="1A69B1"/>
                </a:solidFill>
              </a:rPr>
              <a:t>Cloud Computing</a:t>
            </a:r>
          </a:p>
        </p:txBody>
      </p:sp>
    </p:spTree>
    <p:extLst>
      <p:ext uri="{BB962C8B-B14F-4D97-AF65-F5344CB8AC3E}">
        <p14:creationId xmlns:p14="http://schemas.microsoft.com/office/powerpoint/2010/main" val="215147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527" y="1403056"/>
            <a:ext cx="10958945" cy="4952010"/>
          </a:xfrm>
        </p:spPr>
        <p:txBody>
          <a:bodyPr>
            <a:normAutofit/>
          </a:bodyPr>
          <a:lstStyle/>
          <a:p>
            <a:pPr marL="0" indent="0">
              <a:lnSpc>
                <a:spcPct val="150000"/>
              </a:lnSpc>
              <a:buNone/>
            </a:pPr>
            <a:r>
              <a:rPr lang="en-US" b="1" dirty="0">
                <a:latin typeface="Times New Roman" panose="02020603050405020304" pitchFamily="18" charset="0"/>
                <a:cs typeface="Times New Roman" panose="02020603050405020304" pitchFamily="18" charset="0"/>
              </a:rPr>
              <a:t>There are the following three types of cloud service </a:t>
            </a:r>
            <a:r>
              <a:rPr lang="en-US" b="1" dirty="0" smtClean="0">
                <a:latin typeface="Times New Roman" panose="02020603050405020304" pitchFamily="18" charset="0"/>
                <a:cs typeface="Times New Roman" panose="02020603050405020304" pitchFamily="18" charset="0"/>
              </a:rPr>
              <a:t>models</a:t>
            </a:r>
          </a:p>
          <a:p>
            <a:pPr>
              <a:lnSpc>
                <a:spcPct val="150000"/>
              </a:lnSpc>
            </a:pPr>
            <a:r>
              <a:rPr lang="en-US" sz="2400" dirty="0" smtClean="0">
                <a:latin typeface="Times New Roman" panose="02020603050405020304" pitchFamily="18" charset="0"/>
                <a:cs typeface="Times New Roman" panose="02020603050405020304" pitchFamily="18" charset="0"/>
              </a:rPr>
              <a:t>SAAS(software as a service): Required software, operating system and network is provided</a:t>
            </a:r>
          </a:p>
          <a:p>
            <a:pPr>
              <a:lnSpc>
                <a:spcPct val="150000"/>
              </a:lnSpc>
            </a:pPr>
            <a:r>
              <a:rPr lang="en-US" sz="2400" dirty="0" smtClean="0">
                <a:latin typeface="Times New Roman" panose="02020603050405020304" pitchFamily="18" charset="0"/>
                <a:cs typeface="Times New Roman" panose="02020603050405020304" pitchFamily="18" charset="0"/>
              </a:rPr>
              <a:t>PAAS(Platform as a service): Operating system and network are provided.</a:t>
            </a:r>
          </a:p>
          <a:p>
            <a:pPr>
              <a:lnSpc>
                <a:spcPct val="150000"/>
              </a:lnSpc>
            </a:pPr>
            <a:r>
              <a:rPr lang="en-US" sz="2400" dirty="0" smtClean="0">
                <a:latin typeface="Times New Roman" panose="02020603050405020304" pitchFamily="18" charset="0"/>
                <a:cs typeface="Times New Roman" panose="02020603050405020304" pitchFamily="18" charset="0"/>
              </a:rPr>
              <a:t>IAAS(infrastructure as a service): Just Network is provided.</a:t>
            </a:r>
            <a:endParaRPr 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A75F788-951B-4EBA-BE03-87731A44142A}"/>
              </a:ext>
            </a:extLst>
          </p:cNvPr>
          <p:cNvSpPr txBox="1">
            <a:spLocks/>
          </p:cNvSpPr>
          <p:nvPr/>
        </p:nvSpPr>
        <p:spPr>
          <a:xfrm>
            <a:off x="0" y="96982"/>
            <a:ext cx="12192000" cy="991590"/>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500" dirty="0">
                <a:latin typeface="Times New Roman" panose="02020603050405020304" pitchFamily="18" charset="0"/>
                <a:cs typeface="Times New Roman" panose="02020603050405020304" pitchFamily="18" charset="0"/>
              </a:rPr>
              <a:t>Cloud Service </a:t>
            </a:r>
            <a:r>
              <a:rPr lang="en-US" sz="3500" dirty="0" smtClean="0">
                <a:latin typeface="Times New Roman" panose="02020603050405020304" pitchFamily="18" charset="0"/>
                <a:cs typeface="Times New Roman" panose="02020603050405020304" pitchFamily="18" charset="0"/>
              </a:rPr>
              <a:t>Models</a:t>
            </a:r>
            <a:endParaRPr lang="en-US" sz="35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stretch>
            <a:fillRect/>
          </a:stretch>
        </p:blipFill>
        <p:spPr>
          <a:xfrm>
            <a:off x="10840016" y="6361003"/>
            <a:ext cx="1352550" cy="419100"/>
          </a:xfrm>
          <a:prstGeom prst="rect">
            <a:avLst/>
          </a:prstGeom>
        </p:spPr>
      </p:pic>
      <p:pic>
        <p:nvPicPr>
          <p:cNvPr id="15" name="Picture 14"/>
          <p:cNvPicPr>
            <a:picLocks noChangeAspect="1"/>
          </p:cNvPicPr>
          <p:nvPr/>
        </p:nvPicPr>
        <p:blipFill>
          <a:blip r:embed="rId3"/>
          <a:stretch>
            <a:fillRect/>
          </a:stretch>
        </p:blipFill>
        <p:spPr>
          <a:xfrm>
            <a:off x="9164559" y="6361003"/>
            <a:ext cx="1485900" cy="419100"/>
          </a:xfrm>
          <a:prstGeom prst="rect">
            <a:avLst/>
          </a:prstGeom>
        </p:spPr>
      </p:pic>
      <p:sp>
        <p:nvSpPr>
          <p:cNvPr id="16" name="Rectangle 15"/>
          <p:cNvSpPr/>
          <p:nvPr/>
        </p:nvSpPr>
        <p:spPr>
          <a:xfrm>
            <a:off x="190500" y="6410771"/>
            <a:ext cx="1834156" cy="369332"/>
          </a:xfrm>
          <a:prstGeom prst="rect">
            <a:avLst/>
          </a:prstGeom>
        </p:spPr>
        <p:txBody>
          <a:bodyPr wrap="none">
            <a:spAutoFit/>
          </a:bodyPr>
          <a:lstStyle/>
          <a:p>
            <a:r>
              <a:rPr lang="en-US" b="1" dirty="0">
                <a:solidFill>
                  <a:srgbClr val="1A69B1"/>
                </a:solidFill>
              </a:rPr>
              <a:t>Cloud Computing</a:t>
            </a:r>
          </a:p>
        </p:txBody>
      </p:sp>
    </p:spTree>
    <p:extLst>
      <p:ext uri="{BB962C8B-B14F-4D97-AF65-F5344CB8AC3E}">
        <p14:creationId xmlns:p14="http://schemas.microsoft.com/office/powerpoint/2010/main" val="37719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7" y="1537855"/>
            <a:ext cx="10515599" cy="4502727"/>
          </a:xfrm>
        </p:spPr>
        <p:txBody>
          <a:bodyPr/>
          <a:lstStyle/>
          <a:p>
            <a:r>
              <a:rPr lang="en-US" sz="2400" dirty="0" smtClean="0">
                <a:latin typeface="Times New Roman" panose="02020603050405020304" pitchFamily="18" charset="0"/>
                <a:cs typeface="Times New Roman" panose="02020603050405020304" pitchFamily="18" charset="0"/>
              </a:rPr>
              <a:t>Due to huge number of large and small business shifting towards E-commerce cloud computing has huge benefit in Nepali market.</a:t>
            </a:r>
          </a:p>
          <a:p>
            <a:r>
              <a:rPr lang="en-US" sz="2400" dirty="0" smtClean="0">
                <a:latin typeface="Times New Roman" panose="02020603050405020304" pitchFamily="18" charset="0"/>
                <a:cs typeface="Times New Roman" panose="02020603050405020304" pitchFamily="18" charset="0"/>
              </a:rPr>
              <a:t>Leading companies are already on cloud nowadays because of security and price effective factors  </a:t>
            </a:r>
          </a:p>
          <a:p>
            <a:r>
              <a:rPr lang="en-US" sz="2400" dirty="0" smtClean="0">
                <a:latin typeface="Times New Roman" panose="02020603050405020304" pitchFamily="18" charset="0"/>
                <a:cs typeface="Times New Roman" panose="02020603050405020304" pitchFamily="18" charset="0"/>
              </a:rPr>
              <a:t>Distance learning to remote areas and school can be implemented with the help of cloud computing.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Cloud computing has huge opportunity in Nepal market due to large number of small and medium businesses.</a:t>
            </a:r>
            <a:endParaRPr lang="en-US" sz="24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Increasing trend of outsourcing job.</a:t>
            </a: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A75F788-951B-4EBA-BE03-87731A44142A}"/>
              </a:ext>
            </a:extLst>
          </p:cNvPr>
          <p:cNvSpPr txBox="1">
            <a:spLocks/>
          </p:cNvSpPr>
          <p:nvPr/>
        </p:nvSpPr>
        <p:spPr>
          <a:xfrm>
            <a:off x="0" y="2"/>
            <a:ext cx="12192000" cy="1088570"/>
          </a:xfrm>
          <a:prstGeom prst="rect">
            <a:avLst/>
          </a:prstGeom>
          <a:solidFill>
            <a:schemeClr val="bg1">
              <a:lumMod val="9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solidFill>
                  <a:schemeClr val="bg2">
                    <a:lumMod val="25000"/>
                  </a:schemeClr>
                </a:solidFill>
                <a:latin typeface="Times New Roman" panose="02020603050405020304" pitchFamily="18" charset="0"/>
                <a:cs typeface="Times New Roman" panose="02020603050405020304" pitchFamily="18" charset="0"/>
              </a:rPr>
              <a:t>Scope of Cloud Computing in Nepal</a:t>
            </a:r>
            <a:endParaRPr lang="en-US" sz="32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640840" y="6291104"/>
            <a:ext cx="1352550" cy="419100"/>
          </a:xfrm>
          <a:prstGeom prst="rect">
            <a:avLst/>
          </a:prstGeom>
        </p:spPr>
      </p:pic>
      <p:pic>
        <p:nvPicPr>
          <p:cNvPr id="6" name="Picture 5"/>
          <p:cNvPicPr>
            <a:picLocks noChangeAspect="1"/>
          </p:cNvPicPr>
          <p:nvPr/>
        </p:nvPicPr>
        <p:blipFill>
          <a:blip r:embed="rId3"/>
          <a:stretch>
            <a:fillRect/>
          </a:stretch>
        </p:blipFill>
        <p:spPr>
          <a:xfrm>
            <a:off x="8956330" y="6291104"/>
            <a:ext cx="1485900" cy="419100"/>
          </a:xfrm>
          <a:prstGeom prst="rect">
            <a:avLst/>
          </a:prstGeom>
        </p:spPr>
      </p:pic>
      <p:sp>
        <p:nvSpPr>
          <p:cNvPr id="7" name="Rectangle 6"/>
          <p:cNvSpPr/>
          <p:nvPr/>
        </p:nvSpPr>
        <p:spPr>
          <a:xfrm>
            <a:off x="190463" y="6340872"/>
            <a:ext cx="1834156" cy="369332"/>
          </a:xfrm>
          <a:prstGeom prst="rect">
            <a:avLst/>
          </a:prstGeom>
        </p:spPr>
        <p:txBody>
          <a:bodyPr wrap="none">
            <a:spAutoFit/>
          </a:bodyPr>
          <a:lstStyle/>
          <a:p>
            <a:r>
              <a:rPr lang="en-US" b="1" dirty="0">
                <a:solidFill>
                  <a:srgbClr val="1A69B1"/>
                </a:solidFill>
              </a:rPr>
              <a:t>Cloud Computing</a:t>
            </a:r>
          </a:p>
        </p:txBody>
      </p:sp>
    </p:spTree>
    <p:extLst>
      <p:ext uri="{BB962C8B-B14F-4D97-AF65-F5344CB8AC3E}">
        <p14:creationId xmlns:p14="http://schemas.microsoft.com/office/powerpoint/2010/main" val="280048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2672" y="1110343"/>
            <a:ext cx="10986655" cy="5124202"/>
          </a:xfrm>
        </p:spPr>
        <p:txBody>
          <a:bodyPr>
            <a:normAutofit fontScale="92500" lnSpcReduction="10000"/>
          </a:bodyPr>
          <a:lstStyle/>
          <a:p>
            <a:r>
              <a:rPr lang="en-US" b="1" dirty="0" smtClean="0"/>
              <a:t>Some of the big and famous companies providing cloud services in Nepal are as below </a:t>
            </a:r>
          </a:p>
          <a:p>
            <a:pPr marL="457200" lvl="1" indent="0">
              <a:buNone/>
            </a:pPr>
            <a:r>
              <a:rPr lang="en-US" sz="2600" b="1" dirty="0"/>
              <a:t>Cloud </a:t>
            </a:r>
            <a:r>
              <a:rPr lang="en-US" sz="2600" b="1" dirty="0" smtClean="0"/>
              <a:t>Himalaya </a:t>
            </a:r>
          </a:p>
          <a:p>
            <a:pPr lvl="2"/>
            <a:r>
              <a:rPr lang="en-US" sz="2400" dirty="0" smtClean="0"/>
              <a:t>It is the largest data center in Nepal which excels in managing data, network, cloud architecture and security services. </a:t>
            </a:r>
          </a:p>
          <a:p>
            <a:pPr marL="457200" lvl="1" indent="0">
              <a:buNone/>
            </a:pPr>
            <a:r>
              <a:rPr lang="en-US" sz="2600" b="1" dirty="0" err="1" smtClean="0"/>
              <a:t>Baato</a:t>
            </a:r>
            <a:endParaRPr lang="en-US" sz="2600" b="1" dirty="0" smtClean="0"/>
          </a:p>
          <a:p>
            <a:pPr lvl="2"/>
            <a:r>
              <a:rPr lang="en-US" sz="2400" dirty="0" smtClean="0"/>
              <a:t>The main services offered by </a:t>
            </a:r>
            <a:r>
              <a:rPr lang="en-US" sz="2400" dirty="0" err="1" smtClean="0"/>
              <a:t>Baato</a:t>
            </a:r>
            <a:r>
              <a:rPr lang="en-US" sz="2400" dirty="0" smtClean="0"/>
              <a:t> are Geocoding, Navigation, </a:t>
            </a:r>
            <a:r>
              <a:rPr lang="en-US" sz="2400" dirty="0"/>
              <a:t>Vector </a:t>
            </a:r>
            <a:r>
              <a:rPr lang="en-US" sz="2400" dirty="0" smtClean="0"/>
              <a:t>Maps, </a:t>
            </a:r>
            <a:r>
              <a:rPr lang="en-US" sz="2400" dirty="0"/>
              <a:t>Route </a:t>
            </a:r>
            <a:r>
              <a:rPr lang="en-US" sz="2400" dirty="0" smtClean="0"/>
              <a:t>Planning which are mainly used by ride sharing companies that are growing rapidly  in Nepal. </a:t>
            </a:r>
          </a:p>
          <a:p>
            <a:pPr marL="457200" lvl="1" indent="0">
              <a:buNone/>
            </a:pPr>
            <a:r>
              <a:rPr lang="en-US" sz="2600" b="1" dirty="0" err="1" smtClean="0"/>
              <a:t>Genese</a:t>
            </a:r>
            <a:endParaRPr lang="en-US" sz="2600" b="1" dirty="0" smtClean="0"/>
          </a:p>
          <a:p>
            <a:pPr lvl="2"/>
            <a:r>
              <a:rPr lang="en-US" sz="2400" dirty="0" err="1" smtClean="0"/>
              <a:t>Genese</a:t>
            </a:r>
            <a:r>
              <a:rPr lang="en-US" sz="2400" dirty="0" smtClean="0"/>
              <a:t> is an</a:t>
            </a:r>
            <a:r>
              <a:rPr lang="en-US" sz="2400" dirty="0"/>
              <a:t> official Cloud Consulting Provider of </a:t>
            </a:r>
            <a:r>
              <a:rPr lang="en-US" sz="2400" dirty="0" smtClean="0"/>
              <a:t>Amazon web services giving international services here in Nepal</a:t>
            </a:r>
          </a:p>
          <a:p>
            <a:pPr marL="457200" lvl="1" indent="0">
              <a:buNone/>
            </a:pPr>
            <a:r>
              <a:rPr lang="en-US" sz="2600" b="1" dirty="0" err="1" smtClean="0"/>
              <a:t>Cloudalaya</a:t>
            </a:r>
            <a:r>
              <a:rPr lang="en-US" sz="2600" dirty="0" smtClean="0"/>
              <a:t> </a:t>
            </a:r>
          </a:p>
          <a:p>
            <a:pPr lvl="2"/>
            <a:r>
              <a:rPr lang="en-US" sz="2400" dirty="0" smtClean="0"/>
              <a:t>Services provided by </a:t>
            </a:r>
            <a:r>
              <a:rPr lang="en-US" sz="2400" dirty="0" err="1" smtClean="0"/>
              <a:t>cloudalaya</a:t>
            </a:r>
            <a:r>
              <a:rPr lang="en-US" sz="2400" dirty="0" smtClean="0"/>
              <a:t> are as follow cloud services, cloud data analysis, Application Development, Data recovery and backup of consumer’s data</a:t>
            </a:r>
          </a:p>
        </p:txBody>
      </p:sp>
      <p:sp>
        <p:nvSpPr>
          <p:cNvPr id="6" name="Title 1">
            <a:extLst>
              <a:ext uri="{FF2B5EF4-FFF2-40B4-BE49-F238E27FC236}">
                <a16:creationId xmlns:a16="http://schemas.microsoft.com/office/drawing/2014/main" id="{7A75F788-951B-4EBA-BE03-87731A44142A}"/>
              </a:ext>
            </a:extLst>
          </p:cNvPr>
          <p:cNvSpPr txBox="1">
            <a:spLocks/>
          </p:cNvSpPr>
          <p:nvPr/>
        </p:nvSpPr>
        <p:spPr>
          <a:xfrm>
            <a:off x="0" y="2"/>
            <a:ext cx="12192000" cy="1088570"/>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smtClean="0">
                <a:solidFill>
                  <a:schemeClr val="bg2">
                    <a:lumMod val="25000"/>
                  </a:schemeClr>
                </a:solidFill>
                <a:latin typeface="Century Gothic (Headings)"/>
              </a:rPr>
              <a:t>Cloud Computing Companies in </a:t>
            </a:r>
            <a:r>
              <a:rPr lang="en-US" sz="3200" b="1" dirty="0">
                <a:solidFill>
                  <a:schemeClr val="bg2">
                    <a:lumMod val="25000"/>
                  </a:schemeClr>
                </a:solidFill>
                <a:latin typeface="Century Gothic (Headings)"/>
              </a:rPr>
              <a:t>N</a:t>
            </a:r>
            <a:r>
              <a:rPr lang="en-US" sz="3200" b="1" dirty="0" smtClean="0">
                <a:solidFill>
                  <a:schemeClr val="bg2">
                    <a:lumMod val="25000"/>
                  </a:schemeClr>
                </a:solidFill>
                <a:latin typeface="Century Gothic (Headings)"/>
              </a:rPr>
              <a:t>epal</a:t>
            </a:r>
            <a:endParaRPr lang="en-US" sz="3200" b="1" dirty="0">
              <a:solidFill>
                <a:schemeClr val="bg2">
                  <a:lumMod val="25000"/>
                </a:schemeClr>
              </a:solidFill>
              <a:latin typeface="Century Gothic (Headings)"/>
            </a:endParaRPr>
          </a:p>
        </p:txBody>
      </p:sp>
      <p:pic>
        <p:nvPicPr>
          <p:cNvPr id="14" name="Picture 13"/>
          <p:cNvPicPr>
            <a:picLocks noChangeAspect="1"/>
          </p:cNvPicPr>
          <p:nvPr/>
        </p:nvPicPr>
        <p:blipFill>
          <a:blip r:embed="rId3"/>
          <a:stretch>
            <a:fillRect/>
          </a:stretch>
        </p:blipFill>
        <p:spPr>
          <a:xfrm>
            <a:off x="10840016" y="6361003"/>
            <a:ext cx="1352550" cy="419100"/>
          </a:xfrm>
          <a:prstGeom prst="rect">
            <a:avLst/>
          </a:prstGeom>
        </p:spPr>
      </p:pic>
      <p:pic>
        <p:nvPicPr>
          <p:cNvPr id="15" name="Picture 14"/>
          <p:cNvPicPr>
            <a:picLocks noChangeAspect="1"/>
          </p:cNvPicPr>
          <p:nvPr/>
        </p:nvPicPr>
        <p:blipFill>
          <a:blip r:embed="rId4"/>
          <a:stretch>
            <a:fillRect/>
          </a:stretch>
        </p:blipFill>
        <p:spPr>
          <a:xfrm>
            <a:off x="9164559" y="6361003"/>
            <a:ext cx="1485900" cy="419100"/>
          </a:xfrm>
          <a:prstGeom prst="rect">
            <a:avLst/>
          </a:prstGeom>
        </p:spPr>
      </p:pic>
      <p:sp>
        <p:nvSpPr>
          <p:cNvPr id="16" name="Rectangle 15"/>
          <p:cNvSpPr/>
          <p:nvPr/>
        </p:nvSpPr>
        <p:spPr>
          <a:xfrm>
            <a:off x="190500" y="6410771"/>
            <a:ext cx="1834156" cy="369332"/>
          </a:xfrm>
          <a:prstGeom prst="rect">
            <a:avLst/>
          </a:prstGeom>
        </p:spPr>
        <p:txBody>
          <a:bodyPr wrap="none">
            <a:spAutoFit/>
          </a:bodyPr>
          <a:lstStyle/>
          <a:p>
            <a:r>
              <a:rPr lang="en-US" b="1" dirty="0">
                <a:solidFill>
                  <a:srgbClr val="1A69B1"/>
                </a:solidFill>
              </a:rPr>
              <a:t>Cloud Computing</a:t>
            </a:r>
          </a:p>
        </p:txBody>
      </p:sp>
    </p:spTree>
    <p:extLst>
      <p:ext uri="{BB962C8B-B14F-4D97-AF65-F5344CB8AC3E}">
        <p14:creationId xmlns:p14="http://schemas.microsoft.com/office/powerpoint/2010/main" val="647416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3" ma:contentTypeDescription="Create a new document." ma:contentTypeScope="" ma:versionID="3f3f6f734efb866d8a8008aaecb782bf">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575a844cbdd46438d81e86832c0b7c5f"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F08E30-611D-4A89-A369-7FBA69618492}">
  <ds:schemaRefs>
    <ds:schemaRef ds:uri="http://schemas.microsoft.com/sharepoint/v3/contenttype/forms"/>
  </ds:schemaRefs>
</ds:datastoreItem>
</file>

<file path=customXml/itemProps2.xml><?xml version="1.0" encoding="utf-8"?>
<ds:datastoreItem xmlns:ds="http://schemas.openxmlformats.org/officeDocument/2006/customXml" ds:itemID="{A3BB8D93-4BC2-4115-AF8C-4992275BB140}">
  <ds:schemaRefs>
    <ds:schemaRef ds:uri="http://schemas.microsoft.com/office/infopath/2007/PartnerControls"/>
    <ds:schemaRef ds:uri="http://schemas.microsoft.com/office/2006/documentManagement/types"/>
    <ds:schemaRef ds:uri="http://www.w3.org/XML/1998/namespace"/>
    <ds:schemaRef ds:uri="http://purl.org/dc/elements/1.1/"/>
    <ds:schemaRef ds:uri="http://schemas.microsoft.com/office/2006/metadata/properties"/>
    <ds:schemaRef ds:uri="http://purl.org/dc/terms/"/>
    <ds:schemaRef ds:uri="849eb02e-efd2-47c3-a37d-16fbd6b96360"/>
    <ds:schemaRef ds:uri="http://purl.org/dc/dcmitype/"/>
    <ds:schemaRef ds:uri="http://schemas.openxmlformats.org/package/2006/metadata/core-properties"/>
    <ds:schemaRef ds:uri="0644ddd5-6f65-42bc-a3e0-87d5faa24e7b"/>
  </ds:schemaRefs>
</ds:datastoreItem>
</file>

<file path=customXml/itemProps3.xml><?xml version="1.0" encoding="utf-8"?>
<ds:datastoreItem xmlns:ds="http://schemas.openxmlformats.org/officeDocument/2006/customXml" ds:itemID="{1BCD2A32-1D18-41BC-8F5E-628CE8548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44ddd5-6f65-42bc-a3e0-87d5faa24e7b"/>
    <ds:schemaRef ds:uri="849eb02e-efd2-47c3-a37d-16fbd6b963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2524</TotalTime>
  <Words>1321</Words>
  <Application>Microsoft Office PowerPoint</Application>
  <PresentationFormat>Widescreen</PresentationFormat>
  <Paragraphs>81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Century Gothic (Headings)</vt:lpstr>
      <vt:lpstr>Times New Roman</vt:lpstr>
      <vt:lpstr>Wingdings</vt:lpstr>
      <vt:lpstr>Office Theme</vt:lpstr>
      <vt:lpstr> Cloud Computing in Nepal </vt:lpstr>
      <vt:lpstr>       Cloud Computing </vt:lpstr>
      <vt:lpstr>History of Cloud Computing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dc:title>
  <dc:creator>Saroj Dhital</dc:creator>
  <cp:lastModifiedBy>navaraj kafle</cp:lastModifiedBy>
  <cp:revision>123</cp:revision>
  <dcterms:created xsi:type="dcterms:W3CDTF">2020-05-27T16:34:37Z</dcterms:created>
  <dcterms:modified xsi:type="dcterms:W3CDTF">2022-02-24T18:24:59Z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