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64" r:id="rId3"/>
    <p:sldId id="286" r:id="rId4"/>
    <p:sldId id="265" r:id="rId5"/>
    <p:sldId id="257" r:id="rId6"/>
    <p:sldId id="258" r:id="rId7"/>
    <p:sldId id="259" r:id="rId8"/>
    <p:sldId id="260" r:id="rId9"/>
    <p:sldId id="261" r:id="rId10"/>
    <p:sldId id="262" r:id="rId11"/>
    <p:sldId id="263"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9466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2DCAA0-CD61-476E-B5CE-9549164E5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101704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2DCAA0-CD61-476E-B5CE-9549164E5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320067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2DCAA0-CD61-476E-B5CE-9549164E5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134161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2DCAA0-CD61-476E-B5CE-9549164E5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10021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CAA0-CD61-476E-B5CE-9549164E5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302960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2DCAA0-CD61-476E-B5CE-9549164E5009}"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34948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2DCAA0-CD61-476E-B5CE-9549164E5009}"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320230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2DCAA0-CD61-476E-B5CE-9549164E5009}"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28055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DCAA0-CD61-476E-B5CE-9549164E5009}" type="datetimeFigureOut">
              <a:rPr lang="en-US" smtClean="0"/>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424433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2DCAA0-CD61-476E-B5CE-9549164E5009}"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252506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2DCAA0-CD61-476E-B5CE-9549164E5009}"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A2A56-9049-41D1-8F05-564643F98F57}" type="slidenum">
              <a:rPr lang="en-US" smtClean="0"/>
              <a:t>‹#›</a:t>
            </a:fld>
            <a:endParaRPr lang="en-US"/>
          </a:p>
        </p:txBody>
      </p:sp>
    </p:spTree>
    <p:extLst>
      <p:ext uri="{BB962C8B-B14F-4D97-AF65-F5344CB8AC3E}">
        <p14:creationId xmlns:p14="http://schemas.microsoft.com/office/powerpoint/2010/main" val="412159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DCAA0-CD61-476E-B5CE-9549164E5009}" type="datetimeFigureOut">
              <a:rPr lang="en-US" smtClean="0"/>
              <a:t>2/25/2022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A2A56-9049-41D1-8F05-564643F98F57}" type="slidenum">
              <a:rPr lang="en-US" smtClean="0"/>
              <a:t>‹#›</a:t>
            </a:fld>
            <a:endParaRPr lang="en-US"/>
          </a:p>
        </p:txBody>
      </p:sp>
    </p:spTree>
    <p:extLst>
      <p:ext uri="{BB962C8B-B14F-4D97-AF65-F5344CB8AC3E}">
        <p14:creationId xmlns:p14="http://schemas.microsoft.com/office/powerpoint/2010/main" val="82677199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xml-tutorials.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gif"/><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C57B-EBC7-480D-875C-C58FA04BB92C}"/>
              </a:ext>
            </a:extLst>
          </p:cNvPr>
          <p:cNvSpPr>
            <a:spLocks noGrp="1"/>
          </p:cNvSpPr>
          <p:nvPr>
            <p:ph type="ctrTitle"/>
          </p:nvPr>
        </p:nvSpPr>
        <p:spPr>
          <a:xfrm>
            <a:off x="954833" y="139960"/>
            <a:ext cx="10512490" cy="1793130"/>
          </a:xfrm>
        </p:spPr>
        <p:txBody>
          <a:bodyPr>
            <a:normAutofit/>
          </a:bodyPr>
          <a:lstStyle/>
          <a:p>
            <a:r>
              <a:rPr lang="en-US" dirty="0">
                <a:solidFill>
                  <a:srgbClr val="002060"/>
                </a:solidFill>
              </a:rPr>
              <a:t>Service Oriented Architecture (SOA)</a:t>
            </a:r>
            <a:endParaRPr lang="en-US" dirty="0"/>
          </a:p>
        </p:txBody>
      </p:sp>
      <p:sp>
        <p:nvSpPr>
          <p:cNvPr id="3" name="Subtitle 2">
            <a:extLst>
              <a:ext uri="{FF2B5EF4-FFF2-40B4-BE49-F238E27FC236}">
                <a16:creationId xmlns:a16="http://schemas.microsoft.com/office/drawing/2014/main" id="{5456588F-6D6B-411B-966D-B596510F4582}"/>
              </a:ext>
            </a:extLst>
          </p:cNvPr>
          <p:cNvSpPr>
            <a:spLocks noGrp="1"/>
          </p:cNvSpPr>
          <p:nvPr>
            <p:ph type="subTitle" idx="1"/>
          </p:nvPr>
        </p:nvSpPr>
        <p:spPr>
          <a:xfrm>
            <a:off x="6002694" y="2221108"/>
            <a:ext cx="3710474" cy="3041357"/>
          </a:xfrm>
        </p:spPr>
        <p:txBody>
          <a:bodyPr>
            <a:noAutofit/>
          </a:bodyPr>
          <a:lstStyle/>
          <a:p>
            <a:pPr algn="just"/>
            <a:r>
              <a:rPr lang="en-US" dirty="0">
                <a:solidFill>
                  <a:srgbClr val="FF0000"/>
                </a:solidFill>
              </a:rPr>
              <a:t>Presenters:</a:t>
            </a:r>
          </a:p>
          <a:p>
            <a:pPr marL="342900" indent="-342900" algn="just">
              <a:buFont typeface="Wingdings" panose="05000000000000000000" pitchFamily="2" charset="2"/>
              <a:buChar char="Ø"/>
            </a:pPr>
            <a:r>
              <a:rPr lang="en-US" sz="2000" i="1" dirty="0">
                <a:solidFill>
                  <a:schemeClr val="accent4">
                    <a:lumMod val="50000"/>
                  </a:schemeClr>
                </a:solidFill>
              </a:rPr>
              <a:t>Rupak Gadtaula</a:t>
            </a:r>
          </a:p>
          <a:p>
            <a:pPr marL="342900" indent="-342900" algn="just">
              <a:buFont typeface="Wingdings" panose="05000000000000000000" pitchFamily="2" charset="2"/>
              <a:buChar char="Ø"/>
            </a:pPr>
            <a:r>
              <a:rPr lang="en-US" sz="2000" i="1" dirty="0" err="1">
                <a:solidFill>
                  <a:schemeClr val="accent4">
                    <a:lumMod val="50000"/>
                  </a:schemeClr>
                </a:solidFill>
              </a:rPr>
              <a:t>Abik</a:t>
            </a:r>
            <a:r>
              <a:rPr lang="en-US" sz="2000" i="1" dirty="0">
                <a:solidFill>
                  <a:schemeClr val="accent4">
                    <a:lumMod val="50000"/>
                  </a:schemeClr>
                </a:solidFill>
              </a:rPr>
              <a:t> </a:t>
            </a:r>
            <a:r>
              <a:rPr lang="en-US" sz="2000" i="1" dirty="0" err="1">
                <a:solidFill>
                  <a:schemeClr val="accent4">
                    <a:lumMod val="50000"/>
                  </a:schemeClr>
                </a:solidFill>
              </a:rPr>
              <a:t>Pokhrel</a:t>
            </a:r>
            <a:endParaRPr lang="en-US" sz="2000" i="1" dirty="0">
              <a:solidFill>
                <a:schemeClr val="accent4">
                  <a:lumMod val="50000"/>
                </a:schemeClr>
              </a:solidFill>
            </a:endParaRPr>
          </a:p>
          <a:p>
            <a:pPr marL="342900" indent="-342900" algn="just">
              <a:buFont typeface="Wingdings" panose="05000000000000000000" pitchFamily="2" charset="2"/>
              <a:buChar char="Ø"/>
            </a:pPr>
            <a:r>
              <a:rPr lang="en-US" sz="2000" i="1" dirty="0" err="1">
                <a:solidFill>
                  <a:schemeClr val="accent4">
                    <a:lumMod val="50000"/>
                  </a:schemeClr>
                </a:solidFill>
              </a:rPr>
              <a:t>Aneesh</a:t>
            </a:r>
            <a:r>
              <a:rPr lang="en-US" sz="2000" i="1" dirty="0">
                <a:solidFill>
                  <a:schemeClr val="accent4">
                    <a:lumMod val="50000"/>
                  </a:schemeClr>
                </a:solidFill>
              </a:rPr>
              <a:t> Nepal</a:t>
            </a:r>
          </a:p>
          <a:p>
            <a:pPr marL="342900" indent="-342900" algn="just">
              <a:buFont typeface="Wingdings" panose="05000000000000000000" pitchFamily="2" charset="2"/>
              <a:buChar char="Ø"/>
            </a:pPr>
            <a:r>
              <a:rPr lang="en-US" sz="2000" i="1" dirty="0" err="1">
                <a:solidFill>
                  <a:schemeClr val="accent4">
                    <a:lumMod val="50000"/>
                  </a:schemeClr>
                </a:solidFill>
              </a:rPr>
              <a:t>Anu</a:t>
            </a:r>
            <a:r>
              <a:rPr lang="en-US" sz="2000" i="1" dirty="0">
                <a:solidFill>
                  <a:schemeClr val="accent4">
                    <a:lumMod val="50000"/>
                  </a:schemeClr>
                </a:solidFill>
              </a:rPr>
              <a:t> </a:t>
            </a:r>
            <a:r>
              <a:rPr lang="en-US" sz="2000" i="1" dirty="0" err="1">
                <a:solidFill>
                  <a:schemeClr val="accent4">
                    <a:lumMod val="50000"/>
                  </a:schemeClr>
                </a:solidFill>
              </a:rPr>
              <a:t>Bogati</a:t>
            </a:r>
            <a:endParaRPr lang="en-US" sz="2000" i="1" dirty="0">
              <a:solidFill>
                <a:schemeClr val="accent4">
                  <a:lumMod val="50000"/>
                </a:schemeClr>
              </a:solidFill>
            </a:endParaRPr>
          </a:p>
          <a:p>
            <a:pPr marL="342900" indent="-342900" algn="just">
              <a:buFont typeface="Wingdings" panose="05000000000000000000" pitchFamily="2" charset="2"/>
              <a:buChar char="Ø"/>
            </a:pPr>
            <a:r>
              <a:rPr lang="en-US" sz="2000" i="1" dirty="0" err="1">
                <a:solidFill>
                  <a:schemeClr val="accent4">
                    <a:lumMod val="50000"/>
                  </a:schemeClr>
                </a:solidFill>
              </a:rPr>
              <a:t>Bipin</a:t>
            </a:r>
            <a:r>
              <a:rPr lang="en-US" sz="2000" i="1" dirty="0">
                <a:solidFill>
                  <a:schemeClr val="accent4">
                    <a:lumMod val="50000"/>
                  </a:schemeClr>
                </a:solidFill>
              </a:rPr>
              <a:t> </a:t>
            </a:r>
            <a:r>
              <a:rPr lang="en-US" sz="2000" i="1" dirty="0" err="1">
                <a:solidFill>
                  <a:schemeClr val="accent4">
                    <a:lumMod val="50000"/>
                  </a:schemeClr>
                </a:solidFill>
              </a:rPr>
              <a:t>Quinkel</a:t>
            </a:r>
            <a:endParaRPr lang="en-US" sz="2000" i="1" dirty="0">
              <a:solidFill>
                <a:schemeClr val="accent4">
                  <a:lumMod val="50000"/>
                </a:schemeClr>
              </a:solidFill>
            </a:endParaRPr>
          </a:p>
          <a:p>
            <a:pPr marL="342900" indent="-342900" algn="just">
              <a:buFont typeface="Wingdings" panose="05000000000000000000" pitchFamily="2" charset="2"/>
              <a:buChar char="Ø"/>
            </a:pPr>
            <a:r>
              <a:rPr lang="en-US" sz="2000" i="1" dirty="0" err="1">
                <a:solidFill>
                  <a:schemeClr val="accent4">
                    <a:lumMod val="50000"/>
                  </a:schemeClr>
                </a:solidFill>
              </a:rPr>
              <a:t>Rachana</a:t>
            </a:r>
            <a:r>
              <a:rPr lang="en-US" sz="2000" i="1" dirty="0">
                <a:solidFill>
                  <a:schemeClr val="accent4">
                    <a:lumMod val="50000"/>
                  </a:schemeClr>
                </a:solidFill>
              </a:rPr>
              <a:t> </a:t>
            </a:r>
            <a:r>
              <a:rPr lang="en-US" sz="2000" i="1" dirty="0" err="1">
                <a:solidFill>
                  <a:schemeClr val="accent4">
                    <a:lumMod val="50000"/>
                  </a:schemeClr>
                </a:solidFill>
              </a:rPr>
              <a:t>Dahal</a:t>
            </a:r>
            <a:endParaRPr lang="en-GB" sz="2000" i="1" dirty="0">
              <a:solidFill>
                <a:schemeClr val="accent4">
                  <a:lumMod val="50000"/>
                </a:schemeClr>
              </a:solidFill>
            </a:endParaRPr>
          </a:p>
          <a:p>
            <a:pPr marL="342900" indent="-342900" algn="just">
              <a:buFont typeface="Wingdings" panose="05000000000000000000" pitchFamily="2" charset="2"/>
              <a:buChar char="Ø"/>
            </a:pPr>
            <a:endParaRPr lang="en-US" sz="800" dirty="0"/>
          </a:p>
          <a:p>
            <a:pPr marL="342900" indent="-342900" algn="just">
              <a:buFont typeface="Wingdings" panose="05000000000000000000" pitchFamily="2" charset="2"/>
              <a:buChar char="Ø"/>
            </a:pPr>
            <a:endParaRPr lang="en-US" sz="800" dirty="0"/>
          </a:p>
          <a:p>
            <a:pPr marL="342900" indent="-342900" algn="just">
              <a:buFont typeface="Wingdings" panose="05000000000000000000" pitchFamily="2" charset="2"/>
              <a:buChar char="Ø"/>
            </a:pPr>
            <a:endParaRPr lang="en-US" sz="800" dirty="0"/>
          </a:p>
          <a:p>
            <a:pPr marL="342900" indent="-342900" algn="just">
              <a:buFont typeface="Wingdings" panose="05000000000000000000" pitchFamily="2" charset="2"/>
              <a:buChar char="Ø"/>
            </a:pPr>
            <a:endParaRPr lang="en-US" sz="800" dirty="0"/>
          </a:p>
          <a:p>
            <a:pPr algn="just"/>
            <a:r>
              <a:rPr lang="en-US" sz="800" dirty="0"/>
              <a:t> </a:t>
            </a:r>
          </a:p>
          <a:p>
            <a:pPr marL="342900" indent="-342900" algn="just">
              <a:buFont typeface="Wingdings" panose="05000000000000000000" pitchFamily="2" charset="2"/>
              <a:buChar char="Ø"/>
            </a:pPr>
            <a:endParaRPr lang="en-US" sz="800" dirty="0"/>
          </a:p>
          <a:p>
            <a:pPr marL="342900" indent="-342900" algn="just">
              <a:buFont typeface="Wingdings" panose="05000000000000000000" pitchFamily="2" charset="2"/>
              <a:buChar char="Ø"/>
            </a:pPr>
            <a:endParaRPr lang="en-US" sz="800" dirty="0"/>
          </a:p>
          <a:p>
            <a:pPr marL="342900" indent="-342900" algn="just">
              <a:buFont typeface="Wingdings" panose="05000000000000000000" pitchFamily="2" charset="2"/>
              <a:buChar char="Ø"/>
            </a:pPr>
            <a:endParaRPr lang="en-US" sz="800" dirty="0"/>
          </a:p>
          <a:p>
            <a:pPr marL="342900" indent="-342900" algn="just">
              <a:buFont typeface="Wingdings" panose="05000000000000000000" pitchFamily="2" charset="2"/>
              <a:buChar char="Ø"/>
            </a:pPr>
            <a:endParaRPr lang="en-US" sz="800" dirty="0"/>
          </a:p>
          <a:p>
            <a:pPr algn="just"/>
            <a:endParaRPr lang="en-GB" sz="800" dirty="0"/>
          </a:p>
        </p:txBody>
      </p:sp>
      <p:sp>
        <p:nvSpPr>
          <p:cNvPr id="5" name="TextBox 4"/>
          <p:cNvSpPr txBox="1"/>
          <p:nvPr/>
        </p:nvSpPr>
        <p:spPr>
          <a:xfrm>
            <a:off x="363894"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213800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2868E5-F533-4E14-A095-5D5CD57ACE18}"/>
              </a:ext>
            </a:extLst>
          </p:cNvPr>
          <p:cNvSpPr>
            <a:spLocks noGrp="1"/>
          </p:cNvSpPr>
          <p:nvPr>
            <p:ph idx="1"/>
          </p:nvPr>
        </p:nvSpPr>
        <p:spPr>
          <a:xfrm>
            <a:off x="1771261" y="335901"/>
            <a:ext cx="9947988" cy="5738327"/>
          </a:xfrm>
        </p:spPr>
        <p:txBody>
          <a:bodyPr>
            <a:normAutofit fontScale="92500"/>
          </a:bodyPr>
          <a:lstStyle/>
          <a:p>
            <a:pPr marL="0" indent="0" algn="just">
              <a:buNone/>
            </a:pPr>
            <a:r>
              <a:rPr lang="en-US" dirty="0"/>
              <a:t>4. Service Reusability</a:t>
            </a:r>
          </a:p>
          <a:p>
            <a:pPr algn="just"/>
            <a:r>
              <a:rPr lang="en-US" sz="2000" i="1" dirty="0">
                <a:latin typeface="Calibri" panose="020F0502020204030204" pitchFamily="34" charset="0"/>
                <a:cs typeface="Calibri" panose="020F0502020204030204" pitchFamily="34" charset="0"/>
              </a:rPr>
              <a:t>Logic is divided into services with the intent of maximizing reuse. In any development company re-usability is a big topic because obviously one wouldn’t want to spend time and effort building the same code again and again across multiple applications which require them. Hence, once the code for a web service is written it should have the ability work with various application types.</a:t>
            </a:r>
          </a:p>
          <a:p>
            <a:pPr marL="0" indent="0" algn="just">
              <a:buNone/>
            </a:pPr>
            <a:r>
              <a:rPr lang="en-US" dirty="0"/>
              <a:t>5. Service Autonomy</a:t>
            </a:r>
          </a:p>
          <a:p>
            <a:pPr algn="just"/>
            <a:r>
              <a:rPr lang="en-US" sz="2000" i="1" dirty="0">
                <a:latin typeface="Calibri" panose="020F0502020204030204" pitchFamily="34" charset="0"/>
                <a:cs typeface="Calibri" panose="020F0502020204030204" pitchFamily="34" charset="0"/>
              </a:rPr>
              <a:t>Services should have control over the logic they encapsulate. The service knows everything on what functionality it offers and hence should also have complete control over the code it contains.</a:t>
            </a:r>
          </a:p>
          <a:p>
            <a:pPr marL="0" indent="0" algn="just">
              <a:buNone/>
            </a:pPr>
            <a:r>
              <a:rPr lang="en-US" dirty="0"/>
              <a:t>6. Service Statelessness</a:t>
            </a:r>
          </a:p>
          <a:p>
            <a:pPr algn="just"/>
            <a:r>
              <a:rPr lang="en-US" sz="2200" i="1" dirty="0">
                <a:latin typeface="Calibri" panose="020F0502020204030204" pitchFamily="34" charset="0"/>
                <a:cs typeface="Calibri" panose="020F0502020204030204" pitchFamily="34" charset="0"/>
              </a:rPr>
              <a:t>Ideally, services should be stateless. This means that services should not withhold information from one state to the other. This would need to be done from either the client application. An example can be an order placed on a shopping site. Now you can have a web service which gives you the price of a particular item. But if the items are added to a shopping cart and the web page navigates to the page where you do the payment, the responsibility of the price of the item to be transferred to the payment page should not be done by the web service. Instead, it needs to be done by the web application.</a:t>
            </a:r>
          </a:p>
          <a:p>
            <a:pPr algn="just"/>
            <a:endParaRPr lang="en-US" dirty="0"/>
          </a:p>
        </p:txBody>
      </p:sp>
      <p:sp>
        <p:nvSpPr>
          <p:cNvPr id="3" name="TextBox 2"/>
          <p:cNvSpPr txBox="1"/>
          <p:nvPr/>
        </p:nvSpPr>
        <p:spPr>
          <a:xfrm>
            <a:off x="385665"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046292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6D97A-52C0-4C23-846B-27A5E7269DCA}"/>
              </a:ext>
            </a:extLst>
          </p:cNvPr>
          <p:cNvSpPr>
            <a:spLocks noGrp="1"/>
          </p:cNvSpPr>
          <p:nvPr>
            <p:ph idx="1"/>
          </p:nvPr>
        </p:nvSpPr>
        <p:spPr>
          <a:xfrm>
            <a:off x="1088572" y="211799"/>
            <a:ext cx="10515600" cy="6604986"/>
          </a:xfrm>
        </p:spPr>
        <p:txBody>
          <a:bodyPr/>
          <a:lstStyle/>
          <a:p>
            <a:pPr marL="0" indent="0" algn="just">
              <a:buNone/>
            </a:pPr>
            <a:r>
              <a:rPr lang="en-US" dirty="0"/>
              <a:t>7. Service Discoverability</a:t>
            </a:r>
          </a:p>
          <a:p>
            <a:pPr algn="just"/>
            <a:r>
              <a:rPr lang="en-US" sz="2000" i="1" dirty="0">
                <a:latin typeface="Calibri" panose="020F0502020204030204" pitchFamily="34" charset="0"/>
                <a:cs typeface="Calibri" panose="020F0502020204030204" pitchFamily="34" charset="0"/>
              </a:rPr>
              <a:t>Services can be discovered (usually in a service registry). We have already seen this in the concept of the UDDI, which performs a registry which can hold information about the web service.</a:t>
            </a:r>
          </a:p>
          <a:p>
            <a:pPr marL="0" indent="0" algn="just">
              <a:buNone/>
            </a:pPr>
            <a:r>
              <a:rPr lang="en-US" dirty="0"/>
              <a:t>8. Service Composability</a:t>
            </a:r>
          </a:p>
          <a:p>
            <a:pPr algn="just"/>
            <a:r>
              <a:rPr lang="en-US" sz="2000" i="1" dirty="0">
                <a:latin typeface="Calibri" panose="020F0502020204030204" pitchFamily="34" charset="0"/>
                <a:cs typeface="Calibri" panose="020F0502020204030204" pitchFamily="34" charset="0"/>
              </a:rPr>
              <a:t>Services break big problems into little problems. One should never embed all functionality of an application into one single service but instead, break the service down into modules each with a separate business functionality.</a:t>
            </a:r>
          </a:p>
          <a:p>
            <a:pPr marL="0" indent="0" algn="just">
              <a:buNone/>
            </a:pPr>
            <a:r>
              <a:rPr lang="en-US" dirty="0"/>
              <a:t>9. Service Interoperability</a:t>
            </a:r>
          </a:p>
          <a:p>
            <a:pPr algn="just"/>
            <a:r>
              <a:rPr lang="en-US" sz="2000" i="1" dirty="0">
                <a:latin typeface="Calibri" panose="020F0502020204030204" pitchFamily="34" charset="0"/>
                <a:cs typeface="Calibri" panose="020F0502020204030204" pitchFamily="34" charset="0"/>
              </a:rPr>
              <a:t>Services should use standards that allow diverse subscribers to use the service. In web services, standards as </a:t>
            </a:r>
            <a:r>
              <a:rPr lang="en-US" sz="2000" i="1" dirty="0">
                <a:latin typeface="Calibri" panose="020F0502020204030204" pitchFamily="34" charset="0"/>
                <a:cs typeface="Calibri" panose="020F0502020204030204" pitchFamily="34" charset="0"/>
                <a:hlinkClick r:id="rId2"/>
              </a:rPr>
              <a:t>XML</a:t>
            </a:r>
            <a:r>
              <a:rPr lang="en-US" sz="2000" i="1" dirty="0">
                <a:latin typeface="Calibri" panose="020F0502020204030204" pitchFamily="34" charset="0"/>
                <a:cs typeface="Calibri" panose="020F0502020204030204" pitchFamily="34" charset="0"/>
              </a:rPr>
              <a:t> and communication over HTTP is used to ensure it conforms to this principle.</a:t>
            </a:r>
          </a:p>
        </p:txBody>
      </p:sp>
      <p:sp>
        <p:nvSpPr>
          <p:cNvPr id="4" name="TextBox 3"/>
          <p:cNvSpPr txBox="1"/>
          <p:nvPr/>
        </p:nvSpPr>
        <p:spPr>
          <a:xfrm>
            <a:off x="401217" y="6205830"/>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3645713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and </a:t>
            </a:r>
            <a:r>
              <a:rPr lang="en-US" dirty="0" smtClean="0"/>
              <a:t>SOA-Combination</a:t>
            </a:r>
            <a:r>
              <a:rPr lang="en-US" dirty="0"/>
              <a:t> </a:t>
            </a:r>
          </a:p>
        </p:txBody>
      </p:sp>
      <p:sp>
        <p:nvSpPr>
          <p:cNvPr id="3" name="Content Placeholder 2"/>
          <p:cNvSpPr>
            <a:spLocks noGrp="1"/>
          </p:cNvSpPr>
          <p:nvPr>
            <p:ph idx="1"/>
          </p:nvPr>
        </p:nvSpPr>
        <p:spPr/>
        <p:txBody>
          <a:bodyPr>
            <a:normAutofit/>
          </a:bodyPr>
          <a:lstStyle/>
          <a:p>
            <a:pPr algn="just"/>
            <a:r>
              <a:rPr lang="en-US" sz="2400" i="1" dirty="0"/>
              <a:t>SOA binds how you will both deliver and leverage cloud based services. Cloud computing relies on service- orientation to loosely-couple applications to underlying infrastructure model for using web services </a:t>
            </a:r>
            <a:endParaRPr lang="en-US" sz="2400" i="1" dirty="0" smtClean="0"/>
          </a:p>
          <a:p>
            <a:pPr algn="just"/>
            <a:r>
              <a:rPr lang="en-US" sz="2400" i="1" dirty="0"/>
              <a:t> It uses web services to compose complex, customizable, distributed applications and encapsulate legacy systems</a:t>
            </a:r>
          </a:p>
        </p:txBody>
      </p:sp>
      <p:sp>
        <p:nvSpPr>
          <p:cNvPr id="4" name="TextBox 3"/>
          <p:cNvSpPr txBox="1"/>
          <p:nvPr/>
        </p:nvSpPr>
        <p:spPr>
          <a:xfrm>
            <a:off x="363894"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3696069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272"/>
            <a:ext cx="10662699" cy="1270519"/>
          </a:xfrm>
        </p:spPr>
        <p:txBody>
          <a:bodyPr>
            <a:normAutofit fontScale="90000"/>
          </a:bodyPr>
          <a:lstStyle/>
          <a:p>
            <a:r>
              <a:rPr lang="en-US" dirty="0"/>
              <a:t>What does SOA provide for easily transitioning into a cloud computing environment?</a:t>
            </a:r>
          </a:p>
        </p:txBody>
      </p:sp>
      <p:sp>
        <p:nvSpPr>
          <p:cNvPr id="3" name="Content Placeholder 2"/>
          <p:cNvSpPr>
            <a:spLocks noGrp="1"/>
          </p:cNvSpPr>
          <p:nvPr>
            <p:ph idx="1"/>
          </p:nvPr>
        </p:nvSpPr>
        <p:spPr/>
        <p:txBody>
          <a:bodyPr>
            <a:normAutofit/>
          </a:bodyPr>
          <a:lstStyle/>
          <a:p>
            <a:pPr algn="just"/>
            <a:r>
              <a:rPr lang="en-US" sz="2400" i="1" dirty="0"/>
              <a:t>One of the common misconceptions of IT and businesses is that SOA and cloud computing are simply the same and each one can replace the other. However, a more detailed look into the two systems reveals that they are actually complementary. Each supplies unique capability and functionality, and the two work together to provide an enterprise agility solution</a:t>
            </a:r>
            <a:r>
              <a:rPr lang="en-US" sz="2400" i="1" dirty="0" smtClean="0"/>
              <a:t>.</a:t>
            </a:r>
          </a:p>
          <a:p>
            <a:pPr algn="just"/>
            <a:r>
              <a:rPr lang="en-US" sz="2400" i="1" dirty="0"/>
              <a:t>SOA is an architectural approach that creates services that are then shared and reused among the system itself. On the other hand, cloud computing is about creating an environment where ease of access to and usage of services is the main goal.</a:t>
            </a:r>
          </a:p>
        </p:txBody>
      </p:sp>
      <p:sp>
        <p:nvSpPr>
          <p:cNvPr id="4" name="TextBox 3"/>
          <p:cNvSpPr txBox="1"/>
          <p:nvPr/>
        </p:nvSpPr>
        <p:spPr>
          <a:xfrm>
            <a:off x="354564"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73263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SOA</a:t>
            </a:r>
            <a:endParaRPr lang="en-US" dirty="0"/>
          </a:p>
        </p:txBody>
      </p:sp>
      <p:sp>
        <p:nvSpPr>
          <p:cNvPr id="3" name="Content Placeholder 2"/>
          <p:cNvSpPr>
            <a:spLocks noGrp="1"/>
          </p:cNvSpPr>
          <p:nvPr>
            <p:ph idx="1"/>
          </p:nvPr>
        </p:nvSpPr>
        <p:spPr/>
        <p:txBody>
          <a:bodyPr>
            <a:normAutofit/>
          </a:bodyPr>
          <a:lstStyle/>
          <a:p>
            <a:pPr algn="just"/>
            <a:r>
              <a:rPr lang="en-US" sz="2400" i="1" dirty="0" smtClean="0"/>
              <a:t>SOA </a:t>
            </a:r>
            <a:r>
              <a:rPr lang="en-US" sz="2400" i="1" dirty="0"/>
              <a:t>is at the core of the service- oriented computing platform. </a:t>
            </a:r>
          </a:p>
          <a:p>
            <a:pPr algn="just"/>
            <a:r>
              <a:rPr lang="en-US" sz="2400" i="1" dirty="0" smtClean="0"/>
              <a:t>SOA </a:t>
            </a:r>
            <a:r>
              <a:rPr lang="en-US" sz="2400" i="1" dirty="0"/>
              <a:t>increases quality of service. </a:t>
            </a:r>
          </a:p>
          <a:p>
            <a:pPr algn="just"/>
            <a:r>
              <a:rPr lang="en-US" sz="2400" i="1" dirty="0" smtClean="0"/>
              <a:t>SOA </a:t>
            </a:r>
            <a:r>
              <a:rPr lang="en-US" sz="2400" i="1" dirty="0"/>
              <a:t>is fundamentally autonomous. </a:t>
            </a:r>
          </a:p>
          <a:p>
            <a:pPr algn="just"/>
            <a:r>
              <a:rPr lang="en-US" sz="2400" i="1" dirty="0" smtClean="0"/>
              <a:t>SOA </a:t>
            </a:r>
            <a:r>
              <a:rPr lang="en-US" sz="2400" i="1" dirty="0"/>
              <a:t>is based on open standards. </a:t>
            </a:r>
          </a:p>
          <a:p>
            <a:pPr algn="just"/>
            <a:r>
              <a:rPr lang="en-US" sz="2400" i="1" dirty="0" smtClean="0"/>
              <a:t>SOA </a:t>
            </a:r>
            <a:r>
              <a:rPr lang="en-US" sz="2400" i="1" dirty="0"/>
              <a:t>supports vendor diversity. </a:t>
            </a:r>
          </a:p>
          <a:p>
            <a:pPr algn="just"/>
            <a:r>
              <a:rPr lang="en-US" sz="2400" i="1" dirty="0" smtClean="0"/>
              <a:t>SOA </a:t>
            </a:r>
            <a:r>
              <a:rPr lang="en-US" sz="2400" i="1" dirty="0"/>
              <a:t>fosters intrinsic interoperability. </a:t>
            </a:r>
          </a:p>
          <a:p>
            <a:pPr algn="just"/>
            <a:r>
              <a:rPr lang="en-US" sz="2400" i="1" dirty="0" smtClean="0"/>
              <a:t>SOA </a:t>
            </a:r>
            <a:r>
              <a:rPr lang="en-US" sz="2400" i="1" dirty="0"/>
              <a:t>promotes discovery. </a:t>
            </a:r>
          </a:p>
          <a:p>
            <a:pPr algn="just"/>
            <a:r>
              <a:rPr lang="en-US" sz="2400" i="1" dirty="0" smtClean="0"/>
              <a:t>SOA </a:t>
            </a:r>
            <a:r>
              <a:rPr lang="en-US" sz="2400" i="1" dirty="0"/>
              <a:t>promotes federation. </a:t>
            </a:r>
          </a:p>
          <a:p>
            <a:pPr algn="just"/>
            <a:r>
              <a:rPr lang="en-US" sz="2400" i="1" dirty="0" smtClean="0"/>
              <a:t>SOA </a:t>
            </a:r>
            <a:r>
              <a:rPr lang="en-US" sz="2400" i="1" dirty="0"/>
              <a:t>promotes architectural composability.</a:t>
            </a:r>
          </a:p>
        </p:txBody>
      </p:sp>
      <p:sp>
        <p:nvSpPr>
          <p:cNvPr id="4" name="TextBox 3"/>
          <p:cNvSpPr txBox="1"/>
          <p:nvPr/>
        </p:nvSpPr>
        <p:spPr>
          <a:xfrm>
            <a:off x="373225" y="6319744"/>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595071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the points are explained.</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i="1" dirty="0" smtClean="0"/>
              <a:t>1. SOA </a:t>
            </a:r>
            <a:r>
              <a:rPr lang="en-US" sz="2400" i="1" dirty="0"/>
              <a:t>is at the core of the service-oriented computing platform. </a:t>
            </a:r>
          </a:p>
          <a:p>
            <a:pPr algn="just">
              <a:buFont typeface="Wingdings" panose="05000000000000000000" pitchFamily="2" charset="2"/>
              <a:buChar char="Ø"/>
            </a:pPr>
            <a:r>
              <a:rPr lang="en-US" sz="2400" i="1" dirty="0" smtClean="0"/>
              <a:t>	An </a:t>
            </a:r>
            <a:r>
              <a:rPr lang="en-US" sz="2400" i="1" dirty="0"/>
              <a:t>application computing platform consisting of Web services technology and service-orientation principles. </a:t>
            </a:r>
            <a:endParaRPr lang="en-US" sz="2400" i="1" dirty="0" smtClean="0"/>
          </a:p>
          <a:p>
            <a:pPr algn="just">
              <a:buFont typeface="Wingdings" panose="05000000000000000000" pitchFamily="2" charset="2"/>
              <a:buChar char="Ø"/>
            </a:pPr>
            <a:r>
              <a:rPr lang="en-US" sz="2400" i="1" dirty="0"/>
              <a:t>	</a:t>
            </a:r>
            <a:r>
              <a:rPr lang="en-US" sz="2400" i="1" dirty="0" smtClean="0"/>
              <a:t>Represents </a:t>
            </a:r>
            <a:r>
              <a:rPr lang="en-US" sz="2400" i="1" dirty="0"/>
              <a:t>an architecture that promotes service- orientation through the use of Web services.  </a:t>
            </a:r>
            <a:endParaRPr lang="en-US" sz="2400" i="1" dirty="0" smtClean="0"/>
          </a:p>
          <a:p>
            <a:pPr algn="just">
              <a:buFont typeface="Wingdings" panose="05000000000000000000" pitchFamily="2" charset="2"/>
              <a:buChar char="Ø"/>
            </a:pPr>
            <a:endParaRPr lang="en-US" sz="2400" i="1" dirty="0" smtClean="0"/>
          </a:p>
          <a:p>
            <a:pPr marL="0" indent="0" algn="just">
              <a:buNone/>
            </a:pPr>
            <a:r>
              <a:rPr lang="en-US" sz="2400" i="1" dirty="0" smtClean="0"/>
              <a:t>2. SOA increases quality of service </a:t>
            </a:r>
          </a:p>
          <a:p>
            <a:pPr algn="just">
              <a:buFont typeface="Wingdings" panose="05000000000000000000" pitchFamily="2" charset="2"/>
              <a:buChar char="Ø"/>
            </a:pPr>
            <a:r>
              <a:rPr lang="en-US" sz="2400" i="1" dirty="0" smtClean="0"/>
              <a:t>There is a need to bring SOA to a point where it can implement enterprise-level functionality as safely and reliably as the more established distributed architectures already do.</a:t>
            </a:r>
            <a:endParaRPr lang="en-US" sz="2400" i="1" dirty="0"/>
          </a:p>
        </p:txBody>
      </p:sp>
      <p:sp>
        <p:nvSpPr>
          <p:cNvPr id="4" name="TextBox 3"/>
          <p:cNvSpPr txBox="1"/>
          <p:nvPr/>
        </p:nvSpPr>
        <p:spPr>
          <a:xfrm>
            <a:off x="345233"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2943514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690466"/>
            <a:ext cx="10136155" cy="3909526"/>
          </a:xfrm>
        </p:spPr>
        <p:txBody>
          <a:bodyPr/>
          <a:lstStyle/>
          <a:p>
            <a:pPr marL="0" indent="0" algn="just">
              <a:buNone/>
            </a:pPr>
            <a:r>
              <a:rPr lang="en-US" dirty="0" smtClean="0"/>
              <a:t>3. SOA </a:t>
            </a:r>
            <a:r>
              <a:rPr lang="en-US" dirty="0"/>
              <a:t>is based on open standards </a:t>
            </a:r>
            <a:endParaRPr lang="en-US" dirty="0" smtClean="0"/>
          </a:p>
          <a:p>
            <a:pPr algn="just">
              <a:buFont typeface="Wingdings" panose="05000000000000000000" pitchFamily="2" charset="2"/>
              <a:buChar char="Ø"/>
            </a:pPr>
            <a:r>
              <a:rPr lang="en-US" sz="1800" i="1" dirty="0" smtClean="0"/>
              <a:t> </a:t>
            </a:r>
            <a:r>
              <a:rPr lang="en-US" sz="2000" i="1" dirty="0" smtClean="0"/>
              <a:t>Significant </a:t>
            </a:r>
            <a:r>
              <a:rPr lang="en-US" sz="2000" i="1" dirty="0"/>
              <a:t>characteristic of Web services is the fact that data exchange is governed by open standards. </a:t>
            </a:r>
            <a:endParaRPr lang="en-US" sz="2000" i="1" dirty="0" smtClean="0"/>
          </a:p>
          <a:p>
            <a:pPr algn="just">
              <a:buFont typeface="Wingdings" panose="05000000000000000000" pitchFamily="2" charset="2"/>
              <a:buChar char="Ø"/>
            </a:pPr>
            <a:r>
              <a:rPr lang="en-US" sz="2000" i="1" dirty="0" smtClean="0"/>
              <a:t> After </a:t>
            </a:r>
            <a:r>
              <a:rPr lang="en-US" sz="2000" i="1" dirty="0"/>
              <a:t>a message is sent from one Web service to another it travels via a set of protocols that is globally standardized and accepted. i.e. the message itself is standardized, both in format and in how it represents its payload.</a:t>
            </a:r>
          </a:p>
        </p:txBody>
      </p:sp>
      <p:sp>
        <p:nvSpPr>
          <p:cNvPr id="4" name="TextBox 3"/>
          <p:cNvSpPr txBox="1"/>
          <p:nvPr/>
        </p:nvSpPr>
        <p:spPr>
          <a:xfrm>
            <a:off x="373225" y="6205830"/>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444238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657" y="111967"/>
            <a:ext cx="9144000" cy="824076"/>
          </a:xfrm>
        </p:spPr>
        <p:txBody>
          <a:bodyPr>
            <a:normAutofit/>
          </a:bodyPr>
          <a:lstStyle/>
          <a:p>
            <a:r>
              <a:rPr lang="en-GB" sz="3600" dirty="0" smtClean="0">
                <a:latin typeface="New times roman"/>
              </a:rPr>
              <a:t>Role Of Standard in SOA</a:t>
            </a:r>
            <a:endParaRPr lang="en-IN" sz="3600" dirty="0">
              <a:latin typeface="New times roman"/>
            </a:endParaRPr>
          </a:p>
        </p:txBody>
      </p:sp>
      <p:sp>
        <p:nvSpPr>
          <p:cNvPr id="3" name="Subtitle 2"/>
          <p:cNvSpPr>
            <a:spLocks noGrp="1"/>
          </p:cNvSpPr>
          <p:nvPr>
            <p:ph type="subTitle" idx="1"/>
          </p:nvPr>
        </p:nvSpPr>
        <p:spPr>
          <a:xfrm>
            <a:off x="2102498" y="1174551"/>
            <a:ext cx="9144000" cy="4792771"/>
          </a:xfrm>
        </p:spPr>
        <p:txBody>
          <a:bodyPr>
            <a:normAutofit/>
          </a:bodyPr>
          <a:lstStyle/>
          <a:p>
            <a:pPr algn="just"/>
            <a:r>
              <a:rPr lang="en-GB" dirty="0" smtClean="0"/>
              <a:t>SOA are highly dependent of the standard and contact because of the following benefits:</a:t>
            </a:r>
          </a:p>
          <a:p>
            <a:pPr algn="just"/>
            <a:endParaRPr lang="en-GB" dirty="0"/>
          </a:p>
          <a:p>
            <a:pPr marL="342900" indent="-342900" algn="just">
              <a:buFont typeface="Arial" panose="020B0604020202020204" pitchFamily="34" charset="0"/>
              <a:buChar char="•"/>
            </a:pPr>
            <a:r>
              <a:rPr lang="en-GB" i="1" dirty="0" smtClean="0"/>
              <a:t>It uses Standard across the whole system and partners.</a:t>
            </a:r>
          </a:p>
          <a:p>
            <a:pPr marL="342900" indent="-342900" algn="just">
              <a:buFont typeface="Arial" panose="020B0604020202020204" pitchFamily="34" charset="0"/>
              <a:buChar char="•"/>
            </a:pPr>
            <a:endParaRPr lang="en-GB" i="1" dirty="0" smtClean="0"/>
          </a:p>
          <a:p>
            <a:pPr marL="342900" indent="-342900" algn="just">
              <a:buFont typeface="Arial" panose="020B0604020202020204" pitchFamily="34" charset="0"/>
              <a:buChar char="•"/>
            </a:pPr>
            <a:r>
              <a:rPr lang="en-GB" i="1" dirty="0" smtClean="0"/>
              <a:t>Standard guarantee of Quality of Service (</a:t>
            </a:r>
            <a:r>
              <a:rPr lang="en-GB" i="1" dirty="0" err="1" smtClean="0"/>
              <a:t>QoS</a:t>
            </a:r>
            <a:r>
              <a:rPr lang="en-GB" i="1" dirty="0" smtClean="0"/>
              <a:t>).</a:t>
            </a:r>
          </a:p>
          <a:p>
            <a:pPr marL="342900" indent="-342900" algn="just">
              <a:buFont typeface="Arial" panose="020B0604020202020204" pitchFamily="34" charset="0"/>
              <a:buChar char="•"/>
            </a:pPr>
            <a:endParaRPr lang="en-GB" i="1" dirty="0" smtClean="0"/>
          </a:p>
          <a:p>
            <a:pPr marL="342900" indent="-342900" algn="just">
              <a:buFont typeface="Arial" panose="020B0604020202020204" pitchFamily="34" charset="0"/>
              <a:buChar char="•"/>
            </a:pPr>
            <a:r>
              <a:rPr lang="en-GB" i="1" dirty="0" smtClean="0"/>
              <a:t>It uses standard for better management and Visibility of IT assets.</a:t>
            </a:r>
          </a:p>
          <a:p>
            <a:pPr marL="342900" indent="-342900" algn="just">
              <a:buFont typeface="Arial" panose="020B0604020202020204" pitchFamily="34" charset="0"/>
              <a:buChar char="•"/>
            </a:pPr>
            <a:endParaRPr lang="en-GB" i="1" dirty="0" smtClean="0"/>
          </a:p>
          <a:p>
            <a:pPr marL="342900" indent="-342900" algn="just">
              <a:buFont typeface="Arial" panose="020B0604020202020204" pitchFamily="34" charset="0"/>
              <a:buChar char="•"/>
            </a:pPr>
            <a:r>
              <a:rPr lang="en-GB" i="1" dirty="0" smtClean="0"/>
              <a:t>By using Standard With the help of flexibility by reducing dependencies on a specific implementation.</a:t>
            </a:r>
          </a:p>
          <a:p>
            <a:pPr algn="l"/>
            <a:endParaRPr lang="en-GB" dirty="0" smtClean="0"/>
          </a:p>
        </p:txBody>
      </p:sp>
      <p:sp>
        <p:nvSpPr>
          <p:cNvPr id="4" name="TextBox 3"/>
          <p:cNvSpPr txBox="1"/>
          <p:nvPr/>
        </p:nvSpPr>
        <p:spPr>
          <a:xfrm>
            <a:off x="413657" y="6319744"/>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3549280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772" y="317242"/>
            <a:ext cx="9257523" cy="905069"/>
          </a:xfrm>
        </p:spPr>
        <p:txBody>
          <a:bodyPr/>
          <a:lstStyle/>
          <a:p>
            <a:pPr algn="ctr"/>
            <a:r>
              <a:rPr lang="en-GB" dirty="0" smtClean="0">
                <a:latin typeface="New times roman"/>
              </a:rPr>
              <a:t>SOA Life cycles </a:t>
            </a:r>
            <a:endParaRPr lang="en-IN" dirty="0">
              <a:latin typeface="New times roman"/>
            </a:endParaRPr>
          </a:p>
        </p:txBody>
      </p:sp>
      <p:sp>
        <p:nvSpPr>
          <p:cNvPr id="3" name="Content Placeholder 2"/>
          <p:cNvSpPr>
            <a:spLocks noGrp="1"/>
          </p:cNvSpPr>
          <p:nvPr>
            <p:ph idx="1"/>
          </p:nvPr>
        </p:nvSpPr>
        <p:spPr/>
        <p:txBody>
          <a:bodyPr>
            <a:normAutofit/>
          </a:bodyPr>
          <a:lstStyle/>
          <a:p>
            <a:r>
              <a:rPr lang="en-GB" sz="2400" i="1" dirty="0"/>
              <a:t>The lifecycle of an SOA delivery project is simply comprised of a series of steps that need to be completed to construct the services for a given service-oriented solution</a:t>
            </a:r>
            <a:r>
              <a:rPr lang="en-GB" sz="2400" i="1" dirty="0" smtClean="0"/>
              <a:t>.</a:t>
            </a:r>
            <a:endParaRPr lang="en-IN" sz="2400" i="1" dirty="0"/>
          </a:p>
          <a:p>
            <a:endParaRPr lang="en-GB" sz="2000" i="1" dirty="0" smtClean="0"/>
          </a:p>
          <a:p>
            <a:r>
              <a:rPr lang="en-GB" sz="2400" i="1" dirty="0"/>
              <a:t>Development projects for service-oriented solutions are, on the surface, much like other custom development projects for distributed applications</a:t>
            </a:r>
            <a:endParaRPr lang="en-IN" sz="2000" i="1" dirty="0"/>
          </a:p>
        </p:txBody>
      </p:sp>
      <p:sp>
        <p:nvSpPr>
          <p:cNvPr id="4" name="TextBox 3"/>
          <p:cNvSpPr txBox="1"/>
          <p:nvPr/>
        </p:nvSpPr>
        <p:spPr>
          <a:xfrm>
            <a:off x="345233"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713367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12" y="-329151"/>
            <a:ext cx="11120534" cy="6550091"/>
          </a:xfrm>
        </p:spPr>
        <p:txBody>
          <a:bodyPr>
            <a:normAutofit/>
          </a:bodyPr>
          <a:lstStyle/>
          <a:p>
            <a:pPr algn="ctr"/>
            <a:r>
              <a:rPr lang="en-GB" sz="4000" dirty="0" smtClean="0"/>
              <a:t>Life Cycle of SOA</a:t>
            </a: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a:t/>
            </a:r>
            <a:br>
              <a:rPr lang="en-GB" dirty="0"/>
            </a:br>
            <a:r>
              <a:rPr lang="en-GB" dirty="0" smtClean="0"/>
              <a:t/>
            </a:r>
            <a:br>
              <a:rPr lang="en-GB"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00" y="1015593"/>
            <a:ext cx="9832157" cy="5318603"/>
          </a:xfrm>
          <a:prstGeom prst="rect">
            <a:avLst/>
          </a:prstGeom>
        </p:spPr>
      </p:pic>
      <p:sp>
        <p:nvSpPr>
          <p:cNvPr id="5" name="TextBox 4"/>
          <p:cNvSpPr txBox="1"/>
          <p:nvPr/>
        </p:nvSpPr>
        <p:spPr>
          <a:xfrm>
            <a:off x="352613" y="6334196"/>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999" y="6220940"/>
            <a:ext cx="2164702" cy="483246"/>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27701" y="6237667"/>
            <a:ext cx="1621972" cy="483246"/>
          </a:xfrm>
          <a:prstGeom prst="rect">
            <a:avLst/>
          </a:prstGeom>
        </p:spPr>
      </p:pic>
    </p:spTree>
    <p:extLst>
      <p:ext uri="{BB962C8B-B14F-4D97-AF65-F5344CB8AC3E}">
        <p14:creationId xmlns:p14="http://schemas.microsoft.com/office/powerpoint/2010/main" val="19663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610" y="0"/>
            <a:ext cx="9144000" cy="998375"/>
          </a:xfrm>
        </p:spPr>
        <p:txBody>
          <a:bodyPr>
            <a:normAutofit/>
          </a:bodyPr>
          <a:lstStyle/>
          <a:p>
            <a:r>
              <a:rPr lang="en-US" dirty="0"/>
              <a:t>SOA-Introduction</a:t>
            </a:r>
            <a:endParaRPr lang="en-GB" dirty="0"/>
          </a:p>
        </p:txBody>
      </p:sp>
      <p:sp>
        <p:nvSpPr>
          <p:cNvPr id="3" name="Subtitle 2"/>
          <p:cNvSpPr>
            <a:spLocks noGrp="1"/>
          </p:cNvSpPr>
          <p:nvPr>
            <p:ph type="subTitle" idx="1"/>
          </p:nvPr>
        </p:nvSpPr>
        <p:spPr>
          <a:xfrm>
            <a:off x="955610" y="1101011"/>
            <a:ext cx="9766042" cy="5421086"/>
          </a:xfrm>
        </p:spPr>
        <p:txBody>
          <a:bodyPr>
            <a:normAutofit/>
          </a:bodyPr>
          <a:lstStyle/>
          <a:p>
            <a:pPr marL="342900" indent="-342900" algn="just">
              <a:buFont typeface="Arial" panose="020B0604020202020204" pitchFamily="34" charset="0"/>
              <a:buChar char="•"/>
            </a:pPr>
            <a:r>
              <a:rPr lang="en-GB" sz="2800" dirty="0"/>
              <a:t> </a:t>
            </a:r>
            <a:r>
              <a:rPr lang="en-GB" sz="2000" i="1" dirty="0" smtClean="0"/>
              <a:t>It is a </a:t>
            </a:r>
            <a:r>
              <a:rPr lang="en-GB" sz="2000" i="1" dirty="0"/>
              <a:t>type of software design that makes software components reusable using service interfaces that use a common communication language over a network</a:t>
            </a:r>
            <a:r>
              <a:rPr lang="en-GB" sz="2000" i="1" dirty="0" smtClean="0"/>
              <a:t>.</a:t>
            </a:r>
          </a:p>
          <a:p>
            <a:pPr marL="342900" indent="-342900" algn="just">
              <a:buFont typeface="Arial" panose="020B0604020202020204" pitchFamily="34" charset="0"/>
              <a:buChar char="•"/>
            </a:pPr>
            <a:r>
              <a:rPr lang="en-GB" sz="2000" i="1" dirty="0" smtClean="0"/>
              <a:t>SOA </a:t>
            </a:r>
            <a:r>
              <a:rPr lang="en-GB" sz="2000" i="1" dirty="0"/>
              <a:t>is an architectural approach in which applications make use of services available in the network</a:t>
            </a:r>
            <a:r>
              <a:rPr lang="en-GB" sz="2000" i="1" dirty="0" smtClean="0"/>
              <a:t>.</a:t>
            </a:r>
          </a:p>
          <a:p>
            <a:pPr algn="just"/>
            <a:r>
              <a:rPr lang="en-US" sz="2000" i="1" dirty="0" smtClean="0"/>
              <a:t>	</a:t>
            </a:r>
            <a:r>
              <a:rPr lang="en-US" sz="2000" i="1" dirty="0" smtClean="0">
                <a:solidFill>
                  <a:srgbClr val="FF0000"/>
                </a:solidFill>
              </a:rPr>
              <a:t>Example :</a:t>
            </a:r>
          </a:p>
          <a:p>
            <a:pPr marL="800100" lvl="1" indent="-342900" algn="just">
              <a:buFont typeface="Wingdings" panose="05000000000000000000" pitchFamily="2" charset="2"/>
              <a:buChar char="Ø"/>
            </a:pPr>
            <a:r>
              <a:rPr lang="en-US" sz="1800" i="1" dirty="0">
                <a:solidFill>
                  <a:srgbClr val="FF0000"/>
                </a:solidFill>
              </a:rPr>
              <a:t> </a:t>
            </a:r>
            <a:r>
              <a:rPr lang="en-US" sz="1800" i="1" dirty="0" smtClean="0">
                <a:solidFill>
                  <a:srgbClr val="FF0000"/>
                </a:solidFill>
              </a:rPr>
              <a:t>  Google Docs</a:t>
            </a:r>
            <a:endParaRPr lang="en-GB" sz="1800" i="1" dirty="0" smtClean="0">
              <a:solidFill>
                <a:srgbClr val="FF0000"/>
              </a:solidFill>
            </a:endParaRPr>
          </a:p>
          <a:p>
            <a:pPr algn="just"/>
            <a:r>
              <a:rPr lang="en-US" dirty="0">
                <a:solidFill>
                  <a:srgbClr val="00B050"/>
                </a:solidFill>
              </a:rPr>
              <a:t> </a:t>
            </a:r>
            <a:r>
              <a:rPr lang="en-US" dirty="0" smtClean="0">
                <a:solidFill>
                  <a:srgbClr val="00B050"/>
                </a:solidFill>
              </a:rPr>
              <a:t>     </a:t>
            </a:r>
            <a:r>
              <a:rPr lang="en-US" sz="2600" u="sng" dirty="0" smtClean="0">
                <a:solidFill>
                  <a:schemeClr val="accent4">
                    <a:lumMod val="50000"/>
                  </a:schemeClr>
                </a:solidFill>
              </a:rPr>
              <a:t>Service </a:t>
            </a:r>
            <a:endParaRPr lang="en-GB" sz="2600" u="sng" dirty="0" smtClean="0">
              <a:solidFill>
                <a:schemeClr val="accent4">
                  <a:lumMod val="50000"/>
                </a:schemeClr>
              </a:solidFill>
            </a:endParaRPr>
          </a:p>
          <a:p>
            <a:pPr marL="342900" indent="-342900" algn="just">
              <a:buFont typeface="Arial" panose="020B0604020202020204" pitchFamily="34" charset="0"/>
              <a:buChar char="•"/>
            </a:pPr>
            <a:r>
              <a:rPr lang="en-GB" sz="2000" i="1" dirty="0"/>
              <a:t>The service is a kind of operation which is well defined, self contained that provides separate functionality such as checking customer account details, printing bank statements </a:t>
            </a:r>
            <a:r>
              <a:rPr lang="en-GB" sz="2000" i="1" dirty="0" smtClean="0"/>
              <a:t>etc. </a:t>
            </a:r>
            <a:r>
              <a:rPr lang="en-GB" sz="2000" i="1" dirty="0"/>
              <a:t>and does not depend on the </a:t>
            </a:r>
            <a:r>
              <a:rPr lang="en-GB" sz="2000" i="1" dirty="0" smtClean="0"/>
              <a:t>state </a:t>
            </a:r>
            <a:r>
              <a:rPr lang="en-GB" sz="2000" i="1" dirty="0"/>
              <a:t>of other services</a:t>
            </a:r>
            <a:r>
              <a:rPr lang="en-GB" sz="2000" i="1" dirty="0" smtClean="0"/>
              <a:t>.</a:t>
            </a:r>
          </a:p>
          <a:p>
            <a:pPr marL="342900" indent="-342900" algn="just">
              <a:buFont typeface="Arial" panose="020B0604020202020204" pitchFamily="34" charset="0"/>
              <a:buChar char="•"/>
            </a:pPr>
            <a:r>
              <a:rPr lang="en-US" sz="2000" i="1" dirty="0" smtClean="0"/>
              <a:t>Services are provided to form application through internet.</a:t>
            </a:r>
          </a:p>
          <a:p>
            <a:pPr marL="342900" indent="-342900" algn="just">
              <a:buFont typeface="Arial" panose="020B0604020202020204" pitchFamily="34" charset="0"/>
              <a:buChar char="•"/>
            </a:pPr>
            <a:r>
              <a:rPr lang="en-GB" sz="2000" i="1" dirty="0"/>
              <a:t>Services are self-contained (perform predetermined tasks) and loosely coupled (for independence</a:t>
            </a:r>
            <a:r>
              <a:rPr lang="en-GB" sz="2000" i="1" dirty="0" smtClean="0"/>
              <a:t>).</a:t>
            </a:r>
          </a:p>
          <a:p>
            <a:pPr marL="342900" indent="-342900" algn="just">
              <a:buFont typeface="Arial" panose="020B0604020202020204" pitchFamily="34" charset="0"/>
              <a:buChar char="•"/>
            </a:pPr>
            <a:r>
              <a:rPr lang="en-GB" sz="2000" i="1" dirty="0"/>
              <a:t>Services can be dynamically </a:t>
            </a:r>
            <a:r>
              <a:rPr lang="en-GB" sz="2000" i="1" dirty="0" smtClean="0"/>
              <a:t>discovered.</a:t>
            </a:r>
            <a:endParaRPr lang="en-GB" sz="2000" i="1" dirty="0"/>
          </a:p>
          <a:p>
            <a:pPr marL="342900" indent="-342900" algn="just">
              <a:buFont typeface="Arial" panose="020B0604020202020204" pitchFamily="34" charset="0"/>
              <a:buChar char="•"/>
            </a:pPr>
            <a:endParaRPr lang="en-GB" dirty="0" smtClean="0"/>
          </a:p>
          <a:p>
            <a:pPr marL="342900" indent="-342900" algn="just">
              <a:buFont typeface="Arial" panose="020B0604020202020204" pitchFamily="34" charset="0"/>
              <a:buChar char="•"/>
            </a:pPr>
            <a:endParaRPr lang="en-GB" dirty="0"/>
          </a:p>
          <a:p>
            <a:pPr marL="342900" indent="-342900" algn="just">
              <a:buFont typeface="Arial" panose="020B0604020202020204" pitchFamily="34" charset="0"/>
              <a:buChar char="•"/>
            </a:pPr>
            <a:endParaRPr lang="en-US" sz="2000" i="1" dirty="0" smtClean="0"/>
          </a:p>
          <a:p>
            <a:pPr algn="just"/>
            <a:endParaRPr lang="en-GB" sz="1800" i="1" dirty="0" smtClean="0"/>
          </a:p>
          <a:p>
            <a:pPr algn="just" fontAlgn="base"/>
            <a:endParaRPr lang="en-GB" sz="1800" i="1" dirty="0" smtClean="0"/>
          </a:p>
          <a:p>
            <a:pPr marL="285750" indent="-285750" fontAlgn="base">
              <a:buFont typeface="Arial" panose="020B0604020202020204" pitchFamily="34" charset="0"/>
              <a:buChar char="•"/>
            </a:pPr>
            <a:endParaRPr lang="en-GB" sz="1800" i="1" dirty="0"/>
          </a:p>
          <a:p>
            <a:pPr marL="285750" indent="-285750" fontAlgn="base">
              <a:buFont typeface="Arial" panose="020B0604020202020204" pitchFamily="34" charset="0"/>
              <a:buChar char="•"/>
            </a:pPr>
            <a:endParaRPr lang="en-GB" sz="1800" i="1" dirty="0" smtClean="0"/>
          </a:p>
          <a:p>
            <a:pPr marL="285750" indent="-285750" fontAlgn="base">
              <a:buFont typeface="Arial" panose="020B0604020202020204" pitchFamily="34" charset="0"/>
              <a:buChar char="•"/>
            </a:pPr>
            <a:endParaRPr lang="en-GB" sz="1800" i="1" dirty="0"/>
          </a:p>
          <a:p>
            <a:pPr marL="342900" indent="-342900" algn="just">
              <a:buFont typeface="Arial" panose="020B0604020202020204" pitchFamily="34" charset="0"/>
              <a:buChar char="•"/>
            </a:pPr>
            <a:endParaRPr lang="en-GB" i="1" dirty="0" smtClean="0"/>
          </a:p>
          <a:p>
            <a:pPr marL="285750" indent="-285750" algn="just">
              <a:buFont typeface="Courier New" panose="02070309020205020404" pitchFamily="49" charset="0"/>
              <a:buChar char="o"/>
            </a:pPr>
            <a:endParaRPr lang="en-GB" i="1" dirty="0"/>
          </a:p>
          <a:p>
            <a:pPr marL="285750" indent="-285750" algn="just">
              <a:buFont typeface="Courier New" panose="02070309020205020404" pitchFamily="49" charset="0"/>
              <a:buChar char="o"/>
            </a:pPr>
            <a:endParaRPr lang="en-GB" dirty="0"/>
          </a:p>
        </p:txBody>
      </p:sp>
      <p:sp>
        <p:nvSpPr>
          <p:cNvPr id="5" name="TextBox 4"/>
          <p:cNvSpPr txBox="1"/>
          <p:nvPr/>
        </p:nvSpPr>
        <p:spPr>
          <a:xfrm>
            <a:off x="363894"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3337764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73035"/>
            <a:ext cx="10515600" cy="3385781"/>
          </a:xfrm>
        </p:spPr>
        <p:txBody>
          <a:bodyPr anchor="t">
            <a:normAutofit fontScale="90000"/>
          </a:bodyPr>
          <a:lstStyle/>
          <a:p>
            <a:r>
              <a:rPr lang="en-GB" sz="2400" dirty="0" smtClean="0">
                <a:latin typeface="New times roman"/>
              </a:rPr>
              <a:t>Service Oriented Analysis :</a:t>
            </a:r>
            <a:r>
              <a:rPr lang="en-GB" sz="2800" dirty="0" smtClean="0">
                <a:latin typeface="New times roman"/>
              </a:rPr>
              <a:t/>
            </a:r>
            <a:br>
              <a:rPr lang="en-GB" sz="2800" dirty="0" smtClean="0">
                <a:latin typeface="New times roman"/>
              </a:rPr>
            </a:br>
            <a:r>
              <a:rPr lang="en-GB" sz="2000" i="1" dirty="0" smtClean="0">
                <a:latin typeface="New times roman"/>
              </a:rPr>
              <a:t>It </a:t>
            </a:r>
            <a:r>
              <a:rPr lang="en-GB" sz="2000" i="1" dirty="0">
                <a:latin typeface="New times roman"/>
              </a:rPr>
              <a:t>is in this initial stage that we determine the potential scope of our SOA.</a:t>
            </a:r>
            <a:r>
              <a:rPr lang="en-GB" sz="2000" i="1" dirty="0" smtClean="0">
                <a:latin typeface="New times roman"/>
              </a:rPr>
              <a:t> </a:t>
            </a:r>
            <a:r>
              <a:rPr lang="en-GB" sz="2000" i="1" dirty="0">
                <a:latin typeface="New times roman"/>
              </a:rPr>
              <a:t>A formal step-by-step service </a:t>
            </a:r>
            <a:r>
              <a:rPr lang="en-GB" sz="2000" i="1" dirty="0" err="1">
                <a:latin typeface="New times roman"/>
              </a:rPr>
              <a:t>modeling</a:t>
            </a:r>
            <a:r>
              <a:rPr lang="en-GB" sz="2000" i="1" dirty="0">
                <a:latin typeface="New times roman"/>
              </a:rPr>
              <a:t> process is provided as dedicated to the service-oriented analysis </a:t>
            </a:r>
            <a:r>
              <a:rPr lang="en-GB" sz="2000" i="1" dirty="0" smtClean="0">
                <a:latin typeface="New times roman"/>
              </a:rPr>
              <a:t>phase.</a:t>
            </a:r>
            <a:r>
              <a:rPr lang="en-GB" sz="2400" dirty="0" smtClean="0">
                <a:latin typeface="New times roman"/>
              </a:rPr>
              <a:t/>
            </a:r>
            <a:br>
              <a:rPr lang="en-GB" sz="2400" dirty="0" smtClean="0">
                <a:latin typeface="New times roman"/>
              </a:rPr>
            </a:br>
            <a:r>
              <a:rPr lang="en-GB" sz="2400" dirty="0" smtClean="0">
                <a:latin typeface="New times roman"/>
              </a:rPr>
              <a:t/>
            </a:r>
            <a:br>
              <a:rPr lang="en-GB" sz="2400" dirty="0" smtClean="0">
                <a:latin typeface="New times roman"/>
              </a:rPr>
            </a:br>
            <a:r>
              <a:rPr lang="en-GB" sz="2400" dirty="0">
                <a:latin typeface="New times roman"/>
              </a:rPr>
              <a:t>Service Oriented </a:t>
            </a:r>
            <a:r>
              <a:rPr lang="en-GB" sz="2400" dirty="0" smtClean="0">
                <a:latin typeface="New times roman"/>
              </a:rPr>
              <a:t>Design </a:t>
            </a:r>
            <a:r>
              <a:rPr lang="en-GB" sz="2400" dirty="0">
                <a:latin typeface="New times roman"/>
              </a:rPr>
              <a:t>:</a:t>
            </a:r>
            <a:r>
              <a:rPr lang="en-GB" sz="2400" dirty="0" smtClean="0">
                <a:latin typeface="New times roman"/>
              </a:rPr>
              <a:t/>
            </a:r>
            <a:br>
              <a:rPr lang="en-GB" sz="2400" dirty="0" smtClean="0">
                <a:latin typeface="New times roman"/>
              </a:rPr>
            </a:br>
            <a:r>
              <a:rPr lang="en-GB" sz="2000" i="1" dirty="0" smtClean="0">
                <a:latin typeface="New times roman"/>
              </a:rPr>
              <a:t>Service-oriented </a:t>
            </a:r>
            <a:r>
              <a:rPr lang="en-GB" sz="2000" i="1" dirty="0">
                <a:latin typeface="New times roman"/>
              </a:rPr>
              <a:t>design is a heavily standards-driven phase that incorporates industry conventions and service-orientation principles into the service design </a:t>
            </a:r>
            <a:r>
              <a:rPr lang="en-GB" sz="2000" i="1" dirty="0" smtClean="0">
                <a:latin typeface="New times roman"/>
              </a:rPr>
              <a:t>process the </a:t>
            </a:r>
            <a:r>
              <a:rPr lang="en-GB" sz="2000" i="1" dirty="0">
                <a:latin typeface="New times roman"/>
              </a:rPr>
              <a:t>service layers designed during this stage can </a:t>
            </a:r>
            <a:r>
              <a:rPr lang="en-GB" sz="2000" i="1" dirty="0" smtClean="0">
                <a:latin typeface="New times roman"/>
              </a:rPr>
              <a:t>include </a:t>
            </a:r>
            <a:r>
              <a:rPr lang="en-GB" sz="2000" i="1" dirty="0">
                <a:latin typeface="New times roman"/>
              </a:rPr>
              <a:t>which results in a formal business process definition.</a:t>
            </a:r>
            <a:r>
              <a:rPr lang="en-GB" sz="2400" dirty="0" smtClean="0">
                <a:latin typeface="New times roman"/>
              </a:rPr>
              <a:t/>
            </a:r>
            <a:br>
              <a:rPr lang="en-GB" sz="2400" dirty="0" smtClean="0">
                <a:latin typeface="New times roman"/>
              </a:rPr>
            </a:br>
            <a:r>
              <a:rPr lang="en-GB" sz="2400" dirty="0">
                <a:latin typeface="New times roman"/>
              </a:rPr>
              <a:t/>
            </a:r>
            <a:br>
              <a:rPr lang="en-GB" sz="2400" dirty="0">
                <a:latin typeface="New times roman"/>
              </a:rPr>
            </a:br>
            <a:r>
              <a:rPr lang="en-GB" sz="2400" dirty="0" smtClean="0">
                <a:latin typeface="New times roman"/>
              </a:rPr>
              <a:t/>
            </a:r>
            <a:br>
              <a:rPr lang="en-GB" sz="2400" dirty="0" smtClean="0">
                <a:latin typeface="New times roman"/>
              </a:rPr>
            </a:br>
            <a:r>
              <a:rPr lang="en-GB" sz="2400" dirty="0">
                <a:latin typeface="New times roman"/>
              </a:rPr>
              <a:t/>
            </a:r>
            <a:br>
              <a:rPr lang="en-GB" sz="2400" dirty="0">
                <a:latin typeface="New times roman"/>
              </a:rPr>
            </a:br>
            <a:endParaRPr lang="en-IN" sz="2400" dirty="0">
              <a:latin typeface="New times roman"/>
            </a:endParaRPr>
          </a:p>
        </p:txBody>
      </p:sp>
      <p:sp>
        <p:nvSpPr>
          <p:cNvPr id="3" name="TextBox 2"/>
          <p:cNvSpPr txBox="1"/>
          <p:nvPr/>
        </p:nvSpPr>
        <p:spPr>
          <a:xfrm>
            <a:off x="363895"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194337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53158"/>
            <a:ext cx="10515600" cy="6158223"/>
          </a:xfrm>
        </p:spPr>
        <p:txBody>
          <a:bodyPr anchor="t">
            <a:normAutofit/>
          </a:bodyPr>
          <a:lstStyle/>
          <a:p>
            <a:r>
              <a:rPr lang="en-GB" sz="2400" dirty="0" smtClean="0">
                <a:latin typeface="New times roman"/>
              </a:rPr>
              <a:t>Service Development:</a:t>
            </a:r>
            <a:r>
              <a:rPr lang="en-IN" sz="2800" b="1" dirty="0">
                <a:latin typeface="New times roman"/>
              </a:rPr>
              <a:t/>
            </a:r>
            <a:br>
              <a:rPr lang="en-IN" sz="2800" b="1" dirty="0">
                <a:latin typeface="New times roman"/>
              </a:rPr>
            </a:br>
            <a:r>
              <a:rPr lang="en-IN" sz="2000" b="1" i="1" dirty="0" smtClean="0">
                <a:latin typeface="New times roman"/>
              </a:rPr>
              <a:t>                                     </a:t>
            </a:r>
            <a:r>
              <a:rPr lang="en-GB" sz="2000" i="1" dirty="0">
                <a:latin typeface="New times roman"/>
              </a:rPr>
              <a:t>Here development platform-specific issues come into play, regardless of service </a:t>
            </a:r>
            <a:r>
              <a:rPr lang="en-GB" sz="2000" i="1" dirty="0" smtClean="0">
                <a:latin typeface="New times roman"/>
              </a:rPr>
              <a:t>type specifically</a:t>
            </a:r>
            <a:r>
              <a:rPr lang="en-GB" sz="2000" i="1" dirty="0">
                <a:latin typeface="New times roman"/>
              </a:rPr>
              <a:t>, the choice of programming language and development environment will determine the physical form </a:t>
            </a:r>
            <a:r>
              <a:rPr lang="en-GB" sz="2000" i="1" dirty="0" smtClean="0">
                <a:latin typeface="New times roman"/>
              </a:rPr>
              <a:t>services.</a:t>
            </a:r>
            <a:r>
              <a:rPr lang="en-GB" sz="2400" dirty="0" smtClean="0">
                <a:latin typeface="New times roman"/>
              </a:rPr>
              <a:t/>
            </a:r>
            <a:br>
              <a:rPr lang="en-GB" sz="2400" dirty="0" smtClean="0">
                <a:latin typeface="New times roman"/>
              </a:rPr>
            </a:br>
            <a:r>
              <a:rPr lang="en-GB" sz="2400" dirty="0">
                <a:latin typeface="New times roman"/>
              </a:rPr>
              <a:t/>
            </a:r>
            <a:br>
              <a:rPr lang="en-GB" sz="2400" dirty="0">
                <a:latin typeface="New times roman"/>
              </a:rPr>
            </a:br>
            <a:r>
              <a:rPr lang="en-GB" sz="2400" dirty="0" smtClean="0">
                <a:latin typeface="New times roman"/>
              </a:rPr>
              <a:t>Service testing:</a:t>
            </a:r>
            <a:r>
              <a:rPr lang="en-GB" sz="2400" b="1" dirty="0" smtClean="0">
                <a:latin typeface="New times roman"/>
              </a:rPr>
              <a:t/>
            </a:r>
            <a:br>
              <a:rPr lang="en-GB" sz="2400" b="1" dirty="0" smtClean="0">
                <a:latin typeface="New times roman"/>
              </a:rPr>
            </a:br>
            <a:r>
              <a:rPr lang="en-GB" sz="2400" b="1" dirty="0">
                <a:latin typeface="New times roman"/>
              </a:rPr>
              <a:t> </a:t>
            </a:r>
            <a:r>
              <a:rPr lang="en-GB" sz="2400" b="1" dirty="0" smtClean="0">
                <a:latin typeface="New times roman"/>
              </a:rPr>
              <a:t>                          </a:t>
            </a:r>
            <a:r>
              <a:rPr lang="en-GB" sz="2000" i="1" dirty="0">
                <a:latin typeface="New times roman"/>
              </a:rPr>
              <a:t>C</a:t>
            </a:r>
            <a:r>
              <a:rPr lang="en-GB" sz="2000" i="1" dirty="0" smtClean="0">
                <a:latin typeface="New times roman"/>
              </a:rPr>
              <a:t>loud </a:t>
            </a:r>
            <a:r>
              <a:rPr lang="en-GB" sz="2000" i="1" dirty="0">
                <a:latin typeface="New times roman"/>
              </a:rPr>
              <a:t>testing, in which cloud services used by the company are tested, such as software as a </a:t>
            </a:r>
            <a:r>
              <a:rPr lang="en-GB" sz="2000" i="1" dirty="0" smtClean="0">
                <a:latin typeface="New times roman"/>
              </a:rPr>
              <a:t>service. Performance </a:t>
            </a:r>
            <a:r>
              <a:rPr lang="en-GB" sz="2000" i="1" dirty="0">
                <a:latin typeface="New times roman"/>
              </a:rPr>
              <a:t>testing, in which the product performance is </a:t>
            </a:r>
            <a:r>
              <a:rPr lang="en-GB" sz="2000" i="1" dirty="0" smtClean="0">
                <a:latin typeface="New times roman"/>
              </a:rPr>
              <a:t>tested.</a:t>
            </a:r>
            <a:r>
              <a:rPr lang="en-IN" sz="2400" dirty="0">
                <a:latin typeface="New times roman"/>
              </a:rPr>
              <a:t/>
            </a:r>
            <a:br>
              <a:rPr lang="en-IN" sz="2400" dirty="0">
                <a:latin typeface="New times roman"/>
              </a:rPr>
            </a:br>
            <a:r>
              <a:rPr lang="en-IN" sz="2400" dirty="0" smtClean="0">
                <a:latin typeface="New times roman"/>
              </a:rPr>
              <a:t/>
            </a:r>
            <a:br>
              <a:rPr lang="en-IN" sz="2400" dirty="0" smtClean="0">
                <a:latin typeface="New times roman"/>
              </a:rPr>
            </a:br>
            <a:r>
              <a:rPr lang="en-IN" sz="2400" dirty="0" smtClean="0">
                <a:latin typeface="New times roman"/>
              </a:rPr>
              <a:t>Service Deployment: </a:t>
            </a:r>
            <a:r>
              <a:rPr lang="en-IN" sz="2400" b="1" dirty="0">
                <a:latin typeface="New times roman"/>
              </a:rPr>
              <a:t/>
            </a:r>
            <a:br>
              <a:rPr lang="en-IN" sz="2400" b="1" dirty="0">
                <a:latin typeface="New times roman"/>
              </a:rPr>
            </a:br>
            <a:r>
              <a:rPr lang="en-IN" sz="2000" b="1" i="1" dirty="0" smtClean="0">
                <a:latin typeface="New times roman"/>
              </a:rPr>
              <a:t>                                   </a:t>
            </a:r>
            <a:r>
              <a:rPr lang="en-GB" sz="2000" i="1" dirty="0">
                <a:latin typeface="New times roman"/>
              </a:rPr>
              <a:t>A service deployment is a configuration of a collection of SAS Foundation Services that specifies the data necessary to instantiate the services, as well as dependencies upon other services.</a:t>
            </a:r>
            <a:endParaRPr lang="en-IN" sz="2000" i="1" dirty="0">
              <a:latin typeface="New times roman"/>
            </a:endParaRPr>
          </a:p>
        </p:txBody>
      </p:sp>
      <p:sp>
        <p:nvSpPr>
          <p:cNvPr id="3" name="TextBox 2"/>
          <p:cNvSpPr txBox="1"/>
          <p:nvPr/>
        </p:nvSpPr>
        <p:spPr>
          <a:xfrm>
            <a:off x="373225"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444595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980" y="477092"/>
            <a:ext cx="10515600" cy="4668788"/>
          </a:xfrm>
        </p:spPr>
        <p:txBody>
          <a:bodyPr anchor="t">
            <a:normAutofit/>
          </a:bodyPr>
          <a:lstStyle/>
          <a:p>
            <a:r>
              <a:rPr lang="en-GB" sz="2400" b="1" dirty="0" smtClean="0"/>
              <a:t>Service Administration:</a:t>
            </a:r>
            <a:r>
              <a:rPr lang="en-IN" b="1" dirty="0"/>
              <a:t/>
            </a:r>
            <a:br>
              <a:rPr lang="en-IN" b="1" dirty="0"/>
            </a:br>
            <a:r>
              <a:rPr lang="en-IN" b="1" dirty="0" smtClean="0"/>
              <a:t>                      </a:t>
            </a:r>
            <a:r>
              <a:rPr lang="en-GB" sz="2000" i="1" dirty="0" smtClean="0">
                <a:latin typeface="New times roman"/>
              </a:rPr>
              <a:t>A </a:t>
            </a:r>
            <a:r>
              <a:rPr lang="en-GB" sz="2000" i="1" dirty="0">
                <a:latin typeface="New times roman"/>
              </a:rPr>
              <a:t>service administrator is responsible for overseeing all aspects of the work order for a service department. Your job duties include coordinating with the service manager on the completion of customer work orders, putting together billing for work completed, and reviewing time cards for service employees.</a:t>
            </a:r>
            <a:endParaRPr lang="en-IN" sz="2000" b="1" i="1" dirty="0">
              <a:latin typeface="New times roman"/>
            </a:endParaRPr>
          </a:p>
        </p:txBody>
      </p:sp>
      <p:sp>
        <p:nvSpPr>
          <p:cNvPr id="3" name="TextBox 2"/>
          <p:cNvSpPr txBox="1"/>
          <p:nvPr/>
        </p:nvSpPr>
        <p:spPr>
          <a:xfrm>
            <a:off x="373225"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400562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397" y="0"/>
            <a:ext cx="9144000" cy="1073507"/>
          </a:xfrm>
        </p:spPr>
        <p:txBody>
          <a:bodyPr/>
          <a:lstStyle/>
          <a:p>
            <a:r>
              <a:rPr lang="en-US" dirty="0"/>
              <a:t>Benefits of SOA</a:t>
            </a:r>
            <a:endParaRPr lang="en-GB" dirty="0"/>
          </a:p>
        </p:txBody>
      </p:sp>
      <p:sp>
        <p:nvSpPr>
          <p:cNvPr id="3" name="Subtitle 2"/>
          <p:cNvSpPr>
            <a:spLocks noGrp="1"/>
          </p:cNvSpPr>
          <p:nvPr>
            <p:ph type="subTitle" idx="1"/>
          </p:nvPr>
        </p:nvSpPr>
        <p:spPr>
          <a:xfrm>
            <a:off x="2055846" y="1257495"/>
            <a:ext cx="9144000" cy="4907513"/>
          </a:xfrm>
        </p:spPr>
        <p:txBody>
          <a:bodyPr>
            <a:noAutofit/>
          </a:bodyPr>
          <a:lstStyle/>
          <a:p>
            <a:pPr marL="342900" indent="-342900" algn="just">
              <a:buFont typeface="Arial" panose="020B0604020202020204" pitchFamily="34" charset="0"/>
              <a:buChar char="•"/>
            </a:pPr>
            <a:r>
              <a:rPr lang="en-US" sz="1800" i="1" dirty="0"/>
              <a:t>Reliability - Using a small, independent service for SOA makes it  easier to test and debug your application instead of debugging a large number of code blocks, making your service-oriented architecture very reliable.</a:t>
            </a:r>
          </a:p>
          <a:p>
            <a:pPr algn="just"/>
            <a:endParaRPr lang="en-US" sz="1800" i="1" dirty="0"/>
          </a:p>
          <a:p>
            <a:pPr marL="342900" indent="-342900" algn="just">
              <a:buFont typeface="Arial" panose="020B0604020202020204" pitchFamily="34" charset="0"/>
              <a:buChar char="•"/>
            </a:pPr>
            <a:r>
              <a:rPr lang="en-US" sz="1800" i="1" dirty="0"/>
              <a:t>Scalability - SOA allows services to run on multiple platforms, programming languages, and services, allowing service-oriented architecture services to run on different servers in the environment for greater scalability.</a:t>
            </a:r>
          </a:p>
          <a:p>
            <a:pPr algn="just"/>
            <a:endParaRPr lang="en-US" sz="1800" i="1" dirty="0"/>
          </a:p>
          <a:p>
            <a:pPr marL="342900" indent="-342900" algn="just">
              <a:buFont typeface="Arial" panose="020B0604020202020204" pitchFamily="34" charset="0"/>
              <a:buChar char="•"/>
            </a:pPr>
            <a:r>
              <a:rPr lang="en-US" sz="1800" i="1" dirty="0"/>
              <a:t>Reusability - SOA-based applications are developed by aggregating small, self-contained, loosely coupled  services. This allows you to reuse a service individually in multiple applications  without interacting with other services.</a:t>
            </a:r>
          </a:p>
          <a:p>
            <a:pPr algn="just"/>
            <a:endParaRPr lang="en-US" sz="1800" i="1" dirty="0"/>
          </a:p>
          <a:p>
            <a:pPr marL="342900" indent="-342900" algn="just">
              <a:buFont typeface="Arial" panose="020B0604020202020204" pitchFamily="34" charset="0"/>
              <a:buChar char="•"/>
            </a:pPr>
            <a:r>
              <a:rPr lang="en-US" sz="1800" i="1" dirty="0"/>
              <a:t>Agility - The capability of gathering applications from reusable components or services rather than rewriting and reintegrating new development project helps developers design an application rapidly in response to the new business requirements which in return increases the agility of SOA.</a:t>
            </a:r>
          </a:p>
        </p:txBody>
      </p:sp>
      <p:sp>
        <p:nvSpPr>
          <p:cNvPr id="4" name="TextBox 3"/>
          <p:cNvSpPr txBox="1"/>
          <p:nvPr/>
        </p:nvSpPr>
        <p:spPr>
          <a:xfrm>
            <a:off x="401217" y="6205830"/>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3200017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1159" y="0"/>
            <a:ext cx="9144000" cy="950653"/>
          </a:xfrm>
        </p:spPr>
        <p:txBody>
          <a:bodyPr>
            <a:normAutofit/>
          </a:bodyPr>
          <a:lstStyle/>
          <a:p>
            <a:r>
              <a:rPr lang="en-US" dirty="0"/>
              <a:t>Benefits of SOA</a:t>
            </a:r>
            <a:endParaRPr lang="en-GB" dirty="0"/>
          </a:p>
        </p:txBody>
      </p:sp>
      <p:sp>
        <p:nvSpPr>
          <p:cNvPr id="3" name="Subtitle 2"/>
          <p:cNvSpPr>
            <a:spLocks noGrp="1"/>
          </p:cNvSpPr>
          <p:nvPr>
            <p:ph type="subTitle" idx="1"/>
          </p:nvPr>
        </p:nvSpPr>
        <p:spPr>
          <a:xfrm>
            <a:off x="2180253" y="1362658"/>
            <a:ext cx="9144000" cy="4495800"/>
          </a:xfrm>
        </p:spPr>
        <p:txBody>
          <a:bodyPr>
            <a:normAutofit fontScale="85000" lnSpcReduction="20000"/>
          </a:bodyPr>
          <a:lstStyle/>
          <a:p>
            <a:pPr marL="342900" indent="-342900" algn="just">
              <a:buFont typeface="Arial" panose="020B0604020202020204" pitchFamily="34" charset="0"/>
              <a:buChar char="•"/>
            </a:pPr>
            <a:r>
              <a:rPr lang="en-US" i="1" dirty="0"/>
              <a:t>Location independence - Services are located through the service registry and accessible through Uniform Resource Locators (URLs), so they  change  location over time without disrupting the system user experience while the SOA location is independent.</a:t>
            </a:r>
          </a:p>
          <a:p>
            <a:pPr algn="just"/>
            <a:endParaRPr lang="en-US" i="1" dirty="0"/>
          </a:p>
          <a:p>
            <a:pPr marL="342900" indent="-342900" algn="just">
              <a:buFont typeface="Arial" panose="020B0604020202020204" pitchFamily="34" charset="0"/>
              <a:buChar char="•"/>
            </a:pPr>
            <a:r>
              <a:rPr lang="en-US" i="1" dirty="0"/>
              <a:t>Platform independence – Service Oriented Architecture enables the development of  complex applications by integrating different services selected from different sources, making them platform-independent.</a:t>
            </a:r>
          </a:p>
          <a:p>
            <a:pPr algn="just"/>
            <a:endParaRPr lang="en-US" i="1" dirty="0"/>
          </a:p>
          <a:p>
            <a:pPr marL="342900" indent="-342900" algn="just">
              <a:buFont typeface="Arial" panose="020B0604020202020204" pitchFamily="34" charset="0"/>
              <a:buChar char="•"/>
            </a:pPr>
            <a:r>
              <a:rPr lang="en-US" i="1" dirty="0"/>
              <a:t>Loosely coupled -  The concept of loose reduces the joins between classes in order to evaluate an environment where classes can be modified without breaking  existing relationships.</a:t>
            </a:r>
          </a:p>
          <a:p>
            <a:pPr algn="just"/>
            <a:endParaRPr lang="en-US" i="1" dirty="0"/>
          </a:p>
          <a:p>
            <a:pPr marL="342900" indent="-342900" algn="just">
              <a:buFont typeface="Arial" panose="020B0604020202020204" pitchFamily="34" charset="0"/>
              <a:buChar char="•"/>
            </a:pPr>
            <a:r>
              <a:rPr lang="en-US" i="1" dirty="0"/>
              <a:t>Easy maintenance - Service-oriented architecture is an independent unit or entity, which makes it much easier to maintain or update your application  without having to worry about other services.</a:t>
            </a:r>
          </a:p>
        </p:txBody>
      </p:sp>
      <p:sp>
        <p:nvSpPr>
          <p:cNvPr id="4" name="TextBox 3"/>
          <p:cNvSpPr txBox="1"/>
          <p:nvPr/>
        </p:nvSpPr>
        <p:spPr>
          <a:xfrm>
            <a:off x="289249" y="6270463"/>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2796061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5134" y="121298"/>
            <a:ext cx="9144000" cy="1491828"/>
          </a:xfrm>
        </p:spPr>
        <p:txBody>
          <a:bodyPr>
            <a:normAutofit fontScale="90000"/>
          </a:bodyPr>
          <a:lstStyle/>
          <a:p>
            <a:r>
              <a:rPr lang="en-US" dirty="0"/>
              <a:t>Is SOA always a better solution?</a:t>
            </a:r>
            <a:endParaRPr lang="en-GB" dirty="0"/>
          </a:p>
        </p:txBody>
      </p:sp>
      <p:sp>
        <p:nvSpPr>
          <p:cNvPr id="3" name="Subtitle 2"/>
          <p:cNvSpPr>
            <a:spLocks noGrp="1"/>
          </p:cNvSpPr>
          <p:nvPr>
            <p:ph type="subTitle" idx="1"/>
          </p:nvPr>
        </p:nvSpPr>
        <p:spPr>
          <a:xfrm>
            <a:off x="2130490" y="1782535"/>
            <a:ext cx="9144000" cy="4495800"/>
          </a:xfrm>
        </p:spPr>
        <p:txBody>
          <a:bodyPr>
            <a:normAutofit/>
          </a:bodyPr>
          <a:lstStyle/>
          <a:p>
            <a:pPr marL="342900" indent="-342900" algn="just">
              <a:buFont typeface="Arial" panose="020B0604020202020204" pitchFamily="34" charset="0"/>
              <a:buChar char="•"/>
            </a:pPr>
            <a:r>
              <a:rPr lang="en-US" sz="2000" i="1" dirty="0"/>
              <a:t>More than 90% of the worlds enterprise applications are monolithic though it was the best approach available. However as businesses seek greater agility developers are leaving monolithic architecture behind.</a:t>
            </a:r>
          </a:p>
          <a:p>
            <a:pPr marL="342900" indent="-342900" algn="just">
              <a:buFont typeface="Arial" panose="020B0604020202020204" pitchFamily="34" charset="0"/>
              <a:buChar char="•"/>
            </a:pPr>
            <a:r>
              <a:rPr lang="en-US" sz="2000" i="1" dirty="0"/>
              <a:t>The SOA approach is ideal for complex enterprise systems such as  banks. Dividing the banking system into </a:t>
            </a:r>
            <a:r>
              <a:rPr lang="en-US" sz="2000" i="1" dirty="0" err="1"/>
              <a:t>microservices</a:t>
            </a:r>
            <a:r>
              <a:rPr lang="en-US" sz="2000" i="1" dirty="0"/>
              <a:t> is very difficult. However, the monolithic approach is also not suitable for  banking systems, as one piece can adversely affect the entire app. The best solution is to use the SOA approach to organize complex apps into separate, independent services.</a:t>
            </a:r>
          </a:p>
          <a:p>
            <a:pPr marL="342900" indent="-342900" algn="just">
              <a:buFont typeface="Arial" panose="020B0604020202020204" pitchFamily="34" charset="0"/>
              <a:buChar char="•"/>
            </a:pPr>
            <a:r>
              <a:rPr lang="en-US" sz="2000" i="1" dirty="0" err="1"/>
              <a:t>Microservices</a:t>
            </a:r>
            <a:r>
              <a:rPr lang="en-US" sz="2000" i="1" dirty="0"/>
              <a:t> are great, but they aren't suitable for all types of apps. This pattern is ideal for evolving applications and complex systems. </a:t>
            </a:r>
            <a:r>
              <a:rPr lang="en-US" sz="2000" i="1" dirty="0" err="1"/>
              <a:t>Microservices</a:t>
            </a:r>
            <a:r>
              <a:rPr lang="en-US" sz="2000" i="1" dirty="0"/>
              <a:t> are useful when your application is large and requires flexibility and scalability.</a:t>
            </a:r>
          </a:p>
          <a:p>
            <a:pPr marL="342900" indent="-342900" algn="just">
              <a:buFont typeface="Arial" panose="020B0604020202020204" pitchFamily="34" charset="0"/>
              <a:buChar char="•"/>
            </a:pPr>
            <a:r>
              <a:rPr lang="en-US" sz="2000" i="1" dirty="0"/>
              <a:t>The </a:t>
            </a:r>
            <a:r>
              <a:rPr lang="en-US" sz="2000" i="1" dirty="0" err="1"/>
              <a:t>serverless</a:t>
            </a:r>
            <a:r>
              <a:rPr lang="en-US" sz="2000" i="1" dirty="0"/>
              <a:t> software architecture is advantageous for handling one-off tasks and auxiliary processes. Ideal for client-intensive apps or apps that grow rapidly and require unlimited scaling.</a:t>
            </a:r>
          </a:p>
          <a:p>
            <a:pPr algn="just"/>
            <a:endParaRPr lang="en-US" sz="2000" i="1" dirty="0"/>
          </a:p>
        </p:txBody>
      </p:sp>
      <p:sp>
        <p:nvSpPr>
          <p:cNvPr id="4" name="TextBox 3"/>
          <p:cNvSpPr txBox="1"/>
          <p:nvPr/>
        </p:nvSpPr>
        <p:spPr>
          <a:xfrm>
            <a:off x="345233" y="6319744"/>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01335" y="6205830"/>
            <a:ext cx="1621972" cy="483246"/>
          </a:xfrm>
          <a:prstGeom prst="rect">
            <a:avLst/>
          </a:prstGeom>
        </p:spPr>
      </p:pic>
    </p:spTree>
    <p:extLst>
      <p:ext uri="{BB962C8B-B14F-4D97-AF65-F5344CB8AC3E}">
        <p14:creationId xmlns:p14="http://schemas.microsoft.com/office/powerpoint/2010/main" val="705048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94522"/>
            <a:ext cx="9144000" cy="5849128"/>
          </a:xfrm>
        </p:spPr>
        <p:txBody>
          <a:bodyPr>
            <a:normAutofit/>
          </a:bodyPr>
          <a:lstStyle/>
          <a:p>
            <a:pPr marL="342900" indent="-342900" algn="just">
              <a:buFont typeface="Arial" panose="020B0604020202020204" pitchFamily="34" charset="0"/>
              <a:buChar char="•"/>
            </a:pPr>
            <a:r>
              <a:rPr lang="en-US" sz="2000" i="1" dirty="0"/>
              <a:t>Using </a:t>
            </a:r>
            <a:r>
              <a:rPr lang="en-US" sz="2000" i="1" dirty="0" err="1"/>
              <a:t>microservice</a:t>
            </a:r>
            <a:r>
              <a:rPr lang="en-US" sz="2000" i="1" dirty="0"/>
              <a:t> architectures helps realize the original promise of SOAs, delivering the benefits of SOAs while removing many disadvantages.</a:t>
            </a:r>
          </a:p>
          <a:p>
            <a:pPr marL="342900" indent="-342900" algn="just">
              <a:buFont typeface="Arial" panose="020B0604020202020204" pitchFamily="34" charset="0"/>
              <a:buChar char="•"/>
            </a:pPr>
            <a:r>
              <a:rPr lang="en-US" sz="2000" i="1" dirty="0"/>
              <a:t>The SOA integration step should not include business logic. Attempting to enforce business logic on this approach results in workarounds and extra effort  to achieve non-ideal results. The decisive factor is how to integrate </a:t>
            </a:r>
            <a:r>
              <a:rPr lang="en-US" sz="2000" i="1" dirty="0" err="1"/>
              <a:t>microservices</a:t>
            </a:r>
            <a:r>
              <a:rPr lang="en-US" sz="2000" i="1" dirty="0"/>
              <a:t> without side effects. Fortunately, </a:t>
            </a:r>
            <a:r>
              <a:rPr lang="en-US" sz="2000" i="1" dirty="0" err="1"/>
              <a:t>microservices</a:t>
            </a:r>
            <a:r>
              <a:rPr lang="en-US" sz="2000" i="1" dirty="0"/>
              <a:t> architectures can be forged from SOA by these principles.</a:t>
            </a:r>
          </a:p>
          <a:p>
            <a:pPr algn="just"/>
            <a:endParaRPr lang="en-US" sz="2000" i="1" dirty="0"/>
          </a:p>
          <a:p>
            <a:pPr marL="342900" indent="-342900" algn="just">
              <a:buFont typeface="Arial" panose="020B0604020202020204" pitchFamily="34" charset="0"/>
              <a:buChar char="•"/>
            </a:pPr>
            <a:r>
              <a:rPr lang="en-US" sz="2000" i="1" dirty="0"/>
              <a:t>Context mapping -  when replacing an SOA, teams must consider the size and scope of the new micro service and apply proper contextual boundaries.</a:t>
            </a:r>
          </a:p>
          <a:p>
            <a:pPr marL="342900" indent="-342900" algn="just">
              <a:buFont typeface="Arial" panose="020B0604020202020204" pitchFamily="34" charset="0"/>
              <a:buChar char="•"/>
            </a:pPr>
            <a:r>
              <a:rPr lang="en-US" sz="2000" i="1" dirty="0"/>
              <a:t>Shared-nothing architecture - Too many SOA integrations create sprawling dependencies that create complexity in the tech stack. </a:t>
            </a:r>
            <a:r>
              <a:rPr lang="en-US" sz="2000" i="1" dirty="0" err="1"/>
              <a:t>Microservices</a:t>
            </a:r>
            <a:r>
              <a:rPr lang="en-US" sz="2000" i="1" dirty="0"/>
              <a:t> avoid these cross-service dependencies. For those looking to move to </a:t>
            </a:r>
            <a:r>
              <a:rPr lang="en-US" sz="2000" i="1" dirty="0" err="1"/>
              <a:t>microservices</a:t>
            </a:r>
            <a:r>
              <a:rPr lang="en-US" sz="2000" i="1" dirty="0"/>
              <a:t> from an existing SOA, it’s important to look at the list of dependencies and work toward standalone functionality.</a:t>
            </a:r>
          </a:p>
        </p:txBody>
      </p:sp>
      <p:sp>
        <p:nvSpPr>
          <p:cNvPr id="4" name="TextBox 3"/>
          <p:cNvSpPr txBox="1"/>
          <p:nvPr/>
        </p:nvSpPr>
        <p:spPr>
          <a:xfrm>
            <a:off x="396553"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97399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658" y="130628"/>
            <a:ext cx="9144000" cy="804085"/>
          </a:xfrm>
        </p:spPr>
        <p:txBody>
          <a:bodyPr>
            <a:normAutofit/>
          </a:bodyPr>
          <a:lstStyle/>
          <a:p>
            <a:r>
              <a:rPr lang="en-US" sz="4800" dirty="0" smtClean="0"/>
              <a:t>Advantages of SOA:</a:t>
            </a:r>
            <a:endParaRPr lang="en-GB" sz="4800" dirty="0"/>
          </a:p>
        </p:txBody>
      </p:sp>
      <p:sp>
        <p:nvSpPr>
          <p:cNvPr id="3" name="Subtitle 2"/>
          <p:cNvSpPr>
            <a:spLocks noGrp="1"/>
          </p:cNvSpPr>
          <p:nvPr>
            <p:ph type="subTitle" idx="1"/>
          </p:nvPr>
        </p:nvSpPr>
        <p:spPr>
          <a:xfrm>
            <a:off x="2690327" y="1464907"/>
            <a:ext cx="5464629" cy="2556588"/>
          </a:xfrm>
        </p:spPr>
        <p:txBody>
          <a:bodyPr/>
          <a:lstStyle/>
          <a:p>
            <a:pPr marL="342900" indent="-342900" algn="just">
              <a:buFont typeface="Arial" panose="020B0604020202020204" pitchFamily="34" charset="0"/>
              <a:buChar char="•"/>
            </a:pPr>
            <a:r>
              <a:rPr lang="en-US" dirty="0" smtClean="0"/>
              <a:t>Service reusability</a:t>
            </a:r>
          </a:p>
          <a:p>
            <a:pPr marL="342900" indent="-342900" algn="just">
              <a:buFont typeface="Arial" panose="020B0604020202020204" pitchFamily="34" charset="0"/>
              <a:buChar char="•"/>
            </a:pPr>
            <a:r>
              <a:rPr lang="en-US" dirty="0" smtClean="0"/>
              <a:t>Easy maintenance</a:t>
            </a:r>
          </a:p>
          <a:p>
            <a:pPr marL="342900" indent="-342900" algn="just">
              <a:buFont typeface="Arial" panose="020B0604020202020204" pitchFamily="34" charset="0"/>
              <a:buChar char="•"/>
            </a:pPr>
            <a:r>
              <a:rPr lang="en-US" dirty="0" smtClean="0"/>
              <a:t>Platform independent</a:t>
            </a:r>
          </a:p>
          <a:p>
            <a:pPr marL="342900" indent="-342900" algn="just">
              <a:buFont typeface="Arial" panose="020B0604020202020204" pitchFamily="34" charset="0"/>
              <a:buChar char="•"/>
            </a:pPr>
            <a:r>
              <a:rPr lang="en-US" dirty="0" smtClean="0"/>
              <a:t>Availability</a:t>
            </a:r>
          </a:p>
          <a:p>
            <a:pPr marL="342900" indent="-342900" algn="just">
              <a:buFont typeface="Arial" panose="020B0604020202020204" pitchFamily="34" charset="0"/>
              <a:buChar char="•"/>
            </a:pPr>
            <a:r>
              <a:rPr lang="en-US" dirty="0" smtClean="0"/>
              <a:t>Reliability</a:t>
            </a:r>
            <a:endParaRPr lang="en-GB" dirty="0"/>
          </a:p>
        </p:txBody>
      </p:sp>
      <p:sp>
        <p:nvSpPr>
          <p:cNvPr id="4" name="TextBox 3"/>
          <p:cNvSpPr txBox="1"/>
          <p:nvPr/>
        </p:nvSpPr>
        <p:spPr>
          <a:xfrm>
            <a:off x="317241" y="6319744"/>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3136354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208" y="321079"/>
            <a:ext cx="9144000" cy="804085"/>
          </a:xfrm>
        </p:spPr>
        <p:txBody>
          <a:bodyPr>
            <a:normAutofit/>
          </a:bodyPr>
          <a:lstStyle/>
          <a:p>
            <a:r>
              <a:rPr lang="en-US" sz="4800" dirty="0" smtClean="0"/>
              <a:t>Disadvantages of SOA:</a:t>
            </a:r>
            <a:endParaRPr lang="en-GB" sz="4800" dirty="0"/>
          </a:p>
        </p:txBody>
      </p:sp>
      <p:sp>
        <p:nvSpPr>
          <p:cNvPr id="3" name="Subtitle 2"/>
          <p:cNvSpPr>
            <a:spLocks noGrp="1"/>
          </p:cNvSpPr>
          <p:nvPr>
            <p:ph type="subTitle" idx="1"/>
          </p:nvPr>
        </p:nvSpPr>
        <p:spPr>
          <a:xfrm>
            <a:off x="3048000" y="1698171"/>
            <a:ext cx="5666792" cy="3774233"/>
          </a:xfrm>
        </p:spPr>
        <p:txBody>
          <a:bodyPr/>
          <a:lstStyle/>
          <a:p>
            <a:pPr marL="342900" indent="-342900" algn="just">
              <a:buFont typeface="Arial" panose="020B0604020202020204" pitchFamily="34" charset="0"/>
              <a:buChar char="•"/>
            </a:pPr>
            <a:r>
              <a:rPr lang="en-US" dirty="0" smtClean="0"/>
              <a:t>High overhead</a:t>
            </a:r>
          </a:p>
          <a:p>
            <a:pPr marL="342900" indent="-342900" algn="just">
              <a:buFont typeface="Arial" panose="020B0604020202020204" pitchFamily="34" charset="0"/>
              <a:buChar char="•"/>
            </a:pPr>
            <a:r>
              <a:rPr lang="en-US" dirty="0" smtClean="0"/>
              <a:t>High investment</a:t>
            </a:r>
          </a:p>
          <a:p>
            <a:pPr marL="342900" indent="-342900" algn="just">
              <a:buFont typeface="Arial" panose="020B0604020202020204" pitchFamily="34" charset="0"/>
              <a:buChar char="•"/>
            </a:pPr>
            <a:r>
              <a:rPr lang="en-US" dirty="0" smtClean="0"/>
              <a:t>Complex service management</a:t>
            </a:r>
          </a:p>
        </p:txBody>
      </p:sp>
      <p:sp>
        <p:nvSpPr>
          <p:cNvPr id="4" name="TextBox 3"/>
          <p:cNvSpPr txBox="1"/>
          <p:nvPr/>
        </p:nvSpPr>
        <p:spPr>
          <a:xfrm>
            <a:off x="345233"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772396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1394554">
            <a:off x="4517413" y="2747595"/>
            <a:ext cx="3602735" cy="769441"/>
          </a:xfrm>
          <a:prstGeom prst="rect">
            <a:avLst/>
          </a:prstGeom>
          <a:noFill/>
        </p:spPr>
        <p:txBody>
          <a:bodyPr wrap="square" rtlCol="0">
            <a:spAutoFit/>
          </a:bodyPr>
          <a:lstStyle/>
          <a:p>
            <a:r>
              <a:rPr lang="en-US" sz="4400" dirty="0" smtClean="0">
                <a:solidFill>
                  <a:srgbClr val="FF0000"/>
                </a:solidFill>
              </a:rPr>
              <a:t>Thank you </a:t>
            </a:r>
            <a:endParaRPr lang="en-GB" sz="4400" dirty="0">
              <a:solidFill>
                <a:srgbClr val="FF0000"/>
              </a:solidFill>
            </a:endParaRPr>
          </a:p>
        </p:txBody>
      </p:sp>
    </p:spTree>
    <p:extLst>
      <p:ext uri="{BB962C8B-B14F-4D97-AF65-F5344CB8AC3E}">
        <p14:creationId xmlns:p14="http://schemas.microsoft.com/office/powerpoint/2010/main" val="1336296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795" y="1603408"/>
            <a:ext cx="5906278" cy="3323156"/>
          </a:xfrm>
          <a:prstGeom prst="rect">
            <a:avLst/>
          </a:prstGeom>
        </p:spPr>
      </p:pic>
      <p:sp>
        <p:nvSpPr>
          <p:cNvPr id="5" name="TextBox 4"/>
          <p:cNvSpPr txBox="1"/>
          <p:nvPr/>
        </p:nvSpPr>
        <p:spPr>
          <a:xfrm>
            <a:off x="3592284" y="597158"/>
            <a:ext cx="4926565" cy="584775"/>
          </a:xfrm>
          <a:prstGeom prst="rect">
            <a:avLst/>
          </a:prstGeom>
          <a:noFill/>
        </p:spPr>
        <p:txBody>
          <a:bodyPr wrap="square" rtlCol="0">
            <a:spAutoFit/>
          </a:bodyPr>
          <a:lstStyle/>
          <a:p>
            <a:r>
              <a:rPr lang="en-US" sz="3200" dirty="0" smtClean="0"/>
              <a:t>Services within the cloud</a:t>
            </a:r>
            <a:endParaRPr lang="en-GB" sz="3200" dirty="0"/>
          </a:p>
        </p:txBody>
      </p:sp>
      <p:sp>
        <p:nvSpPr>
          <p:cNvPr id="6" name="TextBox 5"/>
          <p:cNvSpPr txBox="1"/>
          <p:nvPr/>
        </p:nvSpPr>
        <p:spPr>
          <a:xfrm>
            <a:off x="354563"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03027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0530" y="167950"/>
            <a:ext cx="9380376" cy="794755"/>
          </a:xfrm>
        </p:spPr>
        <p:txBody>
          <a:bodyPr>
            <a:noAutofit/>
          </a:bodyPr>
          <a:lstStyle/>
          <a:p>
            <a:pPr fontAlgn="base"/>
            <a:r>
              <a:rPr lang="en-GB" sz="2800" dirty="0"/>
              <a:t>There are two major roles within Service-oriented Architecture: </a:t>
            </a:r>
          </a:p>
        </p:txBody>
      </p:sp>
      <p:sp>
        <p:nvSpPr>
          <p:cNvPr id="3" name="Subtitle 2"/>
          <p:cNvSpPr>
            <a:spLocks noGrp="1"/>
          </p:cNvSpPr>
          <p:nvPr>
            <p:ph type="subTitle" idx="1"/>
          </p:nvPr>
        </p:nvSpPr>
        <p:spPr>
          <a:xfrm>
            <a:off x="1990530" y="1194318"/>
            <a:ext cx="9144000" cy="5103845"/>
          </a:xfrm>
        </p:spPr>
        <p:txBody>
          <a:bodyPr>
            <a:normAutofit/>
          </a:bodyPr>
          <a:lstStyle/>
          <a:p>
            <a:pPr algn="just" fontAlgn="base"/>
            <a:r>
              <a:rPr lang="en-GB" dirty="0" smtClean="0"/>
              <a:t>Service </a:t>
            </a:r>
            <a:r>
              <a:rPr lang="en-GB" dirty="0"/>
              <a:t>provider: </a:t>
            </a:r>
            <a:endParaRPr lang="en-GB" dirty="0" smtClean="0"/>
          </a:p>
          <a:p>
            <a:pPr algn="just" fontAlgn="base"/>
            <a:r>
              <a:rPr lang="en-GB" sz="2000" i="1" dirty="0" smtClean="0"/>
              <a:t>The </a:t>
            </a:r>
            <a:r>
              <a:rPr lang="en-GB" sz="2000" i="1" dirty="0"/>
              <a:t>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pPr algn="just" fontAlgn="base"/>
            <a:r>
              <a:rPr lang="en-GB" dirty="0"/>
              <a:t>Service consumer: </a:t>
            </a:r>
            <a:endParaRPr lang="en-GB" dirty="0" smtClean="0"/>
          </a:p>
          <a:p>
            <a:pPr algn="just" fontAlgn="base"/>
            <a:r>
              <a:rPr lang="en-GB" sz="2000" i="1" dirty="0" smtClean="0"/>
              <a:t>The </a:t>
            </a:r>
            <a:r>
              <a:rPr lang="en-GB" sz="2000" i="1" dirty="0"/>
              <a:t>service consumer can locate the service metadata in the registry and develop the required client components to bind and use the service.</a:t>
            </a:r>
          </a:p>
          <a:p>
            <a:pPr marL="285750" indent="-285750" algn="just" fontAlgn="base">
              <a:buFont typeface="Arial" panose="020B0604020202020204" pitchFamily="34" charset="0"/>
              <a:buChar char="•"/>
            </a:pPr>
            <a:endParaRPr lang="en-GB" sz="18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422" y="4029367"/>
            <a:ext cx="9293856" cy="1903444"/>
          </a:xfrm>
          <a:prstGeom prst="rect">
            <a:avLst/>
          </a:prstGeom>
        </p:spPr>
      </p:pic>
      <p:sp>
        <p:nvSpPr>
          <p:cNvPr id="5" name="TextBox 4"/>
          <p:cNvSpPr txBox="1"/>
          <p:nvPr/>
        </p:nvSpPr>
        <p:spPr>
          <a:xfrm>
            <a:off x="354563" y="6345110"/>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2661783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8A5-28CF-44EF-8A13-1E8FF75EF2FB}"/>
              </a:ext>
            </a:extLst>
          </p:cNvPr>
          <p:cNvSpPr>
            <a:spLocks noGrp="1"/>
          </p:cNvSpPr>
          <p:nvPr>
            <p:ph type="title"/>
          </p:nvPr>
        </p:nvSpPr>
        <p:spPr>
          <a:xfrm>
            <a:off x="2746627" y="102637"/>
            <a:ext cx="7022524" cy="781361"/>
          </a:xfrm>
        </p:spPr>
        <p:txBody>
          <a:bodyPr/>
          <a:lstStyle/>
          <a:p>
            <a:r>
              <a:rPr lang="en-US" dirty="0"/>
              <a:t>Components of SOA</a:t>
            </a:r>
          </a:p>
        </p:txBody>
      </p:sp>
      <p:sp>
        <p:nvSpPr>
          <p:cNvPr id="3" name="Content Placeholder 2">
            <a:extLst>
              <a:ext uri="{FF2B5EF4-FFF2-40B4-BE49-F238E27FC236}">
                <a16:creationId xmlns:a16="http://schemas.microsoft.com/office/drawing/2014/main" id="{CDA44001-5CE1-47E0-AC8A-23590AE0AC10}"/>
              </a:ext>
            </a:extLst>
          </p:cNvPr>
          <p:cNvSpPr>
            <a:spLocks noGrp="1"/>
          </p:cNvSpPr>
          <p:nvPr>
            <p:ph idx="1"/>
          </p:nvPr>
        </p:nvSpPr>
        <p:spPr>
          <a:xfrm>
            <a:off x="2074822" y="934065"/>
            <a:ext cx="4372993" cy="5388746"/>
          </a:xfrm>
        </p:spPr>
        <p:txBody>
          <a:bodyPr/>
          <a:lstStyle/>
          <a:p>
            <a:pPr marL="0" indent="0">
              <a:buNone/>
            </a:pPr>
            <a:endParaRPr lang="en-US" dirty="0"/>
          </a:p>
          <a:p>
            <a:r>
              <a:rPr lang="en-US" sz="2400" i="1" dirty="0"/>
              <a:t>The service-oriented architecture stack can be categorized into two parts - functional aspects and quality of service aspects.</a:t>
            </a:r>
          </a:p>
          <a:p>
            <a:endParaRPr lang="en-US" dirty="0"/>
          </a:p>
        </p:txBody>
      </p:sp>
      <p:pic>
        <p:nvPicPr>
          <p:cNvPr id="1028" name="Picture 4" descr="Service Oriented Architecture (SOA)">
            <a:extLst>
              <a:ext uri="{FF2B5EF4-FFF2-40B4-BE49-F238E27FC236}">
                <a16:creationId xmlns:a16="http://schemas.microsoft.com/office/drawing/2014/main" id="{2330D707-7774-4A53-B017-2DD86F9FE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722" y="678724"/>
            <a:ext cx="3881034" cy="51716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5233" y="6322811"/>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555566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7F60-5D28-4DB4-8E59-46530808C9A8}"/>
              </a:ext>
            </a:extLst>
          </p:cNvPr>
          <p:cNvSpPr>
            <a:spLocks noGrp="1"/>
          </p:cNvSpPr>
          <p:nvPr>
            <p:ph type="title"/>
          </p:nvPr>
        </p:nvSpPr>
        <p:spPr>
          <a:xfrm>
            <a:off x="1593980" y="83975"/>
            <a:ext cx="10209245" cy="961053"/>
          </a:xfrm>
        </p:spPr>
        <p:txBody>
          <a:bodyPr>
            <a:normAutofit fontScale="90000"/>
          </a:bodyPr>
          <a:lstStyle/>
          <a:p>
            <a:r>
              <a:rPr lang="en-US" b="1" dirty="0"/>
              <a:t>Functional aspects</a:t>
            </a:r>
            <a:r>
              <a:rPr lang="en-US" dirty="0"/>
              <a:t/>
            </a:r>
            <a:br>
              <a:rPr lang="en-US" dirty="0"/>
            </a:br>
            <a:endParaRPr lang="en-US" dirty="0"/>
          </a:p>
        </p:txBody>
      </p:sp>
      <p:sp>
        <p:nvSpPr>
          <p:cNvPr id="3" name="Content Placeholder 2">
            <a:extLst>
              <a:ext uri="{FF2B5EF4-FFF2-40B4-BE49-F238E27FC236}">
                <a16:creationId xmlns:a16="http://schemas.microsoft.com/office/drawing/2014/main" id="{518CAB11-096C-4C41-A9A8-A7A84B3446F6}"/>
              </a:ext>
            </a:extLst>
          </p:cNvPr>
          <p:cNvSpPr>
            <a:spLocks noGrp="1"/>
          </p:cNvSpPr>
          <p:nvPr>
            <p:ph idx="1"/>
          </p:nvPr>
        </p:nvSpPr>
        <p:spPr>
          <a:xfrm>
            <a:off x="1593980" y="937230"/>
            <a:ext cx="10515600" cy="4978476"/>
          </a:xfrm>
        </p:spPr>
        <p:txBody>
          <a:bodyPr>
            <a:normAutofit/>
          </a:bodyPr>
          <a:lstStyle/>
          <a:p>
            <a:r>
              <a:rPr lang="en-US" sz="2000" i="1" dirty="0"/>
              <a:t>The functional aspect contains:</a:t>
            </a:r>
          </a:p>
          <a:p>
            <a:r>
              <a:rPr lang="en-US" sz="2000" i="1" dirty="0"/>
              <a:t>Transport - It transports the service requests from the service consumer to the service provider and service responses from the service provider to the service consumer.</a:t>
            </a:r>
          </a:p>
          <a:p>
            <a:r>
              <a:rPr lang="en-US" sz="2000" i="1" dirty="0"/>
              <a:t>Service Communication Protocol - It allows the service provider and the service consumer to communicate with each other.</a:t>
            </a:r>
          </a:p>
          <a:p>
            <a:r>
              <a:rPr lang="en-US" sz="2000" i="1" dirty="0"/>
              <a:t>Service Description - It describes the service and data required to invoke it.</a:t>
            </a:r>
          </a:p>
          <a:p>
            <a:r>
              <a:rPr lang="en-US" sz="2000" i="1" dirty="0"/>
              <a:t>Service - It is an actual service.</a:t>
            </a:r>
          </a:p>
          <a:p>
            <a:r>
              <a:rPr lang="en-US" sz="2000" i="1" dirty="0"/>
              <a:t>Business Process - It represents the group of services called in a particular sequence associated with the particular rules to meet the business requirements.</a:t>
            </a:r>
          </a:p>
          <a:p>
            <a:r>
              <a:rPr lang="en-US" sz="2000" i="1" dirty="0"/>
              <a:t>Service Registry - It contains the description of data which is used by service providers to publish their services.</a:t>
            </a:r>
          </a:p>
          <a:p>
            <a:endParaRPr lang="en-US" dirty="0"/>
          </a:p>
        </p:txBody>
      </p:sp>
      <p:sp>
        <p:nvSpPr>
          <p:cNvPr id="4" name="TextBox 3"/>
          <p:cNvSpPr txBox="1"/>
          <p:nvPr/>
        </p:nvSpPr>
        <p:spPr>
          <a:xfrm>
            <a:off x="354564" y="6319744"/>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856635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B6F6-16AF-4DD9-84C8-1D067302A83E}"/>
              </a:ext>
            </a:extLst>
          </p:cNvPr>
          <p:cNvSpPr>
            <a:spLocks noGrp="1"/>
          </p:cNvSpPr>
          <p:nvPr>
            <p:ph type="title"/>
          </p:nvPr>
        </p:nvSpPr>
        <p:spPr>
          <a:xfrm>
            <a:off x="2446960" y="0"/>
            <a:ext cx="7583448" cy="1022870"/>
          </a:xfrm>
        </p:spPr>
        <p:txBody>
          <a:bodyPr/>
          <a:lstStyle/>
          <a:p>
            <a:r>
              <a:rPr lang="en-US" b="1" dirty="0"/>
              <a:t>Quality of Service aspects</a:t>
            </a:r>
            <a:endParaRPr lang="en-US" dirty="0"/>
          </a:p>
        </p:txBody>
      </p:sp>
      <p:sp>
        <p:nvSpPr>
          <p:cNvPr id="3" name="Content Placeholder 2">
            <a:extLst>
              <a:ext uri="{FF2B5EF4-FFF2-40B4-BE49-F238E27FC236}">
                <a16:creationId xmlns:a16="http://schemas.microsoft.com/office/drawing/2014/main" id="{A2037803-BBCA-4406-955B-B01A331AB838}"/>
              </a:ext>
            </a:extLst>
          </p:cNvPr>
          <p:cNvSpPr>
            <a:spLocks noGrp="1"/>
          </p:cNvSpPr>
          <p:nvPr>
            <p:ph idx="1"/>
          </p:nvPr>
        </p:nvSpPr>
        <p:spPr>
          <a:xfrm>
            <a:off x="1537996" y="1022870"/>
            <a:ext cx="10515600" cy="5058377"/>
          </a:xfrm>
        </p:spPr>
        <p:txBody>
          <a:bodyPr>
            <a:normAutofit/>
          </a:bodyPr>
          <a:lstStyle/>
          <a:p>
            <a:pPr algn="just"/>
            <a:r>
              <a:rPr lang="en-US" sz="2400" i="1" dirty="0"/>
              <a:t>The quality of service aspects contains:</a:t>
            </a:r>
          </a:p>
          <a:p>
            <a:pPr algn="just"/>
            <a:r>
              <a:rPr lang="en-US" sz="2400" i="1" dirty="0"/>
              <a:t>Policy - It represents the set of protocols according to which a service provider make and provide the services to consumers.</a:t>
            </a:r>
          </a:p>
          <a:p>
            <a:pPr algn="just"/>
            <a:r>
              <a:rPr lang="en-US" sz="2400" i="1" dirty="0"/>
              <a:t>Security - It represents the set of protocols required for identification and authorization.</a:t>
            </a:r>
          </a:p>
          <a:p>
            <a:pPr algn="just"/>
            <a:r>
              <a:rPr lang="en-US" sz="2400" i="1" dirty="0"/>
              <a:t>Transaction - It provides the surety of consistent result. This means, if we use the group of services to complete a business function, either all must complete or none of the complete.</a:t>
            </a:r>
          </a:p>
          <a:p>
            <a:pPr algn="just"/>
            <a:r>
              <a:rPr lang="en-US" sz="2400" i="1" dirty="0"/>
              <a:t>Management - It defines the set of attributes used to manage the services.</a:t>
            </a:r>
          </a:p>
          <a:p>
            <a:pPr algn="just"/>
            <a:endParaRPr lang="en-US" dirty="0"/>
          </a:p>
        </p:txBody>
      </p:sp>
      <p:sp>
        <p:nvSpPr>
          <p:cNvPr id="4" name="TextBox 3"/>
          <p:cNvSpPr txBox="1"/>
          <p:nvPr/>
        </p:nvSpPr>
        <p:spPr>
          <a:xfrm>
            <a:off x="354564"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34355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8B01-CB24-46C0-9179-CB32D303DA0E}"/>
              </a:ext>
            </a:extLst>
          </p:cNvPr>
          <p:cNvSpPr>
            <a:spLocks noGrp="1"/>
          </p:cNvSpPr>
          <p:nvPr>
            <p:ph type="title"/>
          </p:nvPr>
        </p:nvSpPr>
        <p:spPr>
          <a:xfrm>
            <a:off x="2041848" y="391885"/>
            <a:ext cx="10515600" cy="655807"/>
          </a:xfrm>
        </p:spPr>
        <p:txBody>
          <a:bodyPr>
            <a:normAutofit fontScale="90000"/>
          </a:bodyPr>
          <a:lstStyle/>
          <a:p>
            <a:r>
              <a:rPr lang="en-US" b="1" dirty="0"/>
              <a:t>Service-Oriented Architecture (SOA) </a:t>
            </a:r>
            <a:r>
              <a:rPr lang="en-US" b="1" dirty="0" smtClean="0"/>
              <a:t>Principles:</a:t>
            </a:r>
            <a:r>
              <a:rPr lang="en-US" b="1" dirty="0"/>
              <a:t/>
            </a:r>
            <a:br>
              <a:rPr lang="en-US" b="1" dirty="0"/>
            </a:br>
            <a:endParaRPr lang="en-US" dirty="0"/>
          </a:p>
        </p:txBody>
      </p:sp>
      <p:sp>
        <p:nvSpPr>
          <p:cNvPr id="3" name="Content Placeholder 2">
            <a:extLst>
              <a:ext uri="{FF2B5EF4-FFF2-40B4-BE49-F238E27FC236}">
                <a16:creationId xmlns:a16="http://schemas.microsoft.com/office/drawing/2014/main" id="{121E6004-A371-4AC4-8817-8208AF24045E}"/>
              </a:ext>
            </a:extLst>
          </p:cNvPr>
          <p:cNvSpPr>
            <a:spLocks noGrp="1"/>
          </p:cNvSpPr>
          <p:nvPr>
            <p:ph idx="1"/>
          </p:nvPr>
        </p:nvSpPr>
        <p:spPr>
          <a:xfrm>
            <a:off x="3040224" y="970836"/>
            <a:ext cx="7391401" cy="5271441"/>
          </a:xfrm>
        </p:spPr>
        <p:txBody>
          <a:bodyPr/>
          <a:lstStyle/>
          <a:p>
            <a:r>
              <a:rPr lang="en-US" sz="2400" i="1" dirty="0"/>
              <a:t>Standardized Service Contract</a:t>
            </a:r>
          </a:p>
          <a:p>
            <a:r>
              <a:rPr lang="en-US" sz="2400" i="1" dirty="0"/>
              <a:t>Loose Coupling</a:t>
            </a:r>
          </a:p>
          <a:p>
            <a:r>
              <a:rPr lang="en-US" sz="2400" i="1" dirty="0"/>
              <a:t>Service Abstraction</a:t>
            </a:r>
          </a:p>
          <a:p>
            <a:r>
              <a:rPr lang="en-US" sz="2400" i="1" dirty="0"/>
              <a:t>Service Reusability</a:t>
            </a:r>
          </a:p>
          <a:p>
            <a:r>
              <a:rPr lang="en-US" sz="2400" i="1" dirty="0"/>
              <a:t>Service Autonomy</a:t>
            </a:r>
          </a:p>
          <a:p>
            <a:r>
              <a:rPr lang="en-US" sz="2400" i="1" dirty="0"/>
              <a:t>Service Statelessness</a:t>
            </a:r>
          </a:p>
          <a:p>
            <a:r>
              <a:rPr lang="en-US" sz="2400" i="1" dirty="0"/>
              <a:t>Service Discoverability</a:t>
            </a:r>
          </a:p>
          <a:p>
            <a:r>
              <a:rPr lang="en-US" sz="2400" i="1" dirty="0"/>
              <a:t>Service Composability</a:t>
            </a:r>
          </a:p>
          <a:p>
            <a:r>
              <a:rPr lang="en-US" sz="2400" i="1" dirty="0"/>
              <a:t>Service Interoperability</a:t>
            </a:r>
          </a:p>
          <a:p>
            <a:pPr marL="0" indent="0">
              <a:buNone/>
            </a:pPr>
            <a:endParaRPr lang="en-US" dirty="0"/>
          </a:p>
        </p:txBody>
      </p:sp>
      <p:sp>
        <p:nvSpPr>
          <p:cNvPr id="4" name="TextBox 3"/>
          <p:cNvSpPr txBox="1"/>
          <p:nvPr/>
        </p:nvSpPr>
        <p:spPr>
          <a:xfrm>
            <a:off x="354563" y="6319744"/>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2575066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AB816-84D5-4230-993F-4CAAA48916F3}"/>
              </a:ext>
            </a:extLst>
          </p:cNvPr>
          <p:cNvSpPr>
            <a:spLocks noGrp="1"/>
          </p:cNvSpPr>
          <p:nvPr>
            <p:ph idx="1"/>
          </p:nvPr>
        </p:nvSpPr>
        <p:spPr>
          <a:xfrm>
            <a:off x="1556658" y="233264"/>
            <a:ext cx="10515600" cy="5821033"/>
          </a:xfrm>
        </p:spPr>
        <p:txBody>
          <a:bodyPr>
            <a:normAutofit/>
          </a:bodyPr>
          <a:lstStyle/>
          <a:p>
            <a:pPr marL="0" indent="0" algn="just">
              <a:buNone/>
            </a:pPr>
            <a:r>
              <a:rPr lang="en-US" dirty="0" smtClean="0"/>
              <a:t>1</a:t>
            </a:r>
            <a:r>
              <a:rPr lang="en-US" dirty="0"/>
              <a:t>. Standardized Service Contract</a:t>
            </a:r>
          </a:p>
          <a:p>
            <a:pPr algn="just"/>
            <a:r>
              <a:rPr lang="en-US" sz="2000" i="1" dirty="0"/>
              <a:t>Services adhere to a service description. A service must have some sort of description which describes what the service is about. This makes it easier for client applications to understand what the service </a:t>
            </a:r>
            <a:r>
              <a:rPr lang="en-US" sz="2000" i="1" dirty="0" smtClean="0"/>
              <a:t>does.</a:t>
            </a:r>
          </a:p>
          <a:p>
            <a:pPr marL="0" indent="0" algn="just">
              <a:buNone/>
            </a:pPr>
            <a:r>
              <a:rPr lang="en-US" dirty="0" smtClean="0"/>
              <a:t>2. Loose Coupling</a:t>
            </a:r>
          </a:p>
          <a:p>
            <a:pPr algn="just"/>
            <a:r>
              <a:rPr lang="en-US" sz="2000" i="1" dirty="0" smtClean="0"/>
              <a:t>Less </a:t>
            </a:r>
            <a:r>
              <a:rPr lang="en-US" sz="2000" i="1" dirty="0"/>
              <a:t>dependency on each other. This is one of the main characteristics of web services which just states that there should be as less dependency as possible between the web services and the client invoking the web service. So if the service functionality changes at any point in time, it should not break the client application or stop it from working.</a:t>
            </a:r>
          </a:p>
          <a:p>
            <a:pPr marL="0" indent="0" algn="just">
              <a:buNone/>
            </a:pPr>
            <a:r>
              <a:rPr lang="en-US" dirty="0"/>
              <a:t>3. Service Abstraction</a:t>
            </a:r>
          </a:p>
          <a:p>
            <a:pPr algn="just"/>
            <a:r>
              <a:rPr lang="en-US" sz="2000" i="1" dirty="0"/>
              <a:t>Services hide the logic they encapsulate from the outside world. The service should not expose how it executes its functionality; it should just tell the client application on what it does and not on how it does it.</a:t>
            </a:r>
          </a:p>
          <a:p>
            <a:pPr algn="just"/>
            <a:endParaRPr lang="en-US" dirty="0"/>
          </a:p>
        </p:txBody>
      </p:sp>
      <p:sp>
        <p:nvSpPr>
          <p:cNvPr id="4" name="TextBox 3"/>
          <p:cNvSpPr txBox="1"/>
          <p:nvPr/>
        </p:nvSpPr>
        <p:spPr>
          <a:xfrm>
            <a:off x="382555" y="6262787"/>
            <a:ext cx="2771191" cy="369332"/>
          </a:xfrm>
          <a:prstGeom prst="rect">
            <a:avLst/>
          </a:prstGeom>
          <a:noFill/>
        </p:spPr>
        <p:txBody>
          <a:bodyPr wrap="square" rtlCol="0">
            <a:spAutoFit/>
          </a:bodyPr>
          <a:lstStyle/>
          <a:p>
            <a:r>
              <a:rPr lang="en-US" dirty="0" smtClean="0">
                <a:solidFill>
                  <a:srgbClr val="0070C0"/>
                </a:solidFill>
              </a:rPr>
              <a:t>Cloud computing</a:t>
            </a:r>
            <a:endParaRPr lang="en-GB"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78" y="6205830"/>
            <a:ext cx="2164702" cy="483246"/>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0666" y="6205830"/>
            <a:ext cx="1621972" cy="483246"/>
          </a:xfrm>
          <a:prstGeom prst="rect">
            <a:avLst/>
          </a:prstGeom>
        </p:spPr>
      </p:pic>
    </p:spTree>
    <p:extLst>
      <p:ext uri="{BB962C8B-B14F-4D97-AF65-F5344CB8AC3E}">
        <p14:creationId xmlns:p14="http://schemas.microsoft.com/office/powerpoint/2010/main" val="1472134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2483</Words>
  <Application>Microsoft Office PowerPoint</Application>
  <PresentationFormat>Widescreen</PresentationFormat>
  <Paragraphs>195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New times roman</vt:lpstr>
      <vt:lpstr>Wingdings</vt:lpstr>
      <vt:lpstr>Office Theme</vt:lpstr>
      <vt:lpstr>Service Oriented Architecture (SOA)</vt:lpstr>
      <vt:lpstr>SOA-Introduction</vt:lpstr>
      <vt:lpstr>PowerPoint Presentation</vt:lpstr>
      <vt:lpstr>There are two major roles within Service-oriented Architecture: </vt:lpstr>
      <vt:lpstr>Components of SOA</vt:lpstr>
      <vt:lpstr>Functional aspects </vt:lpstr>
      <vt:lpstr>Quality of Service aspects</vt:lpstr>
      <vt:lpstr>Service-Oriented Architecture (SOA) Principles: </vt:lpstr>
      <vt:lpstr>PowerPoint Presentation</vt:lpstr>
      <vt:lpstr>PowerPoint Presentation</vt:lpstr>
      <vt:lpstr>PowerPoint Presentation</vt:lpstr>
      <vt:lpstr>Cloud and SOA-Combination </vt:lpstr>
      <vt:lpstr>What does SOA provide for easily transitioning into a cloud computing environment?</vt:lpstr>
      <vt:lpstr>Characteristics of SOA</vt:lpstr>
      <vt:lpstr>Some of the points are explained.</vt:lpstr>
      <vt:lpstr>PowerPoint Presentation</vt:lpstr>
      <vt:lpstr>Role Of Standard in SOA</vt:lpstr>
      <vt:lpstr>SOA Life cycles </vt:lpstr>
      <vt:lpstr>Life Cycle of SOA        </vt:lpstr>
      <vt:lpstr>Service Oriented Analysis : It is in this initial stage that we determine the potential scope of our SOA. A formal step-by-step service modeling process is provided as dedicated to the service-oriented analysis phase.  Service Oriented Design : Service-oriented design is a heavily standards-driven phase that incorporates industry conventions and service-orientation principles into the service design process the service layers designed during this stage can include which results in a formal business process definition.    </vt:lpstr>
      <vt:lpstr>Service Development:                                      Here development platform-specific issues come into play, regardless of service type specifically, the choice of programming language and development environment will determine the physical form services.  Service testing:                            Cloud testing, in which cloud services used by the company are tested, such as software as a service. Performance testing, in which the product performance is tested.  Service Deployment:                                     A service deployment is a configuration of a collection of SAS Foundation Services that specifies the data necessary to instantiate the services, as well as dependencies upon other services.</vt:lpstr>
      <vt:lpstr>Service Administration:                       A service administrator is responsible for overseeing all aspects of the work order for a service department. Your job duties include coordinating with the service manager on the completion of customer work orders, putting together billing for work completed, and reviewing time cards for service employees.</vt:lpstr>
      <vt:lpstr>Benefits of SOA</vt:lpstr>
      <vt:lpstr>Benefits of SOA</vt:lpstr>
      <vt:lpstr>Is SOA always a better solution?</vt:lpstr>
      <vt:lpstr>PowerPoint Presentation</vt:lpstr>
      <vt:lpstr>Advantages of SOA:</vt:lpstr>
      <vt:lpstr>Disadvantages of SOA: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Bpn</dc:creator>
  <cp:lastModifiedBy>Rupak Gadtaula</cp:lastModifiedBy>
  <cp:revision>17</cp:revision>
  <dcterms:created xsi:type="dcterms:W3CDTF">2022-02-24T14:44:19Z</dcterms:created>
  <dcterms:modified xsi:type="dcterms:W3CDTF">2022-02-25T01:16:14Z</dcterms:modified>
</cp:coreProperties>
</file>