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2"/>
  </p:notesMasterIdLst>
  <p:sldIdLst>
    <p:sldId id="265" r:id="rId5"/>
    <p:sldId id="277" r:id="rId6"/>
    <p:sldId id="295" r:id="rId7"/>
    <p:sldId id="291" r:id="rId8"/>
    <p:sldId id="282" r:id="rId9"/>
    <p:sldId id="283" r:id="rId10"/>
    <p:sldId id="284" r:id="rId11"/>
    <p:sldId id="285" r:id="rId12"/>
    <p:sldId id="281" r:id="rId13"/>
    <p:sldId id="286" r:id="rId14"/>
    <p:sldId id="287" r:id="rId15"/>
    <p:sldId id="293" r:id="rId16"/>
    <p:sldId id="292" r:id="rId17"/>
    <p:sldId id="288" r:id="rId18"/>
    <p:sldId id="289" r:id="rId19"/>
    <p:sldId id="290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9B1"/>
    <a:srgbClr val="FFFFFF"/>
    <a:srgbClr val="F7EE3C"/>
    <a:srgbClr val="C51C8A"/>
    <a:srgbClr val="F6E905"/>
    <a:srgbClr val="CC1D90"/>
    <a:srgbClr val="FE0000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9E7B-0953-45BA-AF6B-16CC54E4A73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055C8-D23F-450C-9D6B-DA52E6A2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CE55-8610-4EF7-9F25-AFC0B948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007D8-EBBC-47CD-BDD8-1F154C104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419D-A0DB-4BE0-BC45-F4948A66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1008-0D7B-4A81-9C62-D1E6F05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D5E8-622D-45D0-9E04-2B41939F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2F44-73C4-4518-888E-0E202A8D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BA48-25FF-40C5-A390-BC34275FB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7F6F-5B15-4C63-BD94-C39BC87B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35C1-BCD2-42DE-ABB5-78BBDCAD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8297-C5B9-4518-A0D0-6B4AFC17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9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37CE3-2AA3-4E82-9033-A8AE0CB53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0DB7B-277F-42DB-8A40-3775EB77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4D4C-FB92-4CC1-8028-07B7489F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C71F-26AC-4C34-B469-5CA566F8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6C31-B8E3-4533-9319-F13EE45C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DF84-9245-4BEA-B78A-A37EB363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2671-1047-4361-937C-20E1511C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EBC5-E91B-475E-A953-3AB64FE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2C45-DFA4-4D12-BE86-E3D8F25F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E46B-314D-4428-BBA4-42CBA455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9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B0FB-15EB-428F-999C-5B3D0311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11A11-A1B5-4E5D-81C9-AE138672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0C94-F106-428D-8A1C-B950EE61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61B2-5E65-4200-8244-8A54BE29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EEAF-8324-417C-B116-760FA9A6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920B-E353-4E70-B9F6-08040205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209-C914-4FD6-87A3-D7B30121D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F4A3C-ECBE-4384-95F3-817B19C6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95CDD-A67B-4831-9965-F40B4FAC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12CD-F362-4D00-9B45-7A93475B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64A2C-7F6A-457B-9012-5A8570A9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BB30-EA6B-4E78-9CE0-EF85332D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546E9-4294-4C92-A05A-218CC87EA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46BAB-590A-4C7D-8DC8-9AFAA03C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C93DF-0CBE-422E-A008-9F8067AB1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B07F9-93B1-4882-A738-385818A79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4CA52-F370-4B15-897B-9D2CB9EC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5A95C-648C-497B-8D16-98634403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38A85-C05C-4E67-B321-9DC958F4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A40F-A897-4535-864C-A67AA15F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5DB96-FEC5-4A08-9018-C05E0915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E4F45-858F-48F5-A85F-E0BC7874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B7184-3E83-451B-A898-A694BDFC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C881A-F354-4F5A-A1C3-F0F29A14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F5CF9-2D44-4B96-9E9A-4D2F1C3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CF66-5BF6-49DE-B246-1B7F7591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6795-EDC4-457F-8E29-AE7AF7B0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5630-1E2D-4E6B-804E-2AE2FB65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DBB79-5090-4ACE-8E19-A4CBC58C9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EB8D7-EB43-420C-912B-33D5F8BE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241DF-C8A3-43BB-9B70-739873B7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BFAB3-5F2F-4487-BBCA-54BA082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F241-5EF6-408A-903C-5705B56E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33D79-DEFD-4C28-AA87-DEAD9016F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E64EC-4BE6-41B7-AE3B-284E573E6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FE451-6437-4596-89B4-10E312BA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AB32-AE21-4441-88E5-F79F3371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A85E6-43B0-4483-AE84-B868F930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92AF0-23E1-4B13-95AE-523B7F07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48A8-E185-4001-A438-914F735D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7F65-C02B-439A-8329-58927674F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BEA5-B912-4F6C-9D4B-175D6CD17C5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FE6F-0BB7-4592-9B1D-A20291990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8352-63FD-4639-936E-FE3CC8697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CB46-4149-4426-B746-82455819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294"/>
            <a:ext cx="12192000" cy="294639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/>
                </a:solidFill>
                <a:latin typeface="+mn-lt"/>
              </a:rPr>
              <a:t>	</a:t>
            </a:r>
            <a:br>
              <a:rPr lang="en-US" sz="3600" b="1" dirty="0">
                <a:solidFill>
                  <a:schemeClr val="tx1"/>
                </a:solidFill>
                <a:latin typeface="+mn-lt"/>
              </a:rPr>
            </a:br>
            <a:r>
              <a:rPr lang="en-US" sz="3600" b="1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40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Presentation on Database tier in Cloud Computing</a:t>
            </a:r>
            <a:b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1A69B1"/>
                </a:solidFill>
              </a:rPr>
              <a:t>	</a:t>
            </a:r>
            <a:endParaRPr lang="en-US" sz="3600" b="1" dirty="0">
              <a:solidFill>
                <a:srgbClr val="1A69B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63D5-D7B1-42A0-BC2E-198BAED6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63" y="3918365"/>
            <a:ext cx="10568180" cy="158094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Prepared By: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2400" b="1" dirty="0">
                <a:ea typeface="+mj-ea"/>
                <a:cs typeface="+mj-cs"/>
              </a:rPr>
              <a:t>Siddhika Dhakal, Yashoda Subedi, Goma Thapa, Jeevan Malla, Jenisha Munikar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(BIT 6</a:t>
            </a:r>
            <a:r>
              <a:rPr kumimoji="0" lang="en-US" sz="2400" b="1" i="0" u="none" strike="noStrike" kern="1200" spc="0" normalizeH="0" baseline="3000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th</a:t>
            </a:r>
            <a:r>
              <a:rPr kumimoji="0" lang="en-US" sz="2400" b="1" i="0" u="none" strike="noStrike" kern="1200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Semester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1733266"/>
            <a:ext cx="1692661" cy="159571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>
            <a:off x="2686924" y="1733267"/>
            <a:ext cx="2492056" cy="159572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5178980" y="1733266"/>
            <a:ext cx="3255336" cy="159572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8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2- </a:t>
            </a:r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tier architecture (cont.)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Century Gothic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b="1" dirty="0">
                <a:cs typeface="Times New Roman" panose="02020603050405020304" pitchFamily="18" charset="0"/>
              </a:rPr>
              <a:t>Examples of 2-tier: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1200" dirty="0">
                <a:cs typeface="Times New Roman" panose="02020603050405020304" pitchFamily="18" charset="0"/>
              </a:rPr>
              <a:t>Desktop applications, excel sheets, word document, desktop games.</a:t>
            </a:r>
          </a:p>
          <a:p>
            <a:pPr marL="0" indent="0" algn="just">
              <a:buNone/>
            </a:pPr>
            <a:endParaRPr lang="en-US" sz="11200" dirty="0">
              <a:cs typeface="Times New Roman" panose="02020603050405020304" pitchFamily="18" charset="0"/>
            </a:endParaRPr>
          </a:p>
          <a:p>
            <a:pPr algn="just"/>
            <a:r>
              <a:rPr lang="en-US" sz="11200" b="1" dirty="0"/>
              <a:t>Advantages</a:t>
            </a:r>
            <a:endParaRPr lang="en-US" sz="11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1200" dirty="0"/>
              <a:t>Understanding and maintenances is easier.</a:t>
            </a:r>
          </a:p>
          <a:p>
            <a:pPr marL="0" indent="0" algn="just">
              <a:buNone/>
            </a:pPr>
            <a:endParaRPr lang="en-US" sz="11200" dirty="0"/>
          </a:p>
          <a:p>
            <a:pPr algn="just"/>
            <a:r>
              <a:rPr lang="en-US" sz="11200" b="1" dirty="0"/>
              <a:t>Disadvantages</a:t>
            </a:r>
            <a:r>
              <a:rPr lang="en-US" sz="11200" dirty="0"/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1200" dirty="0"/>
              <a:t>It is not easily scalable, thus performance degrades as users scale.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1200" dirty="0"/>
              <a:t>Data integrity issue may arise due to the server responding to multiple requests at the same time.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D36230-C9F8-4D02-9FC0-05EB40DDC645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D6671-BC44-4CCA-95ED-3151AB4713C0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852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3-Tier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Three-tier is well-established software application architecture that organizes applications into three logical and physical computing tiers: the presentation tier shows user interface, the application tier shows where data is processed  and the data tier shows where the data associated with the application is stored and managed.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completely depends upon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networking and internet.	</a:t>
            </a:r>
          </a:p>
          <a:p>
            <a:pPr algn="just"/>
            <a:r>
              <a:rPr lang="en-US" dirty="0"/>
              <a:t>Nowadays, it depends upon cloud.	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48C580-EFB8-447C-A52A-B8A34F02FAAD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A904-7B11-4A99-83DB-EE24504CA7B7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FB45D-0536-4FC1-B50C-D250E12576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3" b="23720"/>
          <a:stretch/>
        </p:blipFill>
        <p:spPr>
          <a:xfrm>
            <a:off x="6141228" y="3566160"/>
            <a:ext cx="5227667" cy="22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6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Presentation Tier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User interface and communication layer of the application, , where the end user interacts with the application.	</a:t>
            </a:r>
          </a:p>
          <a:p>
            <a:pPr algn="just"/>
            <a:r>
              <a:rPr lang="en-US" dirty="0"/>
              <a:t>Main purpose: To display information to the users and collect information from the user.</a:t>
            </a:r>
          </a:p>
          <a:p>
            <a:pPr algn="just"/>
            <a:r>
              <a:rPr lang="en-US" dirty="0"/>
              <a:t>Runs on a web browser, as desktop application, or a graphical user interface (GUI).</a:t>
            </a:r>
          </a:p>
          <a:p>
            <a:pPr algn="just"/>
            <a:r>
              <a:rPr lang="en-US" dirty="0"/>
              <a:t>It is usually developed using HTML, CSS, JavaScript, or any other front-end programming language.</a:t>
            </a:r>
          </a:p>
          <a:p>
            <a:pPr algn="just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48C580-EFB8-447C-A52A-B8A34F02FAAD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4C7E9C-BD26-4C5D-929E-EB94BBB747F0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0562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Application Tier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Logic or middle tier</a:t>
            </a:r>
          </a:p>
          <a:p>
            <a:pPr algn="just"/>
            <a:r>
              <a:rPr lang="en-US" dirty="0"/>
              <a:t>Uses an application server and processes the business logic for the application.</a:t>
            </a:r>
          </a:p>
          <a:p>
            <a:pPr algn="just"/>
            <a:r>
              <a:rPr lang="en-US" dirty="0"/>
              <a:t>The information collected in the presentation tier is processed.</a:t>
            </a:r>
          </a:p>
          <a:p>
            <a:pPr algn="just"/>
            <a:r>
              <a:rPr lang="en-US" dirty="0"/>
              <a:t>The application tier can also add, delete or modify data in the data tier.</a:t>
            </a:r>
          </a:p>
          <a:p>
            <a:pPr algn="just"/>
            <a:r>
              <a:rPr lang="en-US" dirty="0"/>
              <a:t>It is typically developed using Python, Java, Perl, PHP or Ruby, and communicates with the data tier using API calls. </a:t>
            </a:r>
          </a:p>
          <a:p>
            <a:pPr marL="457200" lvl="1" indent="0" algn="just">
              <a:buNone/>
            </a:pPr>
            <a:r>
              <a:rPr lang="en-US" dirty="0"/>
              <a:t>		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48C580-EFB8-447C-A52A-B8A34F02FAAD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86E9FC-30C1-4FCF-9D92-3F640FB69806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2697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Database Tier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tier, data access tier or back-end</a:t>
            </a:r>
          </a:p>
          <a:p>
            <a:pPr algn="just"/>
            <a:r>
              <a:rPr lang="en-US" dirty="0"/>
              <a:t>The information processed by the application is stored and managed.</a:t>
            </a:r>
          </a:p>
          <a:p>
            <a:pPr algn="just"/>
            <a:r>
              <a:rPr lang="en-US" dirty="0"/>
              <a:t>Relational database management system such as PostgreSQL, MySQL, MariaDB, Oracle, DB2, Informix or Microsoft SQL Server, or in a NoSQL Database server such as Cassandra, CouchDB or MongoDB.  </a:t>
            </a:r>
          </a:p>
          <a:p>
            <a:pPr marL="457200" lvl="1" indent="0" algn="just">
              <a:buNone/>
            </a:pPr>
            <a:r>
              <a:rPr lang="en-US" dirty="0"/>
              <a:t>		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4D709-4B00-4EE5-86C4-078523F1B4F2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9AE13-FE64-419E-BC69-FA543255BFB4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786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Benefits of 3-tier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Logical and physical separation of functionality		</a:t>
            </a:r>
          </a:p>
          <a:p>
            <a:pPr algn="just"/>
            <a:r>
              <a:rPr lang="en-US" dirty="0"/>
              <a:t>Faster development</a:t>
            </a:r>
          </a:p>
          <a:p>
            <a:pPr algn="just"/>
            <a:r>
              <a:rPr lang="en-US" dirty="0"/>
              <a:t>Improved scalability</a:t>
            </a:r>
          </a:p>
          <a:p>
            <a:pPr algn="just"/>
            <a:r>
              <a:rPr lang="en-US" dirty="0"/>
              <a:t>Improved reliability</a:t>
            </a:r>
          </a:p>
          <a:p>
            <a:pPr algn="just"/>
            <a:r>
              <a:rPr lang="en-US" dirty="0"/>
              <a:t>Improved security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4D709-4B00-4EE5-86C4-078523F1B4F2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4C6F6-53CF-46C2-8126-0AC4E8C807A6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3985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3-tier Architecture in Web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tiers have different names but perform similar functions.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Web server = Presentation Tier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Application server = Application Tier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Database server = Database Tier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4D709-4B00-4EE5-86C4-078523F1B4F2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46565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765" y="2197511"/>
            <a:ext cx="6255957" cy="2163662"/>
          </a:xfrm>
          <a:solidFill>
            <a:schemeClr val="bg1">
              <a:lumMod val="95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</a:t>
            </a:r>
            <a:r>
              <a:rPr lang="en-US" sz="9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4150416" y="3826289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5368191" y="3828030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6528250" y="3826288"/>
            <a:ext cx="1364776" cy="71274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4D709-4B00-4EE5-86C4-078523F1B4F2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26768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      Database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D62A4D-DAF3-4043-9658-778F8988405B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211783"/>
          </a:xfrm>
        </p:spPr>
        <p:txBody>
          <a:bodyPr>
            <a:normAutofit fontScale="25000" lnSpcReduction="20000"/>
          </a:bodyPr>
          <a:lstStyle/>
          <a:p>
            <a:pPr algn="just">
              <a:buSzPts val="2400"/>
            </a:pPr>
            <a:r>
              <a:rPr lang="en-US" sz="11200" dirty="0"/>
              <a:t>Database </a:t>
            </a:r>
            <a:r>
              <a:rPr lang="en-US" sz="11200" b="0" i="0" dirty="0">
                <a:effectLst/>
              </a:rPr>
              <a:t>architecture is a well-established software design architecture</a:t>
            </a:r>
            <a:r>
              <a:rPr lang="en-US" sz="11200" dirty="0"/>
              <a:t> that helps to design, develop and maintain the database management system. </a:t>
            </a:r>
          </a:p>
          <a:p>
            <a:pPr algn="just">
              <a:buSzPts val="2400"/>
            </a:pPr>
            <a:r>
              <a:rPr lang="en-US" sz="11200" dirty="0"/>
              <a:t>Database stores critical information and helps access data quickly and securely. </a:t>
            </a:r>
          </a:p>
          <a:p>
            <a:pPr algn="just">
              <a:buSzPts val="2400"/>
            </a:pPr>
            <a:r>
              <a:rPr lang="en-US" sz="11200" dirty="0"/>
              <a:t>Correct architecture is must for easy and efficient data management. </a:t>
            </a:r>
          </a:p>
          <a:p>
            <a:pPr marL="0" indent="0" algn="just">
              <a:buSzPts val="2400"/>
              <a:buNone/>
            </a:pPr>
            <a:endParaRPr lang="en-US" sz="3000" dirty="0"/>
          </a:p>
          <a:p>
            <a:pPr algn="just">
              <a:buSzPts val="2400"/>
            </a:pPr>
            <a:endParaRPr lang="en-US" sz="3000" dirty="0"/>
          </a:p>
          <a:p>
            <a:pPr algn="just">
              <a:buSzPts val="2400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528C6-58BF-4754-93F5-86C9D7F1E1CD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134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Types of Database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509604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1200" dirty="0"/>
              <a:t>1-tier architecture</a:t>
            </a:r>
          </a:p>
          <a:p>
            <a:pPr algn="just"/>
            <a:r>
              <a:rPr lang="en-US" sz="11200" dirty="0"/>
              <a:t>Simplest architecture of database </a:t>
            </a:r>
          </a:p>
          <a:p>
            <a:pPr algn="just"/>
            <a:r>
              <a:rPr lang="en-US" sz="11200" dirty="0"/>
              <a:t>Client, server and database reside on same machine.</a:t>
            </a:r>
          </a:p>
          <a:p>
            <a:pPr marL="0" indent="0" algn="just">
              <a:buNone/>
            </a:pPr>
            <a:endParaRPr lang="en-US" sz="11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200" dirty="0"/>
              <a:t>2-tier architecture</a:t>
            </a:r>
          </a:p>
          <a:p>
            <a:pPr algn="just"/>
            <a:r>
              <a:rPr lang="en-US" sz="11200" dirty="0"/>
              <a:t>Presentation layer runs on a client(PC, Mobile, etc.) and data is stored on server called second tier.</a:t>
            </a:r>
          </a:p>
          <a:p>
            <a:pPr marL="0" indent="0" algn="just">
              <a:buNone/>
            </a:pPr>
            <a:endParaRPr lang="en-US" sz="11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1200" dirty="0"/>
              <a:t>3-tier architecture	</a:t>
            </a:r>
          </a:p>
          <a:p>
            <a:pPr algn="just"/>
            <a:r>
              <a:rPr lang="en-US" sz="11200" dirty="0"/>
              <a:t>Most important client server architecture.</a:t>
            </a:r>
          </a:p>
          <a:p>
            <a:pPr algn="just"/>
            <a:r>
              <a:rPr lang="en-US" sz="11200" dirty="0"/>
              <a:t>Contains presentation tier, application tier and data tier.</a:t>
            </a:r>
          </a:p>
          <a:p>
            <a:pPr marL="0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4D709-4B00-4EE5-86C4-078523F1B4F2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9AE13-FE64-419E-BC69-FA543255BFB4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718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      1-tier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D62A4D-DAF3-4043-9658-778F8988405B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211783"/>
          </a:xfrm>
        </p:spPr>
        <p:txBody>
          <a:bodyPr>
            <a:normAutofit fontScale="92500" lnSpcReduction="10000"/>
          </a:bodyPr>
          <a:lstStyle/>
          <a:p>
            <a:pPr algn="just">
              <a:buSzPts val="2400"/>
            </a:pPr>
            <a:r>
              <a:rPr lang="en-US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It is the simplest architecture of Database in which the client, server, and Database all reside on the same machine. </a:t>
            </a:r>
            <a:endParaRPr lang="en-US" dirty="0">
              <a:effectLst/>
            </a:endParaRPr>
          </a:p>
          <a:p>
            <a:r>
              <a:rPr lang="en-US" kern="1200" dirty="0">
                <a:solidFill>
                  <a:srgbClr val="262626"/>
                </a:solidFill>
                <a:effectLst/>
                <a:ea typeface="+mn-ea"/>
                <a:cs typeface="+mn-cs"/>
              </a:rPr>
              <a:t>Presentation, Application and data layers are tightly connected.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FC41D-839C-4300-8EE3-57B1D28A3092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6837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      1-tier architecture (cont.)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211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</a:p>
        </p:txBody>
      </p:sp>
      <p:pic>
        <p:nvPicPr>
          <p:cNvPr id="10" name="Content Placeholder 18">
            <a:extLst>
              <a:ext uri="{FF2B5EF4-FFF2-40B4-BE49-F238E27FC236}">
                <a16:creationId xmlns:a16="http://schemas.microsoft.com/office/drawing/2014/main" id="{7F132163-04E1-4C84-A4AA-620B4EC5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07" y="2081048"/>
            <a:ext cx="4656083" cy="310134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E67A34-E41E-4BD7-8624-5F3D23A67261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1EA8D-936C-4C77-B68F-47E96CA562C1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5476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Example of 1-tier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211783"/>
          </a:xfrm>
        </p:spPr>
        <p:txBody>
          <a:bodyPr>
            <a:normAutofit/>
          </a:bodyPr>
          <a:lstStyle/>
          <a:p>
            <a:r>
              <a:rPr lang="en-US" dirty="0"/>
              <a:t>MS office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94AAD1-E1D8-490F-9F34-2FBFB1F9DE15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5E6E4-E066-46E0-8E35-98D6B90FBE68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0976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Advantages And Disadvantages of 1-tier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 fontScale="25000" lnSpcReduction="20000"/>
          </a:bodyPr>
          <a:lstStyle/>
          <a:p>
            <a:r>
              <a:rPr lang="en-US" sz="112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Advantages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/>
              <a:t>Fast for a single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/>
              <a:t>Easy to implement and optimize performance. </a:t>
            </a:r>
          </a:p>
          <a:p>
            <a:pPr marL="0" indent="0">
              <a:buNone/>
            </a:pPr>
            <a:endParaRPr lang="en-US" sz="11200" dirty="0"/>
          </a:p>
          <a:p>
            <a:r>
              <a:rPr lang="en-US" sz="11200" dirty="0"/>
              <a:t>Disadvantage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200" dirty="0"/>
              <a:t>Completely unscalable only one user can access the system at a given time via the local client.</a:t>
            </a:r>
          </a:p>
          <a:p>
            <a:pPr marL="0" indent="0" algn="just">
              <a:buNone/>
            </a:pPr>
            <a:r>
              <a:rPr lang="en-US" sz="1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7F4CCB-E77E-4173-A5CB-41BC0C450D61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50E09-07C6-481F-98D6-03DF192FDD1C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762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	2- tier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0099"/>
            <a:ext cx="10515600" cy="440676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1200" dirty="0">
                <a:cs typeface="Times New Roman" panose="02020603050405020304" pitchFamily="18" charset="0"/>
              </a:rPr>
              <a:t>A </a:t>
            </a:r>
            <a:r>
              <a:rPr lang="en-US" sz="11200" b="1" dirty="0">
                <a:cs typeface="Times New Roman" panose="02020603050405020304" pitchFamily="18" charset="0"/>
              </a:rPr>
              <a:t>2 Tier Architecture</a:t>
            </a:r>
            <a:r>
              <a:rPr lang="en-US" sz="11200" dirty="0">
                <a:cs typeface="Times New Roman" panose="02020603050405020304" pitchFamily="18" charset="0"/>
              </a:rPr>
              <a:t> is a Database architecture where the presentation layer runs on a client (PC, Mobile, Tablet, etc.), and data is stored on a server called the second tier. </a:t>
            </a:r>
          </a:p>
          <a:p>
            <a:pPr algn="just">
              <a:lnSpc>
                <a:spcPct val="120000"/>
              </a:lnSpc>
            </a:pPr>
            <a:r>
              <a:rPr lang="en-US" sz="11200" dirty="0">
                <a:cs typeface="Times New Roman" panose="02020603050405020304" pitchFamily="18" charset="0"/>
              </a:rPr>
              <a:t>It also provides direct and faster communication.</a:t>
            </a:r>
          </a:p>
          <a:p>
            <a:pPr algn="just">
              <a:lnSpc>
                <a:spcPct val="120000"/>
              </a:lnSpc>
            </a:pPr>
            <a:r>
              <a:rPr lang="en-US" sz="11200" dirty="0">
                <a:cs typeface="Times New Roman" panose="02020603050405020304" pitchFamily="18" charset="0"/>
              </a:rPr>
              <a:t>The two-tier architecture is like client server application. The direct communication takes place between client and server.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D386DE-E618-4F28-BDC3-8235C8BF5CB2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9636E-EB64-48D9-A043-49A2197F273A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0753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622A0-A392-49FE-87F9-11424137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29" y="6007390"/>
            <a:ext cx="1353457" cy="418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F788-951B-4EBA-BE03-87731A4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7"/>
            <a:ext cx="12192000" cy="108857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Century Gothic (Headings)"/>
              </a:rPr>
              <a:t>       2-tier architecture (cont.)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AC0C1-C759-438C-B145-27824F25A1CD}"/>
              </a:ext>
            </a:extLst>
          </p:cNvPr>
          <p:cNvSpPr/>
          <p:nvPr/>
        </p:nvSpPr>
        <p:spPr>
          <a:xfrm flipV="1">
            <a:off x="994263" y="876610"/>
            <a:ext cx="1203027" cy="73016"/>
          </a:xfrm>
          <a:prstGeom prst="rect">
            <a:avLst/>
          </a:prstGeom>
          <a:solidFill>
            <a:srgbClr val="C51C8A"/>
          </a:solidFill>
          <a:ln>
            <a:solidFill>
              <a:srgbClr val="C51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2F14-A24F-4354-A78C-B7353C6321C0}"/>
              </a:ext>
            </a:extLst>
          </p:cNvPr>
          <p:cNvSpPr/>
          <p:nvPr/>
        </p:nvSpPr>
        <p:spPr>
          <a:xfrm flipV="1">
            <a:off x="2197290" y="878351"/>
            <a:ext cx="1160059" cy="71275"/>
          </a:xfrm>
          <a:prstGeom prst="rect">
            <a:avLst/>
          </a:prstGeom>
          <a:solidFill>
            <a:srgbClr val="1A69B1"/>
          </a:solidFill>
          <a:ln>
            <a:solidFill>
              <a:srgbClr val="1A6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B7361-17A3-47A4-B261-FB803B25474F}"/>
              </a:ext>
            </a:extLst>
          </p:cNvPr>
          <p:cNvSpPr/>
          <p:nvPr/>
        </p:nvSpPr>
        <p:spPr>
          <a:xfrm flipV="1">
            <a:off x="3357349" y="876610"/>
            <a:ext cx="1364776" cy="47461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E82D2A-6AAD-4BD4-A085-0A1CEA6D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48" y="6007389"/>
            <a:ext cx="1483243" cy="4188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25317"/>
            <a:ext cx="10515600" cy="44516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		2 Tier architecture Diagram</a:t>
            </a:r>
          </a:p>
        </p:txBody>
      </p:sp>
      <p:pic>
        <p:nvPicPr>
          <p:cNvPr id="13" name="Picture 2" descr="2-Tier Architecture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50" y="1409700"/>
            <a:ext cx="5759354" cy="389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EE4BB2-25F2-4A20-84A6-3FD37CDB8E12}"/>
              </a:ext>
            </a:extLst>
          </p:cNvPr>
          <p:cNvSpPr txBox="1">
            <a:spLocks/>
          </p:cNvSpPr>
          <p:nvPr/>
        </p:nvSpPr>
        <p:spPr>
          <a:xfrm>
            <a:off x="838200" y="6110225"/>
            <a:ext cx="3440723" cy="4030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1A69B1"/>
                </a:solidFill>
              </a:rPr>
              <a:t>Cloud Computing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314E4-2497-4C1D-8916-64F1D7BADE52}"/>
              </a:ext>
            </a:extLst>
          </p:cNvPr>
          <p:cNvSpPr/>
          <p:nvPr/>
        </p:nvSpPr>
        <p:spPr>
          <a:xfrm flipV="1">
            <a:off x="3357349" y="876609"/>
            <a:ext cx="1364776" cy="71273"/>
          </a:xfrm>
          <a:prstGeom prst="rect">
            <a:avLst/>
          </a:prstGeom>
          <a:solidFill>
            <a:srgbClr val="F7EE3C"/>
          </a:solidFill>
          <a:ln>
            <a:solidFill>
              <a:srgbClr val="F7E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51C8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9213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3" ma:contentTypeDescription="Create a new document." ma:contentTypeScope="" ma:versionID="3f3f6f734efb866d8a8008aaecb782bf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575a844cbdd46438d81e86832c0b7c5f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BB8D93-4BC2-4115-AF8C-4992275BB1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F08E30-611D-4A89-A369-7FBA696184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CD2A32-1D18-41BC-8F5E-628CE8548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4ddd5-6f65-42bc-a3e0-87d5faa24e7b"/>
    <ds:schemaRef ds:uri="849eb02e-efd2-47c3-a37d-16fbd6b963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792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 (Headings)</vt:lpstr>
      <vt:lpstr>Times New Roman</vt:lpstr>
      <vt:lpstr>Wingdings</vt:lpstr>
      <vt:lpstr>Wingdings 3</vt:lpstr>
      <vt:lpstr>Office Theme</vt:lpstr>
      <vt:lpstr>   Presentation on Database tier in Cloud Computing  </vt:lpstr>
      <vt:lpstr>       Database architecture</vt:lpstr>
      <vt:lpstr>  Types of Database Architecture</vt:lpstr>
      <vt:lpstr>       1-tier architecture</vt:lpstr>
      <vt:lpstr>       1-tier architecture (cont.)</vt:lpstr>
      <vt:lpstr>  Example of 1-tier Architecture</vt:lpstr>
      <vt:lpstr>  Advantages And Disadvantages of 1-tier Architecture</vt:lpstr>
      <vt:lpstr>  2- tier architecture</vt:lpstr>
      <vt:lpstr>       2-tier architecture (cont.)</vt:lpstr>
      <vt:lpstr>  2- tier architecture (cont.)</vt:lpstr>
      <vt:lpstr>  3-Tier Architecture</vt:lpstr>
      <vt:lpstr>  Presentation Tier</vt:lpstr>
      <vt:lpstr>  Application Tier</vt:lpstr>
      <vt:lpstr>  Database Tier</vt:lpstr>
      <vt:lpstr>  Benefits of 3-tier Architecture</vt:lpstr>
      <vt:lpstr>  3-tier Architecture in Web Development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</dc:title>
  <dc:creator>Saroj Dhital</dc:creator>
  <cp:lastModifiedBy>Jenisha Munikar</cp:lastModifiedBy>
  <cp:revision>202</cp:revision>
  <dcterms:created xsi:type="dcterms:W3CDTF">2020-05-27T16:34:37Z</dcterms:created>
  <dcterms:modified xsi:type="dcterms:W3CDTF">2022-02-25T01:44:03Z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