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7" r:id="rId4"/>
    <p:sldId id="260"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BD979B-7D41-8AE8-9CE8-AEAA7A1AB6D7}" v="5" dt="2022-02-24T16:46:29.512"/>
    <p1510:client id="{B199BCD6-FDF4-5943-2BAE-5B40A28BEB7D}" v="29" dt="2022-02-24T16:51:07.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20"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3D941C-9904-4F2F-80CF-8823324C736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1C3F9-B650-43E8-BA04-005D85ED2F23}" type="slidenum">
              <a:rPr lang="en-US" smtClean="0"/>
              <a:t>‹#›</a:t>
            </a:fld>
            <a:endParaRPr lang="en-US"/>
          </a:p>
        </p:txBody>
      </p:sp>
    </p:spTree>
    <p:extLst>
      <p:ext uri="{BB962C8B-B14F-4D97-AF65-F5344CB8AC3E}">
        <p14:creationId xmlns:p14="http://schemas.microsoft.com/office/powerpoint/2010/main" val="3775485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3D941C-9904-4F2F-80CF-8823324C736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1C3F9-B650-43E8-BA04-005D85ED2F23}" type="slidenum">
              <a:rPr lang="en-US" smtClean="0"/>
              <a:t>‹#›</a:t>
            </a:fld>
            <a:endParaRPr lang="en-US"/>
          </a:p>
        </p:txBody>
      </p:sp>
    </p:spTree>
    <p:extLst>
      <p:ext uri="{BB962C8B-B14F-4D97-AF65-F5344CB8AC3E}">
        <p14:creationId xmlns:p14="http://schemas.microsoft.com/office/powerpoint/2010/main" val="402474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3D941C-9904-4F2F-80CF-8823324C736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1C3F9-B650-43E8-BA04-005D85ED2F23}" type="slidenum">
              <a:rPr lang="en-US" smtClean="0"/>
              <a:t>‹#›</a:t>
            </a:fld>
            <a:endParaRPr lang="en-US"/>
          </a:p>
        </p:txBody>
      </p:sp>
    </p:spTree>
    <p:extLst>
      <p:ext uri="{BB962C8B-B14F-4D97-AF65-F5344CB8AC3E}">
        <p14:creationId xmlns:p14="http://schemas.microsoft.com/office/powerpoint/2010/main" val="395130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3D941C-9904-4F2F-80CF-8823324C736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1C3F9-B650-43E8-BA04-005D85ED2F23}" type="slidenum">
              <a:rPr lang="en-US" smtClean="0"/>
              <a:t>‹#›</a:t>
            </a:fld>
            <a:endParaRPr lang="en-US"/>
          </a:p>
        </p:txBody>
      </p:sp>
    </p:spTree>
    <p:extLst>
      <p:ext uri="{BB962C8B-B14F-4D97-AF65-F5344CB8AC3E}">
        <p14:creationId xmlns:p14="http://schemas.microsoft.com/office/powerpoint/2010/main" val="194304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3D941C-9904-4F2F-80CF-8823324C736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1C3F9-B650-43E8-BA04-005D85ED2F23}" type="slidenum">
              <a:rPr lang="en-US" smtClean="0"/>
              <a:t>‹#›</a:t>
            </a:fld>
            <a:endParaRPr lang="en-US"/>
          </a:p>
        </p:txBody>
      </p:sp>
    </p:spTree>
    <p:extLst>
      <p:ext uri="{BB962C8B-B14F-4D97-AF65-F5344CB8AC3E}">
        <p14:creationId xmlns:p14="http://schemas.microsoft.com/office/powerpoint/2010/main" val="379967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3D941C-9904-4F2F-80CF-8823324C736C}"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1C3F9-B650-43E8-BA04-005D85ED2F23}" type="slidenum">
              <a:rPr lang="en-US" smtClean="0"/>
              <a:t>‹#›</a:t>
            </a:fld>
            <a:endParaRPr lang="en-US"/>
          </a:p>
        </p:txBody>
      </p:sp>
    </p:spTree>
    <p:extLst>
      <p:ext uri="{BB962C8B-B14F-4D97-AF65-F5344CB8AC3E}">
        <p14:creationId xmlns:p14="http://schemas.microsoft.com/office/powerpoint/2010/main" val="4221712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3D941C-9904-4F2F-80CF-8823324C736C}"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B1C3F9-B650-43E8-BA04-005D85ED2F23}" type="slidenum">
              <a:rPr lang="en-US" smtClean="0"/>
              <a:t>‹#›</a:t>
            </a:fld>
            <a:endParaRPr lang="en-US"/>
          </a:p>
        </p:txBody>
      </p:sp>
    </p:spTree>
    <p:extLst>
      <p:ext uri="{BB962C8B-B14F-4D97-AF65-F5344CB8AC3E}">
        <p14:creationId xmlns:p14="http://schemas.microsoft.com/office/powerpoint/2010/main" val="375769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3D941C-9904-4F2F-80CF-8823324C736C}"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B1C3F9-B650-43E8-BA04-005D85ED2F23}" type="slidenum">
              <a:rPr lang="en-US" smtClean="0"/>
              <a:t>‹#›</a:t>
            </a:fld>
            <a:endParaRPr lang="en-US"/>
          </a:p>
        </p:txBody>
      </p:sp>
    </p:spTree>
    <p:extLst>
      <p:ext uri="{BB962C8B-B14F-4D97-AF65-F5344CB8AC3E}">
        <p14:creationId xmlns:p14="http://schemas.microsoft.com/office/powerpoint/2010/main" val="40864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D941C-9904-4F2F-80CF-8823324C736C}"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B1C3F9-B650-43E8-BA04-005D85ED2F23}" type="slidenum">
              <a:rPr lang="en-US" smtClean="0"/>
              <a:t>‹#›</a:t>
            </a:fld>
            <a:endParaRPr lang="en-US"/>
          </a:p>
        </p:txBody>
      </p:sp>
    </p:spTree>
    <p:extLst>
      <p:ext uri="{BB962C8B-B14F-4D97-AF65-F5344CB8AC3E}">
        <p14:creationId xmlns:p14="http://schemas.microsoft.com/office/powerpoint/2010/main" val="242918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3D941C-9904-4F2F-80CF-8823324C736C}"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1C3F9-B650-43E8-BA04-005D85ED2F23}" type="slidenum">
              <a:rPr lang="en-US" smtClean="0"/>
              <a:t>‹#›</a:t>
            </a:fld>
            <a:endParaRPr lang="en-US"/>
          </a:p>
        </p:txBody>
      </p:sp>
    </p:spTree>
    <p:extLst>
      <p:ext uri="{BB962C8B-B14F-4D97-AF65-F5344CB8AC3E}">
        <p14:creationId xmlns:p14="http://schemas.microsoft.com/office/powerpoint/2010/main" val="100197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3D941C-9904-4F2F-80CF-8823324C736C}"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1C3F9-B650-43E8-BA04-005D85ED2F23}" type="slidenum">
              <a:rPr lang="en-US" smtClean="0"/>
              <a:t>‹#›</a:t>
            </a:fld>
            <a:endParaRPr lang="en-US"/>
          </a:p>
        </p:txBody>
      </p:sp>
    </p:spTree>
    <p:extLst>
      <p:ext uri="{BB962C8B-B14F-4D97-AF65-F5344CB8AC3E}">
        <p14:creationId xmlns:p14="http://schemas.microsoft.com/office/powerpoint/2010/main" val="304175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D941C-9904-4F2F-80CF-8823324C736C}" type="datetimeFigureOut">
              <a:rPr lang="en-US" smtClean="0"/>
              <a:t>2/24/2022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B1C3F9-B650-43E8-BA04-005D85ED2F23}" type="slidenum">
              <a:rPr lang="en-US" smtClean="0"/>
              <a:t>‹#›</a:t>
            </a:fld>
            <a:endParaRPr lang="en-US"/>
          </a:p>
        </p:txBody>
      </p:sp>
    </p:spTree>
    <p:extLst>
      <p:ext uri="{BB962C8B-B14F-4D97-AF65-F5344CB8AC3E}">
        <p14:creationId xmlns:p14="http://schemas.microsoft.com/office/powerpoint/2010/main" val="303681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9055"/>
            <a:ext cx="12192000" cy="2946398"/>
          </a:xfrm>
          <a:solidFill>
            <a:schemeClr val="bg1">
              <a:lumMod val="95000"/>
            </a:schemeClr>
          </a:solidFill>
        </p:spPr>
        <p:txBody>
          <a:bodyPr anchor="ctr">
            <a:normAutofit fontScale="90000"/>
          </a:bodyPr>
          <a:lstStyle/>
          <a:p>
            <a:pPr>
              <a:lnSpc>
                <a:spcPct val="100000"/>
              </a:lnSpc>
            </a:pPr>
            <a:r>
              <a:rPr lang="en-US" sz="3600" b="1" dirty="0">
                <a:latin typeface="+mn-lt"/>
              </a:rPr>
              <a:t>	</a:t>
            </a:r>
            <a:r>
              <a:rPr lang="en-US" sz="3200" b="1" dirty="0">
                <a:solidFill>
                  <a:srgbClr val="1A69B1"/>
                </a:solidFill>
              </a:rPr>
              <a:t>Texas College of Management &amp; IT 				BIT 6</a:t>
            </a:r>
            <a:r>
              <a:rPr lang="en-US" sz="3200" b="1" baseline="30000" dirty="0">
                <a:solidFill>
                  <a:srgbClr val="1A69B1"/>
                </a:solidFill>
              </a:rPr>
              <a:t>th</a:t>
            </a:r>
            <a:r>
              <a:rPr lang="en-US" sz="3200" b="1" dirty="0">
                <a:solidFill>
                  <a:srgbClr val="1A69B1"/>
                </a:solidFill>
              </a:rPr>
              <a:t> Semester 	</a:t>
            </a:r>
            <a:br>
              <a:rPr lang="en-US" sz="3200" b="1" dirty="0">
                <a:solidFill>
                  <a:srgbClr val="1A69B1"/>
                </a:solidFill>
              </a:rPr>
            </a:br>
            <a:r>
              <a:rPr lang="en-US" sz="3200" b="1" dirty="0">
                <a:solidFill>
                  <a:srgbClr val="1A69B1"/>
                </a:solidFill>
              </a:rPr>
              <a:t>	Cloud Computing</a:t>
            </a:r>
            <a:br>
              <a:rPr lang="en-US" sz="4400" b="1" dirty="0">
                <a:solidFill>
                  <a:srgbClr val="1A69B1"/>
                </a:solidFill>
              </a:rPr>
            </a:br>
            <a:r>
              <a:rPr lang="en-US" sz="2000" b="1" dirty="0">
                <a:solidFill>
                  <a:srgbClr val="1A69B1"/>
                </a:solidFill>
                <a:latin typeface="+mn-lt"/>
              </a:rPr>
              <a:t>					</a:t>
            </a:r>
            <a:br>
              <a:rPr lang="en-US" sz="3600" b="1" dirty="0">
                <a:solidFill>
                  <a:srgbClr val="1A69B1"/>
                </a:solidFill>
              </a:rPr>
            </a:br>
            <a:r>
              <a:rPr lang="en-US" sz="3600" b="1" dirty="0">
                <a:solidFill>
                  <a:srgbClr val="1A69B1"/>
                </a:solidFill>
              </a:rPr>
              <a:t>					 Presentation </a:t>
            </a:r>
            <a:br>
              <a:rPr lang="en-US" sz="3600" b="1" dirty="0">
                <a:solidFill>
                  <a:srgbClr val="1A69B1"/>
                </a:solidFill>
              </a:rPr>
            </a:br>
            <a:r>
              <a:rPr lang="en-US" sz="3600" b="1" dirty="0">
                <a:solidFill>
                  <a:srgbClr val="1A69B1"/>
                </a:solidFill>
              </a:rPr>
              <a:t>						on</a:t>
            </a:r>
            <a:br>
              <a:rPr lang="en-US" sz="3600" b="1" dirty="0">
                <a:solidFill>
                  <a:srgbClr val="1A69B1"/>
                </a:solidFill>
              </a:rPr>
            </a:br>
            <a:r>
              <a:rPr lang="en-US" sz="3600" b="1" dirty="0">
                <a:solidFill>
                  <a:srgbClr val="1A69B1"/>
                </a:solidFill>
              </a:rPr>
              <a:t> 				Data Center Virtualization</a:t>
            </a:r>
            <a:r>
              <a:rPr lang="en-US" sz="2800" b="1" dirty="0">
                <a:solidFill>
                  <a:srgbClr val="1A69B1"/>
                </a:solidFill>
              </a:rPr>
              <a:t>	</a:t>
            </a:r>
            <a:r>
              <a:rPr lang="en-US" sz="2400" b="1" dirty="0">
                <a:solidFill>
                  <a:srgbClr val="1A69B1"/>
                </a:solidFill>
              </a:rPr>
              <a:t>				</a:t>
            </a:r>
            <a:endParaRPr lang="en-US" sz="2200" b="1"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77392" y="3248618"/>
            <a:ext cx="10568180" cy="2571184"/>
          </a:xfrm>
          <a:solidFill>
            <a:schemeClr val="bg2"/>
          </a:solidFill>
        </p:spPr>
        <p:txBody>
          <a:bodyPr>
            <a:normAutofit fontScale="77500" lnSpcReduction="20000"/>
          </a:bodyPr>
          <a:lstStyle/>
          <a:p>
            <a:pPr marL="0" indent="0" defTabSz="457200">
              <a:lnSpc>
                <a:spcPct val="100000"/>
              </a:lnSpc>
              <a:buClr>
                <a:srgbClr val="1E5155">
                  <a:lumMod val="40000"/>
                  <a:lumOff val="60000"/>
                </a:srgbClr>
              </a:buClr>
              <a:buSzPct val="80000"/>
              <a:buNone/>
              <a:defRPr/>
            </a:pPr>
            <a:r>
              <a:rPr lang="en-US" b="1" dirty="0">
                <a:solidFill>
                  <a:srgbClr val="1A69B1"/>
                </a:solidFill>
              </a:rPr>
              <a:t>			</a:t>
            </a:r>
          </a:p>
          <a:p>
            <a:pPr marL="0" indent="0">
              <a:buNone/>
            </a:pPr>
            <a:r>
              <a:rPr lang="en-US" b="1" dirty="0">
                <a:solidFill>
                  <a:srgbClr val="1A69B1"/>
                </a:solidFill>
              </a:rPr>
              <a:t>Presenter: 							Presented To: </a:t>
            </a:r>
            <a:r>
              <a:rPr lang="en-US" sz="2600" b="1" dirty="0" err="1">
                <a:solidFill>
                  <a:srgbClr val="1A69B1"/>
                </a:solidFill>
              </a:rPr>
              <a:t>Saroj</a:t>
            </a:r>
            <a:r>
              <a:rPr lang="en-US" sz="2600" b="1" dirty="0">
                <a:solidFill>
                  <a:srgbClr val="1A69B1"/>
                </a:solidFill>
              </a:rPr>
              <a:t> </a:t>
            </a:r>
            <a:r>
              <a:rPr lang="en-US" sz="2600" b="1" dirty="0" err="1">
                <a:solidFill>
                  <a:srgbClr val="1A69B1"/>
                </a:solidFill>
              </a:rPr>
              <a:t>Dhital</a:t>
            </a:r>
            <a:endParaRPr lang="en-US" b="1" dirty="0">
              <a:solidFill>
                <a:srgbClr val="1A69B1"/>
              </a:solidFill>
            </a:endParaRPr>
          </a:p>
          <a:p>
            <a:r>
              <a:rPr lang="en-US" sz="2600" dirty="0">
                <a:solidFill>
                  <a:srgbClr val="1A69B1"/>
                </a:solidFill>
              </a:rPr>
              <a:t>Shiva Pariyar 							</a:t>
            </a:r>
            <a:r>
              <a:rPr lang="en-US" sz="2000" b="1" dirty="0">
                <a:solidFill>
                  <a:srgbClr val="1A69B1"/>
                </a:solidFill>
              </a:rPr>
              <a:t>25</a:t>
            </a:r>
            <a:r>
              <a:rPr lang="en-US" sz="2000" b="1" baseline="30000" dirty="0">
                <a:solidFill>
                  <a:srgbClr val="1A69B1"/>
                </a:solidFill>
              </a:rPr>
              <a:t>th</a:t>
            </a:r>
            <a:r>
              <a:rPr lang="en-US" sz="2000" b="1" dirty="0">
                <a:solidFill>
                  <a:srgbClr val="1A69B1"/>
                </a:solidFill>
              </a:rPr>
              <a:t> February 2022</a:t>
            </a:r>
            <a:endParaRPr lang="en-US" sz="2600" dirty="0">
              <a:solidFill>
                <a:srgbClr val="1A69B1"/>
              </a:solidFill>
            </a:endParaRPr>
          </a:p>
          <a:p>
            <a:r>
              <a:rPr lang="en-US" sz="2600" dirty="0">
                <a:solidFill>
                  <a:srgbClr val="1A69B1"/>
                </a:solidFill>
              </a:rPr>
              <a:t>Amir Shrestha </a:t>
            </a:r>
          </a:p>
          <a:p>
            <a:r>
              <a:rPr lang="en-US" sz="2600" dirty="0">
                <a:solidFill>
                  <a:srgbClr val="1A69B1"/>
                </a:solidFill>
              </a:rPr>
              <a:t>Manish Lama </a:t>
            </a:r>
          </a:p>
          <a:p>
            <a:r>
              <a:rPr lang="en-US" sz="2600" dirty="0" err="1">
                <a:solidFill>
                  <a:srgbClr val="1A69B1"/>
                </a:solidFill>
              </a:rPr>
              <a:t>Sandip</a:t>
            </a:r>
            <a:r>
              <a:rPr lang="en-US" sz="2600" dirty="0">
                <a:solidFill>
                  <a:srgbClr val="1A69B1"/>
                </a:solidFill>
              </a:rPr>
              <a:t> </a:t>
            </a:r>
            <a:r>
              <a:rPr lang="en-US" sz="2600" dirty="0" err="1">
                <a:solidFill>
                  <a:srgbClr val="1A69B1"/>
                </a:solidFill>
              </a:rPr>
              <a:t>Moktan</a:t>
            </a:r>
            <a:r>
              <a:rPr lang="en-US" sz="2600" dirty="0">
                <a:solidFill>
                  <a:srgbClr val="1A69B1"/>
                </a:solidFill>
              </a:rPr>
              <a:t> </a:t>
            </a:r>
          </a:p>
          <a:p>
            <a:r>
              <a:rPr lang="en-US" sz="2600" dirty="0" err="1">
                <a:solidFill>
                  <a:srgbClr val="1A69B1"/>
                </a:solidFill>
              </a:rPr>
              <a:t>Roshang</a:t>
            </a:r>
            <a:r>
              <a:rPr lang="en-US" sz="2600" dirty="0">
                <a:solidFill>
                  <a:srgbClr val="1A69B1"/>
                </a:solidFill>
              </a:rPr>
              <a:t> </a:t>
            </a:r>
            <a:r>
              <a:rPr lang="en-US" sz="2600" dirty="0" err="1">
                <a:solidFill>
                  <a:srgbClr val="1A69B1"/>
                </a:solidFill>
              </a:rPr>
              <a:t>Yonghang</a:t>
            </a:r>
            <a:r>
              <a:rPr lang="en-US" sz="2600" dirty="0">
                <a:solidFill>
                  <a:srgbClr val="1A69B1"/>
                </a:solidFill>
              </a:rPr>
              <a:t> </a:t>
            </a:r>
            <a:r>
              <a:rPr lang="en-US" sz="2600" dirty="0" err="1">
                <a:solidFill>
                  <a:srgbClr val="1A69B1"/>
                </a:solidFill>
              </a:rPr>
              <a:t>Limbu</a:t>
            </a:r>
            <a:endParaRPr lang="en-US" sz="2600" dirty="0">
              <a:solidFill>
                <a:srgbClr val="1A69B1"/>
              </a:solidFill>
            </a:endParaRPr>
          </a:p>
          <a:p>
            <a:pPr marL="0" indent="0">
              <a:buNone/>
            </a:pPr>
            <a:endParaRPr lang="en-US" dirty="0">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1032363" y="15878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90889" y="15895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49415" y="15878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Tree>
    <p:extLst>
      <p:ext uri="{BB962C8B-B14F-4D97-AF65-F5344CB8AC3E}">
        <p14:creationId xmlns:p14="http://schemas.microsoft.com/office/powerpoint/2010/main" val="2809780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Benefits of Data Center Virtualization</a:t>
            </a: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673761"/>
            <a:ext cx="10932886" cy="4436464"/>
          </a:xfrm>
          <a:solidFill>
            <a:schemeClr val="bg1"/>
          </a:solidFill>
        </p:spPr>
        <p:txBody>
          <a:bodyPr>
            <a:noAutofit/>
          </a:bodyPr>
          <a:lstStyle/>
          <a:p>
            <a:pPr>
              <a:buFont typeface="Wingdings" panose="05000000000000000000" pitchFamily="2" charset="2"/>
              <a:buChar char="Ø"/>
            </a:pPr>
            <a:r>
              <a:rPr lang="en-US" dirty="0"/>
              <a:t>Increase the scalability of your infrastructure. </a:t>
            </a:r>
          </a:p>
          <a:p>
            <a:pPr>
              <a:buFont typeface="Wingdings" panose="05000000000000000000" pitchFamily="2" charset="2"/>
              <a:buChar char="Ø"/>
            </a:pPr>
            <a:r>
              <a:rPr lang="en-US" dirty="0"/>
              <a:t>Use IT infrastructure only when you need it and pay for only used services.</a:t>
            </a:r>
          </a:p>
          <a:p>
            <a:pPr>
              <a:buFont typeface="Wingdings" panose="05000000000000000000" pitchFamily="2" charset="2"/>
              <a:buChar char="Ø"/>
            </a:pPr>
            <a:r>
              <a:rPr lang="en-US" dirty="0"/>
              <a:t>Reduced cost (by eliminating licensing for software).</a:t>
            </a:r>
          </a:p>
          <a:p>
            <a:pPr>
              <a:buFont typeface="Wingdings" panose="05000000000000000000" pitchFamily="2" charset="2"/>
              <a:buChar char="Ø"/>
            </a:pPr>
            <a:r>
              <a:rPr lang="en-US" dirty="0"/>
              <a:t>Decrease your time to market.</a:t>
            </a:r>
          </a:p>
          <a:p>
            <a:pPr>
              <a:buFont typeface="Wingdings" panose="05000000000000000000" pitchFamily="2" charset="2"/>
              <a:buChar char="Ø"/>
            </a:pPr>
            <a:r>
              <a:rPr lang="en-US" dirty="0"/>
              <a:t>Provides facilities of disaster recovery for all servers.</a:t>
            </a:r>
          </a:p>
          <a:p>
            <a:pPr marL="0" indent="0">
              <a:buNone/>
            </a:pPr>
            <a:endParaRPr lang="en-US" sz="2000" dirty="0"/>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1926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descr="A picture containing text, stationary, envelope&#10;&#10;Description automatically generated">
            <a:extLst>
              <a:ext uri="{FF2B5EF4-FFF2-40B4-BE49-F238E27FC236}">
                <a16:creationId xmlns:a16="http://schemas.microsoft.com/office/drawing/2014/main" id="{AE996F8A-C27B-4B49-90B7-1B6B3F1ECF1C}"/>
              </a:ext>
            </a:extLst>
          </p:cNvPr>
          <p:cNvPicPr>
            <a:picLocks noChangeAspect="1"/>
          </p:cNvPicPr>
          <p:nvPr/>
        </p:nvPicPr>
        <p:blipFill>
          <a:blip r:embed="rId2"/>
          <a:stretch>
            <a:fillRect/>
          </a:stretch>
        </p:blipFill>
        <p:spPr>
          <a:xfrm>
            <a:off x="296175" y="315583"/>
            <a:ext cx="11585273" cy="6298718"/>
          </a:xfrm>
          <a:prstGeom prst="rect">
            <a:avLst/>
          </a:prstGeom>
        </p:spPr>
      </p:pic>
    </p:spTree>
    <p:extLst>
      <p:ext uri="{BB962C8B-B14F-4D97-AF65-F5344CB8AC3E}">
        <p14:creationId xmlns:p14="http://schemas.microsoft.com/office/powerpoint/2010/main" val="146956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04953"/>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What is data Center Virtualization?</a:t>
            </a:r>
            <a:br>
              <a:rPr lang="en-US" sz="3600" dirty="0"/>
            </a:b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dirty="0">
                <a:solidFill>
                  <a:schemeClr val="tx1">
                    <a:lumMod val="85000"/>
                    <a:lumOff val="15000"/>
                  </a:schemeClr>
                </a:solidFill>
              </a:rPr>
              <a:t> It is the creation of a virtual version of something, such as server, </a:t>
            </a:r>
            <a:r>
              <a:rPr lang="en-US" dirty="0"/>
              <a:t>hardware, operating system, storage, etc. </a:t>
            </a:r>
          </a:p>
          <a:p>
            <a:pPr algn="just">
              <a:buFont typeface="Wingdings" panose="05000000000000000000" pitchFamily="2" charset="2"/>
              <a:buChar char="Ø"/>
            </a:pPr>
            <a:r>
              <a:rPr lang="en-US" dirty="0">
                <a:solidFill>
                  <a:schemeClr val="tx1">
                    <a:lumMod val="85000"/>
                    <a:lumOff val="15000"/>
                  </a:schemeClr>
                </a:solidFill>
              </a:rPr>
              <a:t> It is a technique which </a:t>
            </a:r>
            <a:r>
              <a:rPr lang="en-US" dirty="0"/>
              <a:t>allows us to share a single physical instance of a resource or an application among multiple users, customers and organizations.</a:t>
            </a:r>
          </a:p>
          <a:p>
            <a:pPr algn="just">
              <a:buFont typeface="Wingdings" panose="05000000000000000000" pitchFamily="2" charset="2"/>
              <a:buChar char="Ø"/>
            </a:pPr>
            <a:r>
              <a:rPr lang="en-US" dirty="0"/>
              <a:t> Data center virtualizations is a method of moving information storage from physical servers to virtual one. </a:t>
            </a:r>
          </a:p>
          <a:p>
            <a:pPr algn="just">
              <a:buFont typeface="Wingdings" panose="05000000000000000000" pitchFamily="2" charset="2"/>
              <a:buChar char="Ø"/>
            </a:pPr>
            <a:r>
              <a:rPr lang="en-US" dirty="0"/>
              <a:t> It includes storage, server virtualization, desktop and reduces overall IT </a:t>
            </a:r>
            <a:r>
              <a:rPr lang="en-US" dirty="0" err="1"/>
              <a:t>equipments</a:t>
            </a:r>
            <a:r>
              <a:rPr lang="en-US" dirty="0"/>
              <a:t>.</a:t>
            </a:r>
          </a:p>
          <a:p>
            <a:pPr marL="0" indent="0" algn="just">
              <a:buNone/>
            </a:pPr>
            <a:endParaRPr lang="en-US" dirty="0"/>
          </a:p>
          <a:p>
            <a:pPr algn="just">
              <a:buFont typeface="Wingdings" panose="05000000000000000000" pitchFamily="2" charset="2"/>
              <a:buChar char="Ø"/>
            </a:pPr>
            <a:endParaRPr lang="en-US" dirty="0">
              <a:solidFill>
                <a:schemeClr val="tx1">
                  <a:lumMod val="85000"/>
                  <a:lumOff val="15000"/>
                </a:schemeClr>
              </a:solidFill>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424735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04953"/>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What is data Center Virtualization?</a:t>
            </a:r>
            <a:br>
              <a:rPr lang="en-US" sz="3600" dirty="0"/>
            </a:b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dirty="0"/>
              <a:t>Moving data from one array to another, moving applications from one server to another, moving network services from one switch to another, all activities are conducted without user knowing about it.</a:t>
            </a:r>
          </a:p>
          <a:p>
            <a:pPr algn="just">
              <a:buFont typeface="Wingdings" panose="05000000000000000000" pitchFamily="2" charset="2"/>
              <a:buChar char="Ø"/>
            </a:pPr>
            <a:r>
              <a:rPr lang="en-US" dirty="0"/>
              <a:t> In the past, large companies kept physical servers on site that held huge amount of corporate information. These servers were expensive, both to purchase and maintain.</a:t>
            </a:r>
          </a:p>
          <a:p>
            <a:pPr algn="just">
              <a:buFont typeface="Wingdings" panose="05000000000000000000" pitchFamily="2" charset="2"/>
              <a:buChar char="Ø"/>
            </a:pPr>
            <a:r>
              <a:rPr lang="en-US" dirty="0"/>
              <a:t>With data center virtualization, it becomes possible to separate both the hardware and location from the data. This cuts cost and increase data's availability. </a:t>
            </a:r>
          </a:p>
          <a:p>
            <a:pPr marL="0" indent="0" algn="just">
              <a:buNone/>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solidFill>
                <a:schemeClr val="tx1">
                  <a:lumMod val="85000"/>
                  <a:lumOff val="15000"/>
                </a:schemeClr>
              </a:solidFill>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45668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What is data Center Virtualization?</a:t>
            </a: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586526" y="1144042"/>
            <a:ext cx="10932886" cy="4677640"/>
          </a:xfrm>
          <a:solidFill>
            <a:schemeClr val="bg1"/>
          </a:solidFill>
        </p:spPr>
        <p:txBody>
          <a:bodyPr>
            <a:noAutofit/>
          </a:bodyPr>
          <a:lstStyle/>
          <a:p>
            <a:pPr algn="just">
              <a:buFont typeface="Wingdings" panose="05000000000000000000" pitchFamily="2" charset="2"/>
              <a:buChar char="Ø"/>
            </a:pPr>
            <a:r>
              <a:rPr lang="en-US" dirty="0"/>
              <a:t>Data center virtualization actually comes from a combination of two different technologies:</a:t>
            </a:r>
          </a:p>
          <a:p>
            <a:pPr lvl="1" algn="just">
              <a:buFont typeface="Wingdings" panose="05000000000000000000" pitchFamily="2" charset="2"/>
              <a:buChar char="Ø"/>
            </a:pPr>
            <a:r>
              <a:rPr lang="en-US" sz="2800" dirty="0"/>
              <a:t>high-speed data transfer </a:t>
            </a:r>
          </a:p>
          <a:p>
            <a:pPr lvl="1" algn="just">
              <a:buFont typeface="Wingdings" panose="05000000000000000000" pitchFamily="2" charset="2"/>
              <a:buChar char="Ø"/>
            </a:pPr>
            <a:r>
              <a:rPr lang="en-US" sz="2800" dirty="0"/>
              <a:t>server </a:t>
            </a:r>
            <a:r>
              <a:rPr lang="en-US" sz="2800" dirty="0" err="1"/>
              <a:t>virtualiztion</a:t>
            </a:r>
            <a:endParaRPr lang="en-US" sz="2800" dirty="0"/>
          </a:p>
          <a:p>
            <a:pPr algn="just">
              <a:buFont typeface="Wingdings" panose="05000000000000000000" pitchFamily="2" charset="2"/>
              <a:buChar char="Ø"/>
            </a:pPr>
            <a:r>
              <a:rPr lang="en-US" dirty="0"/>
              <a:t>without both of these components, data center virtualization becomes highly impractical.</a:t>
            </a:r>
          </a:p>
          <a:p>
            <a:pPr algn="just">
              <a:buFont typeface="Wingdings" panose="05000000000000000000" pitchFamily="2" charset="2"/>
              <a:buChar char="Ø"/>
            </a:pPr>
            <a:r>
              <a:rPr lang="en-US" dirty="0"/>
              <a:t>There are different areas of IT where virtualization is making inroads.</a:t>
            </a:r>
          </a:p>
          <a:p>
            <a:pPr lvl="1" algn="just">
              <a:buFont typeface="Wingdings" panose="05000000000000000000" pitchFamily="2" charset="2"/>
              <a:buChar char="Ø"/>
            </a:pPr>
            <a:r>
              <a:rPr lang="en-US" sz="2800" dirty="0"/>
              <a:t>Network virtualization</a:t>
            </a:r>
          </a:p>
          <a:p>
            <a:pPr lvl="1" algn="just">
              <a:buFont typeface="Wingdings" panose="05000000000000000000" pitchFamily="2" charset="2"/>
              <a:buChar char="Ø"/>
            </a:pPr>
            <a:r>
              <a:rPr lang="en-US" sz="2800" dirty="0"/>
              <a:t>Storage virtualization</a:t>
            </a:r>
          </a:p>
          <a:p>
            <a:pPr lvl="1" algn="just">
              <a:buFont typeface="Wingdings" panose="05000000000000000000" pitchFamily="2" charset="2"/>
              <a:buChar char="Ø"/>
            </a:pPr>
            <a:r>
              <a:rPr lang="en-US" sz="2800" dirty="0"/>
              <a:t>Server virtualization</a:t>
            </a:r>
          </a:p>
          <a:p>
            <a:pPr lvl="1" algn="just">
              <a:buFont typeface="Wingdings" panose="05000000000000000000" pitchFamily="2" charset="2"/>
              <a:buChar char="Ø"/>
            </a:pPr>
            <a:r>
              <a:rPr lang="en-US" sz="2800" dirty="0"/>
              <a:t>OS virtualization</a:t>
            </a:r>
            <a:endParaRPr lang="en-US" sz="2800" dirty="0">
              <a:solidFill>
                <a:schemeClr val="tx1">
                  <a:lumMod val="85000"/>
                  <a:lumOff val="15000"/>
                </a:schemeClr>
              </a:solidFill>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79101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Network Virtualization</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buFont typeface="Wingdings" panose="05000000000000000000" pitchFamily="2" charset="2"/>
              <a:buChar char="Ø"/>
            </a:pPr>
            <a:r>
              <a:rPr lang="en-US" dirty="0"/>
              <a:t>It is the process of combining the available resource, in a network by splitting up available bandwidth into channels, each of which is independent from other and each of which can be assigned to a particular server.</a:t>
            </a:r>
          </a:p>
          <a:p>
            <a:pPr>
              <a:buFont typeface="Wingdings" panose="05000000000000000000" pitchFamily="2" charset="2"/>
              <a:buChar char="Ø"/>
            </a:pPr>
            <a:r>
              <a:rPr lang="en-US" dirty="0"/>
              <a:t>Network virtualization software allows network administrators to move virtual machines across different domains without reconfiguring the network.</a:t>
            </a:r>
          </a:p>
          <a:p>
            <a:pPr>
              <a:buFont typeface="Wingdings" panose="05000000000000000000" pitchFamily="2" charset="2"/>
              <a:buChar char="Ø"/>
            </a:pPr>
            <a:r>
              <a:rPr lang="en-US" dirty="0"/>
              <a:t>The software creates a network overlay that can run separate virtual network layers on top of the same physical network fabric.</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78662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Storage Virtualization</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buFont typeface="Wingdings" panose="05000000000000000000" pitchFamily="2" charset="2"/>
              <a:buChar char="Ø"/>
            </a:pPr>
            <a:r>
              <a:rPr lang="en-US" dirty="0"/>
              <a:t>It is the process of grouping the physical storage from multiple network storage devices so that it looks like a single storage device. It is mainly done for back-up and recovery purposes.</a:t>
            </a:r>
          </a:p>
          <a:p>
            <a:pPr>
              <a:buFont typeface="Wingdings" panose="05000000000000000000" pitchFamily="2" charset="2"/>
              <a:buChar char="Ø"/>
            </a:pPr>
            <a:r>
              <a:rPr lang="en-US" dirty="0"/>
              <a:t>Storage Virtualization is the pooling of multiple physical storage arrays from SANs and making them appear as a single virtual storage device.</a:t>
            </a:r>
          </a:p>
          <a:p>
            <a:pPr>
              <a:buFont typeface="Wingdings" panose="05000000000000000000" pitchFamily="2" charset="2"/>
              <a:buChar char="Ø"/>
            </a:pPr>
            <a:r>
              <a:rPr lang="en-US" dirty="0"/>
              <a:t>The pool can integrate unlike storage hardware from different networks, vendors, or data centers into one logical view and manage them from a single pane of glass. </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212462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Server Virtualization</a:t>
            </a: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buFont typeface="Wingdings" panose="05000000000000000000" pitchFamily="2" charset="2"/>
              <a:buChar char="Ø"/>
            </a:pPr>
            <a:r>
              <a:rPr lang="en-US" dirty="0"/>
              <a:t>It is the masking (hiding) of server resources, including no. of identity of individual physical servers, processors and OS from server users.</a:t>
            </a:r>
          </a:p>
          <a:p>
            <a:pPr>
              <a:buFont typeface="Wingdings" panose="05000000000000000000" pitchFamily="2" charset="2"/>
              <a:buChar char="Ø"/>
            </a:pPr>
            <a:r>
              <a:rPr lang="en-US" dirty="0"/>
              <a:t>The server administrator uses a software applications to divide one physical server into multiple isolated virtual </a:t>
            </a:r>
            <a:r>
              <a:rPr lang="en-US" dirty="0" err="1"/>
              <a:t>enviroments</a:t>
            </a:r>
            <a:r>
              <a:rPr lang="en-US" dirty="0"/>
              <a:t>. These virtual environments are also known as virtual private server, instances, guests or containers.</a:t>
            </a:r>
          </a:p>
          <a:p>
            <a:pPr>
              <a:buFont typeface="Wingdings" panose="05000000000000000000" pitchFamily="2" charset="2"/>
              <a:buChar char="Ø"/>
            </a:pPr>
            <a:r>
              <a:rPr lang="en-US" dirty="0"/>
              <a:t>It is done because a single physical server can be divided into multiple server on the demand basis and from balancing the load.</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213577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OS Virtualization</a:t>
            </a: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buFont typeface="Wingdings" panose="05000000000000000000" pitchFamily="2" charset="2"/>
              <a:buChar char="Ø"/>
            </a:pPr>
            <a:r>
              <a:rPr lang="en-US" dirty="0"/>
              <a:t>Operating system virtualization (OS virtualization) is a server virtualization technology that involves tailoring a standard operating system so that it can run different applications handled by multiple users on a single computer at a time. </a:t>
            </a:r>
          </a:p>
          <a:p>
            <a:pPr>
              <a:buFont typeface="Wingdings" panose="05000000000000000000" pitchFamily="2" charset="2"/>
              <a:buChar char="Ø"/>
            </a:pPr>
            <a:r>
              <a:rPr lang="en-US" dirty="0"/>
              <a:t>The operating systems do not interfere with each other even though they are on the same computer.</a:t>
            </a:r>
          </a:p>
          <a:p>
            <a:pPr>
              <a:buFont typeface="Wingdings" panose="05000000000000000000" pitchFamily="2" charset="2"/>
              <a:buChar char="Ø"/>
            </a:pPr>
            <a:r>
              <a:rPr lang="en-US" dirty="0"/>
              <a:t>When VMM is installed on host OS instead of directly on hardware system. </a:t>
            </a:r>
          </a:p>
          <a:p>
            <a:pPr>
              <a:buFont typeface="Wingdings" panose="05000000000000000000" pitchFamily="2" charset="2"/>
              <a:buChar char="Ø"/>
            </a:pPr>
            <a:r>
              <a:rPr lang="en-US" dirty="0"/>
              <a:t>It is mainly used for testing the application on different platforms of OS.</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410088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Benefits of Data Center Virtualization</a:t>
            </a: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543495" y="1613647"/>
            <a:ext cx="10932886" cy="3582298"/>
          </a:xfrm>
          <a:solidFill>
            <a:schemeClr val="bg1"/>
          </a:solidFill>
        </p:spPr>
        <p:txBody>
          <a:bodyPr>
            <a:noAutofit/>
          </a:bodyPr>
          <a:lstStyle/>
          <a:p>
            <a:pPr>
              <a:buFont typeface="Wingdings" panose="05000000000000000000" pitchFamily="2" charset="2"/>
              <a:buChar char="Ø"/>
            </a:pPr>
            <a:r>
              <a:rPr lang="en-US" dirty="0"/>
              <a:t>Reduction in the number of network, switches, etc.</a:t>
            </a:r>
          </a:p>
          <a:p>
            <a:pPr>
              <a:buFont typeface="Wingdings" panose="05000000000000000000" pitchFamily="2" charset="2"/>
              <a:buChar char="Ø"/>
            </a:pPr>
            <a:r>
              <a:rPr lang="en-US" dirty="0"/>
              <a:t>Reduction in data center space and data centers </a:t>
            </a:r>
            <a:r>
              <a:rPr lang="en-US" dirty="0" err="1"/>
              <a:t>equipments</a:t>
            </a:r>
            <a:r>
              <a:rPr lang="en-US" dirty="0"/>
              <a:t>.</a:t>
            </a:r>
          </a:p>
          <a:p>
            <a:pPr>
              <a:buFont typeface="Wingdings" panose="05000000000000000000" pitchFamily="2" charset="2"/>
              <a:buChar char="Ø"/>
            </a:pPr>
            <a:r>
              <a:rPr lang="en-US" dirty="0"/>
              <a:t>Organization's staff can focus on value added activities rather than routine operations.</a:t>
            </a:r>
          </a:p>
          <a:p>
            <a:pPr>
              <a:buFont typeface="Wingdings" panose="05000000000000000000" pitchFamily="2" charset="2"/>
              <a:buChar char="Ø"/>
            </a:pPr>
            <a:r>
              <a:rPr lang="en-US" dirty="0"/>
              <a:t>Easy access to data. (They don't need to travel with many </a:t>
            </a:r>
            <a:r>
              <a:rPr lang="en-US" dirty="0" err="1"/>
              <a:t>equipments</a:t>
            </a:r>
            <a:r>
              <a:rPr lang="en-US" dirty="0"/>
              <a:t>.)</a:t>
            </a:r>
          </a:p>
          <a:p>
            <a:pPr>
              <a:buFont typeface="Wingdings" panose="05000000000000000000" pitchFamily="2" charset="2"/>
              <a:buChar char="Ø"/>
            </a:pPr>
            <a:r>
              <a:rPr lang="en-US" dirty="0"/>
              <a:t>Reduction in the IT overhead is also possible.</a:t>
            </a:r>
          </a:p>
          <a:p>
            <a:pPr>
              <a:buFont typeface="Wingdings" panose="05000000000000000000" pitchFamily="2" charset="2"/>
              <a:buChar char="Ø"/>
            </a:pPr>
            <a:r>
              <a:rPr lang="en-US" dirty="0"/>
              <a:t>Simplified management due to better use of infrastructure. </a:t>
            </a:r>
          </a:p>
          <a:p>
            <a:pPr marL="0" indent="0">
              <a:buNone/>
            </a:pPr>
            <a:endParaRPr lang="en-US" sz="2000" dirty="0"/>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675097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678</Words>
  <Application>Microsoft Office PowerPoint</Application>
  <PresentationFormat>Widescreen</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Texas College of Management &amp; IT     BIT 6th Semester    Cloud Computing             Presentation        on      Data Center Virtualization     </vt:lpstr>
      <vt:lpstr>       What is data Center Virtualization? </vt:lpstr>
      <vt:lpstr>       What is data Center Virtualization? </vt:lpstr>
      <vt:lpstr> What is data Center Virtualization?</vt:lpstr>
      <vt:lpstr>     Network Virtualization</vt:lpstr>
      <vt:lpstr>       Storage Virtualization</vt:lpstr>
      <vt:lpstr> Server Virtualization</vt:lpstr>
      <vt:lpstr> OS Virtualization</vt:lpstr>
      <vt:lpstr> Benefits of Data Center Virtualization</vt:lpstr>
      <vt:lpstr> Benefits of Data Center Virtualization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 Virtualization</dc:title>
  <dc:creator>Microsoft account</dc:creator>
  <cp:lastModifiedBy>Microsoft account</cp:lastModifiedBy>
  <cp:revision>32</cp:revision>
  <dcterms:created xsi:type="dcterms:W3CDTF">2022-02-24T05:21:47Z</dcterms:created>
  <dcterms:modified xsi:type="dcterms:W3CDTF">2022-02-24T16:51:31Z</dcterms:modified>
</cp:coreProperties>
</file>