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9" r:id="rId4"/>
    <p:sldId id="270" r:id="rId5"/>
    <p:sldId id="264" r:id="rId6"/>
    <p:sldId id="265" r:id="rId7"/>
    <p:sldId id="266" r:id="rId8"/>
    <p:sldId id="272" r:id="rId9"/>
    <p:sldId id="273" r:id="rId10"/>
    <p:sldId id="274" r:id="rId11"/>
    <p:sldId id="27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92" autoAdjust="0"/>
    <p:restoredTop sz="94660"/>
  </p:normalViewPr>
  <p:slideViewPr>
    <p:cSldViewPr>
      <p:cViewPr varScale="1">
        <p:scale>
          <a:sx n="69" d="100"/>
          <a:sy n="69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3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246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989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86200" y="61722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fld id="{44AFFA5C-E861-4E71-81E5-1E8BA74C0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1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6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7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727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6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22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8696-4236-481E-8434-6D66B382615A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1FCD-1AE3-44BC-8EE0-354474BC7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30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 (MAC) address is just as important as the IP address.  The MAC address is a unique value associated with the network adapter (NIC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addresses are known as the hardware addresses or physical addresses. They uniquely identify the adapter on the LAN.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11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E9981-73B2-4C4C-A001-72C75CE0C74A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reply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ARP reply is sent by the node whose IP address matches the address sent in the ARP request</a:t>
            </a:r>
          </a:p>
          <a:p>
            <a:r>
              <a:rPr lang="en-US"/>
              <a:t>All other nodes receiving the broadcast ARP ignore the request (since their IP addresses do not match the address that is being resolved)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0D7AE-90BC-4ED9-8032-DA4FC2150B04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cache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28800" algn="l"/>
                <a:tab pos="5661025" algn="l"/>
              </a:tabLst>
            </a:pPr>
            <a:r>
              <a:rPr lang="en-US"/>
              <a:t>Clearly, sending an ARP request/reply for each IP datagram is inefficient.</a:t>
            </a:r>
          </a:p>
          <a:p>
            <a:pPr>
              <a:lnSpc>
                <a:spcPct val="90000"/>
              </a:lnSpc>
              <a:tabLst>
                <a:tab pos="1828800" algn="l"/>
                <a:tab pos="5661025" algn="l"/>
              </a:tabLst>
            </a:pPr>
            <a:r>
              <a:rPr lang="en-US"/>
              <a:t>Each station maintains a cache (ARP Cache) of current entries. The entries expire after 20 minutes.</a:t>
            </a:r>
          </a:p>
          <a:p>
            <a:pPr>
              <a:lnSpc>
                <a:spcPct val="90000"/>
              </a:lnSpc>
              <a:tabLst>
                <a:tab pos="1828800" algn="l"/>
                <a:tab pos="5661025" algn="l"/>
              </a:tabLst>
            </a:pPr>
            <a:r>
              <a:rPr lang="en-US"/>
              <a:t>Everytime the ARP cache is consulted for a MAC address, the expiry timer is reset in common implementations.</a:t>
            </a:r>
            <a:r>
              <a:rPr lang="en-US" sz="2800">
                <a:solidFill>
                  <a:srgbClr val="0000FF"/>
                </a:solidFill>
              </a:rPr>
              <a:t>) at (incomplete)</a:t>
            </a:r>
          </a:p>
          <a:p>
            <a:pPr>
              <a:lnSpc>
                <a:spcPct val="70000"/>
              </a:lnSpc>
              <a:buFontTx/>
              <a:buNone/>
              <a:tabLst>
                <a:tab pos="1828800" algn="l"/>
                <a:tab pos="5661025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1"/>
            <a:ext cx="8458200" cy="38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732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the MAC address: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MM:MM:MM:SS:SS:SS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MM-MM-MM-SS-SS-SS</a:t>
            </a:r>
          </a:p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half of the MAC address contains the ID number of the adapter manufacturer.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IDs are regulated by an Internet standards organization.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half of the MAC address represents the serial number assigned to the adapter by the manufacturer.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16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" y="1217461"/>
            <a:ext cx="7699915" cy="49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5521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1894"/>
            <a:ext cx="8229600" cy="3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22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/>
            <a:r>
              <a:rPr lang="en-US" dirty="0" smtClean="0"/>
              <a:t>Format of the MAC address:</a:t>
            </a:r>
          </a:p>
          <a:p>
            <a:pPr marL="0" indent="0"/>
            <a:r>
              <a:rPr lang="en-US" dirty="0" smtClean="0"/>
              <a:t>The following prefix indicates the manufacturer is Intel Corporation: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00:A0:C9:14:C8:29</a:t>
            </a:r>
          </a:p>
        </p:txBody>
      </p:sp>
    </p:spTree>
    <p:extLst>
      <p:ext uri="{BB962C8B-B14F-4D97-AF65-F5344CB8AC3E}">
        <p14:creationId xmlns="" xmlns:p14="http://schemas.microsoft.com/office/powerpoint/2010/main" val="30987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MAC and IP address functionality:</a:t>
            </a:r>
          </a:p>
          <a:p>
            <a:pPr marL="0" indent="0"/>
            <a:r>
              <a:rPr lang="en-US" sz="2800" dirty="0" smtClean="0"/>
              <a:t>The </a:t>
            </a:r>
            <a:r>
              <a:rPr lang="en-US" sz="2800" dirty="0" smtClean="0"/>
              <a:t>MAC addresses function at the data link layer (layer 2) and the IP addresses function at the network layer (layer 3).</a:t>
            </a:r>
          </a:p>
          <a:p>
            <a:pPr marL="0" indent="0"/>
            <a:r>
              <a:rPr lang="en-US" sz="2800" dirty="0" smtClean="0"/>
              <a:t>It’s </a:t>
            </a:r>
            <a:r>
              <a:rPr lang="en-US" sz="2800" dirty="0" smtClean="0"/>
              <a:t>a bit of oversimplification, but the IP addresses support the software implementation and the MAC addresses support the hardware implementation of the network stack (OSI model). </a:t>
            </a:r>
            <a:endParaRPr lang="en-US" sz="2800" dirty="0" smtClean="0"/>
          </a:p>
          <a:p>
            <a:pPr marL="0" indent="0"/>
            <a:r>
              <a:rPr lang="en-US" sz="2800" dirty="0" smtClean="0"/>
              <a:t>The </a:t>
            </a:r>
            <a:r>
              <a:rPr lang="en-US" sz="2800" dirty="0" smtClean="0"/>
              <a:t>MAC address generally remains fixed and follows the network device, but the IP address changes as the network device moves from one network to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8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MAC and IP address functionality:</a:t>
            </a:r>
          </a:p>
          <a:p>
            <a:pPr marL="0" indent="0"/>
            <a:r>
              <a:rPr lang="en-US" dirty="0" smtClean="0"/>
              <a:t>The </a:t>
            </a:r>
            <a:r>
              <a:rPr lang="en-US" dirty="0" smtClean="0"/>
              <a:t>IP network maintains a mapping between the IP address of a device and its MAC address. This mapping is know as the ARP cache or ARP table.</a:t>
            </a:r>
          </a:p>
          <a:p>
            <a:pPr marL="0" indent="0"/>
            <a:r>
              <a:rPr lang="en-US" dirty="0" smtClean="0"/>
              <a:t>The </a:t>
            </a:r>
            <a:r>
              <a:rPr lang="en-US" dirty="0" smtClean="0"/>
              <a:t>DHCP also relies on MAC addresses to manage the unique assignment of IP addresses to devices.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66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82709-4169-4C16-B67F-4A62D60F9316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RARP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IP protocol uses 32-bit addresses.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Ethernet networks use 48-bit Ethernet (MAC) addresses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ARP and RARP protocols perform the translation between IP addresses and MAC layer addresses.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will discuss ARP for broadcast LANs, particularly Ethernet LANs. 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914400" y="49530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609600" y="4495800"/>
          <a:ext cx="7000875" cy="1651000"/>
        </p:xfrm>
        <a:graphic>
          <a:graphicData uri="http://schemas.openxmlformats.org/presentationml/2006/ole">
            <p:oleObj spid="_x0000_s22530" name="VISIO" r:id="rId3" imgW="6939360" imgH="14274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7AEF-7E0C-4850-A5AD-AEBBEE963803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Finding MAC address of an interface whose IP address is available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4114800" y="1524000"/>
          <a:ext cx="4867275" cy="4676775"/>
        </p:xfrm>
        <a:graphic>
          <a:graphicData uri="http://schemas.openxmlformats.org/presentationml/2006/ole">
            <p:oleObj spid="_x0000_s23554" name="VISIO" r:id="rId3" imgW="5531040" imgH="5302440" progId="Visio.Drawing.4">
              <p:embed/>
            </p:oleObj>
          </a:graphicData>
        </a:graphic>
      </p:graphicFrame>
      <p:sp>
        <p:nvSpPr>
          <p:cNvPr id="1054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5877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(1) HOST-A wants to send an IP datagram to  HOST-B.</a:t>
            </a:r>
          </a:p>
          <a:p>
            <a:pPr>
              <a:buFontTx/>
              <a:buNone/>
            </a:pPr>
            <a:r>
              <a:rPr lang="en-US" sz="2000"/>
              <a:t>(2) HOST-A broadcasts an ARP request to all stations on the network: “What is the hardware address of HOST-B?”</a:t>
            </a:r>
          </a:p>
          <a:p>
            <a:pPr>
              <a:buFontTx/>
              <a:buNone/>
            </a:pPr>
            <a:r>
              <a:rPr lang="en-US" sz="2000"/>
              <a:t>(3) HOST-B responds with an ARP Reply which contains its hardware address.</a:t>
            </a:r>
          </a:p>
          <a:p>
            <a:pPr>
              <a:buFontTx/>
              <a:buNone/>
            </a:pPr>
            <a:r>
              <a:rPr lang="en-US" sz="2000"/>
              <a:t>(4) HOST-A transmits the IP datagram to HOST-B.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VISIO 4 Drawing</vt:lpstr>
      <vt:lpstr>MAC Address</vt:lpstr>
      <vt:lpstr>MAC Address</vt:lpstr>
      <vt:lpstr>MAC Address</vt:lpstr>
      <vt:lpstr>MAC Address</vt:lpstr>
      <vt:lpstr>MAC Address</vt:lpstr>
      <vt:lpstr>MAC Address</vt:lpstr>
      <vt:lpstr>MAC Address</vt:lpstr>
      <vt:lpstr>ARP and RARP</vt:lpstr>
      <vt:lpstr>Finding MAC address of an interface whose IP address is available</vt:lpstr>
      <vt:lpstr>ARP reply</vt:lpstr>
      <vt:lpstr>ARP cache</vt:lpstr>
      <vt:lpstr>MAC Address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</dc:title>
  <dc:creator>RJD0457</dc:creator>
  <cp:lastModifiedBy>Jit</cp:lastModifiedBy>
  <cp:revision>8</cp:revision>
  <dcterms:created xsi:type="dcterms:W3CDTF">2015-05-16T16:08:59Z</dcterms:created>
  <dcterms:modified xsi:type="dcterms:W3CDTF">2018-05-23T00:26:23Z</dcterms:modified>
</cp:coreProperties>
</file>