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87151C-A4C7-4EBB-AED1-73D98B589451}" type="doc">
      <dgm:prSet loTypeId="urn:microsoft.com/office/officeart/2008/layout/HexagonCluster" loCatId="picture" qsTypeId="urn:microsoft.com/office/officeart/2005/8/quickstyle/3d7" qsCatId="3D" csTypeId="urn:microsoft.com/office/officeart/2005/8/colors/colorful4" csCatId="colorful" phldr="1"/>
      <dgm:spPr/>
    </dgm:pt>
    <dgm:pt modelId="{D878D726-6237-4236-9227-8FE68CCCABF0}">
      <dgm:prSet phldrT="[Text]"/>
      <dgm:spPr>
        <a:effectLst>
          <a:softEdge rad="63500"/>
        </a:effectLst>
      </dgm:spPr>
      <dgm:t>
        <a:bodyPr/>
        <a:lstStyle/>
        <a:p>
          <a:r>
            <a:rPr lang="en-US" b="1" dirty="0" smtClean="0">
              <a:solidFill>
                <a:srgbClr val="FFFF00"/>
              </a:solidFill>
              <a:effectLst>
                <a:outerShdw blurRad="38100" dist="38100" dir="2700000" algn="tl">
                  <a:srgbClr val="000000">
                    <a:alpha val="43137"/>
                  </a:srgbClr>
                </a:outerShdw>
              </a:effectLst>
              <a:latin typeface="Arial Rounded MT Bold" panose="020F0704030504030204" pitchFamily="34" charset="0"/>
            </a:rPr>
            <a:t>NETWORK CONGESTION</a:t>
          </a:r>
          <a:endParaRPr lang="en-US" b="1" dirty="0">
            <a:solidFill>
              <a:srgbClr val="FFFF00"/>
            </a:solidFill>
            <a:effectLst>
              <a:outerShdw blurRad="38100" dist="38100" dir="2700000" algn="tl">
                <a:srgbClr val="000000">
                  <a:alpha val="43137"/>
                </a:srgbClr>
              </a:outerShdw>
            </a:effectLst>
            <a:latin typeface="Arial Rounded MT Bold" panose="020F0704030504030204" pitchFamily="34" charset="0"/>
          </a:endParaRPr>
        </a:p>
      </dgm:t>
    </dgm:pt>
    <dgm:pt modelId="{ABCC03E0-50CC-411F-B8A7-AB458FCB3135}" type="parTrans" cxnId="{F1B02B74-5B59-4236-BD73-1D4F5B1828D8}">
      <dgm:prSet/>
      <dgm:spPr/>
      <dgm:t>
        <a:bodyPr/>
        <a:lstStyle/>
        <a:p>
          <a:endParaRPr lang="en-US"/>
        </a:p>
      </dgm:t>
    </dgm:pt>
    <dgm:pt modelId="{010D670C-324E-48AB-B28C-1A6C39E0B62B}" type="sibTrans" cxnId="{F1B02B74-5B59-4236-BD73-1D4F5B1828D8}">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5000" r="-15000"/>
          </a:stretch>
        </a:blipFill>
      </dgm:spPr>
      <dgm:t>
        <a:bodyPr/>
        <a:lstStyle/>
        <a:p>
          <a:endParaRPr lang="en-US"/>
        </a:p>
      </dgm:t>
    </dgm:pt>
    <dgm:pt modelId="{FCD4C3E3-799A-40FF-999F-C73D1A81B21E}" type="pres">
      <dgm:prSet presAssocID="{A287151C-A4C7-4EBB-AED1-73D98B589451}" presName="Name0" presStyleCnt="0">
        <dgm:presLayoutVars>
          <dgm:chMax val="21"/>
          <dgm:chPref val="21"/>
        </dgm:presLayoutVars>
      </dgm:prSet>
      <dgm:spPr/>
    </dgm:pt>
    <dgm:pt modelId="{0A391D18-7AF4-4C99-A600-FB1662777F76}" type="pres">
      <dgm:prSet presAssocID="{D878D726-6237-4236-9227-8FE68CCCABF0}" presName="text1" presStyleCnt="0"/>
      <dgm:spPr/>
    </dgm:pt>
    <dgm:pt modelId="{D8EF5A4B-1E76-4CF6-ABF6-E35E882787B3}" type="pres">
      <dgm:prSet presAssocID="{D878D726-6237-4236-9227-8FE68CCCABF0}" presName="textRepeatNode" presStyleLbl="alignNode1" presStyleIdx="0" presStyleCnt="1">
        <dgm:presLayoutVars>
          <dgm:chMax val="0"/>
          <dgm:chPref val="0"/>
          <dgm:bulletEnabled val="1"/>
        </dgm:presLayoutVars>
      </dgm:prSet>
      <dgm:spPr/>
      <dgm:t>
        <a:bodyPr/>
        <a:lstStyle/>
        <a:p>
          <a:endParaRPr lang="en-US"/>
        </a:p>
      </dgm:t>
    </dgm:pt>
    <dgm:pt modelId="{3E02D1CF-065F-40A3-82A4-4393B8242E71}" type="pres">
      <dgm:prSet presAssocID="{D878D726-6237-4236-9227-8FE68CCCABF0}" presName="textaccent1" presStyleCnt="0"/>
      <dgm:spPr/>
    </dgm:pt>
    <dgm:pt modelId="{1AA35E8B-E8F6-44C2-A0D1-0F5C010D96AC}" type="pres">
      <dgm:prSet presAssocID="{D878D726-6237-4236-9227-8FE68CCCABF0}" presName="accentRepeatNode" presStyleLbl="solidAlignAcc1" presStyleIdx="0" presStyleCnt="2"/>
      <dgm:spPr/>
    </dgm:pt>
    <dgm:pt modelId="{F1C67978-1B3C-49D8-AD06-3C10390B16B3}" type="pres">
      <dgm:prSet presAssocID="{010D670C-324E-48AB-B28C-1A6C39E0B62B}" presName="image1" presStyleCnt="0"/>
      <dgm:spPr/>
    </dgm:pt>
    <dgm:pt modelId="{3C541BAC-BE7E-4D02-8BBC-5B1106238684}" type="pres">
      <dgm:prSet presAssocID="{010D670C-324E-48AB-B28C-1A6C39E0B62B}" presName="imageRepeatNode" presStyleLbl="alignAcc1" presStyleIdx="0" presStyleCnt="1"/>
      <dgm:spPr/>
      <dgm:t>
        <a:bodyPr/>
        <a:lstStyle/>
        <a:p>
          <a:endParaRPr lang="en-US"/>
        </a:p>
      </dgm:t>
    </dgm:pt>
    <dgm:pt modelId="{73674B3D-DF35-4AEA-AA49-5DBE608FA111}" type="pres">
      <dgm:prSet presAssocID="{010D670C-324E-48AB-B28C-1A6C39E0B62B}" presName="imageaccent1" presStyleCnt="0"/>
      <dgm:spPr/>
    </dgm:pt>
    <dgm:pt modelId="{68E044B6-E197-43BF-B8F1-34EB3CA29175}" type="pres">
      <dgm:prSet presAssocID="{010D670C-324E-48AB-B28C-1A6C39E0B62B}" presName="accentRepeatNode" presStyleLbl="solidAlignAcc1" presStyleIdx="1" presStyleCnt="2"/>
      <dgm:spPr/>
    </dgm:pt>
  </dgm:ptLst>
  <dgm:cxnLst>
    <dgm:cxn modelId="{20DDC36F-2E56-4EEC-98C0-8BA2F8AAFC63}" type="presOf" srcId="{010D670C-324E-48AB-B28C-1A6C39E0B62B}" destId="{3C541BAC-BE7E-4D02-8BBC-5B1106238684}" srcOrd="0" destOrd="0" presId="urn:microsoft.com/office/officeart/2008/layout/HexagonCluster"/>
    <dgm:cxn modelId="{14A7AD5C-FEBA-4289-9248-C953222E1C50}" type="presOf" srcId="{D878D726-6237-4236-9227-8FE68CCCABF0}" destId="{D8EF5A4B-1E76-4CF6-ABF6-E35E882787B3}" srcOrd="0" destOrd="0" presId="urn:microsoft.com/office/officeart/2008/layout/HexagonCluster"/>
    <dgm:cxn modelId="{1FC66D0A-B52E-4639-B0D3-77B761C7166A}" type="presOf" srcId="{A287151C-A4C7-4EBB-AED1-73D98B589451}" destId="{FCD4C3E3-799A-40FF-999F-C73D1A81B21E}" srcOrd="0" destOrd="0" presId="urn:microsoft.com/office/officeart/2008/layout/HexagonCluster"/>
    <dgm:cxn modelId="{F1B02B74-5B59-4236-BD73-1D4F5B1828D8}" srcId="{A287151C-A4C7-4EBB-AED1-73D98B589451}" destId="{D878D726-6237-4236-9227-8FE68CCCABF0}" srcOrd="0" destOrd="0" parTransId="{ABCC03E0-50CC-411F-B8A7-AB458FCB3135}" sibTransId="{010D670C-324E-48AB-B28C-1A6C39E0B62B}"/>
    <dgm:cxn modelId="{3EA76694-960D-4890-B19A-BAF99769E437}" type="presParOf" srcId="{FCD4C3E3-799A-40FF-999F-C73D1A81B21E}" destId="{0A391D18-7AF4-4C99-A600-FB1662777F76}" srcOrd="0" destOrd="0" presId="urn:microsoft.com/office/officeart/2008/layout/HexagonCluster"/>
    <dgm:cxn modelId="{14C0679C-4CF2-4A17-B848-E7075F55F68B}" type="presParOf" srcId="{0A391D18-7AF4-4C99-A600-FB1662777F76}" destId="{D8EF5A4B-1E76-4CF6-ABF6-E35E882787B3}" srcOrd="0" destOrd="0" presId="urn:microsoft.com/office/officeart/2008/layout/HexagonCluster"/>
    <dgm:cxn modelId="{E1B3440E-DA73-4F2C-A219-9735A88BB1EF}" type="presParOf" srcId="{FCD4C3E3-799A-40FF-999F-C73D1A81B21E}" destId="{3E02D1CF-065F-40A3-82A4-4393B8242E71}" srcOrd="1" destOrd="0" presId="urn:microsoft.com/office/officeart/2008/layout/HexagonCluster"/>
    <dgm:cxn modelId="{748022BA-D104-4CF6-84A4-4C43D8A5C209}" type="presParOf" srcId="{3E02D1CF-065F-40A3-82A4-4393B8242E71}" destId="{1AA35E8B-E8F6-44C2-A0D1-0F5C010D96AC}" srcOrd="0" destOrd="0" presId="urn:microsoft.com/office/officeart/2008/layout/HexagonCluster"/>
    <dgm:cxn modelId="{8043E0AE-5A46-44C6-A46B-2E5E9B761DD6}" type="presParOf" srcId="{FCD4C3E3-799A-40FF-999F-C73D1A81B21E}" destId="{F1C67978-1B3C-49D8-AD06-3C10390B16B3}" srcOrd="2" destOrd="0" presId="urn:microsoft.com/office/officeart/2008/layout/HexagonCluster"/>
    <dgm:cxn modelId="{A2CC8C76-2D42-44AC-A284-D319404E2043}" type="presParOf" srcId="{F1C67978-1B3C-49D8-AD06-3C10390B16B3}" destId="{3C541BAC-BE7E-4D02-8BBC-5B1106238684}" srcOrd="0" destOrd="0" presId="urn:microsoft.com/office/officeart/2008/layout/HexagonCluster"/>
    <dgm:cxn modelId="{7B1D8B4D-470C-4A49-A9C8-132EDA3E9A96}" type="presParOf" srcId="{FCD4C3E3-799A-40FF-999F-C73D1A81B21E}" destId="{73674B3D-DF35-4AEA-AA49-5DBE608FA111}" srcOrd="3" destOrd="0" presId="urn:microsoft.com/office/officeart/2008/layout/HexagonCluster"/>
    <dgm:cxn modelId="{30C82F04-D1B9-43BD-8071-1BC90B2673A8}" type="presParOf" srcId="{73674B3D-DF35-4AEA-AA49-5DBE608FA111}" destId="{68E044B6-E197-43BF-B8F1-34EB3CA29175}"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F5A4B-1E76-4CF6-ABF6-E35E882787B3}">
      <dsp:nvSpPr>
        <dsp:cNvPr id="0" name=""/>
        <dsp:cNvSpPr/>
      </dsp:nvSpPr>
      <dsp:spPr>
        <a:xfrm>
          <a:off x="3453843" y="1820297"/>
          <a:ext cx="3995380" cy="3440677"/>
        </a:xfrm>
        <a:prstGeom prst="hexagon">
          <a:avLst>
            <a:gd name="adj" fmla="val 25000"/>
            <a:gd name="vf" fmla="val 115470"/>
          </a:avLst>
        </a:prstGeom>
        <a:solidFill>
          <a:schemeClr val="accent4">
            <a:hueOff val="0"/>
            <a:satOff val="0"/>
            <a:lumOff val="0"/>
            <a:alphaOff val="0"/>
          </a:schemeClr>
        </a:solidFill>
        <a:ln w="9525" cap="rnd" cmpd="sng" algn="ctr">
          <a:solidFill>
            <a:schemeClr val="accent4">
              <a:hueOff val="0"/>
              <a:satOff val="0"/>
              <a:lumOff val="0"/>
              <a:alphaOff val="0"/>
            </a:schemeClr>
          </a:solidFill>
          <a:prstDash val="solid"/>
        </a:ln>
        <a:effectLst>
          <a:softEdge rad="63500"/>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txBody>
        <a:bodyPr spcFirstLastPara="0" vert="horz" wrap="square" lIns="0" tIns="39370" rIns="0" bIns="39370" numCol="1" spcCol="1270" anchor="ctr" anchorCtr="0">
          <a:noAutofit/>
        </a:bodyPr>
        <a:lstStyle/>
        <a:p>
          <a:pPr lvl="0" algn="ctr" defTabSz="1377950">
            <a:lnSpc>
              <a:spcPct val="90000"/>
            </a:lnSpc>
            <a:spcBef>
              <a:spcPct val="0"/>
            </a:spcBef>
            <a:spcAft>
              <a:spcPct val="35000"/>
            </a:spcAft>
          </a:pPr>
          <a:r>
            <a:rPr lang="en-US" sz="3100" b="1" kern="1200" dirty="0" smtClean="0">
              <a:solidFill>
                <a:srgbClr val="FFFF00"/>
              </a:solidFill>
              <a:effectLst>
                <a:outerShdw blurRad="38100" dist="38100" dir="2700000" algn="tl">
                  <a:srgbClr val="000000">
                    <a:alpha val="43137"/>
                  </a:srgbClr>
                </a:outerShdw>
              </a:effectLst>
              <a:latin typeface="Arial Rounded MT Bold" panose="020F0704030504030204" pitchFamily="34" charset="0"/>
            </a:rPr>
            <a:t>NETWORK CONGESTION</a:t>
          </a:r>
          <a:endParaRPr lang="en-US" sz="3100" b="1" kern="1200" dirty="0">
            <a:solidFill>
              <a:srgbClr val="FFFF00"/>
            </a:solidFill>
            <a:effectLst>
              <a:outerShdw blurRad="38100" dist="38100" dir="2700000" algn="tl">
                <a:srgbClr val="000000">
                  <a:alpha val="43137"/>
                </a:srgbClr>
              </a:outerShdw>
            </a:effectLst>
            <a:latin typeface="Arial Rounded MT Bold" panose="020F0704030504030204" pitchFamily="34" charset="0"/>
          </a:endParaRPr>
        </a:p>
      </dsp:txBody>
      <dsp:txXfrm>
        <a:off x="4073514" y="2353936"/>
        <a:ext cx="2756038" cy="2373399"/>
      </dsp:txXfrm>
    </dsp:sp>
    <dsp:sp modelId="{1AA35E8B-E8F6-44C2-A0D1-0F5C010D96AC}">
      <dsp:nvSpPr>
        <dsp:cNvPr id="0" name=""/>
        <dsp:cNvSpPr/>
      </dsp:nvSpPr>
      <dsp:spPr>
        <a:xfrm>
          <a:off x="3546522" y="3339666"/>
          <a:ext cx="466310" cy="402464"/>
        </a:xfrm>
        <a:prstGeom prst="hexagon">
          <a:avLst>
            <a:gd name="adj" fmla="val 25000"/>
            <a:gd name="vf" fmla="val 115470"/>
          </a:avLst>
        </a:prstGeom>
        <a:solidFill>
          <a:schemeClr val="lt1">
            <a:hueOff val="0"/>
            <a:satOff val="0"/>
            <a:lumOff val="0"/>
            <a:alphaOff val="0"/>
          </a:schemeClr>
        </a:solidFill>
        <a:ln>
          <a:noFill/>
        </a:ln>
        <a:effectLst/>
        <a:sp3d extrusionH="50600" contourW="3000">
          <a:bevelT w="101600" h="80600" prst="relaxedInset"/>
          <a:bevelB w="80600" h="80600" prst="relaxedInset"/>
        </a:sp3d>
      </dsp:spPr>
      <dsp:style>
        <a:lnRef idx="0">
          <a:scrgbClr r="0" g="0" b="0"/>
        </a:lnRef>
        <a:fillRef idx="1">
          <a:scrgbClr r="0" g="0" b="0"/>
        </a:fillRef>
        <a:effectRef idx="0">
          <a:scrgbClr r="0" g="0" b="0"/>
        </a:effectRef>
        <a:fontRef idx="minor"/>
      </dsp:style>
    </dsp:sp>
    <dsp:sp modelId="{3C541BAC-BE7E-4D02-8BBC-5B1106238684}">
      <dsp:nvSpPr>
        <dsp:cNvPr id="0" name=""/>
        <dsp:cNvSpPr/>
      </dsp:nvSpPr>
      <dsp:spPr>
        <a:xfrm>
          <a:off x="151725" y="0"/>
          <a:ext cx="3990272" cy="3439625"/>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5000" r="-15000"/>
          </a:stretch>
        </a:blipFill>
        <a:ln w="9525" cap="rnd" cmpd="sng" algn="ctr">
          <a:solidFill>
            <a:schemeClr val="accent4">
              <a:hueOff val="0"/>
              <a:satOff val="0"/>
              <a:lumOff val="0"/>
              <a:alphaOff val="0"/>
            </a:schemeClr>
          </a:solidFill>
          <a:prstDash val="solid"/>
        </a:ln>
        <a:effectLst/>
        <a:sp3d extrusionH="50600">
          <a:bevelT w="101600" h="80600"/>
          <a:bevelB w="80600" h="80600"/>
        </a:sp3d>
      </dsp:spPr>
      <dsp:style>
        <a:lnRef idx="1">
          <a:scrgbClr r="0" g="0" b="0"/>
        </a:lnRef>
        <a:fillRef idx="1">
          <a:scrgbClr r="0" g="0" b="0"/>
        </a:fillRef>
        <a:effectRef idx="0">
          <a:scrgbClr r="0" g="0" b="0"/>
        </a:effectRef>
        <a:fontRef idx="minor"/>
      </dsp:style>
    </dsp:sp>
    <dsp:sp modelId="{68E044B6-E197-43BF-B8F1-34EB3CA29175}">
      <dsp:nvSpPr>
        <dsp:cNvPr id="0" name=""/>
        <dsp:cNvSpPr/>
      </dsp:nvSpPr>
      <dsp:spPr>
        <a:xfrm>
          <a:off x="2853259" y="2963507"/>
          <a:ext cx="466310" cy="402464"/>
        </a:xfrm>
        <a:prstGeom prst="hexagon">
          <a:avLst>
            <a:gd name="adj" fmla="val 25000"/>
            <a:gd name="vf" fmla="val 115470"/>
          </a:avLst>
        </a:prstGeom>
        <a:solidFill>
          <a:schemeClr val="lt1">
            <a:hueOff val="0"/>
            <a:satOff val="0"/>
            <a:lumOff val="0"/>
            <a:alphaOff val="0"/>
          </a:schemeClr>
        </a:solidFill>
        <a:ln>
          <a:noFill/>
        </a:ln>
        <a:effectLst/>
        <a:sp3d extrusionH="50600" contourW="3000">
          <a:bevelT w="101600" h="80600" prst="relaxedInset"/>
          <a:bevelB w="80600" h="80600" prst="relaxedInset"/>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0062B-488C-4BB9-A5E4-787BC691A709}" type="datetimeFigureOut">
              <a:rPr lang="en-US" smtClean="0"/>
              <a:t>8/6/2018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C3DAD-6D75-4730-81BD-35B550DF1D21}" type="slidenum">
              <a:rPr lang="en-US" smtClean="0"/>
              <a:t>‹#›</a:t>
            </a:fld>
            <a:endParaRPr lang="en-US"/>
          </a:p>
        </p:txBody>
      </p:sp>
    </p:spTree>
    <p:extLst>
      <p:ext uri="{BB962C8B-B14F-4D97-AF65-F5344CB8AC3E}">
        <p14:creationId xmlns:p14="http://schemas.microsoft.com/office/powerpoint/2010/main" val="3996098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F4B90F-3806-49BF-A514-31FE5F19BF93}" type="datetime1">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2935638-B765-47F3-8268-D91739E6E491}" type="slidenum">
              <a:rPr lang="en-US" smtClean="0"/>
              <a:t>‹#›</a:t>
            </a:fld>
            <a:endParaRPr lang="en-US"/>
          </a:p>
        </p:txBody>
      </p:sp>
    </p:spTree>
    <p:extLst>
      <p:ext uri="{BB962C8B-B14F-4D97-AF65-F5344CB8AC3E}">
        <p14:creationId xmlns:p14="http://schemas.microsoft.com/office/powerpoint/2010/main" val="304629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B0454-A779-4BA1-9E9E-8D66F5FA6E9D}" type="datetime1">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935638-B765-47F3-8268-D91739E6E491}" type="slidenum">
              <a:rPr lang="en-US" smtClean="0"/>
              <a:t>‹#›</a:t>
            </a:fld>
            <a:endParaRPr lang="en-US"/>
          </a:p>
        </p:txBody>
      </p:sp>
    </p:spTree>
    <p:extLst>
      <p:ext uri="{BB962C8B-B14F-4D97-AF65-F5344CB8AC3E}">
        <p14:creationId xmlns:p14="http://schemas.microsoft.com/office/powerpoint/2010/main" val="346420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A18B79-B263-4CC0-8853-6D670F59A275}" type="datetime1">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935638-B765-47F3-8268-D91739E6E49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2132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556907E-6CAF-40D2-85F0-194B6BE0882C}" type="datetime1">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935638-B765-47F3-8268-D91739E6E491}" type="slidenum">
              <a:rPr lang="en-US" smtClean="0"/>
              <a:t>‹#›</a:t>
            </a:fld>
            <a:endParaRPr lang="en-US"/>
          </a:p>
        </p:txBody>
      </p:sp>
    </p:spTree>
    <p:extLst>
      <p:ext uri="{BB962C8B-B14F-4D97-AF65-F5344CB8AC3E}">
        <p14:creationId xmlns:p14="http://schemas.microsoft.com/office/powerpoint/2010/main" val="2648797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8CDBCC3-243D-4BF3-A8D6-88F314E76EF0}" type="datetime1">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935638-B765-47F3-8268-D91739E6E49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2382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C2D8E45-F945-4D48-BD72-94EC45068F29}" type="datetime1">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935638-B765-47F3-8268-D91739E6E491}" type="slidenum">
              <a:rPr lang="en-US" smtClean="0"/>
              <a:t>‹#›</a:t>
            </a:fld>
            <a:endParaRPr lang="en-US"/>
          </a:p>
        </p:txBody>
      </p:sp>
    </p:spTree>
    <p:extLst>
      <p:ext uri="{BB962C8B-B14F-4D97-AF65-F5344CB8AC3E}">
        <p14:creationId xmlns:p14="http://schemas.microsoft.com/office/powerpoint/2010/main" val="2079573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560A60-5F08-458D-8406-7FC3CC8E46EC}" type="datetime1">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935638-B765-47F3-8268-D91739E6E491}" type="slidenum">
              <a:rPr lang="en-US" smtClean="0"/>
              <a:t>‹#›</a:t>
            </a:fld>
            <a:endParaRPr lang="en-US"/>
          </a:p>
        </p:txBody>
      </p:sp>
    </p:spTree>
    <p:extLst>
      <p:ext uri="{BB962C8B-B14F-4D97-AF65-F5344CB8AC3E}">
        <p14:creationId xmlns:p14="http://schemas.microsoft.com/office/powerpoint/2010/main" val="563748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B39594-AB58-4481-8A8C-6DED0DC166F9}" type="datetime1">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935638-B765-47F3-8268-D91739E6E491}" type="slidenum">
              <a:rPr lang="en-US" smtClean="0"/>
              <a:t>‹#›</a:t>
            </a:fld>
            <a:endParaRPr lang="en-US"/>
          </a:p>
        </p:txBody>
      </p:sp>
    </p:spTree>
    <p:extLst>
      <p:ext uri="{BB962C8B-B14F-4D97-AF65-F5344CB8AC3E}">
        <p14:creationId xmlns:p14="http://schemas.microsoft.com/office/powerpoint/2010/main" val="18435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AF57CE-F25C-4B09-9366-627C1BD56B2C}" type="datetime1">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935638-B765-47F3-8268-D91739E6E491}" type="slidenum">
              <a:rPr lang="en-US" smtClean="0"/>
              <a:t>‹#›</a:t>
            </a:fld>
            <a:endParaRPr lang="en-US"/>
          </a:p>
        </p:txBody>
      </p:sp>
    </p:spTree>
    <p:extLst>
      <p:ext uri="{BB962C8B-B14F-4D97-AF65-F5344CB8AC3E}">
        <p14:creationId xmlns:p14="http://schemas.microsoft.com/office/powerpoint/2010/main" val="374312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0D15C9-4081-4A52-9583-F1F942C362C7}" type="datetime1">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935638-B765-47F3-8268-D91739E6E491}" type="slidenum">
              <a:rPr lang="en-US" smtClean="0"/>
              <a:t>‹#›</a:t>
            </a:fld>
            <a:endParaRPr lang="en-US"/>
          </a:p>
        </p:txBody>
      </p:sp>
    </p:spTree>
    <p:extLst>
      <p:ext uri="{BB962C8B-B14F-4D97-AF65-F5344CB8AC3E}">
        <p14:creationId xmlns:p14="http://schemas.microsoft.com/office/powerpoint/2010/main" val="222288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09E587-26E1-4FD0-B919-613478544777}" type="datetime1">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2935638-B765-47F3-8268-D91739E6E491}" type="slidenum">
              <a:rPr lang="en-US" smtClean="0"/>
              <a:t>‹#›</a:t>
            </a:fld>
            <a:endParaRPr lang="en-US"/>
          </a:p>
        </p:txBody>
      </p:sp>
    </p:spTree>
    <p:extLst>
      <p:ext uri="{BB962C8B-B14F-4D97-AF65-F5344CB8AC3E}">
        <p14:creationId xmlns:p14="http://schemas.microsoft.com/office/powerpoint/2010/main" val="99212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B80F85-8B55-4376-97BC-25478F5E28CA}" type="datetime1">
              <a:rPr lang="en-US" smtClean="0"/>
              <a:t>8/6/2018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935638-B765-47F3-8268-D91739E6E491}" type="slidenum">
              <a:rPr lang="en-US" smtClean="0"/>
              <a:t>‹#›</a:t>
            </a:fld>
            <a:endParaRPr lang="en-US"/>
          </a:p>
        </p:txBody>
      </p:sp>
    </p:spTree>
    <p:extLst>
      <p:ext uri="{BB962C8B-B14F-4D97-AF65-F5344CB8AC3E}">
        <p14:creationId xmlns:p14="http://schemas.microsoft.com/office/powerpoint/2010/main" val="221716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C88941-8394-452D-A522-E7E140A2B669}" type="datetime1">
              <a:rPr lang="en-US" smtClean="0"/>
              <a:t>8/6/2018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2935638-B765-47F3-8268-D91739E6E491}" type="slidenum">
              <a:rPr lang="en-US" smtClean="0"/>
              <a:t>‹#›</a:t>
            </a:fld>
            <a:endParaRPr lang="en-US"/>
          </a:p>
        </p:txBody>
      </p:sp>
    </p:spTree>
    <p:extLst>
      <p:ext uri="{BB962C8B-B14F-4D97-AF65-F5344CB8AC3E}">
        <p14:creationId xmlns:p14="http://schemas.microsoft.com/office/powerpoint/2010/main" val="179725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6580B1-F2CE-4754-93AD-99360D9A4A10}" type="datetime1">
              <a:rPr lang="en-US" smtClean="0"/>
              <a:t>8/6/2018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2935638-B765-47F3-8268-D91739E6E491}" type="slidenum">
              <a:rPr lang="en-US" smtClean="0"/>
              <a:t>‹#›</a:t>
            </a:fld>
            <a:endParaRPr lang="en-US"/>
          </a:p>
        </p:txBody>
      </p:sp>
    </p:spTree>
    <p:extLst>
      <p:ext uri="{BB962C8B-B14F-4D97-AF65-F5344CB8AC3E}">
        <p14:creationId xmlns:p14="http://schemas.microsoft.com/office/powerpoint/2010/main" val="1061598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17114F-9D1D-4CB4-A13A-C2C3AC8F73EF}" type="datetime1">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2935638-B765-47F3-8268-D91739E6E491}" type="slidenum">
              <a:rPr lang="en-US" smtClean="0"/>
              <a:t>‹#›</a:t>
            </a:fld>
            <a:endParaRPr lang="en-US"/>
          </a:p>
        </p:txBody>
      </p:sp>
    </p:spTree>
    <p:extLst>
      <p:ext uri="{BB962C8B-B14F-4D97-AF65-F5344CB8AC3E}">
        <p14:creationId xmlns:p14="http://schemas.microsoft.com/office/powerpoint/2010/main" val="264982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DA02C7F-1B01-4AF0-B33F-AEBD1BE4D86E}" type="datetime1">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935638-B765-47F3-8268-D91739E6E491}" type="slidenum">
              <a:rPr lang="en-US" smtClean="0"/>
              <a:t>‹#›</a:t>
            </a:fld>
            <a:endParaRPr lang="en-US"/>
          </a:p>
        </p:txBody>
      </p:sp>
    </p:spTree>
    <p:extLst>
      <p:ext uri="{BB962C8B-B14F-4D97-AF65-F5344CB8AC3E}">
        <p14:creationId xmlns:p14="http://schemas.microsoft.com/office/powerpoint/2010/main" val="182959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D31ACE-87DA-4FD2-8B82-C23C62EB27A8}" type="datetime1">
              <a:rPr lang="en-US" smtClean="0"/>
              <a:t>8/6/2018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2935638-B765-47F3-8268-D91739E6E491}" type="slidenum">
              <a:rPr lang="en-US" smtClean="0"/>
              <a:t>‹#›</a:t>
            </a:fld>
            <a:endParaRPr lang="en-US"/>
          </a:p>
        </p:txBody>
      </p:sp>
    </p:spTree>
    <p:extLst>
      <p:ext uri="{BB962C8B-B14F-4D97-AF65-F5344CB8AC3E}">
        <p14:creationId xmlns:p14="http://schemas.microsoft.com/office/powerpoint/2010/main" val="1488285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Transmission_control_protocol" TargetMode="External"/><Relationship Id="rId3" Type="http://schemas.openxmlformats.org/officeDocument/2006/relationships/hyperlink" Target="https://en.wikipedia.org/wiki/Carrier_sense_multiple_access_with_collision_avoidance" TargetMode="External"/><Relationship Id="rId7" Type="http://schemas.openxmlformats.org/officeDocument/2006/relationships/hyperlink" Target="https://en.wikipedia.org/wiki/Sliding_window" TargetMode="External"/><Relationship Id="rId12" Type="http://schemas.openxmlformats.org/officeDocument/2006/relationships/hyperlink" Target="https://en.wikipedia.org/wiki/Admission_control" TargetMode="External"/><Relationship Id="rId2" Type="http://schemas.openxmlformats.org/officeDocument/2006/relationships/hyperlink" Target="https://en.wikipedia.org/wiki/Exponential_backoff" TargetMode="External"/><Relationship Id="rId1" Type="http://schemas.openxmlformats.org/officeDocument/2006/relationships/slideLayout" Target="../slideLayouts/slideLayout2.xml"/><Relationship Id="rId6" Type="http://schemas.openxmlformats.org/officeDocument/2006/relationships/hyperlink" Target="https://en.wikipedia.org/wiki/Ethernet" TargetMode="External"/><Relationship Id="rId11" Type="http://schemas.openxmlformats.org/officeDocument/2006/relationships/hyperlink" Target="https://en.wikipedia.org/wiki/Network_switch" TargetMode="External"/><Relationship Id="rId5" Type="http://schemas.openxmlformats.org/officeDocument/2006/relationships/hyperlink" Target="https://en.wikipedia.org/wiki/Carrier-sense_multiple_access_with_collision_detection" TargetMode="External"/><Relationship Id="rId10" Type="http://schemas.openxmlformats.org/officeDocument/2006/relationships/hyperlink" Target="https://en.wikipedia.org/wiki/Router_(computing)" TargetMode="External"/><Relationship Id="rId4" Type="http://schemas.openxmlformats.org/officeDocument/2006/relationships/hyperlink" Target="https://en.wikipedia.org/wiki/802.11" TargetMode="External"/><Relationship Id="rId9" Type="http://schemas.openxmlformats.org/officeDocument/2006/relationships/hyperlink" Target="https://en.wikipedia.org/wiki/Fair_queueing"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970674447"/>
              </p:ext>
            </p:extLst>
          </p:nvPr>
        </p:nvGraphicFramePr>
        <p:xfrm>
          <a:off x="0" y="411163"/>
          <a:ext cx="7600950" cy="5260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ctrTitle"/>
          </p:nvPr>
        </p:nvSpPr>
        <p:spPr>
          <a:xfrm>
            <a:off x="6696076" y="4894665"/>
            <a:ext cx="5495924" cy="1116012"/>
          </a:xfrm>
        </p:spPr>
        <p:txBody>
          <a:bodyPr>
            <a:noAutofit/>
          </a:bodyPr>
          <a:lstStyle/>
          <a:p>
            <a:r>
              <a:rPr lang="en-US" sz="4000" b="1" dirty="0" smtClean="0">
                <a:solidFill>
                  <a:srgbClr val="0070C0"/>
                </a:solidFill>
                <a:effectLst>
                  <a:outerShdw blurRad="38100" dist="38100" dir="2700000" algn="tl">
                    <a:srgbClr val="000000">
                      <a:alpha val="43137"/>
                    </a:srgbClr>
                  </a:outerShdw>
                </a:effectLst>
                <a:latin typeface="Bahnschrift" panose="020B0502040204020203" pitchFamily="34" charset="0"/>
              </a:rPr>
              <a:t>COMPUTER NETWORKS</a:t>
            </a:r>
            <a:endParaRPr lang="en-US" sz="4000" b="1" dirty="0">
              <a:solidFill>
                <a:srgbClr val="0070C0"/>
              </a:solidFill>
              <a:effectLst>
                <a:outerShdw blurRad="38100" dist="38100" dir="2700000" algn="tl">
                  <a:srgbClr val="000000">
                    <a:alpha val="43137"/>
                  </a:srgbClr>
                </a:outerShdw>
              </a:effectLst>
              <a:latin typeface="Bahnschrift" panose="020B0502040204020203" pitchFamily="34" charset="0"/>
            </a:endParaRPr>
          </a:p>
        </p:txBody>
      </p:sp>
      <p:pic>
        <p:nvPicPr>
          <p:cNvPr id="6" name="Content Placeholder 3"/>
          <p:cNvPicPr>
            <a:picLocks noChangeAspect="1"/>
          </p:cNvPicPr>
          <p:nvPr/>
        </p:nvPicPr>
        <p:blipFill rotWithShape="1">
          <a:blip r:embed="rId7" cstate="print">
            <a:extLst>
              <a:ext uri="{28A0092B-C50C-407E-A947-70E740481C1C}">
                <a14:useLocalDpi xmlns:a14="http://schemas.microsoft.com/office/drawing/2010/main" val="0"/>
              </a:ext>
            </a:extLst>
          </a:blip>
          <a:srcRect b="29527"/>
          <a:stretch/>
        </p:blipFill>
        <p:spPr>
          <a:xfrm>
            <a:off x="7277846" y="411163"/>
            <a:ext cx="4695080" cy="4338638"/>
          </a:xfrm>
          <a:prstGeom prst="rect">
            <a:avLst/>
          </a:prstGeom>
          <a:effectLst>
            <a:softEdge rad="279400"/>
          </a:effectLst>
        </p:spPr>
      </p:pic>
      <p:sp>
        <p:nvSpPr>
          <p:cNvPr id="7" name="Date Placeholder 6"/>
          <p:cNvSpPr>
            <a:spLocks noGrp="1"/>
          </p:cNvSpPr>
          <p:nvPr>
            <p:ph type="dt" sz="half" idx="10"/>
          </p:nvPr>
        </p:nvSpPr>
        <p:spPr/>
        <p:txBody>
          <a:bodyPr/>
          <a:lstStyle/>
          <a:p>
            <a:fld id="{179073C1-AAE0-448C-A759-F99AC644E715}" type="datetime1">
              <a:rPr lang="en-US" smtClean="0"/>
              <a:t>8/6/2018</a:t>
            </a:fld>
            <a:endParaRPr lang="en-US"/>
          </a:p>
        </p:txBody>
      </p:sp>
      <p:sp>
        <p:nvSpPr>
          <p:cNvPr id="8" name="Slide Number Placeholder 7"/>
          <p:cNvSpPr>
            <a:spLocks noGrp="1"/>
          </p:cNvSpPr>
          <p:nvPr>
            <p:ph type="sldNum" sz="quarter" idx="12"/>
          </p:nvPr>
        </p:nvSpPr>
        <p:spPr/>
        <p:txBody>
          <a:bodyPr/>
          <a:lstStyle/>
          <a:p>
            <a:fld id="{E2935638-B765-47F3-8268-D91739E6E491}" type="slidenum">
              <a:rPr lang="en-US" smtClean="0"/>
              <a:t>1</a:t>
            </a:fld>
            <a:endParaRPr lang="en-US"/>
          </a:p>
        </p:txBody>
      </p:sp>
    </p:spTree>
    <p:extLst>
      <p:ext uri="{BB962C8B-B14F-4D97-AF65-F5344CB8AC3E}">
        <p14:creationId xmlns:p14="http://schemas.microsoft.com/office/powerpoint/2010/main" val="1700358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937" y="0"/>
            <a:ext cx="10308688" cy="633190"/>
          </a:xfrm>
        </p:spPr>
        <p:txBody>
          <a:bodyPr>
            <a:normAutofit fontScale="90000"/>
          </a:bodyPr>
          <a:lstStyle/>
          <a:p>
            <a:r>
              <a:rPr lang="en-US" b="1" dirty="0">
                <a:solidFill>
                  <a:srgbClr val="0070C0"/>
                </a:solidFill>
                <a:effectLst>
                  <a:outerShdw blurRad="38100" dist="38100" dir="2700000" algn="tl">
                    <a:srgbClr val="000000">
                      <a:alpha val="43137"/>
                    </a:srgbClr>
                  </a:outerShdw>
                </a:effectLst>
              </a:rPr>
              <a:t>Congestion: </a:t>
            </a:r>
            <a:r>
              <a:rPr lang="en-US" b="1" dirty="0" smtClean="0">
                <a:solidFill>
                  <a:srgbClr val="0070C0"/>
                </a:solidFill>
                <a:effectLst>
                  <a:outerShdw blurRad="38100" dist="38100" dir="2700000" algn="tl">
                    <a:srgbClr val="000000">
                      <a:alpha val="43137"/>
                    </a:srgbClr>
                  </a:outerShdw>
                </a:effectLst>
              </a:rPr>
              <a:t>Open loop </a:t>
            </a:r>
            <a:r>
              <a:rPr lang="en-US" b="1" dirty="0" smtClean="0"/>
              <a:t>Congestion </a:t>
            </a:r>
            <a:r>
              <a:rPr lang="en-US" b="1" dirty="0"/>
              <a:t>Control</a:t>
            </a:r>
            <a:endParaRPr lang="en-US" b="1" dirty="0">
              <a:solidFill>
                <a:srgbClr val="0070C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603248" y="1276350"/>
            <a:ext cx="11398251" cy="5353050"/>
          </a:xfrm>
        </p:spPr>
        <p:txBody>
          <a:bodyPr>
            <a:normAutofit/>
          </a:bodyPr>
          <a:lstStyle/>
          <a:p>
            <a:r>
              <a:rPr lang="en-US" sz="2000" b="1" dirty="0"/>
              <a:t>Admission Policy</a:t>
            </a:r>
          </a:p>
          <a:p>
            <a:pPr lvl="1"/>
            <a:r>
              <a:rPr lang="en-US" sz="1800" dirty="0" smtClean="0"/>
              <a:t>An </a:t>
            </a:r>
            <a:r>
              <a:rPr lang="en-US" sz="1800" dirty="0"/>
              <a:t>admission policy, which is a quality-of-service mechanism, can also prevent congestion in virtual circuit networks.</a:t>
            </a:r>
          </a:p>
          <a:p>
            <a:pPr lvl="1"/>
            <a:r>
              <a:rPr lang="en-US" sz="1800" dirty="0" smtClean="0"/>
              <a:t>Switches </a:t>
            </a:r>
            <a:r>
              <a:rPr lang="en-US" sz="1800" dirty="0"/>
              <a:t>in a flow first check the resource requirement of a flow before admitting it to the network.</a:t>
            </a:r>
          </a:p>
          <a:p>
            <a:pPr lvl="1"/>
            <a:r>
              <a:rPr lang="en-US" sz="1800" dirty="0" smtClean="0"/>
              <a:t>A </a:t>
            </a:r>
            <a:r>
              <a:rPr lang="en-US" sz="1800" dirty="0"/>
              <a:t>router can deny establishing a virtual circuit connection if there is congestion in the "network or if there is a possibility of future congestion.</a:t>
            </a:r>
            <a:endParaRPr lang="en-US" sz="1800" dirty="0"/>
          </a:p>
        </p:txBody>
      </p:sp>
      <p:sp>
        <p:nvSpPr>
          <p:cNvPr id="6" name="Date Placeholder 5"/>
          <p:cNvSpPr>
            <a:spLocks noGrp="1"/>
          </p:cNvSpPr>
          <p:nvPr>
            <p:ph type="dt" sz="half" idx="10"/>
          </p:nvPr>
        </p:nvSpPr>
        <p:spPr/>
        <p:txBody>
          <a:bodyPr/>
          <a:lstStyle/>
          <a:p>
            <a:fld id="{07E330C3-3082-41FA-A105-A58BE1E9271E}" type="datetime1">
              <a:rPr lang="en-US" smtClean="0"/>
              <a:t>8/6/2018</a:t>
            </a:fld>
            <a:endParaRPr lang="en-US"/>
          </a:p>
        </p:txBody>
      </p:sp>
      <p:sp>
        <p:nvSpPr>
          <p:cNvPr id="7" name="Slide Number Placeholder 6"/>
          <p:cNvSpPr>
            <a:spLocks noGrp="1"/>
          </p:cNvSpPr>
          <p:nvPr>
            <p:ph type="sldNum" sz="quarter" idx="12"/>
          </p:nvPr>
        </p:nvSpPr>
        <p:spPr/>
        <p:txBody>
          <a:bodyPr/>
          <a:lstStyle/>
          <a:p>
            <a:fld id="{E2935638-B765-47F3-8268-D91739E6E491}" type="slidenum">
              <a:rPr lang="en-US" smtClean="0"/>
              <a:t>10</a:t>
            </a:fld>
            <a:endParaRPr lang="en-US"/>
          </a:p>
        </p:txBody>
      </p:sp>
    </p:spTree>
    <p:extLst>
      <p:ext uri="{BB962C8B-B14F-4D97-AF65-F5344CB8AC3E}">
        <p14:creationId xmlns:p14="http://schemas.microsoft.com/office/powerpoint/2010/main" val="33653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937" y="0"/>
            <a:ext cx="10308688" cy="633190"/>
          </a:xfrm>
        </p:spPr>
        <p:txBody>
          <a:bodyPr>
            <a:normAutofit fontScale="90000"/>
          </a:bodyPr>
          <a:lstStyle/>
          <a:p>
            <a:r>
              <a:rPr lang="en-US" b="1" dirty="0">
                <a:solidFill>
                  <a:srgbClr val="0070C0"/>
                </a:solidFill>
                <a:effectLst>
                  <a:outerShdw blurRad="38100" dist="38100" dir="2700000" algn="tl">
                    <a:srgbClr val="000000">
                      <a:alpha val="43137"/>
                    </a:srgbClr>
                  </a:outerShdw>
                </a:effectLst>
              </a:rPr>
              <a:t>Congestion: </a:t>
            </a:r>
            <a:r>
              <a:rPr lang="en-US" b="1" dirty="0" smtClean="0">
                <a:solidFill>
                  <a:srgbClr val="0070C0"/>
                </a:solidFill>
                <a:effectLst>
                  <a:outerShdw blurRad="38100" dist="38100" dir="2700000" algn="tl">
                    <a:srgbClr val="000000">
                      <a:alpha val="43137"/>
                    </a:srgbClr>
                  </a:outerShdw>
                </a:effectLst>
              </a:rPr>
              <a:t>Closed loop </a:t>
            </a:r>
            <a:r>
              <a:rPr lang="en-US" b="1" dirty="0" smtClean="0"/>
              <a:t>Congestion </a:t>
            </a:r>
            <a:r>
              <a:rPr lang="en-US" b="1" dirty="0"/>
              <a:t>Control</a:t>
            </a:r>
            <a:endParaRPr lang="en-US" b="1" dirty="0">
              <a:solidFill>
                <a:srgbClr val="0070C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603248" y="1276350"/>
            <a:ext cx="11398251" cy="3338513"/>
          </a:xfrm>
        </p:spPr>
        <p:txBody>
          <a:bodyPr>
            <a:normAutofit/>
          </a:bodyPr>
          <a:lstStyle/>
          <a:p>
            <a:r>
              <a:rPr lang="en-US" b="1" dirty="0"/>
              <a:t>Backpressure</a:t>
            </a:r>
          </a:p>
          <a:p>
            <a:r>
              <a:rPr lang="en-US" dirty="0" smtClean="0"/>
              <a:t>Backpressure </a:t>
            </a:r>
            <a:r>
              <a:rPr lang="en-US" dirty="0"/>
              <a:t>is a node-to-node congestion control that starts with a node and propagates, in the opposite </a:t>
            </a:r>
            <a:r>
              <a:rPr lang="en-US" dirty="0" smtClean="0"/>
              <a:t>direction of data flow.</a:t>
            </a:r>
          </a:p>
          <a:p>
            <a:r>
              <a:rPr lang="en-US" dirty="0"/>
              <a:t>The backpressure technique can be applied only to virtual circuit networks. In such virtual circuit each node knows the upstream node from which a data flow is coming.</a:t>
            </a:r>
          </a:p>
          <a:p>
            <a:r>
              <a:rPr lang="en-US" dirty="0" smtClean="0"/>
              <a:t>In </a:t>
            </a:r>
            <a:r>
              <a:rPr lang="en-US" dirty="0"/>
              <a:t>this method of congestion control, the congested node stops receiving data from the immediate upstream node or nodes.</a:t>
            </a:r>
          </a:p>
          <a:p>
            <a:r>
              <a:rPr lang="en-US" dirty="0" smtClean="0"/>
              <a:t>This </a:t>
            </a:r>
            <a:r>
              <a:rPr lang="en-US" dirty="0"/>
              <a:t>may cause the upstream node on nodes to become congested, and they, in turn, reject data from their upstream node or nodes.</a:t>
            </a:r>
          </a:p>
          <a:p>
            <a:endParaRPr lang="en-US" dirty="0"/>
          </a:p>
        </p:txBody>
      </p:sp>
      <p:sp>
        <p:nvSpPr>
          <p:cNvPr id="6" name="Date Placeholder 5"/>
          <p:cNvSpPr>
            <a:spLocks noGrp="1"/>
          </p:cNvSpPr>
          <p:nvPr>
            <p:ph type="dt" sz="half" idx="10"/>
          </p:nvPr>
        </p:nvSpPr>
        <p:spPr/>
        <p:txBody>
          <a:bodyPr/>
          <a:lstStyle/>
          <a:p>
            <a:fld id="{07E330C3-3082-41FA-A105-A58BE1E9271E}" type="datetime1">
              <a:rPr lang="en-US" smtClean="0"/>
              <a:t>8/6/2018</a:t>
            </a:fld>
            <a:endParaRPr lang="en-US"/>
          </a:p>
        </p:txBody>
      </p:sp>
      <p:sp>
        <p:nvSpPr>
          <p:cNvPr id="7" name="Slide Number Placeholder 6"/>
          <p:cNvSpPr>
            <a:spLocks noGrp="1"/>
          </p:cNvSpPr>
          <p:nvPr>
            <p:ph type="sldNum" sz="quarter" idx="12"/>
          </p:nvPr>
        </p:nvSpPr>
        <p:spPr/>
        <p:txBody>
          <a:bodyPr/>
          <a:lstStyle/>
          <a:p>
            <a:fld id="{E2935638-B765-47F3-8268-D91739E6E491}" type="slidenum">
              <a:rPr lang="en-US" smtClean="0"/>
              <a:t>11</a:t>
            </a:fld>
            <a:endParaRPr lang="en-US"/>
          </a:p>
        </p:txBody>
      </p:sp>
    </p:spTree>
    <p:extLst>
      <p:ext uri="{BB962C8B-B14F-4D97-AF65-F5344CB8AC3E}">
        <p14:creationId xmlns:p14="http://schemas.microsoft.com/office/powerpoint/2010/main" val="197888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937" y="0"/>
            <a:ext cx="10308688" cy="633190"/>
          </a:xfrm>
        </p:spPr>
        <p:txBody>
          <a:bodyPr>
            <a:normAutofit fontScale="90000"/>
          </a:bodyPr>
          <a:lstStyle/>
          <a:p>
            <a:r>
              <a:rPr lang="en-US" b="1" dirty="0">
                <a:solidFill>
                  <a:srgbClr val="0070C0"/>
                </a:solidFill>
                <a:effectLst>
                  <a:outerShdw blurRad="38100" dist="38100" dir="2700000" algn="tl">
                    <a:srgbClr val="000000">
                      <a:alpha val="43137"/>
                    </a:srgbClr>
                  </a:outerShdw>
                </a:effectLst>
              </a:rPr>
              <a:t>Congestion: </a:t>
            </a:r>
            <a:r>
              <a:rPr lang="en-US" b="1" dirty="0" smtClean="0">
                <a:solidFill>
                  <a:srgbClr val="0070C0"/>
                </a:solidFill>
                <a:effectLst>
                  <a:outerShdw blurRad="38100" dist="38100" dir="2700000" algn="tl">
                    <a:srgbClr val="000000">
                      <a:alpha val="43137"/>
                    </a:srgbClr>
                  </a:outerShdw>
                </a:effectLst>
              </a:rPr>
              <a:t>Closed loop </a:t>
            </a:r>
            <a:r>
              <a:rPr lang="en-US" b="1" dirty="0" smtClean="0"/>
              <a:t>Congestion </a:t>
            </a:r>
            <a:r>
              <a:rPr lang="en-US" b="1" dirty="0"/>
              <a:t>Control</a:t>
            </a:r>
            <a:endParaRPr lang="en-US" b="1" dirty="0">
              <a:solidFill>
                <a:srgbClr val="0070C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603248" y="1276350"/>
            <a:ext cx="11398251" cy="5353050"/>
          </a:xfrm>
        </p:spPr>
        <p:txBody>
          <a:bodyPr>
            <a:normAutofit/>
          </a:bodyPr>
          <a:lstStyle/>
          <a:p>
            <a:r>
              <a:rPr lang="en-US" sz="2000" b="1" dirty="0" smtClean="0"/>
              <a:t>Backpressure (contd.)</a:t>
            </a:r>
            <a:endParaRPr lang="en-US" sz="2000" b="1" dirty="0"/>
          </a:p>
          <a:p>
            <a:pPr lvl="1"/>
            <a:r>
              <a:rPr lang="en-US" sz="1800" dirty="0" smtClean="0"/>
              <a:t>As </a:t>
            </a:r>
            <a:r>
              <a:rPr lang="en-US" sz="1800" dirty="0"/>
              <a:t>shown in fig node 3 is congested and it stops receiving packets and informs its upstream node 2 to slow down. Node 2 in turns may be congested and informs node 1 to slow down. Now node 1 may create congestion and informs the source node to slow down. In this way the congestion is alleviated. Thus, the pressure on node 3 is moved backward to the source to remove the congestion.</a:t>
            </a:r>
          </a:p>
          <a:p>
            <a:endParaRPr lang="en-US" sz="2000" dirty="0"/>
          </a:p>
        </p:txBody>
      </p:sp>
      <p:sp>
        <p:nvSpPr>
          <p:cNvPr id="6" name="Date Placeholder 5"/>
          <p:cNvSpPr>
            <a:spLocks noGrp="1"/>
          </p:cNvSpPr>
          <p:nvPr>
            <p:ph type="dt" sz="half" idx="10"/>
          </p:nvPr>
        </p:nvSpPr>
        <p:spPr/>
        <p:txBody>
          <a:bodyPr/>
          <a:lstStyle/>
          <a:p>
            <a:fld id="{07E330C3-3082-41FA-A105-A58BE1E9271E}" type="datetime1">
              <a:rPr lang="en-US" smtClean="0"/>
              <a:t>8/6/2018</a:t>
            </a:fld>
            <a:endParaRPr lang="en-US"/>
          </a:p>
        </p:txBody>
      </p:sp>
      <p:sp>
        <p:nvSpPr>
          <p:cNvPr id="7" name="Slide Number Placeholder 6"/>
          <p:cNvSpPr>
            <a:spLocks noGrp="1"/>
          </p:cNvSpPr>
          <p:nvPr>
            <p:ph type="sldNum" sz="quarter" idx="12"/>
          </p:nvPr>
        </p:nvSpPr>
        <p:spPr/>
        <p:txBody>
          <a:bodyPr/>
          <a:lstStyle/>
          <a:p>
            <a:fld id="{E2935638-B765-47F3-8268-D91739E6E491}" type="slidenum">
              <a:rPr lang="en-US" smtClean="0"/>
              <a:t>12</a:t>
            </a:fld>
            <a:endParaRPr lang="en-US"/>
          </a:p>
        </p:txBody>
      </p:sp>
      <p:pic>
        <p:nvPicPr>
          <p:cNvPr id="2050" name="Picture 2" descr="Backpressure Method"/>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311579" y="3221057"/>
            <a:ext cx="9264898" cy="327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961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937" y="0"/>
            <a:ext cx="10308688" cy="633190"/>
          </a:xfrm>
        </p:spPr>
        <p:txBody>
          <a:bodyPr>
            <a:normAutofit fontScale="90000"/>
          </a:bodyPr>
          <a:lstStyle/>
          <a:p>
            <a:r>
              <a:rPr lang="en-US" b="1" dirty="0">
                <a:solidFill>
                  <a:srgbClr val="0070C0"/>
                </a:solidFill>
                <a:effectLst>
                  <a:outerShdw blurRad="38100" dist="38100" dir="2700000" algn="tl">
                    <a:srgbClr val="000000">
                      <a:alpha val="43137"/>
                    </a:srgbClr>
                  </a:outerShdw>
                </a:effectLst>
              </a:rPr>
              <a:t>Congestion: </a:t>
            </a:r>
            <a:r>
              <a:rPr lang="en-US" b="1" dirty="0" smtClean="0">
                <a:solidFill>
                  <a:srgbClr val="0070C0"/>
                </a:solidFill>
                <a:effectLst>
                  <a:outerShdw blurRad="38100" dist="38100" dir="2700000" algn="tl">
                    <a:srgbClr val="000000">
                      <a:alpha val="43137"/>
                    </a:srgbClr>
                  </a:outerShdw>
                </a:effectLst>
              </a:rPr>
              <a:t>Closed loop </a:t>
            </a:r>
            <a:r>
              <a:rPr lang="en-US" b="1" dirty="0" smtClean="0"/>
              <a:t>Congestion </a:t>
            </a:r>
            <a:r>
              <a:rPr lang="en-US" b="1" dirty="0"/>
              <a:t>Control</a:t>
            </a:r>
            <a:endParaRPr lang="en-US" b="1" dirty="0">
              <a:solidFill>
                <a:srgbClr val="0070C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603248" y="1276350"/>
            <a:ext cx="11398251" cy="5353050"/>
          </a:xfrm>
        </p:spPr>
        <p:txBody>
          <a:bodyPr>
            <a:normAutofit/>
          </a:bodyPr>
          <a:lstStyle/>
          <a:p>
            <a:r>
              <a:rPr lang="en-US" sz="2000" b="1" dirty="0"/>
              <a:t>Choke </a:t>
            </a:r>
            <a:r>
              <a:rPr lang="en-US" sz="2000" b="1" dirty="0" smtClean="0"/>
              <a:t>Packet</a:t>
            </a:r>
            <a:endParaRPr lang="en-US" sz="2000" b="1" dirty="0"/>
          </a:p>
          <a:p>
            <a:pPr lvl="1"/>
            <a:r>
              <a:rPr lang="en-US" sz="1800" dirty="0" smtClean="0"/>
              <a:t>In </a:t>
            </a:r>
            <a:r>
              <a:rPr lang="en-US" sz="1800" dirty="0"/>
              <a:t>this method of congestion control, congested router or node sends a special type of packet called choke packet to the source to inform it about the congestion.</a:t>
            </a:r>
          </a:p>
          <a:p>
            <a:pPr lvl="1"/>
            <a:r>
              <a:rPr lang="en-US" sz="1800" dirty="0" smtClean="0"/>
              <a:t>Here</a:t>
            </a:r>
            <a:r>
              <a:rPr lang="en-US" sz="1800" dirty="0"/>
              <a:t>, congested node does not inform its upstream node about the congestion as in backpressure method.</a:t>
            </a:r>
          </a:p>
          <a:p>
            <a:pPr lvl="1"/>
            <a:r>
              <a:rPr lang="en-US" sz="1800" dirty="0" smtClean="0"/>
              <a:t>In </a:t>
            </a:r>
            <a:r>
              <a:rPr lang="en-US" sz="1800" dirty="0"/>
              <a:t>choke packet method, congested node sends a warning directly to the source station </a:t>
            </a:r>
            <a:r>
              <a:rPr lang="en-US" sz="1800" i="1" dirty="0"/>
              <a:t>i.e. </a:t>
            </a:r>
            <a:r>
              <a:rPr lang="en-US" sz="1800" dirty="0"/>
              <a:t>the intermediate nodes through which the packet has traveled are not warned.</a:t>
            </a:r>
          </a:p>
        </p:txBody>
      </p:sp>
      <p:sp>
        <p:nvSpPr>
          <p:cNvPr id="6" name="Date Placeholder 5"/>
          <p:cNvSpPr>
            <a:spLocks noGrp="1"/>
          </p:cNvSpPr>
          <p:nvPr>
            <p:ph type="dt" sz="half" idx="10"/>
          </p:nvPr>
        </p:nvSpPr>
        <p:spPr/>
        <p:txBody>
          <a:bodyPr/>
          <a:lstStyle/>
          <a:p>
            <a:fld id="{07E330C3-3082-41FA-A105-A58BE1E9271E}" type="datetime1">
              <a:rPr lang="en-US" smtClean="0"/>
              <a:t>8/6/2018</a:t>
            </a:fld>
            <a:endParaRPr lang="en-US"/>
          </a:p>
        </p:txBody>
      </p:sp>
      <p:sp>
        <p:nvSpPr>
          <p:cNvPr id="7" name="Slide Number Placeholder 6"/>
          <p:cNvSpPr>
            <a:spLocks noGrp="1"/>
          </p:cNvSpPr>
          <p:nvPr>
            <p:ph type="sldNum" sz="quarter" idx="12"/>
          </p:nvPr>
        </p:nvSpPr>
        <p:spPr/>
        <p:txBody>
          <a:bodyPr/>
          <a:lstStyle/>
          <a:p>
            <a:fld id="{E2935638-B765-47F3-8268-D91739E6E491}" type="slidenum">
              <a:rPr lang="en-US" smtClean="0"/>
              <a:t>13</a:t>
            </a:fld>
            <a:endParaRPr lang="en-US"/>
          </a:p>
        </p:txBody>
      </p:sp>
      <p:pic>
        <p:nvPicPr>
          <p:cNvPr id="3074" name="Picture 2" descr="Choke Packet Meth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937" y="3771340"/>
            <a:ext cx="9299217" cy="2858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31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937" y="0"/>
            <a:ext cx="10308688" cy="633190"/>
          </a:xfrm>
        </p:spPr>
        <p:txBody>
          <a:bodyPr>
            <a:normAutofit fontScale="90000"/>
          </a:bodyPr>
          <a:lstStyle/>
          <a:p>
            <a:r>
              <a:rPr lang="en-US" b="1" dirty="0">
                <a:solidFill>
                  <a:srgbClr val="0070C0"/>
                </a:solidFill>
                <a:effectLst>
                  <a:outerShdw blurRad="38100" dist="38100" dir="2700000" algn="tl">
                    <a:srgbClr val="000000">
                      <a:alpha val="43137"/>
                    </a:srgbClr>
                  </a:outerShdw>
                </a:effectLst>
              </a:rPr>
              <a:t>Congestion: </a:t>
            </a:r>
            <a:r>
              <a:rPr lang="en-US" b="1" dirty="0" smtClean="0">
                <a:solidFill>
                  <a:srgbClr val="0070C0"/>
                </a:solidFill>
                <a:effectLst>
                  <a:outerShdw blurRad="38100" dist="38100" dir="2700000" algn="tl">
                    <a:srgbClr val="000000">
                      <a:alpha val="43137"/>
                    </a:srgbClr>
                  </a:outerShdw>
                </a:effectLst>
              </a:rPr>
              <a:t>Closed loop </a:t>
            </a:r>
            <a:r>
              <a:rPr lang="en-US" b="1" dirty="0" smtClean="0"/>
              <a:t>Congestion </a:t>
            </a:r>
            <a:r>
              <a:rPr lang="en-US" b="1" dirty="0"/>
              <a:t>Control</a:t>
            </a:r>
            <a:endParaRPr lang="en-US" b="1" dirty="0">
              <a:solidFill>
                <a:srgbClr val="0070C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603248" y="1276350"/>
            <a:ext cx="11398251" cy="5353050"/>
          </a:xfrm>
        </p:spPr>
        <p:txBody>
          <a:bodyPr>
            <a:normAutofit fontScale="92500" lnSpcReduction="20000"/>
          </a:bodyPr>
          <a:lstStyle/>
          <a:p>
            <a:pPr marL="0" indent="0">
              <a:buNone/>
            </a:pPr>
            <a:r>
              <a:rPr lang="en-US" b="1" dirty="0"/>
              <a:t>Implicit Signaling</a:t>
            </a:r>
          </a:p>
          <a:p>
            <a:r>
              <a:rPr lang="en-US" dirty="0" smtClean="0"/>
              <a:t>In </a:t>
            </a:r>
            <a:r>
              <a:rPr lang="en-US" dirty="0"/>
              <a:t>implicit signaling, there is no communication between the congested node or nodes and the source.</a:t>
            </a:r>
          </a:p>
          <a:p>
            <a:r>
              <a:rPr lang="en-US" dirty="0" smtClean="0"/>
              <a:t>The </a:t>
            </a:r>
            <a:r>
              <a:rPr lang="en-US" dirty="0"/>
              <a:t>source guesses that there is congestion somewhere in the network when it does not receive any acknowledgment. Therefore the delay in receiving an acknowledgment is interpreted as congestion in the network.</a:t>
            </a:r>
          </a:p>
          <a:p>
            <a:r>
              <a:rPr lang="en-US" dirty="0" smtClean="0"/>
              <a:t>On </a:t>
            </a:r>
            <a:r>
              <a:rPr lang="en-US" dirty="0"/>
              <a:t>sensing this congestion, the source slows down.</a:t>
            </a:r>
          </a:p>
          <a:p>
            <a:r>
              <a:rPr lang="en-US" dirty="0" smtClean="0"/>
              <a:t>This </a:t>
            </a:r>
            <a:r>
              <a:rPr lang="en-US" dirty="0"/>
              <a:t>type of congestion control policy is used by TCP.</a:t>
            </a:r>
          </a:p>
          <a:p>
            <a:pPr marL="0" indent="0">
              <a:buNone/>
            </a:pPr>
            <a:r>
              <a:rPr lang="en-US" b="1" dirty="0"/>
              <a:t>Explicit Signaling</a:t>
            </a:r>
          </a:p>
          <a:p>
            <a:r>
              <a:rPr lang="en-US" dirty="0" smtClean="0"/>
              <a:t>In </a:t>
            </a:r>
            <a:r>
              <a:rPr lang="en-US" dirty="0"/>
              <a:t>this method, the congested nodes explicitly send a signal to the source or destination to inform about the congestion.</a:t>
            </a:r>
          </a:p>
          <a:p>
            <a:r>
              <a:rPr lang="en-US" dirty="0" smtClean="0"/>
              <a:t>Explicit </a:t>
            </a:r>
            <a:r>
              <a:rPr lang="en-US" dirty="0"/>
              <a:t>signaling is different from the choke packet method. In choke packed method, a separate packet is used for this purpose whereas in explicit signaling method, the signal is included in the packets that carry data .</a:t>
            </a:r>
          </a:p>
          <a:p>
            <a:r>
              <a:rPr lang="en-US" dirty="0" smtClean="0"/>
              <a:t>Explicit </a:t>
            </a:r>
            <a:r>
              <a:rPr lang="en-US" dirty="0"/>
              <a:t>signaling can occur in either the forward direction or the backward direction .</a:t>
            </a:r>
          </a:p>
          <a:p>
            <a:r>
              <a:rPr lang="en-US" dirty="0" smtClean="0"/>
              <a:t>In </a:t>
            </a:r>
            <a:r>
              <a:rPr lang="en-US" dirty="0"/>
              <a:t>backward signaling, a bit is set in a packet moving in the direction opposite to the congestion. This bit warns the source about the congestion and informs the source to slow down.</a:t>
            </a:r>
          </a:p>
          <a:p>
            <a:r>
              <a:rPr lang="en-US" dirty="0" smtClean="0"/>
              <a:t>In </a:t>
            </a:r>
            <a:r>
              <a:rPr lang="en-US" dirty="0"/>
              <a:t>forward signaling, a bit is set in a packet moving in the direction of congestion. This bit warns the destination about the congestion. The receiver in this case uses policies such as slowing down the acknowledgements to remove the congestion.</a:t>
            </a:r>
          </a:p>
        </p:txBody>
      </p:sp>
      <p:sp>
        <p:nvSpPr>
          <p:cNvPr id="6" name="Date Placeholder 5"/>
          <p:cNvSpPr>
            <a:spLocks noGrp="1"/>
          </p:cNvSpPr>
          <p:nvPr>
            <p:ph type="dt" sz="half" idx="10"/>
          </p:nvPr>
        </p:nvSpPr>
        <p:spPr/>
        <p:txBody>
          <a:bodyPr/>
          <a:lstStyle/>
          <a:p>
            <a:fld id="{07E330C3-3082-41FA-A105-A58BE1E9271E}" type="datetime1">
              <a:rPr lang="en-US" smtClean="0"/>
              <a:t>8/6/2018</a:t>
            </a:fld>
            <a:endParaRPr lang="en-US"/>
          </a:p>
        </p:txBody>
      </p:sp>
      <p:sp>
        <p:nvSpPr>
          <p:cNvPr id="7" name="Slide Number Placeholder 6"/>
          <p:cNvSpPr>
            <a:spLocks noGrp="1"/>
          </p:cNvSpPr>
          <p:nvPr>
            <p:ph type="sldNum" sz="quarter" idx="12"/>
          </p:nvPr>
        </p:nvSpPr>
        <p:spPr/>
        <p:txBody>
          <a:bodyPr/>
          <a:lstStyle/>
          <a:p>
            <a:fld id="{E2935638-B765-47F3-8268-D91739E6E491}" type="slidenum">
              <a:rPr lang="en-US" smtClean="0"/>
              <a:t>14</a:t>
            </a:fld>
            <a:endParaRPr lang="en-US"/>
          </a:p>
        </p:txBody>
      </p:sp>
    </p:spTree>
    <p:extLst>
      <p:ext uri="{BB962C8B-B14F-4D97-AF65-F5344CB8AC3E}">
        <p14:creationId xmlns:p14="http://schemas.microsoft.com/office/powerpoint/2010/main" val="109185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937" y="0"/>
            <a:ext cx="10308688" cy="633190"/>
          </a:xfrm>
        </p:spPr>
        <p:txBody>
          <a:bodyPr>
            <a:normAutofit fontScale="90000"/>
          </a:bodyPr>
          <a:lstStyle/>
          <a:p>
            <a:r>
              <a:rPr lang="en-US" b="1" dirty="0">
                <a:solidFill>
                  <a:srgbClr val="0070C0"/>
                </a:solidFill>
                <a:effectLst>
                  <a:outerShdw blurRad="38100" dist="38100" dir="2700000" algn="tl">
                    <a:srgbClr val="000000">
                      <a:alpha val="43137"/>
                    </a:srgbClr>
                  </a:outerShdw>
                </a:effectLst>
              </a:rPr>
              <a:t>Congestion: </a:t>
            </a:r>
            <a:r>
              <a:rPr lang="en-US" b="1" dirty="0"/>
              <a:t>Congestion control algorithms</a:t>
            </a:r>
            <a:br>
              <a:rPr lang="en-US" b="1" dirty="0"/>
            </a:br>
            <a:endParaRPr lang="en-US" b="1" dirty="0">
              <a:solidFill>
                <a:srgbClr val="0070C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603248" y="1276350"/>
            <a:ext cx="6497640" cy="5367338"/>
          </a:xfrm>
        </p:spPr>
        <p:txBody>
          <a:bodyPr>
            <a:normAutofit/>
          </a:bodyPr>
          <a:lstStyle/>
          <a:p>
            <a:pPr algn="just"/>
            <a:r>
              <a:rPr lang="en-US" b="1" dirty="0" smtClean="0"/>
              <a:t>Leaky </a:t>
            </a:r>
            <a:r>
              <a:rPr lang="en-US" b="1" dirty="0"/>
              <a:t>Bucket </a:t>
            </a:r>
            <a:r>
              <a:rPr lang="en-US" b="1" dirty="0" smtClean="0"/>
              <a:t>Algorithm</a:t>
            </a:r>
          </a:p>
          <a:p>
            <a:pPr algn="just"/>
            <a:r>
              <a:rPr lang="en-US" dirty="0" smtClean="0"/>
              <a:t>It </a:t>
            </a:r>
            <a:r>
              <a:rPr lang="en-US" dirty="0"/>
              <a:t>is a traffic shaping mechanism that controls the amount and the rate of the traffic sent to the network.</a:t>
            </a:r>
          </a:p>
          <a:p>
            <a:pPr algn="just"/>
            <a:r>
              <a:rPr lang="en-US" dirty="0" smtClean="0"/>
              <a:t>A </a:t>
            </a:r>
            <a:r>
              <a:rPr lang="en-US" dirty="0"/>
              <a:t>leaky bucket algorithm shapes </a:t>
            </a:r>
            <a:r>
              <a:rPr lang="en-US" dirty="0" err="1"/>
              <a:t>bursty</a:t>
            </a:r>
            <a:r>
              <a:rPr lang="en-US" dirty="0"/>
              <a:t> traffic into fixed rate traffic by averaging the data rate.</a:t>
            </a:r>
          </a:p>
          <a:p>
            <a:pPr algn="just"/>
            <a:r>
              <a:rPr lang="en-US" dirty="0" smtClean="0"/>
              <a:t>Imagine </a:t>
            </a:r>
            <a:r>
              <a:rPr lang="en-US" dirty="0"/>
              <a:t>a bucket with a small hole at the bottom.</a:t>
            </a:r>
          </a:p>
          <a:p>
            <a:pPr algn="just"/>
            <a:r>
              <a:rPr lang="en-US" dirty="0" smtClean="0"/>
              <a:t>The </a:t>
            </a:r>
            <a:r>
              <a:rPr lang="en-US" dirty="0"/>
              <a:t>rate at which the water is poured into the bucket is not fixed and can vary but it leaks from the bucket at a constant rate. </a:t>
            </a:r>
            <a:endParaRPr lang="en-US" dirty="0" smtClean="0"/>
          </a:p>
          <a:p>
            <a:pPr algn="just"/>
            <a:r>
              <a:rPr lang="en-US" dirty="0" smtClean="0"/>
              <a:t>Thus </a:t>
            </a:r>
            <a:r>
              <a:rPr lang="en-US" dirty="0"/>
              <a:t>(as long as water is present in bucket), the rate at which the water leaks does not depend on the rate at which the water is input to the bucket.</a:t>
            </a:r>
          </a:p>
        </p:txBody>
      </p:sp>
      <p:sp>
        <p:nvSpPr>
          <p:cNvPr id="6" name="Date Placeholder 5"/>
          <p:cNvSpPr>
            <a:spLocks noGrp="1"/>
          </p:cNvSpPr>
          <p:nvPr>
            <p:ph type="dt" sz="half" idx="10"/>
          </p:nvPr>
        </p:nvSpPr>
        <p:spPr/>
        <p:txBody>
          <a:bodyPr/>
          <a:lstStyle/>
          <a:p>
            <a:fld id="{07E330C3-3082-41FA-A105-A58BE1E9271E}" type="datetime1">
              <a:rPr lang="en-US" smtClean="0"/>
              <a:t>8/6/2018</a:t>
            </a:fld>
            <a:endParaRPr lang="en-US"/>
          </a:p>
        </p:txBody>
      </p:sp>
      <p:sp>
        <p:nvSpPr>
          <p:cNvPr id="7" name="Slide Number Placeholder 6"/>
          <p:cNvSpPr>
            <a:spLocks noGrp="1"/>
          </p:cNvSpPr>
          <p:nvPr>
            <p:ph type="sldNum" sz="quarter" idx="12"/>
          </p:nvPr>
        </p:nvSpPr>
        <p:spPr/>
        <p:txBody>
          <a:bodyPr/>
          <a:lstStyle/>
          <a:p>
            <a:fld id="{E2935638-B765-47F3-8268-D91739E6E491}" type="slidenum">
              <a:rPr lang="en-US" smtClean="0"/>
              <a:t>15</a:t>
            </a:fld>
            <a:endParaRPr lang="en-US"/>
          </a:p>
        </p:txBody>
      </p:sp>
      <p:pic>
        <p:nvPicPr>
          <p:cNvPr id="4098" name="Picture 2" descr="http://ecomputernotes.com/images/Leaky-Buck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99" y="1956182"/>
            <a:ext cx="47625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984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937" y="0"/>
            <a:ext cx="10308688" cy="633190"/>
          </a:xfrm>
        </p:spPr>
        <p:txBody>
          <a:bodyPr>
            <a:normAutofit fontScale="90000"/>
          </a:bodyPr>
          <a:lstStyle/>
          <a:p>
            <a:r>
              <a:rPr lang="en-US" b="1" dirty="0">
                <a:solidFill>
                  <a:srgbClr val="0070C0"/>
                </a:solidFill>
                <a:effectLst>
                  <a:outerShdw blurRad="38100" dist="38100" dir="2700000" algn="tl">
                    <a:srgbClr val="000000">
                      <a:alpha val="43137"/>
                    </a:srgbClr>
                  </a:outerShdw>
                </a:effectLst>
              </a:rPr>
              <a:t>Congestion: </a:t>
            </a:r>
            <a:r>
              <a:rPr lang="en-US" b="1" dirty="0"/>
              <a:t>Congestion control algorithms</a:t>
            </a:r>
            <a:br>
              <a:rPr lang="en-US" b="1" dirty="0"/>
            </a:br>
            <a:endParaRPr lang="en-US" b="1" dirty="0">
              <a:solidFill>
                <a:srgbClr val="0070C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603247" y="1276350"/>
            <a:ext cx="6397627" cy="5224483"/>
          </a:xfrm>
        </p:spPr>
        <p:txBody>
          <a:bodyPr>
            <a:normAutofit/>
          </a:bodyPr>
          <a:lstStyle/>
          <a:p>
            <a:pPr algn="just"/>
            <a:r>
              <a:rPr lang="en-US" b="1" dirty="0" smtClean="0"/>
              <a:t>Leaky </a:t>
            </a:r>
            <a:r>
              <a:rPr lang="en-US" b="1" dirty="0"/>
              <a:t>Bucket </a:t>
            </a:r>
            <a:r>
              <a:rPr lang="en-US" b="1" dirty="0" smtClean="0"/>
              <a:t>Algorithm</a:t>
            </a:r>
          </a:p>
          <a:p>
            <a:pPr algn="just"/>
            <a:r>
              <a:rPr lang="en-US" dirty="0"/>
              <a:t>Also, when the bucket is full, any additional water that enters into the bucket spills over the sides and is lost.</a:t>
            </a:r>
          </a:p>
          <a:p>
            <a:pPr algn="just"/>
            <a:r>
              <a:rPr lang="en-US" dirty="0" smtClean="0"/>
              <a:t>The </a:t>
            </a:r>
            <a:r>
              <a:rPr lang="en-US" dirty="0"/>
              <a:t>same concept can be applied to packets in the network. </a:t>
            </a:r>
            <a:endParaRPr lang="en-US" dirty="0" smtClean="0"/>
          </a:p>
          <a:p>
            <a:pPr algn="just"/>
            <a:r>
              <a:rPr lang="en-US" dirty="0" smtClean="0"/>
              <a:t>Consider </a:t>
            </a:r>
            <a:r>
              <a:rPr lang="en-US" dirty="0"/>
              <a:t>that data is coming from the source at variable speeds. Suppose that a source sends data at 12 Mbps for 4 seconds. Then there is no data for 3 seconds. The source again transmits data at a rate of 10 Mbps for 2 seconds. Thus, in a time span of 9 seconds, 68 Mb data has been transmitted.</a:t>
            </a:r>
          </a:p>
          <a:p>
            <a:pPr algn="just"/>
            <a:r>
              <a:rPr lang="en-US" dirty="0"/>
              <a:t>If a leaky bucket algorithm is used, the data flow will be 8 Mbps for 9 seconds. Thus constant flow is maintained.</a:t>
            </a:r>
          </a:p>
        </p:txBody>
      </p:sp>
      <p:sp>
        <p:nvSpPr>
          <p:cNvPr id="6" name="Date Placeholder 5"/>
          <p:cNvSpPr>
            <a:spLocks noGrp="1"/>
          </p:cNvSpPr>
          <p:nvPr>
            <p:ph type="dt" sz="half" idx="10"/>
          </p:nvPr>
        </p:nvSpPr>
        <p:spPr/>
        <p:txBody>
          <a:bodyPr/>
          <a:lstStyle/>
          <a:p>
            <a:fld id="{07E330C3-3082-41FA-A105-A58BE1E9271E}" type="datetime1">
              <a:rPr lang="en-US" smtClean="0"/>
              <a:t>8/6/2018</a:t>
            </a:fld>
            <a:endParaRPr lang="en-US"/>
          </a:p>
        </p:txBody>
      </p:sp>
      <p:sp>
        <p:nvSpPr>
          <p:cNvPr id="7" name="Slide Number Placeholder 6"/>
          <p:cNvSpPr>
            <a:spLocks noGrp="1"/>
          </p:cNvSpPr>
          <p:nvPr>
            <p:ph type="sldNum" sz="quarter" idx="12"/>
          </p:nvPr>
        </p:nvSpPr>
        <p:spPr/>
        <p:txBody>
          <a:bodyPr/>
          <a:lstStyle/>
          <a:p>
            <a:fld id="{E2935638-B765-47F3-8268-D91739E6E491}" type="slidenum">
              <a:rPr lang="en-US" smtClean="0"/>
              <a:t>16</a:t>
            </a:fld>
            <a:endParaRPr lang="en-US"/>
          </a:p>
        </p:txBody>
      </p:sp>
      <p:pic>
        <p:nvPicPr>
          <p:cNvPr id="6146" name="Picture 2" descr="Bursty data and fixed rate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6675" y="787782"/>
            <a:ext cx="4171950" cy="5963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359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937" y="0"/>
            <a:ext cx="10308688" cy="633190"/>
          </a:xfrm>
        </p:spPr>
        <p:txBody>
          <a:bodyPr>
            <a:normAutofit fontScale="90000"/>
          </a:bodyPr>
          <a:lstStyle/>
          <a:p>
            <a:r>
              <a:rPr lang="en-US" b="1" dirty="0">
                <a:solidFill>
                  <a:srgbClr val="0070C0"/>
                </a:solidFill>
                <a:effectLst>
                  <a:outerShdw blurRad="38100" dist="38100" dir="2700000" algn="tl">
                    <a:srgbClr val="000000">
                      <a:alpha val="43137"/>
                    </a:srgbClr>
                  </a:outerShdw>
                </a:effectLst>
              </a:rPr>
              <a:t>Congestion: </a:t>
            </a:r>
            <a:r>
              <a:rPr lang="en-US" b="1" dirty="0"/>
              <a:t>Congestion control algorithms</a:t>
            </a:r>
            <a:br>
              <a:rPr lang="en-US" b="1" dirty="0"/>
            </a:br>
            <a:endParaRPr lang="en-US" b="1" dirty="0">
              <a:solidFill>
                <a:srgbClr val="0070C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328613" y="1152907"/>
            <a:ext cx="11715750" cy="5810249"/>
          </a:xfrm>
        </p:spPr>
        <p:txBody>
          <a:bodyPr>
            <a:noAutofit/>
          </a:bodyPr>
          <a:lstStyle/>
          <a:p>
            <a:pPr algn="just"/>
            <a:r>
              <a:rPr lang="en-US" sz="1600" b="1" dirty="0"/>
              <a:t>Token bucket Algorithm  </a:t>
            </a:r>
            <a:endParaRPr lang="en-US" sz="1600" b="1" dirty="0"/>
          </a:p>
          <a:p>
            <a:pPr algn="just"/>
            <a:r>
              <a:rPr lang="en-US" sz="1600" dirty="0" smtClean="0"/>
              <a:t>The </a:t>
            </a:r>
            <a:r>
              <a:rPr lang="en-US" sz="1600" dirty="0"/>
              <a:t>leaky bucket algorithm allows only an average (constant) rate of data flow. Its major problem is that it cannot deal with </a:t>
            </a:r>
            <a:r>
              <a:rPr lang="en-US" sz="1600" dirty="0" err="1"/>
              <a:t>bursty</a:t>
            </a:r>
            <a:r>
              <a:rPr lang="en-US" sz="1600" dirty="0"/>
              <a:t> data.</a:t>
            </a:r>
          </a:p>
          <a:p>
            <a:pPr algn="just"/>
            <a:r>
              <a:rPr lang="en-US" sz="1600" dirty="0" smtClean="0"/>
              <a:t>A </a:t>
            </a:r>
            <a:r>
              <a:rPr lang="en-US" sz="1600" dirty="0"/>
              <a:t>leaky bucket algorithm does not consider the idle time of the host. For example, if the host was idle for 10 seconds and now it is willing to sent data at a very high speed for another 10 seconds, the total data transmission will be divided into 20 seconds and average data rate will be maintained. The host is having no advantage of sitting idle for 10 seconds.</a:t>
            </a:r>
          </a:p>
          <a:p>
            <a:pPr algn="just"/>
            <a:r>
              <a:rPr lang="en-US" sz="1600" dirty="0" smtClean="0"/>
              <a:t>To </a:t>
            </a:r>
            <a:r>
              <a:rPr lang="en-US" sz="1600" dirty="0"/>
              <a:t>overcome this problem, a token bucket algorithm is used. A token bucket algorithm allows </a:t>
            </a:r>
            <a:r>
              <a:rPr lang="en-US" sz="1600" dirty="0" err="1"/>
              <a:t>bursty</a:t>
            </a:r>
            <a:r>
              <a:rPr lang="en-US" sz="1600" dirty="0"/>
              <a:t> data transfers.</a:t>
            </a:r>
          </a:p>
          <a:p>
            <a:pPr algn="just"/>
            <a:r>
              <a:rPr lang="en-US" sz="1600" dirty="0" smtClean="0"/>
              <a:t>A </a:t>
            </a:r>
            <a:r>
              <a:rPr lang="en-US" sz="1600" dirty="0"/>
              <a:t>token bucket algorithm is a modification of leaky bucket in which leaky bucket contains tokens.</a:t>
            </a:r>
          </a:p>
          <a:p>
            <a:pPr algn="just"/>
            <a:r>
              <a:rPr lang="en-US" sz="1600" dirty="0" smtClean="0"/>
              <a:t>In </a:t>
            </a:r>
            <a:r>
              <a:rPr lang="en-US" sz="1600" dirty="0"/>
              <a:t>this algorithm, a token(s) are generated at every clock tick. For a packet to be transmitted, system must remove token(s) from the bucket.</a:t>
            </a:r>
          </a:p>
          <a:p>
            <a:pPr algn="just"/>
            <a:r>
              <a:rPr lang="en-US" sz="1600" dirty="0" smtClean="0"/>
              <a:t>Thus</a:t>
            </a:r>
            <a:r>
              <a:rPr lang="en-US" sz="1600" dirty="0"/>
              <a:t>, a token bucket </a:t>
            </a:r>
            <a:r>
              <a:rPr lang="en-US" sz="1600" dirty="0" smtClean="0"/>
              <a:t>algorithm </a:t>
            </a:r>
            <a:r>
              <a:rPr lang="en-US" sz="1600" dirty="0"/>
              <a:t>allows idle hosts to accumulate credit for the future in form of tokens.</a:t>
            </a:r>
          </a:p>
          <a:p>
            <a:pPr algn="just"/>
            <a:r>
              <a:rPr lang="en-US" sz="1600" dirty="0" smtClean="0"/>
              <a:t>For </a:t>
            </a:r>
            <a:r>
              <a:rPr lang="en-US" sz="1600" dirty="0"/>
              <a:t>example, if a system generates 100 tokens in one clock tick and the host is idle for 100 ticks. The bucket will contain 10,000 tokens.</a:t>
            </a:r>
          </a:p>
          <a:p>
            <a:pPr algn="just"/>
            <a:r>
              <a:rPr lang="en-US" sz="1600" dirty="0"/>
              <a:t>Now, if the host wants to send </a:t>
            </a:r>
            <a:r>
              <a:rPr lang="en-US" sz="1600" dirty="0" err="1"/>
              <a:t>bursty</a:t>
            </a:r>
            <a:r>
              <a:rPr lang="en-US" sz="1600" dirty="0"/>
              <a:t> data, it can consume all 10,000 tokens at once for sending 10,000 cells or bytes.</a:t>
            </a:r>
          </a:p>
          <a:p>
            <a:pPr algn="just"/>
            <a:r>
              <a:rPr lang="en-US" sz="1600" dirty="0"/>
              <a:t>Thus a host can send </a:t>
            </a:r>
            <a:r>
              <a:rPr lang="en-US" sz="1600" dirty="0" err="1"/>
              <a:t>bursty</a:t>
            </a:r>
            <a:r>
              <a:rPr lang="en-US" sz="1600" dirty="0"/>
              <a:t> data as long as bucket is not empty.</a:t>
            </a:r>
          </a:p>
        </p:txBody>
      </p:sp>
      <p:sp>
        <p:nvSpPr>
          <p:cNvPr id="6" name="Date Placeholder 5"/>
          <p:cNvSpPr>
            <a:spLocks noGrp="1"/>
          </p:cNvSpPr>
          <p:nvPr>
            <p:ph type="dt" sz="half" idx="10"/>
          </p:nvPr>
        </p:nvSpPr>
        <p:spPr/>
        <p:txBody>
          <a:bodyPr/>
          <a:lstStyle/>
          <a:p>
            <a:fld id="{07E330C3-3082-41FA-A105-A58BE1E9271E}" type="datetime1">
              <a:rPr lang="en-US" smtClean="0"/>
              <a:t>8/6/2018</a:t>
            </a:fld>
            <a:endParaRPr lang="en-US"/>
          </a:p>
        </p:txBody>
      </p:sp>
      <p:sp>
        <p:nvSpPr>
          <p:cNvPr id="7" name="Slide Number Placeholder 6"/>
          <p:cNvSpPr>
            <a:spLocks noGrp="1"/>
          </p:cNvSpPr>
          <p:nvPr>
            <p:ph type="sldNum" sz="quarter" idx="12"/>
          </p:nvPr>
        </p:nvSpPr>
        <p:spPr/>
        <p:txBody>
          <a:bodyPr/>
          <a:lstStyle/>
          <a:p>
            <a:fld id="{E2935638-B765-47F3-8268-D91739E6E491}" type="slidenum">
              <a:rPr lang="en-US" smtClean="0"/>
              <a:t>17</a:t>
            </a:fld>
            <a:endParaRPr lang="en-US"/>
          </a:p>
        </p:txBody>
      </p:sp>
    </p:spTree>
    <p:extLst>
      <p:ext uri="{BB962C8B-B14F-4D97-AF65-F5344CB8AC3E}">
        <p14:creationId xmlns:p14="http://schemas.microsoft.com/office/powerpoint/2010/main" val="4222868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937" y="0"/>
            <a:ext cx="10308688" cy="633190"/>
          </a:xfrm>
        </p:spPr>
        <p:txBody>
          <a:bodyPr>
            <a:normAutofit fontScale="90000"/>
          </a:bodyPr>
          <a:lstStyle/>
          <a:p>
            <a:r>
              <a:rPr lang="en-US" b="1" dirty="0">
                <a:solidFill>
                  <a:srgbClr val="0070C0"/>
                </a:solidFill>
                <a:effectLst>
                  <a:outerShdw blurRad="38100" dist="38100" dir="2700000" algn="tl">
                    <a:srgbClr val="000000">
                      <a:alpha val="43137"/>
                    </a:srgbClr>
                  </a:outerShdw>
                </a:effectLst>
              </a:rPr>
              <a:t>Congestion: </a:t>
            </a:r>
            <a:r>
              <a:rPr lang="en-US" b="1" dirty="0"/>
              <a:t>Congestion control algorithms</a:t>
            </a:r>
            <a:br>
              <a:rPr lang="en-US" b="1" dirty="0"/>
            </a:br>
            <a:endParaRPr lang="en-US" b="1" dirty="0">
              <a:solidFill>
                <a:srgbClr val="0070C0"/>
              </a:solidFill>
              <a:effectLst>
                <a:outerShdw blurRad="38100" dist="38100" dir="2700000" algn="tl">
                  <a:srgbClr val="000000">
                    <a:alpha val="43137"/>
                  </a:srgbClr>
                </a:outerShdw>
              </a:effectLst>
            </a:endParaRPr>
          </a:p>
        </p:txBody>
      </p:sp>
      <p:sp>
        <p:nvSpPr>
          <p:cNvPr id="6" name="Date Placeholder 5"/>
          <p:cNvSpPr>
            <a:spLocks noGrp="1"/>
          </p:cNvSpPr>
          <p:nvPr>
            <p:ph type="dt" sz="half" idx="10"/>
          </p:nvPr>
        </p:nvSpPr>
        <p:spPr/>
        <p:txBody>
          <a:bodyPr/>
          <a:lstStyle/>
          <a:p>
            <a:fld id="{07E330C3-3082-41FA-A105-A58BE1E9271E}" type="datetime1">
              <a:rPr lang="en-US" smtClean="0"/>
              <a:t>8/6/2018</a:t>
            </a:fld>
            <a:endParaRPr lang="en-US"/>
          </a:p>
        </p:txBody>
      </p:sp>
      <p:sp>
        <p:nvSpPr>
          <p:cNvPr id="7" name="Slide Number Placeholder 6"/>
          <p:cNvSpPr>
            <a:spLocks noGrp="1"/>
          </p:cNvSpPr>
          <p:nvPr>
            <p:ph type="sldNum" sz="quarter" idx="12"/>
          </p:nvPr>
        </p:nvSpPr>
        <p:spPr/>
        <p:txBody>
          <a:bodyPr/>
          <a:lstStyle/>
          <a:p>
            <a:fld id="{E2935638-B765-47F3-8268-D91739E6E491}" type="slidenum">
              <a:rPr lang="en-US" smtClean="0"/>
              <a:t>18</a:t>
            </a:fld>
            <a:endParaRPr lang="en-US"/>
          </a:p>
        </p:txBody>
      </p:sp>
      <p:pic>
        <p:nvPicPr>
          <p:cNvPr id="7170" name="Picture 2" descr="Token bucket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4325" y="932703"/>
            <a:ext cx="7279738" cy="519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65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937" y="0"/>
            <a:ext cx="10308688" cy="633190"/>
          </a:xfrm>
        </p:spPr>
        <p:txBody>
          <a:bodyPr>
            <a:normAutofit fontScale="90000"/>
          </a:bodyPr>
          <a:lstStyle/>
          <a:p>
            <a:r>
              <a:rPr lang="en-US" b="1" dirty="0" smtClean="0">
                <a:solidFill>
                  <a:srgbClr val="0070C0"/>
                </a:solidFill>
                <a:effectLst>
                  <a:outerShdw blurRad="38100" dist="38100" dir="2700000" algn="tl">
                    <a:srgbClr val="000000">
                      <a:alpha val="43137"/>
                    </a:srgbClr>
                  </a:outerShdw>
                </a:effectLst>
              </a:rPr>
              <a:t>What is Congestion?</a:t>
            </a:r>
            <a:endParaRPr lang="en-US" b="1" dirty="0">
              <a:solidFill>
                <a:srgbClr val="0070C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603249" y="1276349"/>
            <a:ext cx="11369676" cy="5438775"/>
          </a:xfrm>
        </p:spPr>
        <p:txBody>
          <a:bodyPr>
            <a:normAutofit lnSpcReduction="10000"/>
          </a:bodyPr>
          <a:lstStyle/>
          <a:p>
            <a:pPr algn="just"/>
            <a:r>
              <a:rPr lang="en-US" b="1" dirty="0"/>
              <a:t>Network congestion</a:t>
            </a:r>
            <a:r>
              <a:rPr lang="en-US" dirty="0"/>
              <a:t> in data networking and queueing theory is the reduced quality of service that occurs when a network node or link is carrying more data than it can handle. </a:t>
            </a:r>
            <a:endParaRPr lang="en-US" dirty="0" smtClean="0"/>
          </a:p>
          <a:p>
            <a:pPr algn="just"/>
            <a:r>
              <a:rPr lang="en-US" dirty="0" smtClean="0"/>
              <a:t>Typical </a:t>
            </a:r>
            <a:r>
              <a:rPr lang="en-US" dirty="0"/>
              <a:t>effects include queueing delay, packet loss or the blocking of new connections. </a:t>
            </a:r>
            <a:endParaRPr lang="en-US" dirty="0" smtClean="0"/>
          </a:p>
          <a:p>
            <a:pPr algn="just"/>
            <a:r>
              <a:rPr lang="en-US" dirty="0" smtClean="0"/>
              <a:t>A </a:t>
            </a:r>
            <a:r>
              <a:rPr lang="en-US" dirty="0">
                <a:solidFill>
                  <a:srgbClr val="FF0000"/>
                </a:solidFill>
              </a:rPr>
              <a:t>consequence</a:t>
            </a:r>
            <a:r>
              <a:rPr lang="en-US" dirty="0"/>
              <a:t> of congestion is that an incremental increase in offered load leads either only to a small increase or even a decrease in network </a:t>
            </a:r>
            <a:r>
              <a:rPr lang="en-US" dirty="0" smtClean="0"/>
              <a:t>throughput</a:t>
            </a:r>
            <a:r>
              <a:rPr lang="en-US" dirty="0"/>
              <a:t>.</a:t>
            </a:r>
          </a:p>
          <a:p>
            <a:pPr algn="just"/>
            <a:r>
              <a:rPr lang="en-US" dirty="0"/>
              <a:t>Network protocols that use aggressive retransmissions to compensate for packet loss due to congestion can increase congestion, even after the initial load has been reduced to a level that would not normally have induced network congestion. </a:t>
            </a:r>
            <a:endParaRPr lang="en-US" dirty="0" smtClean="0"/>
          </a:p>
          <a:p>
            <a:r>
              <a:rPr lang="en-US" dirty="0"/>
              <a:t>Such networks exhibit two stable states under the same level of load. The stable state with low throughput is known as </a:t>
            </a:r>
            <a:r>
              <a:rPr lang="en-US" b="1" dirty="0"/>
              <a:t>congestive collapse</a:t>
            </a:r>
            <a:r>
              <a:rPr lang="en-US" dirty="0"/>
              <a:t>.</a:t>
            </a:r>
          </a:p>
          <a:p>
            <a:pPr algn="just"/>
            <a:r>
              <a:rPr lang="en-US" dirty="0"/>
              <a:t>Networks use </a:t>
            </a:r>
            <a:r>
              <a:rPr lang="en-US" b="1" dirty="0"/>
              <a:t>congestion control</a:t>
            </a:r>
            <a:r>
              <a:rPr lang="en-US" dirty="0"/>
              <a:t> and </a:t>
            </a:r>
            <a:r>
              <a:rPr lang="en-US" b="1" dirty="0"/>
              <a:t>congestion avoidance</a:t>
            </a:r>
            <a:r>
              <a:rPr lang="en-US" dirty="0"/>
              <a:t> techniques to try to avoid collapse. These include: </a:t>
            </a:r>
            <a:r>
              <a:rPr lang="en-US" dirty="0">
                <a:hlinkClick r:id="rId2" tooltip="Exponential backoff"/>
              </a:rPr>
              <a:t>exponential </a:t>
            </a:r>
            <a:r>
              <a:rPr lang="en-US" dirty="0" err="1">
                <a:hlinkClick r:id="rId2" tooltip="Exponential backoff"/>
              </a:rPr>
              <a:t>backoff</a:t>
            </a:r>
            <a:r>
              <a:rPr lang="en-US" dirty="0"/>
              <a:t> in protocols such as </a:t>
            </a:r>
            <a:r>
              <a:rPr lang="en-US" dirty="0">
                <a:hlinkClick r:id="rId3" tooltip="Carrier sense multiple access with collision avoidance"/>
              </a:rPr>
              <a:t>CSMA/CA</a:t>
            </a:r>
            <a:r>
              <a:rPr lang="en-US" dirty="0"/>
              <a:t> in </a:t>
            </a:r>
            <a:r>
              <a:rPr lang="en-US" dirty="0">
                <a:hlinkClick r:id="rId4" tooltip="802.11"/>
              </a:rPr>
              <a:t>802.11</a:t>
            </a:r>
            <a:r>
              <a:rPr lang="en-US" dirty="0"/>
              <a:t> and the similar </a:t>
            </a:r>
            <a:r>
              <a:rPr lang="en-US" dirty="0">
                <a:hlinkClick r:id="rId5" tooltip="Carrier-sense multiple access with collision detection"/>
              </a:rPr>
              <a:t>CSMA/CD</a:t>
            </a:r>
            <a:r>
              <a:rPr lang="en-US" dirty="0"/>
              <a:t> in the original </a:t>
            </a:r>
            <a:r>
              <a:rPr lang="en-US" dirty="0">
                <a:hlinkClick r:id="rId6" tooltip="Ethernet"/>
              </a:rPr>
              <a:t>Ethernet</a:t>
            </a:r>
            <a:r>
              <a:rPr lang="en-US" dirty="0"/>
              <a:t>, </a:t>
            </a:r>
            <a:r>
              <a:rPr lang="en-US" dirty="0">
                <a:hlinkClick r:id="rId7" tooltip="Sliding window"/>
              </a:rPr>
              <a:t>window</a:t>
            </a:r>
            <a:r>
              <a:rPr lang="en-US" dirty="0"/>
              <a:t> reduction in </a:t>
            </a:r>
            <a:r>
              <a:rPr lang="en-US" dirty="0">
                <a:hlinkClick r:id="rId8" tooltip="Transmission control protocol"/>
              </a:rPr>
              <a:t>TCP</a:t>
            </a:r>
            <a:r>
              <a:rPr lang="en-US" dirty="0"/>
              <a:t>, and </a:t>
            </a:r>
            <a:r>
              <a:rPr lang="en-US" dirty="0">
                <a:hlinkClick r:id="rId9" tooltip="Fair queueing"/>
              </a:rPr>
              <a:t>fair queueing</a:t>
            </a:r>
            <a:r>
              <a:rPr lang="en-US" dirty="0"/>
              <a:t> in devices such as </a:t>
            </a:r>
            <a:r>
              <a:rPr lang="en-US" dirty="0">
                <a:hlinkClick r:id="rId10" tooltip="Router (computing)"/>
              </a:rPr>
              <a:t>routers</a:t>
            </a:r>
            <a:r>
              <a:rPr lang="en-US" dirty="0"/>
              <a:t> and </a:t>
            </a:r>
            <a:r>
              <a:rPr lang="en-US" dirty="0">
                <a:hlinkClick r:id="rId11" tooltip="Network switch"/>
              </a:rPr>
              <a:t>network switches</a:t>
            </a:r>
            <a:r>
              <a:rPr lang="en-US" dirty="0"/>
              <a:t>. </a:t>
            </a:r>
            <a:endParaRPr lang="en-US" dirty="0" smtClean="0"/>
          </a:p>
          <a:p>
            <a:pPr algn="just"/>
            <a:r>
              <a:rPr lang="en-US" dirty="0" smtClean="0"/>
              <a:t>Other </a:t>
            </a:r>
            <a:r>
              <a:rPr lang="en-US" dirty="0"/>
              <a:t>techniques that address congestion include priority schemes which transmit some packets with higher priority ahead of others and the explicit allocation of network resources to specific flows through the use of </a:t>
            </a:r>
            <a:r>
              <a:rPr lang="en-US" dirty="0">
                <a:hlinkClick r:id="rId12" tooltip="Admission control"/>
              </a:rPr>
              <a:t>admission control</a:t>
            </a:r>
            <a:r>
              <a:rPr lang="en-US" dirty="0" smtClean="0"/>
              <a:t>.</a:t>
            </a:r>
            <a:endParaRPr lang="en-US" dirty="0"/>
          </a:p>
          <a:p>
            <a:endParaRPr lang="en-US" dirty="0"/>
          </a:p>
        </p:txBody>
      </p:sp>
      <p:sp>
        <p:nvSpPr>
          <p:cNvPr id="6" name="Date Placeholder 5"/>
          <p:cNvSpPr>
            <a:spLocks noGrp="1"/>
          </p:cNvSpPr>
          <p:nvPr>
            <p:ph type="dt" sz="half" idx="10"/>
          </p:nvPr>
        </p:nvSpPr>
        <p:spPr/>
        <p:txBody>
          <a:bodyPr/>
          <a:lstStyle/>
          <a:p>
            <a:fld id="{07E330C3-3082-41FA-A105-A58BE1E9271E}" type="datetime1">
              <a:rPr lang="en-US" smtClean="0"/>
              <a:t>8/6/2018</a:t>
            </a:fld>
            <a:endParaRPr lang="en-US"/>
          </a:p>
        </p:txBody>
      </p:sp>
      <p:sp>
        <p:nvSpPr>
          <p:cNvPr id="7" name="Slide Number Placeholder 6"/>
          <p:cNvSpPr>
            <a:spLocks noGrp="1"/>
          </p:cNvSpPr>
          <p:nvPr>
            <p:ph type="sldNum" sz="quarter" idx="12"/>
          </p:nvPr>
        </p:nvSpPr>
        <p:spPr/>
        <p:txBody>
          <a:bodyPr/>
          <a:lstStyle/>
          <a:p>
            <a:fld id="{E2935638-B765-47F3-8268-D91739E6E491}" type="slidenum">
              <a:rPr lang="en-US" smtClean="0"/>
              <a:t>2</a:t>
            </a:fld>
            <a:endParaRPr lang="en-US"/>
          </a:p>
        </p:txBody>
      </p:sp>
    </p:spTree>
    <p:extLst>
      <p:ext uri="{BB962C8B-B14F-4D97-AF65-F5344CB8AC3E}">
        <p14:creationId xmlns:p14="http://schemas.microsoft.com/office/powerpoint/2010/main" val="907720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937" y="0"/>
            <a:ext cx="10308688" cy="633190"/>
          </a:xfrm>
        </p:spPr>
        <p:txBody>
          <a:bodyPr>
            <a:normAutofit fontScale="90000"/>
          </a:bodyPr>
          <a:lstStyle/>
          <a:p>
            <a:r>
              <a:rPr lang="en-US" b="1" dirty="0" smtClean="0">
                <a:solidFill>
                  <a:srgbClr val="0070C0"/>
                </a:solidFill>
                <a:effectLst>
                  <a:outerShdw blurRad="38100" dist="38100" dir="2700000" algn="tl">
                    <a:srgbClr val="000000">
                      <a:alpha val="43137"/>
                    </a:srgbClr>
                  </a:outerShdw>
                </a:effectLst>
              </a:rPr>
              <a:t>What is Congestion?</a:t>
            </a:r>
            <a:endParaRPr lang="en-US" b="1" dirty="0">
              <a:solidFill>
                <a:srgbClr val="0070C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603249" y="1276350"/>
            <a:ext cx="7426326" cy="5353050"/>
          </a:xfrm>
        </p:spPr>
        <p:txBody>
          <a:bodyPr>
            <a:normAutofit/>
          </a:bodyPr>
          <a:lstStyle/>
          <a:p>
            <a:r>
              <a:rPr lang="en-US" dirty="0"/>
              <a:t>Congestion is an important issue that can arise in packet switched </a:t>
            </a:r>
            <a:r>
              <a:rPr lang="en-US" dirty="0" smtClean="0"/>
              <a:t>network.</a:t>
            </a:r>
          </a:p>
          <a:p>
            <a:r>
              <a:rPr lang="en-US" dirty="0" smtClean="0"/>
              <a:t>Congestion </a:t>
            </a:r>
            <a:r>
              <a:rPr lang="en-US" dirty="0"/>
              <a:t>is a situation in Communication Networks in which too many packets are present in a part of the subnet, performance degrades</a:t>
            </a:r>
            <a:r>
              <a:rPr lang="en-US" dirty="0" smtClean="0"/>
              <a:t>.</a:t>
            </a:r>
          </a:p>
          <a:p>
            <a:r>
              <a:rPr lang="en-US" dirty="0" smtClean="0"/>
              <a:t> </a:t>
            </a:r>
            <a:r>
              <a:rPr lang="en-US" dirty="0"/>
              <a:t>Congestion in a network may occur when the load on the network </a:t>
            </a:r>
            <a:r>
              <a:rPr lang="en-US" i="1" dirty="0"/>
              <a:t>(i.e. </a:t>
            </a:r>
            <a:r>
              <a:rPr lang="en-US" dirty="0"/>
              <a:t>the number of packets sent to the network) is greater than the capacity of the network </a:t>
            </a:r>
            <a:r>
              <a:rPr lang="en-US" i="1" dirty="0"/>
              <a:t>(i.e. </a:t>
            </a:r>
            <a:r>
              <a:rPr lang="en-US" dirty="0"/>
              <a:t>the number of packets a network can handle.)</a:t>
            </a:r>
          </a:p>
          <a:p>
            <a:r>
              <a:rPr lang="en-US" dirty="0"/>
              <a:t>In other words when too much traffic is offered, congestion sets in and performance degrades sharply</a:t>
            </a:r>
          </a:p>
          <a:p>
            <a:endParaRPr lang="en-US" dirty="0"/>
          </a:p>
        </p:txBody>
      </p:sp>
      <p:sp>
        <p:nvSpPr>
          <p:cNvPr id="6" name="Date Placeholder 5"/>
          <p:cNvSpPr>
            <a:spLocks noGrp="1"/>
          </p:cNvSpPr>
          <p:nvPr>
            <p:ph type="dt" sz="half" idx="10"/>
          </p:nvPr>
        </p:nvSpPr>
        <p:spPr/>
        <p:txBody>
          <a:bodyPr/>
          <a:lstStyle/>
          <a:p>
            <a:fld id="{07E330C3-3082-41FA-A105-A58BE1E9271E}" type="datetime1">
              <a:rPr lang="en-US" smtClean="0"/>
              <a:t>8/6/2018</a:t>
            </a:fld>
            <a:endParaRPr lang="en-US"/>
          </a:p>
        </p:txBody>
      </p:sp>
      <p:sp>
        <p:nvSpPr>
          <p:cNvPr id="7" name="Slide Number Placeholder 6"/>
          <p:cNvSpPr>
            <a:spLocks noGrp="1"/>
          </p:cNvSpPr>
          <p:nvPr>
            <p:ph type="sldNum" sz="quarter" idx="12"/>
          </p:nvPr>
        </p:nvSpPr>
        <p:spPr/>
        <p:txBody>
          <a:bodyPr/>
          <a:lstStyle/>
          <a:p>
            <a:fld id="{E2935638-B765-47F3-8268-D91739E6E491}" type="slidenum">
              <a:rPr lang="en-US" smtClean="0"/>
              <a:t>3</a:t>
            </a:fld>
            <a:endParaRPr lang="en-US"/>
          </a:p>
        </p:txBody>
      </p:sp>
      <p:pic>
        <p:nvPicPr>
          <p:cNvPr id="1026" name="Picture 2" descr="Concept of Congestion"/>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980077" y="1722630"/>
            <a:ext cx="4211923" cy="2949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537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937" y="0"/>
            <a:ext cx="10308688" cy="633190"/>
          </a:xfrm>
        </p:spPr>
        <p:txBody>
          <a:bodyPr>
            <a:normAutofit fontScale="90000"/>
          </a:bodyPr>
          <a:lstStyle/>
          <a:p>
            <a:r>
              <a:rPr lang="en-US" b="1" dirty="0" smtClean="0">
                <a:solidFill>
                  <a:srgbClr val="0070C0"/>
                </a:solidFill>
                <a:effectLst>
                  <a:outerShdw blurRad="38100" dist="38100" dir="2700000" algn="tl">
                    <a:srgbClr val="000000">
                      <a:alpha val="43137"/>
                    </a:srgbClr>
                  </a:outerShdw>
                </a:effectLst>
              </a:rPr>
              <a:t>Congestion: Cause </a:t>
            </a:r>
            <a:endParaRPr lang="en-US" b="1" dirty="0">
              <a:solidFill>
                <a:srgbClr val="0070C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603249" y="1276350"/>
            <a:ext cx="7026276" cy="5338764"/>
          </a:xfrm>
        </p:spPr>
        <p:txBody>
          <a:bodyPr>
            <a:normAutofit/>
          </a:bodyPr>
          <a:lstStyle/>
          <a:p>
            <a:pPr algn="just">
              <a:buFont typeface="+mj-lt"/>
              <a:buAutoNum type="arabicPeriod"/>
            </a:pPr>
            <a:r>
              <a:rPr lang="en-US" sz="2000" dirty="0" smtClean="0"/>
              <a:t>The </a:t>
            </a:r>
            <a:r>
              <a:rPr lang="en-US" sz="2000" dirty="0"/>
              <a:t>input traffic rate exceeds the capacity of the output lines. </a:t>
            </a:r>
            <a:endParaRPr lang="en-US" sz="2000" dirty="0" smtClean="0"/>
          </a:p>
          <a:p>
            <a:pPr algn="just"/>
            <a:r>
              <a:rPr lang="en-US" sz="2000" dirty="0" smtClean="0"/>
              <a:t>If </a:t>
            </a:r>
            <a:r>
              <a:rPr lang="en-US" sz="2000" dirty="0"/>
              <a:t>suddenly, a stream of packet start arriving on three or four input lines and all need the same output line. </a:t>
            </a:r>
            <a:endParaRPr lang="en-US" sz="2000" dirty="0" smtClean="0"/>
          </a:p>
          <a:p>
            <a:pPr algn="just"/>
            <a:r>
              <a:rPr lang="en-US" sz="2000" dirty="0" smtClean="0"/>
              <a:t>In </a:t>
            </a:r>
            <a:r>
              <a:rPr lang="en-US" sz="2000" dirty="0"/>
              <a:t>this case, a queue will be built up. </a:t>
            </a:r>
            <a:endParaRPr lang="en-US" sz="2000" dirty="0" smtClean="0"/>
          </a:p>
          <a:p>
            <a:pPr algn="just"/>
            <a:r>
              <a:rPr lang="en-US" sz="2000" dirty="0" smtClean="0"/>
              <a:t>If </a:t>
            </a:r>
            <a:r>
              <a:rPr lang="en-US" sz="2000" dirty="0"/>
              <a:t>there is insufficient memory to hold all the packets, the packet will be lost. </a:t>
            </a:r>
            <a:endParaRPr lang="en-US" sz="2000" dirty="0" smtClean="0"/>
          </a:p>
          <a:p>
            <a:pPr algn="just"/>
            <a:r>
              <a:rPr lang="en-US" sz="2000" dirty="0" smtClean="0"/>
              <a:t>Increasing </a:t>
            </a:r>
            <a:r>
              <a:rPr lang="en-US" sz="2000" dirty="0"/>
              <a:t>the memory to unlimited size does not solve the problem. </a:t>
            </a:r>
            <a:endParaRPr lang="en-US" sz="2000" dirty="0" smtClean="0"/>
          </a:p>
          <a:p>
            <a:pPr marL="685800" lvl="2" indent="-285750" algn="just">
              <a:spcBef>
                <a:spcPts val="0"/>
              </a:spcBef>
              <a:buFont typeface="Wingdings" panose="05000000000000000000" pitchFamily="2" charset="2"/>
              <a:buChar char="§"/>
            </a:pPr>
            <a:r>
              <a:rPr lang="en-US" sz="1800" dirty="0">
                <a:solidFill>
                  <a:srgbClr val="0070C0"/>
                </a:solidFill>
              </a:rPr>
              <a:t>This is because, by the time packets reach front of the queue, they have already timed out (as they waited the queue). </a:t>
            </a:r>
          </a:p>
          <a:p>
            <a:pPr marL="685800" lvl="2" indent="-285750" algn="just">
              <a:spcBef>
                <a:spcPts val="0"/>
              </a:spcBef>
              <a:buFont typeface="Wingdings" panose="05000000000000000000" pitchFamily="2" charset="2"/>
              <a:buChar char="§"/>
            </a:pPr>
            <a:r>
              <a:rPr lang="en-US" sz="1800" dirty="0">
                <a:solidFill>
                  <a:srgbClr val="0070C0"/>
                </a:solidFill>
              </a:rPr>
              <a:t>When timer goes off source transmits duplicate packet that are also added to the queue. </a:t>
            </a:r>
          </a:p>
          <a:p>
            <a:pPr marL="685800" lvl="2" indent="-285750" algn="just">
              <a:spcBef>
                <a:spcPts val="0"/>
              </a:spcBef>
              <a:buFont typeface="Wingdings" panose="05000000000000000000" pitchFamily="2" charset="2"/>
              <a:buChar char="§"/>
            </a:pPr>
            <a:r>
              <a:rPr lang="en-US" sz="1800" dirty="0">
                <a:solidFill>
                  <a:srgbClr val="0070C0"/>
                </a:solidFill>
              </a:rPr>
              <a:t>Thus same packets are added again and again, increasing the load all the way to the destination</a:t>
            </a:r>
            <a:r>
              <a:rPr lang="en-US" sz="1800" dirty="0" smtClean="0">
                <a:solidFill>
                  <a:srgbClr val="0070C0"/>
                </a:solidFill>
              </a:rPr>
              <a:t>.</a:t>
            </a:r>
            <a:r>
              <a:rPr lang="en-US" sz="1600" dirty="0"/>
              <a:t>            </a:t>
            </a:r>
          </a:p>
        </p:txBody>
      </p:sp>
      <p:sp>
        <p:nvSpPr>
          <p:cNvPr id="6" name="Date Placeholder 5"/>
          <p:cNvSpPr>
            <a:spLocks noGrp="1"/>
          </p:cNvSpPr>
          <p:nvPr>
            <p:ph type="dt" sz="half" idx="10"/>
          </p:nvPr>
        </p:nvSpPr>
        <p:spPr/>
        <p:txBody>
          <a:bodyPr/>
          <a:lstStyle/>
          <a:p>
            <a:fld id="{07E330C3-3082-41FA-A105-A58BE1E9271E}" type="datetime1">
              <a:rPr lang="en-US" smtClean="0"/>
              <a:t>8/6/2018</a:t>
            </a:fld>
            <a:endParaRPr lang="en-US"/>
          </a:p>
        </p:txBody>
      </p:sp>
      <p:sp>
        <p:nvSpPr>
          <p:cNvPr id="7" name="Slide Number Placeholder 6"/>
          <p:cNvSpPr>
            <a:spLocks noGrp="1"/>
          </p:cNvSpPr>
          <p:nvPr>
            <p:ph type="sldNum" sz="quarter" idx="12"/>
          </p:nvPr>
        </p:nvSpPr>
        <p:spPr/>
        <p:txBody>
          <a:bodyPr/>
          <a:lstStyle/>
          <a:p>
            <a:fld id="{E2935638-B765-47F3-8268-D91739E6E491}" type="slidenum">
              <a:rPr lang="en-US" smtClean="0"/>
              <a:t>4</a:t>
            </a:fld>
            <a:endParaRPr lang="en-US"/>
          </a:p>
        </p:txBody>
      </p:sp>
      <p:pic>
        <p:nvPicPr>
          <p:cNvPr id="2050" name="Picture 2" descr="Data from three input lines at same time"/>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630920" y="2705099"/>
            <a:ext cx="4561080" cy="213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848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937" y="0"/>
            <a:ext cx="10308688" cy="633190"/>
          </a:xfrm>
        </p:spPr>
        <p:txBody>
          <a:bodyPr>
            <a:normAutofit fontScale="90000"/>
          </a:bodyPr>
          <a:lstStyle/>
          <a:p>
            <a:r>
              <a:rPr lang="en-US" b="1" dirty="0" smtClean="0">
                <a:solidFill>
                  <a:srgbClr val="0070C0"/>
                </a:solidFill>
                <a:effectLst>
                  <a:outerShdw blurRad="38100" dist="38100" dir="2700000" algn="tl">
                    <a:srgbClr val="000000">
                      <a:alpha val="43137"/>
                    </a:srgbClr>
                  </a:outerShdw>
                </a:effectLst>
              </a:rPr>
              <a:t>Congestion: Cause</a:t>
            </a:r>
            <a:endParaRPr lang="en-US" b="1" dirty="0">
              <a:solidFill>
                <a:srgbClr val="0070C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603248" y="1276350"/>
            <a:ext cx="11398251" cy="5581650"/>
          </a:xfrm>
        </p:spPr>
        <p:txBody>
          <a:bodyPr>
            <a:noAutofit/>
          </a:bodyPr>
          <a:lstStyle/>
          <a:p>
            <a:pPr algn="just">
              <a:buFont typeface="+mj-lt"/>
              <a:buAutoNum type="arabicPeriod" startAt="2"/>
            </a:pPr>
            <a:r>
              <a:rPr lang="en-US" sz="2000" dirty="0"/>
              <a:t>The routers are too slow to perform bookkeeping tasks (queuing buffers, updating tables, etc</a:t>
            </a:r>
            <a:r>
              <a:rPr lang="en-US" sz="2000" dirty="0" smtClean="0"/>
              <a:t>.).</a:t>
            </a:r>
          </a:p>
          <a:p>
            <a:pPr algn="just">
              <a:buFont typeface="+mj-lt"/>
              <a:buAutoNum type="arabicPeriod" startAt="2"/>
            </a:pPr>
            <a:r>
              <a:rPr lang="en-US" sz="2000" dirty="0" smtClean="0"/>
              <a:t>The </a:t>
            </a:r>
            <a:r>
              <a:rPr lang="en-US" sz="2000" dirty="0"/>
              <a:t>routers' buffer is too </a:t>
            </a:r>
            <a:r>
              <a:rPr lang="en-US" sz="2000" dirty="0" smtClean="0"/>
              <a:t>limited.</a:t>
            </a:r>
          </a:p>
          <a:p>
            <a:pPr algn="just">
              <a:buFont typeface="+mj-lt"/>
              <a:buAutoNum type="arabicPeriod" startAt="2"/>
            </a:pPr>
            <a:r>
              <a:rPr lang="en-US" sz="2000" dirty="0" smtClean="0"/>
              <a:t>Congestion </a:t>
            </a:r>
            <a:r>
              <a:rPr lang="en-US" sz="2000" dirty="0"/>
              <a:t>in a subnet can occur if the processors are slow. </a:t>
            </a:r>
          </a:p>
          <a:p>
            <a:pPr marL="685800" lvl="2" indent="-285750" algn="just">
              <a:spcBef>
                <a:spcPts val="0"/>
              </a:spcBef>
              <a:buFont typeface="Wingdings" panose="05000000000000000000" pitchFamily="2" charset="2"/>
              <a:buChar char="§"/>
            </a:pPr>
            <a:r>
              <a:rPr lang="en-US" sz="1800" dirty="0">
                <a:solidFill>
                  <a:srgbClr val="0070C0"/>
                </a:solidFill>
              </a:rPr>
              <a:t>Slow speed CPU at routers will perform the routine tasks such as queuing buffers, updating table </a:t>
            </a:r>
            <a:r>
              <a:rPr lang="en-US" sz="1800" dirty="0" err="1">
                <a:solidFill>
                  <a:srgbClr val="0070C0"/>
                </a:solidFill>
              </a:rPr>
              <a:t>etc</a:t>
            </a:r>
            <a:r>
              <a:rPr lang="en-US" sz="1800" dirty="0">
                <a:solidFill>
                  <a:srgbClr val="0070C0"/>
                </a:solidFill>
              </a:rPr>
              <a:t> slowly. As a result of this, queues are built up even though there is excess line capacity.</a:t>
            </a:r>
          </a:p>
          <a:p>
            <a:pPr algn="just">
              <a:buFont typeface="+mj-lt"/>
              <a:buAutoNum type="arabicPeriod" startAt="2"/>
            </a:pPr>
            <a:r>
              <a:rPr lang="en-US" sz="2000" dirty="0" smtClean="0"/>
              <a:t>Congestion </a:t>
            </a:r>
            <a:r>
              <a:rPr lang="en-US" sz="2000" dirty="0"/>
              <a:t>is also caused by slow links. </a:t>
            </a:r>
            <a:endParaRPr lang="en-US" sz="2000" dirty="0" smtClean="0"/>
          </a:p>
          <a:p>
            <a:pPr marL="685800" lvl="2" indent="-285750" algn="just">
              <a:spcBef>
                <a:spcPts val="0"/>
              </a:spcBef>
              <a:buFont typeface="Wingdings" panose="05000000000000000000" pitchFamily="2" charset="2"/>
              <a:buChar char="§"/>
            </a:pPr>
            <a:r>
              <a:rPr lang="en-US" sz="1800" dirty="0">
                <a:solidFill>
                  <a:srgbClr val="0070C0"/>
                </a:solidFill>
              </a:rPr>
              <a:t>This problem will be solved when high speed links are used. But it is not always the case.</a:t>
            </a:r>
          </a:p>
          <a:p>
            <a:pPr marL="685800" lvl="2" indent="-285750" algn="just">
              <a:spcBef>
                <a:spcPts val="0"/>
              </a:spcBef>
              <a:buFont typeface="Wingdings" panose="05000000000000000000" pitchFamily="2" charset="2"/>
              <a:buChar char="§"/>
            </a:pPr>
            <a:r>
              <a:rPr lang="en-US" sz="1800" dirty="0">
                <a:solidFill>
                  <a:srgbClr val="0070C0"/>
                </a:solidFill>
              </a:rPr>
              <a:t>Sometimes increase in link bandwidth can further deteriorate the congestion problem as higher speed links may make the network more unbalanced. </a:t>
            </a:r>
          </a:p>
          <a:p>
            <a:pPr marL="685800" lvl="2" indent="-285750" algn="just">
              <a:spcBef>
                <a:spcPts val="0"/>
              </a:spcBef>
              <a:buFont typeface="Wingdings" panose="05000000000000000000" pitchFamily="2" charset="2"/>
              <a:buChar char="§"/>
            </a:pPr>
            <a:r>
              <a:rPr lang="en-US" sz="1800" dirty="0">
                <a:solidFill>
                  <a:srgbClr val="0070C0"/>
                </a:solidFill>
              </a:rPr>
              <a:t>Congestion can make itself worse. </a:t>
            </a:r>
          </a:p>
          <a:p>
            <a:pPr marL="685800" lvl="2" indent="-285750" algn="just">
              <a:spcBef>
                <a:spcPts val="0"/>
              </a:spcBef>
              <a:buFont typeface="Wingdings" panose="05000000000000000000" pitchFamily="2" charset="2"/>
              <a:buChar char="§"/>
            </a:pPr>
            <a:r>
              <a:rPr lang="en-US" sz="1800" dirty="0">
                <a:solidFill>
                  <a:srgbClr val="0070C0"/>
                </a:solidFill>
              </a:rPr>
              <a:t>If a route!" does not have free buffers, it start ignoring/discarding the newly arriving packets. When these packets are discarded, the sender may retransmit them after the timer goes off. </a:t>
            </a:r>
          </a:p>
          <a:p>
            <a:pPr marL="685800" lvl="2" indent="-285750" algn="just">
              <a:spcBef>
                <a:spcPts val="0"/>
              </a:spcBef>
              <a:buFont typeface="Wingdings" panose="05000000000000000000" pitchFamily="2" charset="2"/>
              <a:buChar char="§"/>
            </a:pPr>
            <a:r>
              <a:rPr lang="en-US" sz="1800" dirty="0">
                <a:solidFill>
                  <a:srgbClr val="0070C0"/>
                </a:solidFill>
              </a:rPr>
              <a:t>Such packets are transmitted by the sender again and again until the source gets the acknowledgement of these packets. </a:t>
            </a:r>
          </a:p>
          <a:p>
            <a:pPr marL="685800" lvl="2" indent="-285750" algn="just">
              <a:spcBef>
                <a:spcPts val="0"/>
              </a:spcBef>
              <a:buFont typeface="Wingdings" panose="05000000000000000000" pitchFamily="2" charset="2"/>
              <a:buChar char="§"/>
            </a:pPr>
            <a:r>
              <a:rPr lang="en-US" sz="1800" dirty="0">
                <a:solidFill>
                  <a:srgbClr val="0070C0"/>
                </a:solidFill>
              </a:rPr>
              <a:t>Therefore multiple transmissions of packets will force the congestion to take place at the sending end.</a:t>
            </a:r>
          </a:p>
        </p:txBody>
      </p:sp>
      <p:sp>
        <p:nvSpPr>
          <p:cNvPr id="6" name="Date Placeholder 5"/>
          <p:cNvSpPr>
            <a:spLocks noGrp="1"/>
          </p:cNvSpPr>
          <p:nvPr>
            <p:ph type="dt" sz="half" idx="10"/>
          </p:nvPr>
        </p:nvSpPr>
        <p:spPr/>
        <p:txBody>
          <a:bodyPr/>
          <a:lstStyle/>
          <a:p>
            <a:fld id="{07E330C3-3082-41FA-A105-A58BE1E9271E}" type="datetime1">
              <a:rPr lang="en-US" smtClean="0"/>
              <a:t>8/6/2018</a:t>
            </a:fld>
            <a:endParaRPr lang="en-US"/>
          </a:p>
        </p:txBody>
      </p:sp>
      <p:sp>
        <p:nvSpPr>
          <p:cNvPr id="7" name="Slide Number Placeholder 6"/>
          <p:cNvSpPr>
            <a:spLocks noGrp="1"/>
          </p:cNvSpPr>
          <p:nvPr>
            <p:ph type="sldNum" sz="quarter" idx="12"/>
          </p:nvPr>
        </p:nvSpPr>
        <p:spPr/>
        <p:txBody>
          <a:bodyPr/>
          <a:lstStyle/>
          <a:p>
            <a:fld id="{E2935638-B765-47F3-8268-D91739E6E491}" type="slidenum">
              <a:rPr lang="en-US" smtClean="0"/>
              <a:t>5</a:t>
            </a:fld>
            <a:endParaRPr lang="en-US"/>
          </a:p>
        </p:txBody>
      </p:sp>
    </p:spTree>
    <p:extLst>
      <p:ext uri="{BB962C8B-B14F-4D97-AF65-F5344CB8AC3E}">
        <p14:creationId xmlns:p14="http://schemas.microsoft.com/office/powerpoint/2010/main" val="843401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937" y="0"/>
            <a:ext cx="10308688" cy="633190"/>
          </a:xfrm>
        </p:spPr>
        <p:txBody>
          <a:bodyPr>
            <a:normAutofit fontScale="90000"/>
          </a:bodyPr>
          <a:lstStyle/>
          <a:p>
            <a:r>
              <a:rPr lang="en-US" b="1" dirty="0" smtClean="0">
                <a:solidFill>
                  <a:srgbClr val="0070C0"/>
                </a:solidFill>
                <a:effectLst>
                  <a:outerShdw blurRad="38100" dist="38100" dir="2700000" algn="tl">
                    <a:srgbClr val="000000">
                      <a:alpha val="43137"/>
                    </a:srgbClr>
                  </a:outerShdw>
                </a:effectLst>
              </a:rPr>
              <a:t>Congestion: </a:t>
            </a:r>
            <a:r>
              <a:rPr lang="en-US" b="1" dirty="0"/>
              <a:t>How to correct the </a:t>
            </a:r>
            <a:r>
              <a:rPr lang="en-US" b="1" dirty="0" smtClean="0"/>
              <a:t>Congestion?</a:t>
            </a:r>
            <a:endParaRPr lang="en-US" b="1" dirty="0"/>
          </a:p>
        </p:txBody>
      </p:sp>
      <p:sp>
        <p:nvSpPr>
          <p:cNvPr id="5" name="Content Placeholder 4"/>
          <p:cNvSpPr>
            <a:spLocks noGrp="1"/>
          </p:cNvSpPr>
          <p:nvPr>
            <p:ph idx="1"/>
          </p:nvPr>
        </p:nvSpPr>
        <p:spPr>
          <a:xfrm>
            <a:off x="603248" y="1276350"/>
            <a:ext cx="11398251" cy="5353050"/>
          </a:xfrm>
        </p:spPr>
        <p:txBody>
          <a:bodyPr>
            <a:normAutofit/>
          </a:bodyPr>
          <a:lstStyle/>
          <a:p>
            <a:pPr algn="just"/>
            <a:r>
              <a:rPr lang="en-US" dirty="0"/>
              <a:t>Congestion Control refers to techniques and mechanisms that can either prevent congestion, before it happens, or remove congestion, after it has happened. </a:t>
            </a:r>
            <a:endParaRPr lang="en-US" dirty="0" smtClean="0"/>
          </a:p>
          <a:p>
            <a:pPr algn="just"/>
            <a:r>
              <a:rPr lang="en-US" dirty="0" smtClean="0"/>
              <a:t>Congestion </a:t>
            </a:r>
            <a:r>
              <a:rPr lang="en-US" dirty="0"/>
              <a:t>control mechanisms are divided into two categories, one category prevents the congestion from happening and the other category removes congestion after it has taken place.</a:t>
            </a:r>
            <a:endParaRPr lang="en-US" sz="1600" dirty="0">
              <a:solidFill>
                <a:srgbClr val="0070C0"/>
              </a:solidFill>
            </a:endParaRPr>
          </a:p>
        </p:txBody>
      </p:sp>
      <p:sp>
        <p:nvSpPr>
          <p:cNvPr id="6" name="Date Placeholder 5"/>
          <p:cNvSpPr>
            <a:spLocks noGrp="1"/>
          </p:cNvSpPr>
          <p:nvPr>
            <p:ph type="dt" sz="half" idx="10"/>
          </p:nvPr>
        </p:nvSpPr>
        <p:spPr/>
        <p:txBody>
          <a:bodyPr/>
          <a:lstStyle/>
          <a:p>
            <a:fld id="{07E330C3-3082-41FA-A105-A58BE1E9271E}" type="datetime1">
              <a:rPr lang="en-US" smtClean="0"/>
              <a:t>8/6/2018</a:t>
            </a:fld>
            <a:endParaRPr lang="en-US"/>
          </a:p>
        </p:txBody>
      </p:sp>
      <p:sp>
        <p:nvSpPr>
          <p:cNvPr id="7" name="Slide Number Placeholder 6"/>
          <p:cNvSpPr>
            <a:spLocks noGrp="1"/>
          </p:cNvSpPr>
          <p:nvPr>
            <p:ph type="sldNum" sz="quarter" idx="12"/>
          </p:nvPr>
        </p:nvSpPr>
        <p:spPr/>
        <p:txBody>
          <a:bodyPr/>
          <a:lstStyle/>
          <a:p>
            <a:fld id="{E2935638-B765-47F3-8268-D91739E6E491}" type="slidenum">
              <a:rPr lang="en-US" smtClean="0"/>
              <a:t>6</a:t>
            </a:fld>
            <a:endParaRPr lang="en-US"/>
          </a:p>
        </p:txBody>
      </p:sp>
      <p:pic>
        <p:nvPicPr>
          <p:cNvPr id="3074" name="Picture 2" descr="http://ecomputernotes.com/images/Types-of-Congestion-Control-Methods.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870075" y="2554937"/>
            <a:ext cx="8231188" cy="419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60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937" y="0"/>
            <a:ext cx="10308688" cy="633190"/>
          </a:xfrm>
        </p:spPr>
        <p:txBody>
          <a:bodyPr>
            <a:normAutofit fontScale="90000"/>
          </a:bodyPr>
          <a:lstStyle/>
          <a:p>
            <a:r>
              <a:rPr lang="en-US" b="1" dirty="0" smtClean="0">
                <a:solidFill>
                  <a:srgbClr val="0070C0"/>
                </a:solidFill>
                <a:effectLst>
                  <a:outerShdw blurRad="38100" dist="38100" dir="2700000" algn="tl">
                    <a:srgbClr val="000000">
                      <a:alpha val="43137"/>
                    </a:srgbClr>
                  </a:outerShdw>
                </a:effectLst>
              </a:rPr>
              <a:t>Congestion: </a:t>
            </a:r>
            <a:r>
              <a:rPr lang="en-US" b="1" dirty="0" smtClean="0"/>
              <a:t>Congestion Control</a:t>
            </a:r>
            <a:endParaRPr lang="en-US" b="1" dirty="0"/>
          </a:p>
        </p:txBody>
      </p:sp>
      <p:sp>
        <p:nvSpPr>
          <p:cNvPr id="5" name="Content Placeholder 4"/>
          <p:cNvSpPr>
            <a:spLocks noGrp="1"/>
          </p:cNvSpPr>
          <p:nvPr>
            <p:ph idx="1"/>
          </p:nvPr>
        </p:nvSpPr>
        <p:spPr>
          <a:xfrm>
            <a:off x="603248" y="1276350"/>
            <a:ext cx="3425827" cy="2782665"/>
          </a:xfrm>
        </p:spPr>
        <p:style>
          <a:lnRef idx="0">
            <a:schemeClr val="accent6"/>
          </a:lnRef>
          <a:fillRef idx="3">
            <a:schemeClr val="accent6"/>
          </a:fillRef>
          <a:effectRef idx="3">
            <a:schemeClr val="accent6"/>
          </a:effectRef>
          <a:fontRef idx="minor">
            <a:schemeClr val="lt1"/>
          </a:fontRef>
        </p:style>
        <p:txBody>
          <a:bodyPr>
            <a:normAutofit/>
          </a:bodyPr>
          <a:lstStyle/>
          <a:p>
            <a:pPr marL="0" indent="0">
              <a:buNone/>
            </a:pPr>
            <a:r>
              <a:rPr lang="en-US" b="1" dirty="0" smtClean="0">
                <a:ln w="0"/>
                <a:solidFill>
                  <a:schemeClr val="tx1"/>
                </a:solidFill>
                <a:effectLst>
                  <a:outerShdw blurRad="38100" dist="19050" dir="2700000" algn="tl" rotWithShape="0">
                    <a:schemeClr val="dk1">
                      <a:alpha val="40000"/>
                    </a:schemeClr>
                  </a:outerShdw>
                </a:effectLst>
              </a:rPr>
              <a:t>Open loop</a:t>
            </a:r>
          </a:p>
          <a:p>
            <a:r>
              <a:rPr lang="en-US" dirty="0" smtClean="0">
                <a:ln w="0"/>
                <a:solidFill>
                  <a:schemeClr val="tx1"/>
                </a:solidFill>
                <a:effectLst>
                  <a:outerShdw blurRad="38100" dist="19050" dir="2700000" algn="tl" rotWithShape="0">
                    <a:schemeClr val="dk1">
                      <a:alpha val="40000"/>
                    </a:schemeClr>
                  </a:outerShdw>
                </a:effectLst>
              </a:rPr>
              <a:t>Retransmission </a:t>
            </a:r>
            <a:r>
              <a:rPr lang="en-US" dirty="0">
                <a:ln w="0"/>
                <a:solidFill>
                  <a:schemeClr val="tx1"/>
                </a:solidFill>
                <a:effectLst>
                  <a:outerShdw blurRad="38100" dist="19050" dir="2700000" algn="tl" rotWithShape="0">
                    <a:schemeClr val="dk1">
                      <a:alpha val="40000"/>
                    </a:schemeClr>
                  </a:outerShdw>
                </a:effectLst>
              </a:rPr>
              <a:t>Policy</a:t>
            </a:r>
          </a:p>
          <a:p>
            <a:r>
              <a:rPr lang="en-US" dirty="0">
                <a:ln w="0"/>
                <a:solidFill>
                  <a:schemeClr val="tx1"/>
                </a:solidFill>
                <a:effectLst>
                  <a:outerShdw blurRad="38100" dist="19050" dir="2700000" algn="tl" rotWithShape="0">
                    <a:schemeClr val="dk1">
                      <a:alpha val="40000"/>
                    </a:schemeClr>
                  </a:outerShdw>
                </a:effectLst>
              </a:rPr>
              <a:t>Window Policy</a:t>
            </a:r>
          </a:p>
          <a:p>
            <a:r>
              <a:rPr lang="en-US" dirty="0">
                <a:ln w="0"/>
                <a:solidFill>
                  <a:schemeClr val="tx1"/>
                </a:solidFill>
                <a:effectLst>
                  <a:outerShdw blurRad="38100" dist="19050" dir="2700000" algn="tl" rotWithShape="0">
                    <a:schemeClr val="dk1">
                      <a:alpha val="40000"/>
                    </a:schemeClr>
                  </a:outerShdw>
                </a:effectLst>
              </a:rPr>
              <a:t>Acknowledgement Policy</a:t>
            </a:r>
          </a:p>
          <a:p>
            <a:r>
              <a:rPr lang="en-US" dirty="0">
                <a:ln w="0"/>
                <a:solidFill>
                  <a:schemeClr val="tx1"/>
                </a:solidFill>
                <a:effectLst>
                  <a:outerShdw blurRad="38100" dist="19050" dir="2700000" algn="tl" rotWithShape="0">
                    <a:schemeClr val="dk1">
                      <a:alpha val="40000"/>
                    </a:schemeClr>
                  </a:outerShdw>
                </a:effectLst>
              </a:rPr>
              <a:t>Discarding Policy</a:t>
            </a:r>
          </a:p>
          <a:p>
            <a:r>
              <a:rPr lang="en-US" dirty="0">
                <a:ln w="0"/>
                <a:solidFill>
                  <a:schemeClr val="tx1"/>
                </a:solidFill>
                <a:effectLst>
                  <a:outerShdw blurRad="38100" dist="19050" dir="2700000" algn="tl" rotWithShape="0">
                    <a:schemeClr val="dk1">
                      <a:alpha val="40000"/>
                    </a:schemeClr>
                  </a:outerShdw>
                </a:effectLst>
              </a:rPr>
              <a:t>Admission </a:t>
            </a:r>
            <a:r>
              <a:rPr lang="en-US" dirty="0" smtClean="0">
                <a:ln w="0"/>
                <a:solidFill>
                  <a:schemeClr val="tx1"/>
                </a:solidFill>
                <a:effectLst>
                  <a:outerShdw blurRad="38100" dist="19050" dir="2700000" algn="tl" rotWithShape="0">
                    <a:schemeClr val="dk1">
                      <a:alpha val="40000"/>
                    </a:schemeClr>
                  </a:outerShdw>
                </a:effectLst>
              </a:rPr>
              <a:t>Policy</a:t>
            </a:r>
            <a:endParaRPr lang="en-US" dirty="0">
              <a:ln w="0"/>
              <a:solidFill>
                <a:schemeClr val="tx1"/>
              </a:solidFill>
              <a:effectLst>
                <a:outerShdw blurRad="38100" dist="19050" dir="2700000" algn="tl" rotWithShape="0">
                  <a:schemeClr val="dk1">
                    <a:alpha val="40000"/>
                  </a:schemeClr>
                </a:outerShdw>
              </a:effectLst>
            </a:endParaRPr>
          </a:p>
          <a:p>
            <a:pPr marL="0" indent="0">
              <a:buNone/>
            </a:pPr>
            <a:endParaRPr lang="en-US" dirty="0">
              <a:ln w="0"/>
              <a:solidFill>
                <a:schemeClr val="tx1"/>
              </a:solidFill>
              <a:effectLst>
                <a:outerShdw blurRad="38100" dist="19050" dir="2700000" algn="tl" rotWithShape="0">
                  <a:schemeClr val="dk1">
                    <a:alpha val="40000"/>
                  </a:schemeClr>
                </a:outerShdw>
              </a:effectLst>
            </a:endParaRPr>
          </a:p>
          <a:p>
            <a:pPr marL="0" indent="0">
              <a:buNone/>
            </a:pPr>
            <a:endParaRPr lang="en-US" dirty="0">
              <a:ln w="0"/>
              <a:solidFill>
                <a:schemeClr val="tx1"/>
              </a:solidFill>
              <a:effectLst>
                <a:outerShdw blurRad="38100" dist="19050" dir="2700000" algn="tl" rotWithShape="0">
                  <a:schemeClr val="dk1">
                    <a:alpha val="40000"/>
                  </a:schemeClr>
                </a:outerShdw>
              </a:effectLst>
            </a:endParaRPr>
          </a:p>
        </p:txBody>
      </p:sp>
      <p:sp>
        <p:nvSpPr>
          <p:cNvPr id="6" name="Date Placeholder 5"/>
          <p:cNvSpPr>
            <a:spLocks noGrp="1"/>
          </p:cNvSpPr>
          <p:nvPr>
            <p:ph type="dt" sz="half" idx="10"/>
          </p:nvPr>
        </p:nvSpPr>
        <p:spPr/>
        <p:txBody>
          <a:bodyPr/>
          <a:lstStyle/>
          <a:p>
            <a:fld id="{07E330C3-3082-41FA-A105-A58BE1E9271E}" type="datetime1">
              <a:rPr lang="en-US" smtClean="0"/>
              <a:t>8/6/2018</a:t>
            </a:fld>
            <a:endParaRPr lang="en-US"/>
          </a:p>
        </p:txBody>
      </p:sp>
      <p:sp>
        <p:nvSpPr>
          <p:cNvPr id="7" name="Slide Number Placeholder 6"/>
          <p:cNvSpPr>
            <a:spLocks noGrp="1"/>
          </p:cNvSpPr>
          <p:nvPr>
            <p:ph type="sldNum" sz="quarter" idx="12"/>
          </p:nvPr>
        </p:nvSpPr>
        <p:spPr/>
        <p:txBody>
          <a:bodyPr/>
          <a:lstStyle/>
          <a:p>
            <a:fld id="{E2935638-B765-47F3-8268-D91739E6E491}" type="slidenum">
              <a:rPr lang="en-US" smtClean="0"/>
              <a:t>7</a:t>
            </a:fld>
            <a:endParaRPr lang="en-US"/>
          </a:p>
        </p:txBody>
      </p:sp>
      <p:sp>
        <p:nvSpPr>
          <p:cNvPr id="3" name="Rectangle 2"/>
          <p:cNvSpPr/>
          <p:nvPr/>
        </p:nvSpPr>
        <p:spPr>
          <a:xfrm>
            <a:off x="8953500" y="1119951"/>
            <a:ext cx="3238500" cy="369332"/>
          </a:xfrm>
          <a:prstGeom prst="rect">
            <a:avLst/>
          </a:prstGeom>
        </p:spPr>
        <p:txBody>
          <a:bodyPr wrap="square">
            <a:spAutoFit/>
          </a:bodyPr>
          <a:lstStyle/>
          <a:p>
            <a:r>
              <a:rPr lang="en-US" b="1" dirty="0"/>
              <a:t> </a:t>
            </a:r>
          </a:p>
        </p:txBody>
      </p:sp>
      <p:sp>
        <p:nvSpPr>
          <p:cNvPr id="4" name="Rectangle 3"/>
          <p:cNvSpPr/>
          <p:nvPr/>
        </p:nvSpPr>
        <p:spPr>
          <a:xfrm>
            <a:off x="3936539" y="750619"/>
            <a:ext cx="1951175" cy="369332"/>
          </a:xfrm>
          <a:prstGeom prst="rect">
            <a:avLst/>
          </a:prstGeom>
        </p:spPr>
        <p:txBody>
          <a:bodyPr wrap="none">
            <a:spAutoFit/>
          </a:bodyPr>
          <a:lstStyle/>
          <a:p>
            <a:r>
              <a:rPr lang="en-US" dirty="0"/>
              <a:t>Two </a:t>
            </a:r>
            <a:r>
              <a:rPr lang="en-US" dirty="0" smtClean="0"/>
              <a:t>categories</a:t>
            </a:r>
            <a:endParaRPr lang="en-US" dirty="0"/>
          </a:p>
        </p:txBody>
      </p:sp>
      <p:sp>
        <p:nvSpPr>
          <p:cNvPr id="8" name="Content Placeholder 4"/>
          <p:cNvSpPr txBox="1">
            <a:spLocks/>
          </p:cNvSpPr>
          <p:nvPr/>
        </p:nvSpPr>
        <p:spPr>
          <a:xfrm>
            <a:off x="9202521" y="1152908"/>
            <a:ext cx="2740458" cy="2213546"/>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smtClean="0">
                <a:ln w="0"/>
                <a:solidFill>
                  <a:schemeClr val="tx1"/>
                </a:solidFill>
                <a:effectLst>
                  <a:outerShdw blurRad="38100" dist="19050" dir="2700000" algn="tl" rotWithShape="0">
                    <a:schemeClr val="dk1">
                      <a:alpha val="40000"/>
                    </a:schemeClr>
                  </a:outerShdw>
                </a:effectLst>
              </a:rPr>
              <a:t>Closed </a:t>
            </a:r>
            <a:r>
              <a:rPr lang="en-US" b="1" dirty="0">
                <a:ln w="0"/>
                <a:solidFill>
                  <a:schemeClr val="tx1"/>
                </a:solidFill>
                <a:effectLst>
                  <a:outerShdw blurRad="38100" dist="19050" dir="2700000" algn="tl" rotWithShape="0">
                    <a:schemeClr val="dk1">
                      <a:alpha val="40000"/>
                    </a:schemeClr>
                  </a:outerShdw>
                </a:effectLst>
              </a:rPr>
              <a:t>loop </a:t>
            </a:r>
            <a:endParaRPr lang="en-US" b="1" dirty="0" smtClean="0">
              <a:ln w="0"/>
              <a:solidFill>
                <a:schemeClr val="tx1"/>
              </a:solidFill>
              <a:effectLst>
                <a:outerShdw blurRad="38100" dist="19050" dir="2700000" algn="tl" rotWithShape="0">
                  <a:schemeClr val="dk1">
                    <a:alpha val="40000"/>
                  </a:schemeClr>
                </a:outerShdw>
              </a:effectLst>
            </a:endParaRPr>
          </a:p>
          <a:p>
            <a:r>
              <a:rPr lang="en-US" dirty="0" smtClean="0">
                <a:ln w="0"/>
                <a:solidFill>
                  <a:schemeClr val="tx1"/>
                </a:solidFill>
                <a:effectLst>
                  <a:outerShdw blurRad="38100" dist="19050" dir="2700000" algn="tl" rotWithShape="0">
                    <a:schemeClr val="dk1">
                      <a:alpha val="40000"/>
                    </a:schemeClr>
                  </a:outerShdw>
                </a:effectLst>
              </a:rPr>
              <a:t>Backpressure</a:t>
            </a:r>
          </a:p>
          <a:p>
            <a:r>
              <a:rPr lang="en-US" dirty="0" smtClean="0">
                <a:ln w="0"/>
                <a:solidFill>
                  <a:schemeClr val="tx1"/>
                </a:solidFill>
                <a:effectLst>
                  <a:outerShdw blurRad="38100" dist="19050" dir="2700000" algn="tl" rotWithShape="0">
                    <a:schemeClr val="dk1">
                      <a:alpha val="40000"/>
                    </a:schemeClr>
                  </a:outerShdw>
                </a:effectLst>
              </a:rPr>
              <a:t>Choke </a:t>
            </a:r>
            <a:r>
              <a:rPr lang="en-US" dirty="0">
                <a:ln w="0"/>
                <a:solidFill>
                  <a:schemeClr val="tx1"/>
                </a:solidFill>
                <a:effectLst>
                  <a:outerShdw blurRad="38100" dist="19050" dir="2700000" algn="tl" rotWithShape="0">
                    <a:schemeClr val="dk1">
                      <a:alpha val="40000"/>
                    </a:schemeClr>
                  </a:outerShdw>
                </a:effectLst>
              </a:rPr>
              <a:t>Packet </a:t>
            </a:r>
            <a:endParaRPr lang="en-US" dirty="0" smtClean="0">
              <a:ln w="0"/>
              <a:solidFill>
                <a:schemeClr val="tx1"/>
              </a:solidFill>
              <a:effectLst>
                <a:outerShdw blurRad="38100" dist="19050" dir="2700000" algn="tl" rotWithShape="0">
                  <a:schemeClr val="dk1">
                    <a:alpha val="40000"/>
                  </a:schemeClr>
                </a:outerShdw>
              </a:effectLst>
            </a:endParaRPr>
          </a:p>
          <a:p>
            <a:r>
              <a:rPr lang="en-US" dirty="0" smtClean="0">
                <a:ln w="0"/>
                <a:solidFill>
                  <a:schemeClr val="tx1"/>
                </a:solidFill>
                <a:effectLst>
                  <a:outerShdw blurRad="38100" dist="19050" dir="2700000" algn="tl" rotWithShape="0">
                    <a:schemeClr val="dk1">
                      <a:alpha val="40000"/>
                    </a:schemeClr>
                  </a:outerShdw>
                </a:effectLst>
              </a:rPr>
              <a:t>Implicit Signaling</a:t>
            </a:r>
          </a:p>
          <a:p>
            <a:r>
              <a:rPr lang="en-US" dirty="0" smtClean="0">
                <a:ln w="0"/>
                <a:solidFill>
                  <a:schemeClr val="tx1"/>
                </a:solidFill>
                <a:effectLst>
                  <a:outerShdw blurRad="38100" dist="19050" dir="2700000" algn="tl" rotWithShape="0">
                    <a:schemeClr val="dk1">
                      <a:alpha val="40000"/>
                    </a:schemeClr>
                  </a:outerShdw>
                </a:effectLst>
              </a:rPr>
              <a:t>Explicit </a:t>
            </a:r>
            <a:r>
              <a:rPr lang="en-US" dirty="0">
                <a:ln w="0"/>
                <a:solidFill>
                  <a:schemeClr val="tx1"/>
                </a:solidFill>
                <a:effectLst>
                  <a:outerShdw blurRad="38100" dist="19050" dir="2700000" algn="tl" rotWithShape="0">
                    <a:schemeClr val="dk1">
                      <a:alpha val="40000"/>
                    </a:schemeClr>
                  </a:outerShdw>
                </a:effectLst>
              </a:rPr>
              <a:t>Signaling</a:t>
            </a:r>
          </a:p>
          <a:p>
            <a:pPr marL="0" indent="0">
              <a:buFont typeface="Wingdings 3" charset="2"/>
              <a:buNone/>
            </a:pPr>
            <a:endParaRPr lang="en-US" dirty="0" smtClean="0">
              <a:ln w="0"/>
              <a:solidFill>
                <a:schemeClr val="tx1"/>
              </a:solidFill>
              <a:effectLst>
                <a:outerShdw blurRad="38100" dist="19050" dir="2700000" algn="tl" rotWithShape="0">
                  <a:schemeClr val="dk1">
                    <a:alpha val="40000"/>
                  </a:schemeClr>
                </a:outerShdw>
              </a:effectLst>
            </a:endParaRPr>
          </a:p>
          <a:p>
            <a:pPr marL="0" indent="0">
              <a:buFont typeface="Wingdings 3" charset="2"/>
              <a:buNone/>
            </a:pPr>
            <a:endParaRPr lang="en-US" dirty="0">
              <a:ln w="0"/>
              <a:solidFill>
                <a:schemeClr val="tx1"/>
              </a:solidFill>
              <a:effectLst>
                <a:outerShdw blurRad="38100" dist="19050" dir="2700000" algn="tl" rotWithShape="0">
                  <a:schemeClr val="dk1">
                    <a:alpha val="40000"/>
                  </a:schemeClr>
                </a:outerShdw>
              </a:effectLst>
            </a:endParaRPr>
          </a:p>
        </p:txBody>
      </p:sp>
      <p:sp>
        <p:nvSpPr>
          <p:cNvPr id="9" name="Content Placeholder 4"/>
          <p:cNvSpPr txBox="1">
            <a:spLocks/>
          </p:cNvSpPr>
          <p:nvPr/>
        </p:nvSpPr>
        <p:spPr>
          <a:xfrm>
            <a:off x="2565397" y="3986071"/>
            <a:ext cx="5888040" cy="1318991"/>
          </a:xfrm>
          <a:prstGeom prst="rect">
            <a:avLst/>
          </a:prstGeo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pPr marL="0" indent="0" algn="just">
              <a:buNone/>
            </a:pPr>
            <a:r>
              <a:rPr lang="en-US" dirty="0">
                <a:ln w="0"/>
                <a:solidFill>
                  <a:schemeClr val="tx1"/>
                </a:solidFill>
                <a:effectLst>
                  <a:outerShdw blurRad="38100" dist="19050" dir="2700000" algn="tl" rotWithShape="0">
                    <a:schemeClr val="dk1">
                      <a:alpha val="40000"/>
                    </a:schemeClr>
                  </a:outerShdw>
                </a:effectLst>
              </a:rPr>
              <a:t>Open loop congestion control policies are applied to prevent congestion before it happens. The congestion control is handled either by the source or the destination.</a:t>
            </a:r>
            <a:endParaRPr lang="en-US"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265612" y="3074007"/>
            <a:ext cx="6096000" cy="64633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3">
              <a:shade val="50000"/>
            </a:schemeClr>
          </a:lnRef>
          <a:fillRef idx="1">
            <a:schemeClr val="accent3"/>
          </a:fillRef>
          <a:effectRef idx="0">
            <a:schemeClr val="accent3"/>
          </a:effectRef>
          <a:fontRef idx="minor">
            <a:schemeClr val="lt1"/>
          </a:fontRef>
        </p:style>
        <p:txBody>
          <a:bodyPr>
            <a:spAutoFit/>
          </a:bodyPr>
          <a:lstStyle/>
          <a:p>
            <a:r>
              <a:rPr lang="en-US" dirty="0">
                <a:solidFill>
                  <a:srgbClr val="000000"/>
                </a:solidFill>
                <a:latin typeface="Open Sans"/>
              </a:rPr>
              <a:t>Closed loop congestion control technique is used to treat or alleviate congestion after it happens. </a:t>
            </a:r>
            <a:endParaRPr lang="en-US" dirty="0"/>
          </a:p>
        </p:txBody>
      </p:sp>
    </p:spTree>
    <p:extLst>
      <p:ext uri="{BB962C8B-B14F-4D97-AF65-F5344CB8AC3E}">
        <p14:creationId xmlns:p14="http://schemas.microsoft.com/office/powerpoint/2010/main" val="733548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937" y="0"/>
            <a:ext cx="10308688" cy="633190"/>
          </a:xfrm>
        </p:spPr>
        <p:txBody>
          <a:bodyPr>
            <a:normAutofit fontScale="90000"/>
          </a:bodyPr>
          <a:lstStyle/>
          <a:p>
            <a:r>
              <a:rPr lang="en-US" b="1" dirty="0">
                <a:solidFill>
                  <a:srgbClr val="0070C0"/>
                </a:solidFill>
                <a:effectLst>
                  <a:outerShdw blurRad="38100" dist="38100" dir="2700000" algn="tl">
                    <a:srgbClr val="000000">
                      <a:alpha val="43137"/>
                    </a:srgbClr>
                  </a:outerShdw>
                </a:effectLst>
              </a:rPr>
              <a:t>Congestion: </a:t>
            </a:r>
            <a:r>
              <a:rPr lang="en-US" b="1" dirty="0" smtClean="0">
                <a:solidFill>
                  <a:srgbClr val="0070C0"/>
                </a:solidFill>
                <a:effectLst>
                  <a:outerShdw blurRad="38100" dist="38100" dir="2700000" algn="tl">
                    <a:srgbClr val="000000">
                      <a:alpha val="43137"/>
                    </a:srgbClr>
                  </a:outerShdw>
                </a:effectLst>
              </a:rPr>
              <a:t>Open loop </a:t>
            </a:r>
            <a:r>
              <a:rPr lang="en-US" b="1" dirty="0" smtClean="0"/>
              <a:t>Congestion </a:t>
            </a:r>
            <a:r>
              <a:rPr lang="en-US" b="1" dirty="0"/>
              <a:t>Control</a:t>
            </a:r>
            <a:endParaRPr lang="en-US" b="1" dirty="0">
              <a:solidFill>
                <a:srgbClr val="0070C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603248" y="1276350"/>
            <a:ext cx="11398251" cy="5353050"/>
          </a:xfrm>
        </p:spPr>
        <p:txBody>
          <a:bodyPr>
            <a:normAutofit/>
          </a:bodyPr>
          <a:lstStyle/>
          <a:p>
            <a:r>
              <a:rPr lang="en-US" sz="2000" b="1" dirty="0"/>
              <a:t>Retransmission Policy</a:t>
            </a:r>
          </a:p>
          <a:p>
            <a:pPr lvl="1"/>
            <a:r>
              <a:rPr lang="en-US" sz="1800" dirty="0" smtClean="0"/>
              <a:t>The </a:t>
            </a:r>
            <a:r>
              <a:rPr lang="en-US" sz="1800" dirty="0"/>
              <a:t>sender retransmits a packet, if it feels that the packet it has sent is lost or corrupted.</a:t>
            </a:r>
          </a:p>
          <a:p>
            <a:pPr lvl="1"/>
            <a:r>
              <a:rPr lang="en-US" sz="1800" dirty="0" smtClean="0"/>
              <a:t>However </a:t>
            </a:r>
            <a:r>
              <a:rPr lang="en-US" sz="1800" dirty="0"/>
              <a:t>retransmission in general may increase the congestion in the network. But we need to implement good retransmission policy to prevent congestion.</a:t>
            </a:r>
          </a:p>
          <a:p>
            <a:pPr lvl="1"/>
            <a:r>
              <a:rPr lang="en-US" sz="1800" dirty="0" smtClean="0"/>
              <a:t>The </a:t>
            </a:r>
            <a:r>
              <a:rPr lang="en-US" sz="1800" dirty="0"/>
              <a:t>retransmission policy and the retransmission timers need to be designed to optimize efficiency and at the same time prevent the congestion.</a:t>
            </a:r>
          </a:p>
          <a:p>
            <a:r>
              <a:rPr lang="en-US" sz="2000" b="1" dirty="0"/>
              <a:t>Window Policy</a:t>
            </a:r>
          </a:p>
          <a:p>
            <a:pPr lvl="1"/>
            <a:r>
              <a:rPr lang="en-US" sz="1800" dirty="0" smtClean="0"/>
              <a:t>To </a:t>
            </a:r>
            <a:r>
              <a:rPr lang="en-US" sz="1800" dirty="0"/>
              <a:t>implement window policy, selective reject window method is used for congestion control.</a:t>
            </a:r>
          </a:p>
          <a:p>
            <a:pPr lvl="1"/>
            <a:r>
              <a:rPr lang="en-US" sz="1800" dirty="0" smtClean="0"/>
              <a:t>Selective </a:t>
            </a:r>
            <a:r>
              <a:rPr lang="en-US" sz="1800" dirty="0"/>
              <a:t>Reject method is preferred over Go-back-n window as in Go-back-n method, when timer for a packet times out, several packets are resent, although some may have arrived safely at the receiver. Thus, this duplication may make congestion worse.</a:t>
            </a:r>
          </a:p>
          <a:p>
            <a:pPr lvl="1"/>
            <a:r>
              <a:rPr lang="en-US" sz="1800" dirty="0" smtClean="0"/>
              <a:t>Selective </a:t>
            </a:r>
            <a:r>
              <a:rPr lang="en-US" sz="1800" dirty="0"/>
              <a:t>reject method sends only the specific lost or damaged packets.</a:t>
            </a:r>
          </a:p>
        </p:txBody>
      </p:sp>
      <p:sp>
        <p:nvSpPr>
          <p:cNvPr id="6" name="Date Placeholder 5"/>
          <p:cNvSpPr>
            <a:spLocks noGrp="1"/>
          </p:cNvSpPr>
          <p:nvPr>
            <p:ph type="dt" sz="half" idx="10"/>
          </p:nvPr>
        </p:nvSpPr>
        <p:spPr/>
        <p:txBody>
          <a:bodyPr/>
          <a:lstStyle/>
          <a:p>
            <a:fld id="{07E330C3-3082-41FA-A105-A58BE1E9271E}" type="datetime1">
              <a:rPr lang="en-US" smtClean="0"/>
              <a:t>8/6/2018</a:t>
            </a:fld>
            <a:endParaRPr lang="en-US"/>
          </a:p>
        </p:txBody>
      </p:sp>
      <p:sp>
        <p:nvSpPr>
          <p:cNvPr id="7" name="Slide Number Placeholder 6"/>
          <p:cNvSpPr>
            <a:spLocks noGrp="1"/>
          </p:cNvSpPr>
          <p:nvPr>
            <p:ph type="sldNum" sz="quarter" idx="12"/>
          </p:nvPr>
        </p:nvSpPr>
        <p:spPr/>
        <p:txBody>
          <a:bodyPr/>
          <a:lstStyle/>
          <a:p>
            <a:fld id="{E2935638-B765-47F3-8268-D91739E6E491}" type="slidenum">
              <a:rPr lang="en-US" smtClean="0"/>
              <a:t>8</a:t>
            </a:fld>
            <a:endParaRPr lang="en-US"/>
          </a:p>
        </p:txBody>
      </p:sp>
    </p:spTree>
    <p:extLst>
      <p:ext uri="{BB962C8B-B14F-4D97-AF65-F5344CB8AC3E}">
        <p14:creationId xmlns:p14="http://schemas.microsoft.com/office/powerpoint/2010/main" val="233188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4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937" y="0"/>
            <a:ext cx="10308688" cy="633190"/>
          </a:xfrm>
        </p:spPr>
        <p:txBody>
          <a:bodyPr>
            <a:normAutofit fontScale="90000"/>
          </a:bodyPr>
          <a:lstStyle/>
          <a:p>
            <a:r>
              <a:rPr lang="en-US" b="1" dirty="0">
                <a:solidFill>
                  <a:srgbClr val="0070C0"/>
                </a:solidFill>
                <a:effectLst>
                  <a:outerShdw blurRad="38100" dist="38100" dir="2700000" algn="tl">
                    <a:srgbClr val="000000">
                      <a:alpha val="43137"/>
                    </a:srgbClr>
                  </a:outerShdw>
                </a:effectLst>
              </a:rPr>
              <a:t>Congestion: </a:t>
            </a:r>
            <a:r>
              <a:rPr lang="en-US" b="1" dirty="0" smtClean="0">
                <a:solidFill>
                  <a:srgbClr val="0070C0"/>
                </a:solidFill>
                <a:effectLst>
                  <a:outerShdw blurRad="38100" dist="38100" dir="2700000" algn="tl">
                    <a:srgbClr val="000000">
                      <a:alpha val="43137"/>
                    </a:srgbClr>
                  </a:outerShdw>
                </a:effectLst>
              </a:rPr>
              <a:t>Open loop </a:t>
            </a:r>
            <a:r>
              <a:rPr lang="en-US" b="1" dirty="0" smtClean="0"/>
              <a:t>Congestion </a:t>
            </a:r>
            <a:r>
              <a:rPr lang="en-US" b="1" dirty="0"/>
              <a:t>Control</a:t>
            </a:r>
            <a:endParaRPr lang="en-US" b="1" dirty="0">
              <a:solidFill>
                <a:srgbClr val="0070C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603248" y="1276350"/>
            <a:ext cx="11398251" cy="5353050"/>
          </a:xfrm>
        </p:spPr>
        <p:txBody>
          <a:bodyPr>
            <a:normAutofit/>
          </a:bodyPr>
          <a:lstStyle/>
          <a:p>
            <a:r>
              <a:rPr lang="en-US" sz="2000" b="1" dirty="0"/>
              <a:t>Acknowledgement Policy</a:t>
            </a:r>
          </a:p>
          <a:p>
            <a:pPr lvl="1"/>
            <a:r>
              <a:rPr lang="en-US" sz="1800" dirty="0" smtClean="0"/>
              <a:t>The </a:t>
            </a:r>
            <a:r>
              <a:rPr lang="en-US" sz="1800" dirty="0"/>
              <a:t>acknowledgement policy imposed by the receiver may also affect congestion.</a:t>
            </a:r>
          </a:p>
          <a:p>
            <a:pPr lvl="1"/>
            <a:r>
              <a:rPr lang="en-US" sz="1800" dirty="0" smtClean="0"/>
              <a:t>If </a:t>
            </a:r>
            <a:r>
              <a:rPr lang="en-US" sz="1800" dirty="0"/>
              <a:t>the receiver does not acknowledge every packet it receives it may slow down the sender and help prevent congestion.</a:t>
            </a:r>
          </a:p>
          <a:p>
            <a:pPr lvl="1"/>
            <a:r>
              <a:rPr lang="en-US" sz="1800" dirty="0" smtClean="0"/>
              <a:t>Acknowledgments </a:t>
            </a:r>
            <a:r>
              <a:rPr lang="en-US" sz="1800" dirty="0"/>
              <a:t>also add to the traffic load on the network. Thus, by sending fewer acknowledgements we can reduce load on the network.</a:t>
            </a:r>
          </a:p>
          <a:p>
            <a:pPr lvl="1"/>
            <a:r>
              <a:rPr lang="en-US" sz="1800" dirty="0" smtClean="0"/>
              <a:t>To </a:t>
            </a:r>
            <a:r>
              <a:rPr lang="en-US" sz="1800" dirty="0"/>
              <a:t>implement it, several approaches can be used:</a:t>
            </a:r>
          </a:p>
          <a:p>
            <a:pPr marL="857250" lvl="2" indent="0">
              <a:buNone/>
            </a:pPr>
            <a:r>
              <a:rPr lang="en-US" sz="1600" dirty="0"/>
              <a:t>1. A receiver may send an acknowledgement only if it has a packet to be sent.</a:t>
            </a:r>
          </a:p>
          <a:p>
            <a:pPr marL="857250" lvl="2" indent="0">
              <a:buNone/>
            </a:pPr>
            <a:r>
              <a:rPr lang="en-US" sz="1600" dirty="0"/>
              <a:t>2. A receiver may send an acknowledgement when a timer expires.</a:t>
            </a:r>
          </a:p>
          <a:p>
            <a:pPr marL="857250" lvl="2" indent="0">
              <a:buNone/>
            </a:pPr>
            <a:r>
              <a:rPr lang="en-US" sz="1600" dirty="0"/>
              <a:t>3. A receiver may also decide to acknowledge only </a:t>
            </a:r>
            <a:r>
              <a:rPr lang="en-US" sz="1600" i="1" dirty="0"/>
              <a:t>N </a:t>
            </a:r>
            <a:r>
              <a:rPr lang="en-US" sz="1600" dirty="0"/>
              <a:t>packets at a time.</a:t>
            </a:r>
          </a:p>
          <a:p>
            <a:r>
              <a:rPr lang="en-US" sz="2000" b="1" dirty="0"/>
              <a:t>Discarding Policy</a:t>
            </a:r>
          </a:p>
          <a:p>
            <a:pPr lvl="1"/>
            <a:r>
              <a:rPr lang="en-US" sz="1800" dirty="0" smtClean="0"/>
              <a:t>A </a:t>
            </a:r>
            <a:r>
              <a:rPr lang="en-US" sz="1800" dirty="0"/>
              <a:t>router may discard less sensitive packets when congestion is likely to happen.</a:t>
            </a:r>
          </a:p>
          <a:p>
            <a:pPr lvl="1"/>
            <a:r>
              <a:rPr lang="en-US" sz="1800" dirty="0" smtClean="0"/>
              <a:t>Such </a:t>
            </a:r>
            <a:r>
              <a:rPr lang="en-US" sz="1800" dirty="0"/>
              <a:t>a discarding policy may prevent congestion and at the same time may not harm the integrity of the transmission</a:t>
            </a:r>
            <a:r>
              <a:rPr lang="en-US" sz="1800" dirty="0" smtClean="0"/>
              <a:t>.</a:t>
            </a:r>
            <a:endParaRPr lang="en-US" sz="1800" dirty="0"/>
          </a:p>
        </p:txBody>
      </p:sp>
      <p:sp>
        <p:nvSpPr>
          <p:cNvPr id="6" name="Date Placeholder 5"/>
          <p:cNvSpPr>
            <a:spLocks noGrp="1"/>
          </p:cNvSpPr>
          <p:nvPr>
            <p:ph type="dt" sz="half" idx="10"/>
          </p:nvPr>
        </p:nvSpPr>
        <p:spPr/>
        <p:txBody>
          <a:bodyPr/>
          <a:lstStyle/>
          <a:p>
            <a:fld id="{07E330C3-3082-41FA-A105-A58BE1E9271E}" type="datetime1">
              <a:rPr lang="en-US" smtClean="0"/>
              <a:t>8/6/2018</a:t>
            </a:fld>
            <a:endParaRPr lang="en-US"/>
          </a:p>
        </p:txBody>
      </p:sp>
      <p:sp>
        <p:nvSpPr>
          <p:cNvPr id="7" name="Slide Number Placeholder 6"/>
          <p:cNvSpPr>
            <a:spLocks noGrp="1"/>
          </p:cNvSpPr>
          <p:nvPr>
            <p:ph type="sldNum" sz="quarter" idx="12"/>
          </p:nvPr>
        </p:nvSpPr>
        <p:spPr/>
        <p:txBody>
          <a:bodyPr/>
          <a:lstStyle/>
          <a:p>
            <a:fld id="{E2935638-B765-47F3-8268-D91739E6E491}" type="slidenum">
              <a:rPr lang="en-US" smtClean="0"/>
              <a:t>9</a:t>
            </a:fld>
            <a:endParaRPr lang="en-US"/>
          </a:p>
        </p:txBody>
      </p:sp>
    </p:spTree>
    <p:extLst>
      <p:ext uri="{BB962C8B-B14F-4D97-AF65-F5344CB8AC3E}">
        <p14:creationId xmlns:p14="http://schemas.microsoft.com/office/powerpoint/2010/main" val="4293270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74</TotalTime>
  <Words>1684</Words>
  <Application>Microsoft Office PowerPoint</Application>
  <PresentationFormat>Widescreen</PresentationFormat>
  <Paragraphs>168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Rounded MT Bold</vt:lpstr>
      <vt:lpstr>Bahnschrift</vt:lpstr>
      <vt:lpstr>Calibri</vt:lpstr>
      <vt:lpstr>Century Gothic</vt:lpstr>
      <vt:lpstr>Open Sans</vt:lpstr>
      <vt:lpstr>Wingdings</vt:lpstr>
      <vt:lpstr>Wingdings 3</vt:lpstr>
      <vt:lpstr>Wisp</vt:lpstr>
      <vt:lpstr>COMPUTER NETWORKS</vt:lpstr>
      <vt:lpstr>What is Congestion?</vt:lpstr>
      <vt:lpstr>What is Congestion?</vt:lpstr>
      <vt:lpstr>Congestion: Cause </vt:lpstr>
      <vt:lpstr>Congestion: Cause</vt:lpstr>
      <vt:lpstr>Congestion: How to correct the Congestion?</vt:lpstr>
      <vt:lpstr>Congestion: Congestion Control</vt:lpstr>
      <vt:lpstr>Congestion: Open loop Congestion Control</vt:lpstr>
      <vt:lpstr>Congestion: Open loop Congestion Control</vt:lpstr>
      <vt:lpstr>Congestion: Open loop Congestion Control</vt:lpstr>
      <vt:lpstr>Congestion: Closed loop Congestion Control</vt:lpstr>
      <vt:lpstr>Congestion: Closed loop Congestion Control</vt:lpstr>
      <vt:lpstr>Congestion: Closed loop Congestion Control</vt:lpstr>
      <vt:lpstr>Congestion: Closed loop Congestion Control</vt:lpstr>
      <vt:lpstr>Congestion: Congestion control algorithms </vt:lpstr>
      <vt:lpstr>Congestion: Congestion control algorithms </vt:lpstr>
      <vt:lpstr>Congestion: Congestion control algorithms </vt:lpstr>
      <vt:lpstr>Congestion: Congestion control algorithms </vt:lpstr>
    </vt:vector>
  </TitlesOfParts>
  <Company>SOFTECH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ANIL SHRESTHA</dc:title>
  <dc:creator>Anil Shrestha</dc:creator>
  <cp:lastModifiedBy>Anil Shrestha</cp:lastModifiedBy>
  <cp:revision>28</cp:revision>
  <dcterms:created xsi:type="dcterms:W3CDTF">2018-07-09T09:52:34Z</dcterms:created>
  <dcterms:modified xsi:type="dcterms:W3CDTF">2018-08-06T04:50:46Z</dcterms:modified>
</cp:coreProperties>
</file>