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3"/>
  </p:notesMasterIdLst>
  <p:handoutMasterIdLst>
    <p:handoutMasterId r:id="rId54"/>
  </p:handoutMasterIdLst>
  <p:sldIdLst>
    <p:sldId id="346" r:id="rId2"/>
    <p:sldId id="349" r:id="rId3"/>
    <p:sldId id="350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402" r:id="rId34"/>
    <p:sldId id="381" r:id="rId35"/>
    <p:sldId id="406" r:id="rId36"/>
    <p:sldId id="404" r:id="rId37"/>
    <p:sldId id="407" r:id="rId38"/>
    <p:sldId id="408" r:id="rId39"/>
    <p:sldId id="409" r:id="rId40"/>
    <p:sldId id="382" r:id="rId41"/>
    <p:sldId id="383" r:id="rId42"/>
    <p:sldId id="384" r:id="rId43"/>
    <p:sldId id="385" r:id="rId44"/>
    <p:sldId id="386" r:id="rId45"/>
    <p:sldId id="387" r:id="rId46"/>
    <p:sldId id="388" r:id="rId47"/>
    <p:sldId id="389" r:id="rId48"/>
    <p:sldId id="390" r:id="rId49"/>
    <p:sldId id="410" r:id="rId50"/>
    <p:sldId id="411" r:id="rId51"/>
    <p:sldId id="393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8" autoAdjust="0"/>
    <p:restoredTop sz="94249" autoAdjust="0"/>
  </p:normalViewPr>
  <p:slideViewPr>
    <p:cSldViewPr>
      <p:cViewPr>
        <p:scale>
          <a:sx n="52" d="100"/>
          <a:sy n="52" d="100"/>
        </p:scale>
        <p:origin x="-2298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F22554-226E-4AA4-ABAB-50BF04A25707}" type="datetimeFigureOut">
              <a:rPr lang="en-US"/>
              <a:pPr>
                <a:defRPr/>
              </a:pPr>
              <a:t>6/3/2019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24B66E-3F17-44DA-8A74-381DC518CD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617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76D4C77-DCDA-4383-A59B-DF6FE4D0FE51}" type="datetimeFigureOut">
              <a:rPr lang="en-US"/>
              <a:pPr>
                <a:defRPr/>
              </a:pPr>
              <a:t>6/3/2019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AE0FFE-3364-4E2A-8673-BD1BE1B8C6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9571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AE0FFE-3364-4E2A-8673-BD1BE1B8C6C9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07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F5CED-5945-48A8-BBC5-8C5A1B69D4D8}" type="datetime1">
              <a:rPr lang="en-US" smtClean="0"/>
              <a:t>6/3/2019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B7B8-66FD-40B9-AAE5-1267EA9CDE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1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C5BB-CEF5-4A6D-8BFA-1AD23D941A04}" type="datetime1">
              <a:rPr lang="en-US" smtClean="0"/>
              <a:t>6/3/2019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2E32-B3FA-40A8-8AE9-8AB7F369D4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1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FBFD2-BB8D-4EED-AEA8-C3CCAD8DB6FA}" type="datetime1">
              <a:rPr lang="en-US" smtClean="0"/>
              <a:t>6/3/2019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E62C8-3344-406C-8E88-1D92D4242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74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C5D1B-EEAB-4F4B-9A87-E9D2258CF68F}" type="datetime1">
              <a:rPr lang="en-US" smtClean="0"/>
              <a:t>6/3/2019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653-CCC0-48E7-856E-A847FC205D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F3007-95AA-4B4C-B8B5-0E7D32D9A4B4}" type="datetime1">
              <a:rPr lang="en-US" smtClean="0"/>
              <a:t>6/3/2019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09B17-5B66-4AF5-BE92-22C865931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2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80BBB-0766-4942-BFE2-C497FC13EA1B}" type="datetime1">
              <a:rPr lang="en-US" smtClean="0"/>
              <a:t>6/3/2019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1917-BB2C-4D54-A957-EA6615435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934FE-ED4E-438F-B76C-DE6F30EC3C04}" type="datetime1">
              <a:rPr lang="en-US" smtClean="0"/>
              <a:t>6/3/2019</a:t>
            </a:fld>
            <a:endParaRPr lang="en-GB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A021-D738-4E7C-8ED9-F013C5B059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7666A-8296-4427-846B-AA4542FCA48F}" type="datetime1">
              <a:rPr lang="en-US" smtClean="0"/>
              <a:t>6/3/2019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6519C-6693-47B3-9163-61E76B53F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625DA-C330-41E3-975E-175958E1744C}" type="datetime1">
              <a:rPr lang="en-US" smtClean="0"/>
              <a:t>6/3/2019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7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DF362-4A59-41A0-8FBC-F00C7756F1D5}" type="datetime1">
              <a:rPr lang="en-US" smtClean="0"/>
              <a:t>6/3/2019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C6B5-3FB8-457A-A340-31B8CF227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C5EE2-EE6B-4830-94D7-D762D7371144}" type="datetime1">
              <a:rPr lang="en-US" smtClean="0"/>
              <a:t>6/3/2019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7F5E-CF66-46E9-91B8-9F231B24B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498B9D8-18ED-4747-8B54-D173B54FB777}" type="datetime1">
              <a:rPr lang="en-US" smtClean="0"/>
              <a:t>6/3/2019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79ABAF3-6F8E-4076-9130-6C66F07E06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3" r:id="rId2"/>
    <p:sldLayoutId id="2147483942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43" r:id="rId9"/>
    <p:sldLayoutId id="2147483939" r:id="rId10"/>
    <p:sldLayoutId id="214748394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0992" y="1124744"/>
            <a:ext cx="8064896" cy="1224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lang="en-US" sz="5400" spc="0" baseline="2980" dirty="0" smtClean="0">
                <a:latin typeface="Book Antiqua"/>
                <a:cs typeface="Book Antiqua"/>
              </a:rPr>
              <a:t>Digital </a:t>
            </a:r>
            <a:r>
              <a:rPr lang="en-US" sz="5400" spc="0" baseline="2980" dirty="0" smtClean="0">
                <a:latin typeface="Book Antiqua"/>
                <a:cs typeface="Book Antiqua"/>
              </a:rPr>
              <a:t>Systems </a:t>
            </a:r>
            <a:r>
              <a:rPr lang="en-US" sz="5400" spc="0" baseline="2980" dirty="0" smtClean="0">
                <a:latin typeface="Book Antiqua"/>
                <a:cs typeface="Book Antiqua"/>
              </a:rPr>
              <a:t>and Number Systems</a:t>
            </a:r>
            <a:endParaRPr sz="3600" dirty="0">
              <a:latin typeface="Book Antiqua"/>
              <a:cs typeface="Book Antiqu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00708" y="3078883"/>
            <a:ext cx="6895292" cy="3086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28824" marR="2582092">
              <a:lnSpc>
                <a:spcPts val="3775"/>
              </a:lnSpc>
              <a:spcBef>
                <a:spcPts val="188"/>
              </a:spcBef>
            </a:pPr>
            <a:r>
              <a:rPr lang="en-US" sz="3600" dirty="0" smtClean="0">
                <a:latin typeface="Times New Roman"/>
                <a:cs typeface="Times New Roman"/>
              </a:rPr>
              <a:t>Unit -1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4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8532749" y="6656387"/>
            <a:ext cx="539750" cy="171448"/>
          </a:xfrm>
          <a:custGeom>
            <a:avLst/>
            <a:gdLst/>
            <a:ahLst/>
            <a:cxnLst/>
            <a:rect l="l" t="t" r="r" b="b"/>
            <a:pathLst>
              <a:path w="539750" h="171448">
                <a:moveTo>
                  <a:pt x="396875" y="114298"/>
                </a:moveTo>
                <a:lnTo>
                  <a:pt x="368299" y="114298"/>
                </a:lnTo>
                <a:lnTo>
                  <a:pt x="368300" y="171448"/>
                </a:lnTo>
                <a:lnTo>
                  <a:pt x="539750" y="85723"/>
                </a:lnTo>
                <a:lnTo>
                  <a:pt x="396875" y="114298"/>
                </a:lnTo>
                <a:close/>
              </a:path>
              <a:path w="539750" h="171448">
                <a:moveTo>
                  <a:pt x="396875" y="57150"/>
                </a:moveTo>
                <a:lnTo>
                  <a:pt x="368300" y="0"/>
                </a:lnTo>
                <a:lnTo>
                  <a:pt x="368299" y="57150"/>
                </a:lnTo>
                <a:lnTo>
                  <a:pt x="396875" y="57150"/>
                </a:lnTo>
                <a:close/>
              </a:path>
              <a:path w="539750" h="171448">
                <a:moveTo>
                  <a:pt x="0" y="57150"/>
                </a:moveTo>
                <a:lnTo>
                  <a:pt x="0" y="114298"/>
                </a:lnTo>
                <a:lnTo>
                  <a:pt x="396875" y="114298"/>
                </a:lnTo>
                <a:lnTo>
                  <a:pt x="539750" y="85723"/>
                </a:lnTo>
                <a:lnTo>
                  <a:pt x="368300" y="0"/>
                </a:lnTo>
                <a:lnTo>
                  <a:pt x="396875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11476" y="3970401"/>
            <a:ext cx="4140200" cy="0"/>
          </a:xfrm>
          <a:custGeom>
            <a:avLst/>
            <a:gdLst/>
            <a:ahLst/>
            <a:cxnLst/>
            <a:rect l="l" t="t" r="r" b="b"/>
            <a:pathLst>
              <a:path w="4140200">
                <a:moveTo>
                  <a:pt x="41402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58763" y="4496562"/>
            <a:ext cx="553212" cy="553212"/>
          </a:xfrm>
          <a:custGeom>
            <a:avLst/>
            <a:gdLst/>
            <a:ahLst/>
            <a:cxnLst/>
            <a:rect l="l" t="t" r="r" b="b"/>
            <a:pathLst>
              <a:path w="553212" h="553212">
                <a:moveTo>
                  <a:pt x="418464" y="445515"/>
                </a:moveTo>
                <a:lnTo>
                  <a:pt x="405003" y="432053"/>
                </a:lnTo>
                <a:lnTo>
                  <a:pt x="351155" y="485901"/>
                </a:lnTo>
                <a:lnTo>
                  <a:pt x="553212" y="553212"/>
                </a:lnTo>
                <a:lnTo>
                  <a:pt x="418464" y="445515"/>
                </a:lnTo>
                <a:close/>
              </a:path>
              <a:path w="553212" h="553212">
                <a:moveTo>
                  <a:pt x="485902" y="351155"/>
                </a:moveTo>
                <a:lnTo>
                  <a:pt x="431929" y="405127"/>
                </a:lnTo>
                <a:lnTo>
                  <a:pt x="445388" y="418592"/>
                </a:lnTo>
                <a:lnTo>
                  <a:pt x="485902" y="351155"/>
                </a:lnTo>
                <a:close/>
              </a:path>
              <a:path w="553212" h="553212">
                <a:moveTo>
                  <a:pt x="26924" y="0"/>
                </a:moveTo>
                <a:lnTo>
                  <a:pt x="0" y="27050"/>
                </a:lnTo>
                <a:lnTo>
                  <a:pt x="405003" y="432053"/>
                </a:lnTo>
                <a:lnTo>
                  <a:pt x="418464" y="445515"/>
                </a:lnTo>
                <a:lnTo>
                  <a:pt x="553212" y="553212"/>
                </a:lnTo>
                <a:lnTo>
                  <a:pt x="485902" y="351155"/>
                </a:lnTo>
                <a:lnTo>
                  <a:pt x="445388" y="418592"/>
                </a:lnTo>
                <a:lnTo>
                  <a:pt x="431929" y="405127"/>
                </a:lnTo>
                <a:lnTo>
                  <a:pt x="2692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22778" y="713848"/>
            <a:ext cx="388147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r>
              <a:rPr lang="en-US" sz="5400" spc="0" baseline="2980" dirty="0" smtClean="0">
                <a:latin typeface="Book Antiqua"/>
                <a:cs typeface="Book Antiqua"/>
              </a:rPr>
              <a:t> </a:t>
            </a:r>
            <a:r>
              <a:rPr lang="en-US" sz="5400" baseline="2980" dirty="0">
                <a:latin typeface="Book Antiqua"/>
                <a:cs typeface="Book Antiqua"/>
              </a:rPr>
              <a:t>Addition</a:t>
            </a:r>
            <a:endParaRPr lang="en-US" sz="5400" dirty="0">
              <a:latin typeface="Book Antiqua"/>
              <a:cs typeface="Book Antiqua"/>
            </a:endParaRPr>
          </a:p>
          <a:p>
            <a:pPr marL="12700">
              <a:lnSpc>
                <a:spcPts val="3800"/>
              </a:lnSpc>
              <a:spcBef>
                <a:spcPts val="190"/>
              </a:spcBef>
            </a:pPr>
            <a:endParaRPr sz="5400" dirty="0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5978" y="1376398"/>
            <a:ext cx="13939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Colu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86229" y="1376398"/>
            <a:ext cx="11559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Addit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50896" y="2351802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0646" y="2351802"/>
            <a:ext cx="256407" cy="922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0523" y="2351802"/>
            <a:ext cx="256407" cy="1461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1030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0273" y="2351802"/>
            <a:ext cx="256407" cy="1461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1030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0150" y="2351802"/>
            <a:ext cx="257352" cy="1461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42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944">
              <a:lnSpc>
                <a:spcPct val="95825"/>
              </a:lnSpc>
              <a:spcBef>
                <a:spcPts val="89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3842">
              <a:lnSpc>
                <a:spcPct val="95825"/>
              </a:lnSpc>
              <a:spcBef>
                <a:spcPts val="1030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1170" y="2351802"/>
            <a:ext cx="256407" cy="1461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1030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0920" y="2893212"/>
            <a:ext cx="256407" cy="920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882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75780" y="2924401"/>
            <a:ext cx="244855" cy="867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9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25715" y="2924401"/>
            <a:ext cx="375920" cy="867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61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9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23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4554" y="3434252"/>
            <a:ext cx="28603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+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75780" y="4134457"/>
            <a:ext cx="2448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5715" y="4134457"/>
            <a:ext cx="3759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84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0896" y="4152290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0646" y="4152290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0523" y="4152290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0273" y="4152290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1293" y="4152290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1170" y="4152290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0920" y="4152290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00418" y="5027311"/>
            <a:ext cx="1025515" cy="444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50"/>
              </a:lnSpc>
              <a:spcBef>
                <a:spcPts val="172"/>
              </a:spcBef>
            </a:pPr>
            <a:r>
              <a:rPr sz="4200" b="1" spc="0" baseline="8282" dirty="0" smtClean="0">
                <a:latin typeface="Times New Roman"/>
                <a:cs typeface="Times New Roman"/>
              </a:rPr>
              <a:t>≥ (</a:t>
            </a:r>
            <a:r>
              <a:rPr sz="4200" b="1" spc="4" baseline="8282" dirty="0" smtClean="0">
                <a:latin typeface="Times New Roman"/>
                <a:cs typeface="Times New Roman"/>
              </a:rPr>
              <a:t>2</a:t>
            </a:r>
            <a:r>
              <a:rPr sz="4200" b="1" spc="9" baseline="8282" dirty="0" smtClean="0">
                <a:latin typeface="Times New Roman"/>
                <a:cs typeface="Times New Roman"/>
              </a:rPr>
              <a:t>)</a:t>
            </a:r>
            <a:r>
              <a:rPr sz="2775" b="1" spc="0" baseline="-7834" dirty="0" smtClean="0">
                <a:latin typeface="Times New Roman"/>
                <a:cs typeface="Times New Roman"/>
              </a:rPr>
              <a:t>10</a:t>
            </a:r>
            <a:endParaRPr sz="18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94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2232025" y="4149725"/>
            <a:ext cx="4319651" cy="0"/>
          </a:xfrm>
          <a:custGeom>
            <a:avLst/>
            <a:gdLst/>
            <a:ahLst/>
            <a:cxnLst/>
            <a:rect l="l" t="t" r="r" b="b"/>
            <a:pathLst>
              <a:path w="4319651">
                <a:moveTo>
                  <a:pt x="4319651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32475" y="2151507"/>
            <a:ext cx="727709" cy="377316"/>
          </a:xfrm>
          <a:custGeom>
            <a:avLst/>
            <a:gdLst/>
            <a:ahLst/>
            <a:cxnLst/>
            <a:rect l="l" t="t" r="r" b="b"/>
            <a:pathLst>
              <a:path w="727709" h="377316">
                <a:moveTo>
                  <a:pt x="161799" y="275060"/>
                </a:moveTo>
                <a:lnTo>
                  <a:pt x="127635" y="206882"/>
                </a:lnTo>
                <a:lnTo>
                  <a:pt x="0" y="377316"/>
                </a:lnTo>
                <a:lnTo>
                  <a:pt x="212978" y="377189"/>
                </a:lnTo>
                <a:lnTo>
                  <a:pt x="178848" y="309082"/>
                </a:lnTo>
                <a:lnTo>
                  <a:pt x="161798" y="317626"/>
                </a:lnTo>
                <a:lnTo>
                  <a:pt x="144779" y="283590"/>
                </a:lnTo>
                <a:lnTo>
                  <a:pt x="161799" y="275060"/>
                </a:lnTo>
                <a:close/>
              </a:path>
              <a:path w="727709" h="377316">
                <a:moveTo>
                  <a:pt x="144779" y="283590"/>
                </a:moveTo>
                <a:lnTo>
                  <a:pt x="161798" y="317626"/>
                </a:lnTo>
                <a:lnTo>
                  <a:pt x="178848" y="309082"/>
                </a:lnTo>
                <a:lnTo>
                  <a:pt x="727709" y="34035"/>
                </a:lnTo>
                <a:lnTo>
                  <a:pt x="710565" y="0"/>
                </a:lnTo>
                <a:lnTo>
                  <a:pt x="161799" y="275060"/>
                </a:lnTo>
                <a:lnTo>
                  <a:pt x="144779" y="28359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32426" y="3159125"/>
            <a:ext cx="360299" cy="180975"/>
          </a:xfrm>
          <a:custGeom>
            <a:avLst/>
            <a:gdLst/>
            <a:ahLst/>
            <a:cxnLst/>
            <a:rect l="l" t="t" r="r" b="b"/>
            <a:pathLst>
              <a:path w="360299" h="180975">
                <a:moveTo>
                  <a:pt x="0" y="180975"/>
                </a:moveTo>
                <a:lnTo>
                  <a:pt x="360299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2676" y="3157474"/>
            <a:ext cx="360299" cy="180975"/>
          </a:xfrm>
          <a:custGeom>
            <a:avLst/>
            <a:gdLst/>
            <a:ahLst/>
            <a:cxnLst/>
            <a:rect l="l" t="t" r="r" b="b"/>
            <a:pathLst>
              <a:path w="360299" h="180975">
                <a:moveTo>
                  <a:pt x="0" y="180975"/>
                </a:moveTo>
                <a:lnTo>
                  <a:pt x="360299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71775" y="3151251"/>
            <a:ext cx="360425" cy="180975"/>
          </a:xfrm>
          <a:custGeom>
            <a:avLst/>
            <a:gdLst/>
            <a:ahLst/>
            <a:cxnLst/>
            <a:rect l="l" t="t" r="r" b="b"/>
            <a:pathLst>
              <a:path w="360425" h="180975">
                <a:moveTo>
                  <a:pt x="0" y="180975"/>
                </a:moveTo>
                <a:lnTo>
                  <a:pt x="360425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35325" y="2605151"/>
            <a:ext cx="539750" cy="179324"/>
          </a:xfrm>
          <a:custGeom>
            <a:avLst/>
            <a:gdLst/>
            <a:ahLst/>
            <a:cxnLst/>
            <a:rect l="l" t="t" r="r" b="b"/>
            <a:pathLst>
              <a:path w="539750" h="179324">
                <a:moveTo>
                  <a:pt x="0" y="179324"/>
                </a:moveTo>
                <a:lnTo>
                  <a:pt x="539750" y="0"/>
                </a:lnTo>
              </a:path>
            </a:pathLst>
          </a:custGeom>
          <a:ln w="28574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80462" y="319650"/>
            <a:ext cx="388306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r>
              <a:rPr sz="5400" spc="9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Subt</a:t>
            </a:r>
            <a:r>
              <a:rPr sz="5400" spc="9" baseline="2980" dirty="0" smtClean="0">
                <a:latin typeface="Book Antiqua"/>
                <a:cs typeface="Book Antiqua"/>
              </a:rPr>
              <a:t>r</a:t>
            </a:r>
            <a:r>
              <a:rPr sz="5400" spc="0" baseline="2980" dirty="0" smtClean="0">
                <a:latin typeface="Book Antiqua"/>
                <a:cs typeface="Book Antiqua"/>
              </a:rPr>
              <a:t>action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5978" y="1376398"/>
            <a:ext cx="13451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Borrow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36242" y="1376398"/>
            <a:ext cx="2064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7773" y="1376398"/>
            <a:ext cx="26094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“Bas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”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when needed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90646" y="1991258"/>
            <a:ext cx="256407" cy="1461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695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1230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10150" y="1991258"/>
            <a:ext cx="257550" cy="2001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42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3842" marR="198">
              <a:lnSpc>
                <a:spcPct val="95825"/>
              </a:lnSpc>
              <a:spcBef>
                <a:spcPts val="883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341">
              <a:lnSpc>
                <a:spcPct val="95825"/>
              </a:lnSpc>
              <a:spcBef>
                <a:spcPts val="1042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3842" marR="198">
              <a:lnSpc>
                <a:spcPct val="95825"/>
              </a:lnSpc>
              <a:spcBef>
                <a:spcPts val="1030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20967" y="1991258"/>
            <a:ext cx="1094547" cy="444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50"/>
              </a:lnSpc>
              <a:spcBef>
                <a:spcPts val="172"/>
              </a:spcBef>
            </a:pPr>
            <a:r>
              <a:rPr sz="4200" b="1" spc="0" baseline="8282" dirty="0" smtClean="0">
                <a:latin typeface="Times New Roman"/>
                <a:cs typeface="Times New Roman"/>
              </a:rPr>
              <a:t>=</a:t>
            </a:r>
            <a:r>
              <a:rPr sz="4200" b="1" spc="9" baseline="8282" dirty="0" smtClean="0">
                <a:latin typeface="Times New Roman"/>
                <a:cs typeface="Times New Roman"/>
              </a:rPr>
              <a:t> </a:t>
            </a:r>
            <a:r>
              <a:rPr sz="4200" b="1" spc="0" baseline="8282" dirty="0" smtClean="0">
                <a:latin typeface="Times New Roman"/>
                <a:cs typeface="Times New Roman"/>
              </a:rPr>
              <a:t>(</a:t>
            </a:r>
            <a:r>
              <a:rPr sz="4200" b="1" spc="9" baseline="8282" dirty="0" smtClean="0">
                <a:latin typeface="Times New Roman"/>
                <a:cs typeface="Times New Roman"/>
              </a:rPr>
              <a:t>1</a:t>
            </a:r>
            <a:r>
              <a:rPr sz="4200" b="1" spc="0" baseline="8282" dirty="0" smtClean="0">
                <a:latin typeface="Times New Roman"/>
                <a:cs typeface="Times New Roman"/>
              </a:rPr>
              <a:t>0</a:t>
            </a:r>
            <a:r>
              <a:rPr sz="4200" b="1" spc="9" baseline="8282" dirty="0" smtClean="0">
                <a:latin typeface="Times New Roman"/>
                <a:cs typeface="Times New Roman"/>
              </a:rPr>
              <a:t>)</a:t>
            </a:r>
            <a:r>
              <a:rPr sz="2775" b="1" spc="0" baseline="-7834" dirty="0" smtClean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50896" y="2531380"/>
            <a:ext cx="256209" cy="920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82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0523" y="2531380"/>
            <a:ext cx="256209" cy="1461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4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30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0273" y="2531380"/>
            <a:ext cx="257479" cy="1461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69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269">
              <a:lnSpc>
                <a:spcPct val="95825"/>
              </a:lnSpc>
              <a:spcBef>
                <a:spcPts val="894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269">
              <a:lnSpc>
                <a:spcPct val="95825"/>
              </a:lnSpc>
              <a:spcBef>
                <a:spcPts val="1030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51170" y="2531380"/>
            <a:ext cx="256209" cy="1461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4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30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0920" y="3072654"/>
            <a:ext cx="256209" cy="920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82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5780" y="3103979"/>
            <a:ext cx="244855" cy="900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00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25715" y="3103979"/>
            <a:ext cx="375920" cy="900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77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00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23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5906" y="3611925"/>
            <a:ext cx="28603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−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0896" y="4331732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0646" y="4331732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0523" y="4331732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0273" y="4331732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1293" y="4331732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1170" y="4331732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0920" y="4331732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5780" y="4364581"/>
            <a:ext cx="2448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25715" y="4364581"/>
            <a:ext cx="3759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54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97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71775" y="3068701"/>
            <a:ext cx="4319651" cy="0"/>
          </a:xfrm>
          <a:custGeom>
            <a:avLst/>
            <a:gdLst/>
            <a:ahLst/>
            <a:cxnLst/>
            <a:rect l="l" t="t" r="r" b="b"/>
            <a:pathLst>
              <a:path w="4319651">
                <a:moveTo>
                  <a:pt x="4319651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1775" y="5408676"/>
            <a:ext cx="4319651" cy="0"/>
          </a:xfrm>
          <a:custGeom>
            <a:avLst/>
            <a:gdLst/>
            <a:ahLst/>
            <a:cxnLst/>
            <a:rect l="l" t="t" r="r" b="b"/>
            <a:pathLst>
              <a:path w="4319651">
                <a:moveTo>
                  <a:pt x="4319651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98522" y="319650"/>
            <a:ext cx="143682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55674" y="319650"/>
            <a:ext cx="298688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Multi</a:t>
            </a:r>
            <a:r>
              <a:rPr sz="5400" spc="-9" baseline="2980" dirty="0" smtClean="0">
                <a:latin typeface="Book Antiqua"/>
                <a:cs typeface="Book Antiqua"/>
              </a:rPr>
              <a:t>p</a:t>
            </a:r>
            <a:r>
              <a:rPr sz="5400" spc="0" baseline="2980" dirty="0" smtClean="0">
                <a:latin typeface="Book Antiqua"/>
                <a:cs typeface="Book Antiqua"/>
              </a:rPr>
              <a:t>li</a:t>
            </a:r>
            <a:r>
              <a:rPr sz="5400" spc="-9" baseline="2980" dirty="0" smtClean="0">
                <a:latin typeface="Book Antiqua"/>
                <a:cs typeface="Book Antiqua"/>
              </a:rPr>
              <a:t>c</a:t>
            </a:r>
            <a:r>
              <a:rPr sz="5400" spc="0" baseline="2980" dirty="0" smtClean="0">
                <a:latin typeface="Book Antiqua"/>
                <a:cs typeface="Book Antiqua"/>
              </a:rPr>
              <a:t>ation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5978" y="1376398"/>
            <a:ext cx="7867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6934" y="1376398"/>
            <a:ext cx="3759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57934" y="1376398"/>
            <a:ext cx="3929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bit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1375" y="1991258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91125" y="1991258"/>
            <a:ext cx="256407" cy="920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883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31002" y="1991258"/>
            <a:ext cx="256407" cy="920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883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71006" y="1991258"/>
            <a:ext cx="257423" cy="920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16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214">
              <a:lnSpc>
                <a:spcPct val="95825"/>
              </a:lnSpc>
              <a:spcBef>
                <a:spcPts val="883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11772" y="1991258"/>
            <a:ext cx="256407" cy="920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883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40228" y="2532425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1375" y="3226587"/>
            <a:ext cx="256407" cy="2025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895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1030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220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1125" y="3226587"/>
            <a:ext cx="256407" cy="2025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895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121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33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31002" y="3226587"/>
            <a:ext cx="257352" cy="1485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44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3843">
              <a:lnSpc>
                <a:spcPct val="95825"/>
              </a:lnSpc>
              <a:spcBef>
                <a:spcPts val="895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143">
              <a:lnSpc>
                <a:spcPct val="95825"/>
              </a:lnSpc>
              <a:spcBef>
                <a:spcPts val="121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72022" y="3226587"/>
            <a:ext cx="256407" cy="922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895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1772" y="3226587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9466" y="3768233"/>
            <a:ext cx="258241" cy="1484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32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4732">
              <a:lnSpc>
                <a:spcPct val="95825"/>
              </a:lnSpc>
              <a:spcBef>
                <a:spcPts val="1069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833">
              <a:lnSpc>
                <a:spcPct val="95825"/>
              </a:lnSpc>
              <a:spcBef>
                <a:spcPts val="1033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9589" y="4331732"/>
            <a:ext cx="258368" cy="920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59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960">
              <a:lnSpc>
                <a:spcPct val="95825"/>
              </a:lnSpc>
              <a:spcBef>
                <a:spcPts val="885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9839" y="4871618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29839" y="5592495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1748" y="5592495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1498" y="5592495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1375" y="5592495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1125" y="5592495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1002" y="5592495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2022" y="5592495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11772" y="5592495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69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511300" y="3429000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533400"/>
                </a:moveTo>
                <a:lnTo>
                  <a:pt x="3536" y="577154"/>
                </a:lnTo>
                <a:lnTo>
                  <a:pt x="13963" y="619932"/>
                </a:lnTo>
                <a:lnTo>
                  <a:pt x="31005" y="661598"/>
                </a:lnTo>
                <a:lnTo>
                  <a:pt x="54388" y="702015"/>
                </a:lnTo>
                <a:lnTo>
                  <a:pt x="83837" y="741044"/>
                </a:lnTo>
                <a:lnTo>
                  <a:pt x="119078" y="778550"/>
                </a:lnTo>
                <a:lnTo>
                  <a:pt x="159836" y="814395"/>
                </a:lnTo>
                <a:lnTo>
                  <a:pt x="205837" y="848441"/>
                </a:lnTo>
                <a:lnTo>
                  <a:pt x="256805" y="880551"/>
                </a:lnTo>
                <a:lnTo>
                  <a:pt x="312467" y="910590"/>
                </a:lnTo>
                <a:lnTo>
                  <a:pt x="372547" y="938418"/>
                </a:lnTo>
                <a:lnTo>
                  <a:pt x="436772" y="963899"/>
                </a:lnTo>
                <a:lnTo>
                  <a:pt x="504866" y="986896"/>
                </a:lnTo>
                <a:lnTo>
                  <a:pt x="576554" y="1007272"/>
                </a:lnTo>
                <a:lnTo>
                  <a:pt x="651563" y="1024889"/>
                </a:lnTo>
                <a:lnTo>
                  <a:pt x="729618" y="1039611"/>
                </a:lnTo>
                <a:lnTo>
                  <a:pt x="810443" y="1051300"/>
                </a:lnTo>
                <a:lnTo>
                  <a:pt x="893765" y="1059820"/>
                </a:lnTo>
                <a:lnTo>
                  <a:pt x="979309" y="1065032"/>
                </a:lnTo>
                <a:lnTo>
                  <a:pt x="1066800" y="1066800"/>
                </a:lnTo>
                <a:lnTo>
                  <a:pt x="1154290" y="1065032"/>
                </a:lnTo>
                <a:lnTo>
                  <a:pt x="1239834" y="1059820"/>
                </a:lnTo>
                <a:lnTo>
                  <a:pt x="1323156" y="1051300"/>
                </a:lnTo>
                <a:lnTo>
                  <a:pt x="1403981" y="1039611"/>
                </a:lnTo>
                <a:lnTo>
                  <a:pt x="1482036" y="1024889"/>
                </a:lnTo>
                <a:lnTo>
                  <a:pt x="1557045" y="1007272"/>
                </a:lnTo>
                <a:lnTo>
                  <a:pt x="1628733" y="986896"/>
                </a:lnTo>
                <a:lnTo>
                  <a:pt x="1696827" y="963899"/>
                </a:lnTo>
                <a:lnTo>
                  <a:pt x="1761052" y="938418"/>
                </a:lnTo>
                <a:lnTo>
                  <a:pt x="1821132" y="910590"/>
                </a:lnTo>
                <a:lnTo>
                  <a:pt x="1876794" y="880551"/>
                </a:lnTo>
                <a:lnTo>
                  <a:pt x="1927762" y="848441"/>
                </a:lnTo>
                <a:lnTo>
                  <a:pt x="1973763" y="814395"/>
                </a:lnTo>
                <a:lnTo>
                  <a:pt x="2014521" y="778550"/>
                </a:lnTo>
                <a:lnTo>
                  <a:pt x="2049762" y="741044"/>
                </a:lnTo>
                <a:lnTo>
                  <a:pt x="2079211" y="702015"/>
                </a:lnTo>
                <a:lnTo>
                  <a:pt x="2102594" y="661598"/>
                </a:lnTo>
                <a:lnTo>
                  <a:pt x="2119636" y="619932"/>
                </a:lnTo>
                <a:lnTo>
                  <a:pt x="2130063" y="577154"/>
                </a:lnTo>
                <a:lnTo>
                  <a:pt x="2133600" y="533400"/>
                </a:lnTo>
                <a:lnTo>
                  <a:pt x="2130063" y="489645"/>
                </a:lnTo>
                <a:lnTo>
                  <a:pt x="2119636" y="446867"/>
                </a:lnTo>
                <a:lnTo>
                  <a:pt x="2102594" y="405201"/>
                </a:lnTo>
                <a:lnTo>
                  <a:pt x="2079211" y="364784"/>
                </a:lnTo>
                <a:lnTo>
                  <a:pt x="2049762" y="325754"/>
                </a:lnTo>
                <a:lnTo>
                  <a:pt x="2014521" y="288249"/>
                </a:lnTo>
                <a:lnTo>
                  <a:pt x="1973763" y="252404"/>
                </a:lnTo>
                <a:lnTo>
                  <a:pt x="1927762" y="218358"/>
                </a:lnTo>
                <a:lnTo>
                  <a:pt x="1876794" y="186248"/>
                </a:lnTo>
                <a:lnTo>
                  <a:pt x="1821132" y="156210"/>
                </a:lnTo>
                <a:lnTo>
                  <a:pt x="1761052" y="128381"/>
                </a:lnTo>
                <a:lnTo>
                  <a:pt x="1696827" y="102900"/>
                </a:lnTo>
                <a:lnTo>
                  <a:pt x="1628733" y="79903"/>
                </a:lnTo>
                <a:lnTo>
                  <a:pt x="1557045" y="59527"/>
                </a:lnTo>
                <a:lnTo>
                  <a:pt x="1482036" y="41910"/>
                </a:lnTo>
                <a:lnTo>
                  <a:pt x="1403981" y="27188"/>
                </a:lnTo>
                <a:lnTo>
                  <a:pt x="1323156" y="15499"/>
                </a:lnTo>
                <a:lnTo>
                  <a:pt x="1239834" y="6979"/>
                </a:lnTo>
                <a:lnTo>
                  <a:pt x="1154290" y="1767"/>
                </a:lnTo>
                <a:lnTo>
                  <a:pt x="1066800" y="0"/>
                </a:lnTo>
                <a:lnTo>
                  <a:pt x="979309" y="1767"/>
                </a:lnTo>
                <a:lnTo>
                  <a:pt x="893765" y="6979"/>
                </a:lnTo>
                <a:lnTo>
                  <a:pt x="810443" y="15499"/>
                </a:lnTo>
                <a:lnTo>
                  <a:pt x="729618" y="27188"/>
                </a:lnTo>
                <a:lnTo>
                  <a:pt x="651563" y="41909"/>
                </a:lnTo>
                <a:lnTo>
                  <a:pt x="576554" y="59527"/>
                </a:lnTo>
                <a:lnTo>
                  <a:pt x="504866" y="79903"/>
                </a:lnTo>
                <a:lnTo>
                  <a:pt x="436772" y="102900"/>
                </a:lnTo>
                <a:lnTo>
                  <a:pt x="372547" y="128381"/>
                </a:lnTo>
                <a:lnTo>
                  <a:pt x="312467" y="156210"/>
                </a:lnTo>
                <a:lnTo>
                  <a:pt x="256805" y="186248"/>
                </a:lnTo>
                <a:lnTo>
                  <a:pt x="205837" y="218358"/>
                </a:lnTo>
                <a:lnTo>
                  <a:pt x="159836" y="252404"/>
                </a:lnTo>
                <a:lnTo>
                  <a:pt x="119078" y="288249"/>
                </a:lnTo>
                <a:lnTo>
                  <a:pt x="83837" y="325755"/>
                </a:lnTo>
                <a:lnTo>
                  <a:pt x="54388" y="364784"/>
                </a:lnTo>
                <a:lnTo>
                  <a:pt x="31005" y="405201"/>
                </a:lnTo>
                <a:lnTo>
                  <a:pt x="13963" y="446867"/>
                </a:lnTo>
                <a:lnTo>
                  <a:pt x="3536" y="489645"/>
                </a:lnTo>
                <a:lnTo>
                  <a:pt x="0" y="53340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1300" y="3429000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533400"/>
                </a:moveTo>
                <a:lnTo>
                  <a:pt x="3536" y="489645"/>
                </a:lnTo>
                <a:lnTo>
                  <a:pt x="13963" y="446867"/>
                </a:lnTo>
                <a:lnTo>
                  <a:pt x="31005" y="405201"/>
                </a:lnTo>
                <a:lnTo>
                  <a:pt x="54388" y="364784"/>
                </a:lnTo>
                <a:lnTo>
                  <a:pt x="83837" y="325755"/>
                </a:lnTo>
                <a:lnTo>
                  <a:pt x="119078" y="288249"/>
                </a:lnTo>
                <a:lnTo>
                  <a:pt x="159836" y="252404"/>
                </a:lnTo>
                <a:lnTo>
                  <a:pt x="205837" y="218358"/>
                </a:lnTo>
                <a:lnTo>
                  <a:pt x="256805" y="186248"/>
                </a:lnTo>
                <a:lnTo>
                  <a:pt x="312467" y="156210"/>
                </a:lnTo>
                <a:lnTo>
                  <a:pt x="372547" y="128381"/>
                </a:lnTo>
                <a:lnTo>
                  <a:pt x="436772" y="102900"/>
                </a:lnTo>
                <a:lnTo>
                  <a:pt x="504866" y="79903"/>
                </a:lnTo>
                <a:lnTo>
                  <a:pt x="576554" y="59527"/>
                </a:lnTo>
                <a:lnTo>
                  <a:pt x="651563" y="41909"/>
                </a:lnTo>
                <a:lnTo>
                  <a:pt x="729618" y="27188"/>
                </a:lnTo>
                <a:lnTo>
                  <a:pt x="810443" y="15499"/>
                </a:lnTo>
                <a:lnTo>
                  <a:pt x="893765" y="6979"/>
                </a:lnTo>
                <a:lnTo>
                  <a:pt x="979309" y="1767"/>
                </a:lnTo>
                <a:lnTo>
                  <a:pt x="1066800" y="0"/>
                </a:lnTo>
                <a:lnTo>
                  <a:pt x="1154290" y="1767"/>
                </a:lnTo>
                <a:lnTo>
                  <a:pt x="1239834" y="6979"/>
                </a:lnTo>
                <a:lnTo>
                  <a:pt x="1323156" y="15499"/>
                </a:lnTo>
                <a:lnTo>
                  <a:pt x="1403981" y="27188"/>
                </a:lnTo>
                <a:lnTo>
                  <a:pt x="1482036" y="41910"/>
                </a:lnTo>
                <a:lnTo>
                  <a:pt x="1557045" y="59527"/>
                </a:lnTo>
                <a:lnTo>
                  <a:pt x="1628733" y="79903"/>
                </a:lnTo>
                <a:lnTo>
                  <a:pt x="1696827" y="102900"/>
                </a:lnTo>
                <a:lnTo>
                  <a:pt x="1761052" y="128381"/>
                </a:lnTo>
                <a:lnTo>
                  <a:pt x="1821132" y="156210"/>
                </a:lnTo>
                <a:lnTo>
                  <a:pt x="1876794" y="186248"/>
                </a:lnTo>
                <a:lnTo>
                  <a:pt x="1927762" y="218358"/>
                </a:lnTo>
                <a:lnTo>
                  <a:pt x="1973763" y="252404"/>
                </a:lnTo>
                <a:lnTo>
                  <a:pt x="2014521" y="288249"/>
                </a:lnTo>
                <a:lnTo>
                  <a:pt x="2049762" y="325754"/>
                </a:lnTo>
                <a:lnTo>
                  <a:pt x="2079211" y="364784"/>
                </a:lnTo>
                <a:lnTo>
                  <a:pt x="2102594" y="405201"/>
                </a:lnTo>
                <a:lnTo>
                  <a:pt x="2119636" y="446867"/>
                </a:lnTo>
                <a:lnTo>
                  <a:pt x="2130063" y="489645"/>
                </a:lnTo>
                <a:lnTo>
                  <a:pt x="2133600" y="533400"/>
                </a:lnTo>
                <a:lnTo>
                  <a:pt x="2130063" y="577154"/>
                </a:lnTo>
                <a:lnTo>
                  <a:pt x="2119636" y="619932"/>
                </a:lnTo>
                <a:lnTo>
                  <a:pt x="2102594" y="661598"/>
                </a:lnTo>
                <a:lnTo>
                  <a:pt x="2079211" y="702015"/>
                </a:lnTo>
                <a:lnTo>
                  <a:pt x="2049762" y="741044"/>
                </a:lnTo>
                <a:lnTo>
                  <a:pt x="2014521" y="778550"/>
                </a:lnTo>
                <a:lnTo>
                  <a:pt x="1973763" y="814395"/>
                </a:lnTo>
                <a:lnTo>
                  <a:pt x="1927762" y="848441"/>
                </a:lnTo>
                <a:lnTo>
                  <a:pt x="1876794" y="880551"/>
                </a:lnTo>
                <a:lnTo>
                  <a:pt x="1821132" y="910590"/>
                </a:lnTo>
                <a:lnTo>
                  <a:pt x="1761052" y="938418"/>
                </a:lnTo>
                <a:lnTo>
                  <a:pt x="1696827" y="963899"/>
                </a:lnTo>
                <a:lnTo>
                  <a:pt x="1628733" y="986896"/>
                </a:lnTo>
                <a:lnTo>
                  <a:pt x="1557045" y="1007272"/>
                </a:lnTo>
                <a:lnTo>
                  <a:pt x="1482036" y="1024889"/>
                </a:lnTo>
                <a:lnTo>
                  <a:pt x="1403981" y="1039611"/>
                </a:lnTo>
                <a:lnTo>
                  <a:pt x="1323156" y="1051300"/>
                </a:lnTo>
                <a:lnTo>
                  <a:pt x="1239834" y="1059820"/>
                </a:lnTo>
                <a:lnTo>
                  <a:pt x="1154290" y="1065032"/>
                </a:lnTo>
                <a:lnTo>
                  <a:pt x="1066800" y="1066800"/>
                </a:lnTo>
                <a:lnTo>
                  <a:pt x="979309" y="1065032"/>
                </a:lnTo>
                <a:lnTo>
                  <a:pt x="893765" y="1059820"/>
                </a:lnTo>
                <a:lnTo>
                  <a:pt x="810443" y="1051300"/>
                </a:lnTo>
                <a:lnTo>
                  <a:pt x="729618" y="1039611"/>
                </a:lnTo>
                <a:lnTo>
                  <a:pt x="651563" y="1024889"/>
                </a:lnTo>
                <a:lnTo>
                  <a:pt x="576554" y="1007272"/>
                </a:lnTo>
                <a:lnTo>
                  <a:pt x="504866" y="986896"/>
                </a:lnTo>
                <a:lnTo>
                  <a:pt x="436772" y="963899"/>
                </a:lnTo>
                <a:lnTo>
                  <a:pt x="372547" y="938418"/>
                </a:lnTo>
                <a:lnTo>
                  <a:pt x="312467" y="910590"/>
                </a:lnTo>
                <a:lnTo>
                  <a:pt x="256805" y="880551"/>
                </a:lnTo>
                <a:lnTo>
                  <a:pt x="205837" y="848441"/>
                </a:lnTo>
                <a:lnTo>
                  <a:pt x="159836" y="814395"/>
                </a:lnTo>
                <a:lnTo>
                  <a:pt x="119078" y="778550"/>
                </a:lnTo>
                <a:lnTo>
                  <a:pt x="83837" y="741044"/>
                </a:lnTo>
                <a:lnTo>
                  <a:pt x="54388" y="702015"/>
                </a:lnTo>
                <a:lnTo>
                  <a:pt x="31005" y="661598"/>
                </a:lnTo>
                <a:lnTo>
                  <a:pt x="13963" y="619932"/>
                </a:lnTo>
                <a:lnTo>
                  <a:pt x="3536" y="577154"/>
                </a:lnTo>
                <a:lnTo>
                  <a:pt x="0" y="533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52975" y="3429000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533400"/>
                </a:moveTo>
                <a:lnTo>
                  <a:pt x="3536" y="577154"/>
                </a:lnTo>
                <a:lnTo>
                  <a:pt x="13963" y="619932"/>
                </a:lnTo>
                <a:lnTo>
                  <a:pt x="31005" y="661598"/>
                </a:lnTo>
                <a:lnTo>
                  <a:pt x="54388" y="702015"/>
                </a:lnTo>
                <a:lnTo>
                  <a:pt x="83837" y="741044"/>
                </a:lnTo>
                <a:lnTo>
                  <a:pt x="119078" y="778550"/>
                </a:lnTo>
                <a:lnTo>
                  <a:pt x="159836" y="814395"/>
                </a:lnTo>
                <a:lnTo>
                  <a:pt x="205837" y="848441"/>
                </a:lnTo>
                <a:lnTo>
                  <a:pt x="256805" y="880551"/>
                </a:lnTo>
                <a:lnTo>
                  <a:pt x="312467" y="910590"/>
                </a:lnTo>
                <a:lnTo>
                  <a:pt x="372547" y="938418"/>
                </a:lnTo>
                <a:lnTo>
                  <a:pt x="436772" y="963899"/>
                </a:lnTo>
                <a:lnTo>
                  <a:pt x="504866" y="986896"/>
                </a:lnTo>
                <a:lnTo>
                  <a:pt x="576554" y="1007272"/>
                </a:lnTo>
                <a:lnTo>
                  <a:pt x="651563" y="1024889"/>
                </a:lnTo>
                <a:lnTo>
                  <a:pt x="729618" y="1039611"/>
                </a:lnTo>
                <a:lnTo>
                  <a:pt x="810443" y="1051300"/>
                </a:lnTo>
                <a:lnTo>
                  <a:pt x="893765" y="1059820"/>
                </a:lnTo>
                <a:lnTo>
                  <a:pt x="979309" y="1065032"/>
                </a:lnTo>
                <a:lnTo>
                  <a:pt x="1066800" y="1066800"/>
                </a:lnTo>
                <a:lnTo>
                  <a:pt x="1154290" y="1065032"/>
                </a:lnTo>
                <a:lnTo>
                  <a:pt x="1239834" y="1059820"/>
                </a:lnTo>
                <a:lnTo>
                  <a:pt x="1323156" y="1051300"/>
                </a:lnTo>
                <a:lnTo>
                  <a:pt x="1403981" y="1039611"/>
                </a:lnTo>
                <a:lnTo>
                  <a:pt x="1482036" y="1024889"/>
                </a:lnTo>
                <a:lnTo>
                  <a:pt x="1557045" y="1007272"/>
                </a:lnTo>
                <a:lnTo>
                  <a:pt x="1628733" y="986896"/>
                </a:lnTo>
                <a:lnTo>
                  <a:pt x="1696827" y="963899"/>
                </a:lnTo>
                <a:lnTo>
                  <a:pt x="1761052" y="938418"/>
                </a:lnTo>
                <a:lnTo>
                  <a:pt x="1821132" y="910590"/>
                </a:lnTo>
                <a:lnTo>
                  <a:pt x="1876794" y="880551"/>
                </a:lnTo>
                <a:lnTo>
                  <a:pt x="1927762" y="848441"/>
                </a:lnTo>
                <a:lnTo>
                  <a:pt x="1973763" y="814395"/>
                </a:lnTo>
                <a:lnTo>
                  <a:pt x="2014521" y="778550"/>
                </a:lnTo>
                <a:lnTo>
                  <a:pt x="2049762" y="741044"/>
                </a:lnTo>
                <a:lnTo>
                  <a:pt x="2079211" y="702015"/>
                </a:lnTo>
                <a:lnTo>
                  <a:pt x="2102594" y="661598"/>
                </a:lnTo>
                <a:lnTo>
                  <a:pt x="2119636" y="619932"/>
                </a:lnTo>
                <a:lnTo>
                  <a:pt x="2130063" y="577154"/>
                </a:lnTo>
                <a:lnTo>
                  <a:pt x="2133600" y="533400"/>
                </a:lnTo>
                <a:lnTo>
                  <a:pt x="2130063" y="489645"/>
                </a:lnTo>
                <a:lnTo>
                  <a:pt x="2119636" y="446867"/>
                </a:lnTo>
                <a:lnTo>
                  <a:pt x="2102594" y="405201"/>
                </a:lnTo>
                <a:lnTo>
                  <a:pt x="2079211" y="364784"/>
                </a:lnTo>
                <a:lnTo>
                  <a:pt x="2049762" y="325754"/>
                </a:lnTo>
                <a:lnTo>
                  <a:pt x="2014521" y="288249"/>
                </a:lnTo>
                <a:lnTo>
                  <a:pt x="1973763" y="252404"/>
                </a:lnTo>
                <a:lnTo>
                  <a:pt x="1927762" y="218358"/>
                </a:lnTo>
                <a:lnTo>
                  <a:pt x="1876794" y="186248"/>
                </a:lnTo>
                <a:lnTo>
                  <a:pt x="1821132" y="156210"/>
                </a:lnTo>
                <a:lnTo>
                  <a:pt x="1761052" y="128381"/>
                </a:lnTo>
                <a:lnTo>
                  <a:pt x="1696827" y="102900"/>
                </a:lnTo>
                <a:lnTo>
                  <a:pt x="1628733" y="79903"/>
                </a:lnTo>
                <a:lnTo>
                  <a:pt x="1557045" y="59527"/>
                </a:lnTo>
                <a:lnTo>
                  <a:pt x="1482036" y="41910"/>
                </a:lnTo>
                <a:lnTo>
                  <a:pt x="1403981" y="27188"/>
                </a:lnTo>
                <a:lnTo>
                  <a:pt x="1323156" y="15499"/>
                </a:lnTo>
                <a:lnTo>
                  <a:pt x="1239834" y="6979"/>
                </a:lnTo>
                <a:lnTo>
                  <a:pt x="1154290" y="1767"/>
                </a:lnTo>
                <a:lnTo>
                  <a:pt x="1066800" y="0"/>
                </a:lnTo>
                <a:lnTo>
                  <a:pt x="979309" y="1767"/>
                </a:lnTo>
                <a:lnTo>
                  <a:pt x="893765" y="6979"/>
                </a:lnTo>
                <a:lnTo>
                  <a:pt x="810443" y="15499"/>
                </a:lnTo>
                <a:lnTo>
                  <a:pt x="729618" y="27188"/>
                </a:lnTo>
                <a:lnTo>
                  <a:pt x="651563" y="41909"/>
                </a:lnTo>
                <a:lnTo>
                  <a:pt x="576554" y="59527"/>
                </a:lnTo>
                <a:lnTo>
                  <a:pt x="504866" y="79903"/>
                </a:lnTo>
                <a:lnTo>
                  <a:pt x="436772" y="102900"/>
                </a:lnTo>
                <a:lnTo>
                  <a:pt x="372547" y="128381"/>
                </a:lnTo>
                <a:lnTo>
                  <a:pt x="312467" y="156210"/>
                </a:lnTo>
                <a:lnTo>
                  <a:pt x="256805" y="186248"/>
                </a:lnTo>
                <a:lnTo>
                  <a:pt x="205837" y="218358"/>
                </a:lnTo>
                <a:lnTo>
                  <a:pt x="159836" y="252404"/>
                </a:lnTo>
                <a:lnTo>
                  <a:pt x="119078" y="288249"/>
                </a:lnTo>
                <a:lnTo>
                  <a:pt x="83837" y="325755"/>
                </a:lnTo>
                <a:lnTo>
                  <a:pt x="54388" y="364784"/>
                </a:lnTo>
                <a:lnTo>
                  <a:pt x="31005" y="405201"/>
                </a:lnTo>
                <a:lnTo>
                  <a:pt x="13963" y="446867"/>
                </a:lnTo>
                <a:lnTo>
                  <a:pt x="3536" y="489645"/>
                </a:lnTo>
                <a:lnTo>
                  <a:pt x="0" y="53340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52975" y="3429000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533400"/>
                </a:moveTo>
                <a:lnTo>
                  <a:pt x="3536" y="489645"/>
                </a:lnTo>
                <a:lnTo>
                  <a:pt x="13963" y="446867"/>
                </a:lnTo>
                <a:lnTo>
                  <a:pt x="31005" y="405201"/>
                </a:lnTo>
                <a:lnTo>
                  <a:pt x="54388" y="364784"/>
                </a:lnTo>
                <a:lnTo>
                  <a:pt x="83837" y="325755"/>
                </a:lnTo>
                <a:lnTo>
                  <a:pt x="119078" y="288249"/>
                </a:lnTo>
                <a:lnTo>
                  <a:pt x="159836" y="252404"/>
                </a:lnTo>
                <a:lnTo>
                  <a:pt x="205837" y="218358"/>
                </a:lnTo>
                <a:lnTo>
                  <a:pt x="256805" y="186248"/>
                </a:lnTo>
                <a:lnTo>
                  <a:pt x="312467" y="156210"/>
                </a:lnTo>
                <a:lnTo>
                  <a:pt x="372547" y="128381"/>
                </a:lnTo>
                <a:lnTo>
                  <a:pt x="436772" y="102900"/>
                </a:lnTo>
                <a:lnTo>
                  <a:pt x="504866" y="79903"/>
                </a:lnTo>
                <a:lnTo>
                  <a:pt x="576554" y="59527"/>
                </a:lnTo>
                <a:lnTo>
                  <a:pt x="651563" y="41909"/>
                </a:lnTo>
                <a:lnTo>
                  <a:pt x="729618" y="27188"/>
                </a:lnTo>
                <a:lnTo>
                  <a:pt x="810443" y="15499"/>
                </a:lnTo>
                <a:lnTo>
                  <a:pt x="893765" y="6979"/>
                </a:lnTo>
                <a:lnTo>
                  <a:pt x="979309" y="1767"/>
                </a:lnTo>
                <a:lnTo>
                  <a:pt x="1066800" y="0"/>
                </a:lnTo>
                <a:lnTo>
                  <a:pt x="1154290" y="1767"/>
                </a:lnTo>
                <a:lnTo>
                  <a:pt x="1239834" y="6979"/>
                </a:lnTo>
                <a:lnTo>
                  <a:pt x="1323156" y="15499"/>
                </a:lnTo>
                <a:lnTo>
                  <a:pt x="1403981" y="27188"/>
                </a:lnTo>
                <a:lnTo>
                  <a:pt x="1482036" y="41910"/>
                </a:lnTo>
                <a:lnTo>
                  <a:pt x="1557045" y="59527"/>
                </a:lnTo>
                <a:lnTo>
                  <a:pt x="1628733" y="79903"/>
                </a:lnTo>
                <a:lnTo>
                  <a:pt x="1696827" y="102900"/>
                </a:lnTo>
                <a:lnTo>
                  <a:pt x="1761052" y="128381"/>
                </a:lnTo>
                <a:lnTo>
                  <a:pt x="1821132" y="156210"/>
                </a:lnTo>
                <a:lnTo>
                  <a:pt x="1876794" y="186248"/>
                </a:lnTo>
                <a:lnTo>
                  <a:pt x="1927762" y="218358"/>
                </a:lnTo>
                <a:lnTo>
                  <a:pt x="1973763" y="252404"/>
                </a:lnTo>
                <a:lnTo>
                  <a:pt x="2014521" y="288249"/>
                </a:lnTo>
                <a:lnTo>
                  <a:pt x="2049762" y="325754"/>
                </a:lnTo>
                <a:lnTo>
                  <a:pt x="2079211" y="364784"/>
                </a:lnTo>
                <a:lnTo>
                  <a:pt x="2102594" y="405201"/>
                </a:lnTo>
                <a:lnTo>
                  <a:pt x="2119636" y="446867"/>
                </a:lnTo>
                <a:lnTo>
                  <a:pt x="2130063" y="489645"/>
                </a:lnTo>
                <a:lnTo>
                  <a:pt x="2133600" y="533400"/>
                </a:lnTo>
                <a:lnTo>
                  <a:pt x="2130063" y="577154"/>
                </a:lnTo>
                <a:lnTo>
                  <a:pt x="2119636" y="619932"/>
                </a:lnTo>
                <a:lnTo>
                  <a:pt x="2102594" y="661598"/>
                </a:lnTo>
                <a:lnTo>
                  <a:pt x="2079211" y="702015"/>
                </a:lnTo>
                <a:lnTo>
                  <a:pt x="2049762" y="741044"/>
                </a:lnTo>
                <a:lnTo>
                  <a:pt x="2014521" y="778550"/>
                </a:lnTo>
                <a:lnTo>
                  <a:pt x="1973763" y="814395"/>
                </a:lnTo>
                <a:lnTo>
                  <a:pt x="1927762" y="848441"/>
                </a:lnTo>
                <a:lnTo>
                  <a:pt x="1876794" y="880551"/>
                </a:lnTo>
                <a:lnTo>
                  <a:pt x="1821132" y="910590"/>
                </a:lnTo>
                <a:lnTo>
                  <a:pt x="1761052" y="938418"/>
                </a:lnTo>
                <a:lnTo>
                  <a:pt x="1696827" y="963899"/>
                </a:lnTo>
                <a:lnTo>
                  <a:pt x="1628733" y="986896"/>
                </a:lnTo>
                <a:lnTo>
                  <a:pt x="1557045" y="1007272"/>
                </a:lnTo>
                <a:lnTo>
                  <a:pt x="1482036" y="1024889"/>
                </a:lnTo>
                <a:lnTo>
                  <a:pt x="1403981" y="1039611"/>
                </a:lnTo>
                <a:lnTo>
                  <a:pt x="1323156" y="1051300"/>
                </a:lnTo>
                <a:lnTo>
                  <a:pt x="1239834" y="1059820"/>
                </a:lnTo>
                <a:lnTo>
                  <a:pt x="1154290" y="1065032"/>
                </a:lnTo>
                <a:lnTo>
                  <a:pt x="1066800" y="1066800"/>
                </a:lnTo>
                <a:lnTo>
                  <a:pt x="979309" y="1065032"/>
                </a:lnTo>
                <a:lnTo>
                  <a:pt x="893765" y="1059820"/>
                </a:lnTo>
                <a:lnTo>
                  <a:pt x="810443" y="1051300"/>
                </a:lnTo>
                <a:lnTo>
                  <a:pt x="729618" y="1039611"/>
                </a:lnTo>
                <a:lnTo>
                  <a:pt x="651563" y="1024889"/>
                </a:lnTo>
                <a:lnTo>
                  <a:pt x="576554" y="1007272"/>
                </a:lnTo>
                <a:lnTo>
                  <a:pt x="504866" y="986896"/>
                </a:lnTo>
                <a:lnTo>
                  <a:pt x="436772" y="963899"/>
                </a:lnTo>
                <a:lnTo>
                  <a:pt x="372547" y="938418"/>
                </a:lnTo>
                <a:lnTo>
                  <a:pt x="312467" y="910590"/>
                </a:lnTo>
                <a:lnTo>
                  <a:pt x="256805" y="880551"/>
                </a:lnTo>
                <a:lnTo>
                  <a:pt x="205837" y="848441"/>
                </a:lnTo>
                <a:lnTo>
                  <a:pt x="159836" y="814395"/>
                </a:lnTo>
                <a:lnTo>
                  <a:pt x="119078" y="778550"/>
                </a:lnTo>
                <a:lnTo>
                  <a:pt x="83837" y="741044"/>
                </a:lnTo>
                <a:lnTo>
                  <a:pt x="54388" y="702015"/>
                </a:lnTo>
                <a:lnTo>
                  <a:pt x="31005" y="661598"/>
                </a:lnTo>
                <a:lnTo>
                  <a:pt x="13963" y="619932"/>
                </a:lnTo>
                <a:lnTo>
                  <a:pt x="3536" y="577154"/>
                </a:lnTo>
                <a:lnTo>
                  <a:pt x="0" y="533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32099" y="4340225"/>
            <a:ext cx="1733550" cy="85725"/>
          </a:xfrm>
          <a:custGeom>
            <a:avLst/>
            <a:gdLst/>
            <a:ahLst/>
            <a:cxnLst/>
            <a:rect l="l" t="t" r="r" b="b"/>
            <a:pathLst>
              <a:path w="1733550" h="85725">
                <a:moveTo>
                  <a:pt x="0" y="0"/>
                </a:moveTo>
                <a:lnTo>
                  <a:pt x="0" y="28575"/>
                </a:lnTo>
                <a:lnTo>
                  <a:pt x="114300" y="28575"/>
                </a:lnTo>
                <a:lnTo>
                  <a:pt x="114300" y="0"/>
                </a:lnTo>
                <a:lnTo>
                  <a:pt x="0" y="0"/>
                </a:lnTo>
                <a:close/>
              </a:path>
              <a:path w="1733550" h="85725">
                <a:moveTo>
                  <a:pt x="200025" y="0"/>
                </a:moveTo>
                <a:lnTo>
                  <a:pt x="200025" y="28575"/>
                </a:lnTo>
                <a:lnTo>
                  <a:pt x="314325" y="28575"/>
                </a:lnTo>
                <a:lnTo>
                  <a:pt x="314325" y="0"/>
                </a:lnTo>
                <a:lnTo>
                  <a:pt x="200025" y="0"/>
                </a:lnTo>
                <a:close/>
              </a:path>
              <a:path w="1733550" h="85725">
                <a:moveTo>
                  <a:pt x="400050" y="0"/>
                </a:moveTo>
                <a:lnTo>
                  <a:pt x="400050" y="28575"/>
                </a:lnTo>
                <a:lnTo>
                  <a:pt x="514350" y="28575"/>
                </a:lnTo>
                <a:lnTo>
                  <a:pt x="514350" y="0"/>
                </a:lnTo>
                <a:lnTo>
                  <a:pt x="400050" y="0"/>
                </a:lnTo>
                <a:close/>
              </a:path>
              <a:path w="1733550" h="85725">
                <a:moveTo>
                  <a:pt x="600075" y="0"/>
                </a:moveTo>
                <a:lnTo>
                  <a:pt x="600075" y="28575"/>
                </a:lnTo>
                <a:lnTo>
                  <a:pt x="714375" y="28575"/>
                </a:lnTo>
                <a:lnTo>
                  <a:pt x="714375" y="0"/>
                </a:lnTo>
                <a:lnTo>
                  <a:pt x="600075" y="0"/>
                </a:lnTo>
                <a:close/>
              </a:path>
              <a:path w="1733550" h="85725">
                <a:moveTo>
                  <a:pt x="800100" y="0"/>
                </a:moveTo>
                <a:lnTo>
                  <a:pt x="800100" y="28575"/>
                </a:lnTo>
                <a:lnTo>
                  <a:pt x="914400" y="28575"/>
                </a:lnTo>
                <a:lnTo>
                  <a:pt x="914400" y="0"/>
                </a:lnTo>
                <a:lnTo>
                  <a:pt x="800100" y="0"/>
                </a:lnTo>
                <a:close/>
              </a:path>
              <a:path w="1733550" h="85725">
                <a:moveTo>
                  <a:pt x="1000125" y="0"/>
                </a:moveTo>
                <a:lnTo>
                  <a:pt x="1000125" y="28575"/>
                </a:lnTo>
                <a:lnTo>
                  <a:pt x="1114425" y="28575"/>
                </a:lnTo>
                <a:lnTo>
                  <a:pt x="1114425" y="0"/>
                </a:lnTo>
                <a:lnTo>
                  <a:pt x="1000125" y="0"/>
                </a:lnTo>
                <a:close/>
              </a:path>
              <a:path w="1733550" h="85725">
                <a:moveTo>
                  <a:pt x="1200150" y="0"/>
                </a:moveTo>
                <a:lnTo>
                  <a:pt x="1200150" y="28575"/>
                </a:lnTo>
                <a:lnTo>
                  <a:pt x="1314450" y="28575"/>
                </a:lnTo>
                <a:lnTo>
                  <a:pt x="1314450" y="0"/>
                </a:lnTo>
                <a:lnTo>
                  <a:pt x="1200150" y="0"/>
                </a:lnTo>
                <a:close/>
              </a:path>
              <a:path w="1733550" h="85725">
                <a:moveTo>
                  <a:pt x="1400175" y="0"/>
                </a:moveTo>
                <a:lnTo>
                  <a:pt x="1400175" y="28575"/>
                </a:lnTo>
                <a:lnTo>
                  <a:pt x="1514475" y="28575"/>
                </a:lnTo>
                <a:lnTo>
                  <a:pt x="1514475" y="0"/>
                </a:lnTo>
                <a:lnTo>
                  <a:pt x="1400175" y="0"/>
                </a:lnTo>
                <a:close/>
              </a:path>
              <a:path w="1733550" h="85725">
                <a:moveTo>
                  <a:pt x="1600200" y="0"/>
                </a:moveTo>
                <a:lnTo>
                  <a:pt x="1590675" y="-57150"/>
                </a:lnTo>
                <a:lnTo>
                  <a:pt x="1590675" y="85725"/>
                </a:lnTo>
                <a:lnTo>
                  <a:pt x="1733550" y="14350"/>
                </a:lnTo>
                <a:lnTo>
                  <a:pt x="1590675" y="-57150"/>
                </a:lnTo>
                <a:lnTo>
                  <a:pt x="1600200" y="0"/>
                </a:lnTo>
                <a:lnTo>
                  <a:pt x="1605026" y="0"/>
                </a:lnTo>
                <a:lnTo>
                  <a:pt x="1605026" y="28575"/>
                </a:lnTo>
                <a:lnTo>
                  <a:pt x="1600200" y="28575"/>
                </a:lnTo>
                <a:lnTo>
                  <a:pt x="1600200" y="0"/>
                </a:lnTo>
                <a:close/>
              </a:path>
              <a:path w="1733550" h="85725">
                <a:moveTo>
                  <a:pt x="1600200" y="0"/>
                </a:moveTo>
                <a:lnTo>
                  <a:pt x="1600200" y="28575"/>
                </a:lnTo>
                <a:lnTo>
                  <a:pt x="1605026" y="28575"/>
                </a:lnTo>
                <a:lnTo>
                  <a:pt x="1605026" y="0"/>
                </a:lnTo>
                <a:lnTo>
                  <a:pt x="1600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32099" y="4354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32124" y="4354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2149" y="4354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32174" y="4354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32199" y="4354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32224" y="4354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249" y="4354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32274" y="4354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32299" y="4354512"/>
            <a:ext cx="4825" cy="0"/>
          </a:xfrm>
          <a:custGeom>
            <a:avLst/>
            <a:gdLst/>
            <a:ahLst/>
            <a:cxnLst/>
            <a:rect l="l" t="t" r="r" b="b"/>
            <a:pathLst>
              <a:path w="4825">
                <a:moveTo>
                  <a:pt x="0" y="0"/>
                </a:moveTo>
                <a:lnTo>
                  <a:pt x="4825" y="0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2226" y="3556000"/>
            <a:ext cx="1733550" cy="85725"/>
          </a:xfrm>
          <a:custGeom>
            <a:avLst/>
            <a:gdLst/>
            <a:ahLst/>
            <a:cxnLst/>
            <a:rect l="l" t="t" r="r" b="b"/>
            <a:pathLst>
              <a:path w="1733550" h="85725">
                <a:moveTo>
                  <a:pt x="142875" y="28574"/>
                </a:moveTo>
                <a:lnTo>
                  <a:pt x="1733550" y="28575"/>
                </a:lnTo>
                <a:lnTo>
                  <a:pt x="1733550" y="0"/>
                </a:lnTo>
                <a:lnTo>
                  <a:pt x="128524" y="0"/>
                </a:lnTo>
                <a:lnTo>
                  <a:pt x="128524" y="28575"/>
                </a:lnTo>
                <a:lnTo>
                  <a:pt x="142875" y="28574"/>
                </a:lnTo>
                <a:close/>
              </a:path>
              <a:path w="1733550" h="85725">
                <a:moveTo>
                  <a:pt x="142875" y="0"/>
                </a:moveTo>
                <a:lnTo>
                  <a:pt x="142875" y="-57150"/>
                </a:lnTo>
                <a:lnTo>
                  <a:pt x="0" y="14350"/>
                </a:lnTo>
                <a:lnTo>
                  <a:pt x="142875" y="85725"/>
                </a:lnTo>
                <a:lnTo>
                  <a:pt x="142875" y="28574"/>
                </a:lnTo>
                <a:lnTo>
                  <a:pt x="128524" y="28575"/>
                </a:lnTo>
                <a:lnTo>
                  <a:pt x="128524" y="0"/>
                </a:lnTo>
                <a:lnTo>
                  <a:pt x="142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3151" y="1808226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533400"/>
                </a:moveTo>
                <a:lnTo>
                  <a:pt x="3535" y="577136"/>
                </a:lnTo>
                <a:lnTo>
                  <a:pt x="13959" y="619901"/>
                </a:lnTo>
                <a:lnTo>
                  <a:pt x="30998" y="661557"/>
                </a:lnTo>
                <a:lnTo>
                  <a:pt x="54376" y="701966"/>
                </a:lnTo>
                <a:lnTo>
                  <a:pt x="83820" y="740991"/>
                </a:lnTo>
                <a:lnTo>
                  <a:pt x="119054" y="778494"/>
                </a:lnTo>
                <a:lnTo>
                  <a:pt x="159806" y="814338"/>
                </a:lnTo>
                <a:lnTo>
                  <a:pt x="205800" y="848386"/>
                </a:lnTo>
                <a:lnTo>
                  <a:pt x="256763" y="880500"/>
                </a:lnTo>
                <a:lnTo>
                  <a:pt x="312419" y="910542"/>
                </a:lnTo>
                <a:lnTo>
                  <a:pt x="372496" y="938375"/>
                </a:lnTo>
                <a:lnTo>
                  <a:pt x="436717" y="963862"/>
                </a:lnTo>
                <a:lnTo>
                  <a:pt x="504809" y="986866"/>
                </a:lnTo>
                <a:lnTo>
                  <a:pt x="576498" y="1007248"/>
                </a:lnTo>
                <a:lnTo>
                  <a:pt x="651510" y="1024872"/>
                </a:lnTo>
                <a:lnTo>
                  <a:pt x="729569" y="1039599"/>
                </a:lnTo>
                <a:lnTo>
                  <a:pt x="810402" y="1051293"/>
                </a:lnTo>
                <a:lnTo>
                  <a:pt x="893734" y="1059816"/>
                </a:lnTo>
                <a:lnTo>
                  <a:pt x="979291" y="1065031"/>
                </a:lnTo>
                <a:lnTo>
                  <a:pt x="1066800" y="1066800"/>
                </a:lnTo>
                <a:lnTo>
                  <a:pt x="1154290" y="1065031"/>
                </a:lnTo>
                <a:lnTo>
                  <a:pt x="1239834" y="1059816"/>
                </a:lnTo>
                <a:lnTo>
                  <a:pt x="1323156" y="1051293"/>
                </a:lnTo>
                <a:lnTo>
                  <a:pt x="1403981" y="1039599"/>
                </a:lnTo>
                <a:lnTo>
                  <a:pt x="1482036" y="1024872"/>
                </a:lnTo>
                <a:lnTo>
                  <a:pt x="1557045" y="1007248"/>
                </a:lnTo>
                <a:lnTo>
                  <a:pt x="1628733" y="986866"/>
                </a:lnTo>
                <a:lnTo>
                  <a:pt x="1696827" y="963862"/>
                </a:lnTo>
                <a:lnTo>
                  <a:pt x="1761052" y="938375"/>
                </a:lnTo>
                <a:lnTo>
                  <a:pt x="1821132" y="910542"/>
                </a:lnTo>
                <a:lnTo>
                  <a:pt x="1876794" y="880500"/>
                </a:lnTo>
                <a:lnTo>
                  <a:pt x="1927762" y="848386"/>
                </a:lnTo>
                <a:lnTo>
                  <a:pt x="1973763" y="814338"/>
                </a:lnTo>
                <a:lnTo>
                  <a:pt x="2014521" y="778494"/>
                </a:lnTo>
                <a:lnTo>
                  <a:pt x="2049762" y="740991"/>
                </a:lnTo>
                <a:lnTo>
                  <a:pt x="2079211" y="701966"/>
                </a:lnTo>
                <a:lnTo>
                  <a:pt x="2102594" y="661557"/>
                </a:lnTo>
                <a:lnTo>
                  <a:pt x="2119636" y="619901"/>
                </a:lnTo>
                <a:lnTo>
                  <a:pt x="2130063" y="577136"/>
                </a:lnTo>
                <a:lnTo>
                  <a:pt x="2133600" y="533400"/>
                </a:lnTo>
                <a:lnTo>
                  <a:pt x="2130063" y="489645"/>
                </a:lnTo>
                <a:lnTo>
                  <a:pt x="2119636" y="446867"/>
                </a:lnTo>
                <a:lnTo>
                  <a:pt x="2102594" y="405201"/>
                </a:lnTo>
                <a:lnTo>
                  <a:pt x="2079211" y="364784"/>
                </a:lnTo>
                <a:lnTo>
                  <a:pt x="2049762" y="325754"/>
                </a:lnTo>
                <a:lnTo>
                  <a:pt x="2014521" y="288249"/>
                </a:lnTo>
                <a:lnTo>
                  <a:pt x="1973763" y="252404"/>
                </a:lnTo>
                <a:lnTo>
                  <a:pt x="1927762" y="218358"/>
                </a:lnTo>
                <a:lnTo>
                  <a:pt x="1876794" y="186248"/>
                </a:lnTo>
                <a:lnTo>
                  <a:pt x="1821132" y="156210"/>
                </a:lnTo>
                <a:lnTo>
                  <a:pt x="1761052" y="128381"/>
                </a:lnTo>
                <a:lnTo>
                  <a:pt x="1696827" y="102900"/>
                </a:lnTo>
                <a:lnTo>
                  <a:pt x="1628733" y="79903"/>
                </a:lnTo>
                <a:lnTo>
                  <a:pt x="1557045" y="59527"/>
                </a:lnTo>
                <a:lnTo>
                  <a:pt x="1482036" y="41910"/>
                </a:lnTo>
                <a:lnTo>
                  <a:pt x="1403981" y="27188"/>
                </a:lnTo>
                <a:lnTo>
                  <a:pt x="1323156" y="15499"/>
                </a:lnTo>
                <a:lnTo>
                  <a:pt x="1239834" y="6979"/>
                </a:lnTo>
                <a:lnTo>
                  <a:pt x="1154290" y="1767"/>
                </a:lnTo>
                <a:lnTo>
                  <a:pt x="1066800" y="0"/>
                </a:lnTo>
                <a:lnTo>
                  <a:pt x="979291" y="1767"/>
                </a:lnTo>
                <a:lnTo>
                  <a:pt x="893734" y="6979"/>
                </a:lnTo>
                <a:lnTo>
                  <a:pt x="810402" y="15499"/>
                </a:lnTo>
                <a:lnTo>
                  <a:pt x="729569" y="27188"/>
                </a:lnTo>
                <a:lnTo>
                  <a:pt x="651510" y="41909"/>
                </a:lnTo>
                <a:lnTo>
                  <a:pt x="576498" y="59527"/>
                </a:lnTo>
                <a:lnTo>
                  <a:pt x="504809" y="79903"/>
                </a:lnTo>
                <a:lnTo>
                  <a:pt x="436717" y="102900"/>
                </a:lnTo>
                <a:lnTo>
                  <a:pt x="372496" y="128381"/>
                </a:lnTo>
                <a:lnTo>
                  <a:pt x="312419" y="156210"/>
                </a:lnTo>
                <a:lnTo>
                  <a:pt x="256763" y="186248"/>
                </a:lnTo>
                <a:lnTo>
                  <a:pt x="205800" y="218358"/>
                </a:lnTo>
                <a:lnTo>
                  <a:pt x="159806" y="252404"/>
                </a:lnTo>
                <a:lnTo>
                  <a:pt x="119054" y="288249"/>
                </a:lnTo>
                <a:lnTo>
                  <a:pt x="83820" y="325755"/>
                </a:lnTo>
                <a:lnTo>
                  <a:pt x="54376" y="364784"/>
                </a:lnTo>
                <a:lnTo>
                  <a:pt x="30998" y="405201"/>
                </a:lnTo>
                <a:lnTo>
                  <a:pt x="13959" y="446867"/>
                </a:lnTo>
                <a:lnTo>
                  <a:pt x="3535" y="489645"/>
                </a:lnTo>
                <a:lnTo>
                  <a:pt x="0" y="53340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53151" y="1808226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533400"/>
                </a:moveTo>
                <a:lnTo>
                  <a:pt x="3535" y="489645"/>
                </a:lnTo>
                <a:lnTo>
                  <a:pt x="13959" y="446867"/>
                </a:lnTo>
                <a:lnTo>
                  <a:pt x="30998" y="405201"/>
                </a:lnTo>
                <a:lnTo>
                  <a:pt x="54376" y="364784"/>
                </a:lnTo>
                <a:lnTo>
                  <a:pt x="83820" y="325755"/>
                </a:lnTo>
                <a:lnTo>
                  <a:pt x="119054" y="288249"/>
                </a:lnTo>
                <a:lnTo>
                  <a:pt x="159806" y="252404"/>
                </a:lnTo>
                <a:lnTo>
                  <a:pt x="205800" y="218358"/>
                </a:lnTo>
                <a:lnTo>
                  <a:pt x="256763" y="186248"/>
                </a:lnTo>
                <a:lnTo>
                  <a:pt x="312419" y="156210"/>
                </a:lnTo>
                <a:lnTo>
                  <a:pt x="372496" y="128381"/>
                </a:lnTo>
                <a:lnTo>
                  <a:pt x="436717" y="102900"/>
                </a:lnTo>
                <a:lnTo>
                  <a:pt x="504809" y="79903"/>
                </a:lnTo>
                <a:lnTo>
                  <a:pt x="576498" y="59527"/>
                </a:lnTo>
                <a:lnTo>
                  <a:pt x="651510" y="41909"/>
                </a:lnTo>
                <a:lnTo>
                  <a:pt x="729569" y="27188"/>
                </a:lnTo>
                <a:lnTo>
                  <a:pt x="810402" y="15499"/>
                </a:lnTo>
                <a:lnTo>
                  <a:pt x="893734" y="6979"/>
                </a:lnTo>
                <a:lnTo>
                  <a:pt x="979291" y="1767"/>
                </a:lnTo>
                <a:lnTo>
                  <a:pt x="1066800" y="0"/>
                </a:lnTo>
                <a:lnTo>
                  <a:pt x="1154290" y="1767"/>
                </a:lnTo>
                <a:lnTo>
                  <a:pt x="1239834" y="6979"/>
                </a:lnTo>
                <a:lnTo>
                  <a:pt x="1323156" y="15499"/>
                </a:lnTo>
                <a:lnTo>
                  <a:pt x="1403981" y="27188"/>
                </a:lnTo>
                <a:lnTo>
                  <a:pt x="1482036" y="41910"/>
                </a:lnTo>
                <a:lnTo>
                  <a:pt x="1557045" y="59527"/>
                </a:lnTo>
                <a:lnTo>
                  <a:pt x="1628733" y="79903"/>
                </a:lnTo>
                <a:lnTo>
                  <a:pt x="1696827" y="102900"/>
                </a:lnTo>
                <a:lnTo>
                  <a:pt x="1761052" y="128381"/>
                </a:lnTo>
                <a:lnTo>
                  <a:pt x="1821132" y="156210"/>
                </a:lnTo>
                <a:lnTo>
                  <a:pt x="1876794" y="186248"/>
                </a:lnTo>
                <a:lnTo>
                  <a:pt x="1927762" y="218358"/>
                </a:lnTo>
                <a:lnTo>
                  <a:pt x="1973763" y="252404"/>
                </a:lnTo>
                <a:lnTo>
                  <a:pt x="2014521" y="288249"/>
                </a:lnTo>
                <a:lnTo>
                  <a:pt x="2049762" y="325754"/>
                </a:lnTo>
                <a:lnTo>
                  <a:pt x="2079211" y="364784"/>
                </a:lnTo>
                <a:lnTo>
                  <a:pt x="2102594" y="405201"/>
                </a:lnTo>
                <a:lnTo>
                  <a:pt x="2119636" y="446867"/>
                </a:lnTo>
                <a:lnTo>
                  <a:pt x="2130063" y="489645"/>
                </a:lnTo>
                <a:lnTo>
                  <a:pt x="2133600" y="533400"/>
                </a:lnTo>
                <a:lnTo>
                  <a:pt x="2130063" y="577136"/>
                </a:lnTo>
                <a:lnTo>
                  <a:pt x="2119636" y="619901"/>
                </a:lnTo>
                <a:lnTo>
                  <a:pt x="2102594" y="661557"/>
                </a:lnTo>
                <a:lnTo>
                  <a:pt x="2079211" y="701966"/>
                </a:lnTo>
                <a:lnTo>
                  <a:pt x="2049762" y="740991"/>
                </a:lnTo>
                <a:lnTo>
                  <a:pt x="2014521" y="778494"/>
                </a:lnTo>
                <a:lnTo>
                  <a:pt x="1973763" y="814338"/>
                </a:lnTo>
                <a:lnTo>
                  <a:pt x="1927762" y="848386"/>
                </a:lnTo>
                <a:lnTo>
                  <a:pt x="1876794" y="880500"/>
                </a:lnTo>
                <a:lnTo>
                  <a:pt x="1821132" y="910542"/>
                </a:lnTo>
                <a:lnTo>
                  <a:pt x="1761052" y="938375"/>
                </a:lnTo>
                <a:lnTo>
                  <a:pt x="1696827" y="963862"/>
                </a:lnTo>
                <a:lnTo>
                  <a:pt x="1628733" y="986866"/>
                </a:lnTo>
                <a:lnTo>
                  <a:pt x="1557045" y="1007248"/>
                </a:lnTo>
                <a:lnTo>
                  <a:pt x="1482036" y="1024872"/>
                </a:lnTo>
                <a:lnTo>
                  <a:pt x="1403981" y="1039599"/>
                </a:lnTo>
                <a:lnTo>
                  <a:pt x="1323156" y="1051293"/>
                </a:lnTo>
                <a:lnTo>
                  <a:pt x="1239834" y="1059816"/>
                </a:lnTo>
                <a:lnTo>
                  <a:pt x="1154290" y="1065031"/>
                </a:lnTo>
                <a:lnTo>
                  <a:pt x="1066800" y="1066800"/>
                </a:lnTo>
                <a:lnTo>
                  <a:pt x="979291" y="1065031"/>
                </a:lnTo>
                <a:lnTo>
                  <a:pt x="893734" y="1059816"/>
                </a:lnTo>
                <a:lnTo>
                  <a:pt x="810402" y="1051293"/>
                </a:lnTo>
                <a:lnTo>
                  <a:pt x="729569" y="1039599"/>
                </a:lnTo>
                <a:lnTo>
                  <a:pt x="651510" y="1024872"/>
                </a:lnTo>
                <a:lnTo>
                  <a:pt x="576498" y="1007248"/>
                </a:lnTo>
                <a:lnTo>
                  <a:pt x="504809" y="986866"/>
                </a:lnTo>
                <a:lnTo>
                  <a:pt x="436717" y="963862"/>
                </a:lnTo>
                <a:lnTo>
                  <a:pt x="372496" y="938375"/>
                </a:lnTo>
                <a:lnTo>
                  <a:pt x="312419" y="910542"/>
                </a:lnTo>
                <a:lnTo>
                  <a:pt x="256763" y="880500"/>
                </a:lnTo>
                <a:lnTo>
                  <a:pt x="205800" y="848386"/>
                </a:lnTo>
                <a:lnTo>
                  <a:pt x="159806" y="814338"/>
                </a:lnTo>
                <a:lnTo>
                  <a:pt x="119054" y="778494"/>
                </a:lnTo>
                <a:lnTo>
                  <a:pt x="83820" y="740991"/>
                </a:lnTo>
                <a:lnTo>
                  <a:pt x="54376" y="701966"/>
                </a:lnTo>
                <a:lnTo>
                  <a:pt x="30998" y="661557"/>
                </a:lnTo>
                <a:lnTo>
                  <a:pt x="13959" y="619901"/>
                </a:lnTo>
                <a:lnTo>
                  <a:pt x="3535" y="577136"/>
                </a:lnTo>
                <a:lnTo>
                  <a:pt x="0" y="533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05805" y="2733675"/>
            <a:ext cx="199898" cy="684022"/>
          </a:xfrm>
          <a:custGeom>
            <a:avLst/>
            <a:gdLst/>
            <a:ahLst/>
            <a:cxnLst/>
            <a:rect l="l" t="t" r="r" b="b"/>
            <a:pathLst>
              <a:path w="199898" h="684022">
                <a:moveTo>
                  <a:pt x="5969" y="650113"/>
                </a:moveTo>
                <a:lnTo>
                  <a:pt x="0" y="678052"/>
                </a:lnTo>
                <a:lnTo>
                  <a:pt x="27940" y="684022"/>
                </a:lnTo>
                <a:lnTo>
                  <a:pt x="33909" y="656082"/>
                </a:lnTo>
                <a:lnTo>
                  <a:pt x="5969" y="650113"/>
                </a:lnTo>
                <a:close/>
              </a:path>
              <a:path w="199898" h="684022">
                <a:moveTo>
                  <a:pt x="18034" y="594233"/>
                </a:moveTo>
                <a:lnTo>
                  <a:pt x="11937" y="622173"/>
                </a:lnTo>
                <a:lnTo>
                  <a:pt x="39878" y="628141"/>
                </a:lnTo>
                <a:lnTo>
                  <a:pt x="45974" y="600201"/>
                </a:lnTo>
                <a:lnTo>
                  <a:pt x="18034" y="594233"/>
                </a:lnTo>
                <a:close/>
              </a:path>
              <a:path w="199898" h="684022">
                <a:moveTo>
                  <a:pt x="29972" y="538352"/>
                </a:moveTo>
                <a:lnTo>
                  <a:pt x="24003" y="566292"/>
                </a:lnTo>
                <a:lnTo>
                  <a:pt x="51943" y="572262"/>
                </a:lnTo>
                <a:lnTo>
                  <a:pt x="57912" y="544322"/>
                </a:lnTo>
                <a:lnTo>
                  <a:pt x="29972" y="538352"/>
                </a:lnTo>
                <a:close/>
              </a:path>
              <a:path w="199898" h="684022">
                <a:moveTo>
                  <a:pt x="41910" y="482473"/>
                </a:moveTo>
                <a:lnTo>
                  <a:pt x="35941" y="510413"/>
                </a:lnTo>
                <a:lnTo>
                  <a:pt x="63881" y="516382"/>
                </a:lnTo>
                <a:lnTo>
                  <a:pt x="69850" y="488441"/>
                </a:lnTo>
                <a:lnTo>
                  <a:pt x="41910" y="482473"/>
                </a:lnTo>
                <a:close/>
              </a:path>
              <a:path w="199898" h="684022">
                <a:moveTo>
                  <a:pt x="53975" y="426592"/>
                </a:moveTo>
                <a:lnTo>
                  <a:pt x="47879" y="454533"/>
                </a:lnTo>
                <a:lnTo>
                  <a:pt x="75819" y="460501"/>
                </a:lnTo>
                <a:lnTo>
                  <a:pt x="81915" y="432562"/>
                </a:lnTo>
                <a:lnTo>
                  <a:pt x="53975" y="426592"/>
                </a:lnTo>
                <a:close/>
              </a:path>
              <a:path w="199898" h="684022">
                <a:moveTo>
                  <a:pt x="65912" y="370713"/>
                </a:moveTo>
                <a:lnTo>
                  <a:pt x="59944" y="398652"/>
                </a:lnTo>
                <a:lnTo>
                  <a:pt x="87884" y="404622"/>
                </a:lnTo>
                <a:lnTo>
                  <a:pt x="93853" y="376682"/>
                </a:lnTo>
                <a:lnTo>
                  <a:pt x="65912" y="370713"/>
                </a:lnTo>
                <a:close/>
              </a:path>
              <a:path w="199898" h="684022">
                <a:moveTo>
                  <a:pt x="77850" y="314833"/>
                </a:moveTo>
                <a:lnTo>
                  <a:pt x="71882" y="342773"/>
                </a:lnTo>
                <a:lnTo>
                  <a:pt x="99822" y="348741"/>
                </a:lnTo>
                <a:lnTo>
                  <a:pt x="105791" y="320801"/>
                </a:lnTo>
                <a:lnTo>
                  <a:pt x="77850" y="314833"/>
                </a:lnTo>
                <a:close/>
              </a:path>
              <a:path w="199898" h="684022">
                <a:moveTo>
                  <a:pt x="89916" y="258952"/>
                </a:moveTo>
                <a:lnTo>
                  <a:pt x="83820" y="286892"/>
                </a:lnTo>
                <a:lnTo>
                  <a:pt x="111760" y="292862"/>
                </a:lnTo>
                <a:lnTo>
                  <a:pt x="117856" y="264922"/>
                </a:lnTo>
                <a:lnTo>
                  <a:pt x="89916" y="258952"/>
                </a:lnTo>
                <a:close/>
              </a:path>
              <a:path w="199898" h="684022">
                <a:moveTo>
                  <a:pt x="101854" y="203073"/>
                </a:moveTo>
                <a:lnTo>
                  <a:pt x="95885" y="231012"/>
                </a:lnTo>
                <a:lnTo>
                  <a:pt x="123825" y="236982"/>
                </a:lnTo>
                <a:lnTo>
                  <a:pt x="129794" y="209041"/>
                </a:lnTo>
                <a:lnTo>
                  <a:pt x="101854" y="203073"/>
                </a:lnTo>
                <a:close/>
              </a:path>
              <a:path w="199898" h="684022">
                <a:moveTo>
                  <a:pt x="113792" y="147192"/>
                </a:moveTo>
                <a:lnTo>
                  <a:pt x="107823" y="175133"/>
                </a:lnTo>
                <a:lnTo>
                  <a:pt x="135762" y="181101"/>
                </a:lnTo>
                <a:lnTo>
                  <a:pt x="141732" y="153162"/>
                </a:lnTo>
                <a:lnTo>
                  <a:pt x="113792" y="147192"/>
                </a:lnTo>
                <a:close/>
              </a:path>
              <a:path w="199898" h="684022">
                <a:moveTo>
                  <a:pt x="199898" y="154686"/>
                </a:moveTo>
                <a:lnTo>
                  <a:pt x="160020" y="0"/>
                </a:lnTo>
                <a:lnTo>
                  <a:pt x="60198" y="124713"/>
                </a:lnTo>
                <a:lnTo>
                  <a:pt x="199898" y="154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3896" y="2886202"/>
            <a:ext cx="199898" cy="684022"/>
          </a:xfrm>
          <a:custGeom>
            <a:avLst/>
            <a:gdLst/>
            <a:ahLst/>
            <a:cxnLst/>
            <a:rect l="l" t="t" r="r" b="b"/>
            <a:pathLst>
              <a:path w="199898" h="684022">
                <a:moveTo>
                  <a:pt x="171957" y="0"/>
                </a:moveTo>
                <a:lnTo>
                  <a:pt x="165988" y="27939"/>
                </a:lnTo>
                <a:lnTo>
                  <a:pt x="193928" y="34036"/>
                </a:lnTo>
                <a:lnTo>
                  <a:pt x="199898" y="6096"/>
                </a:lnTo>
                <a:lnTo>
                  <a:pt x="171957" y="0"/>
                </a:lnTo>
                <a:close/>
              </a:path>
              <a:path w="199898" h="684022">
                <a:moveTo>
                  <a:pt x="160020" y="55880"/>
                </a:moveTo>
                <a:lnTo>
                  <a:pt x="154050" y="83820"/>
                </a:lnTo>
                <a:lnTo>
                  <a:pt x="181990" y="89915"/>
                </a:lnTo>
                <a:lnTo>
                  <a:pt x="187959" y="61975"/>
                </a:lnTo>
                <a:lnTo>
                  <a:pt x="160020" y="55880"/>
                </a:lnTo>
                <a:close/>
              </a:path>
              <a:path w="199898" h="684022">
                <a:moveTo>
                  <a:pt x="148081" y="111760"/>
                </a:moveTo>
                <a:lnTo>
                  <a:pt x="142112" y="139700"/>
                </a:lnTo>
                <a:lnTo>
                  <a:pt x="170052" y="145796"/>
                </a:lnTo>
                <a:lnTo>
                  <a:pt x="176022" y="117856"/>
                </a:lnTo>
                <a:lnTo>
                  <a:pt x="148081" y="111760"/>
                </a:lnTo>
                <a:close/>
              </a:path>
              <a:path w="199898" h="684022">
                <a:moveTo>
                  <a:pt x="136017" y="167639"/>
                </a:moveTo>
                <a:lnTo>
                  <a:pt x="130048" y="195580"/>
                </a:lnTo>
                <a:lnTo>
                  <a:pt x="157987" y="201675"/>
                </a:lnTo>
                <a:lnTo>
                  <a:pt x="163956" y="173736"/>
                </a:lnTo>
                <a:lnTo>
                  <a:pt x="136017" y="167639"/>
                </a:lnTo>
                <a:close/>
              </a:path>
              <a:path w="199898" h="684022">
                <a:moveTo>
                  <a:pt x="124078" y="223520"/>
                </a:moveTo>
                <a:lnTo>
                  <a:pt x="118109" y="251460"/>
                </a:lnTo>
                <a:lnTo>
                  <a:pt x="146050" y="257556"/>
                </a:lnTo>
                <a:lnTo>
                  <a:pt x="152019" y="229615"/>
                </a:lnTo>
                <a:lnTo>
                  <a:pt x="124078" y="223520"/>
                </a:lnTo>
                <a:close/>
              </a:path>
              <a:path w="199898" h="684022">
                <a:moveTo>
                  <a:pt x="112140" y="279400"/>
                </a:moveTo>
                <a:lnTo>
                  <a:pt x="106172" y="307339"/>
                </a:lnTo>
                <a:lnTo>
                  <a:pt x="134111" y="313436"/>
                </a:lnTo>
                <a:lnTo>
                  <a:pt x="140080" y="285496"/>
                </a:lnTo>
                <a:lnTo>
                  <a:pt x="112140" y="279400"/>
                </a:lnTo>
                <a:close/>
              </a:path>
              <a:path w="199898" h="684022">
                <a:moveTo>
                  <a:pt x="100075" y="335280"/>
                </a:moveTo>
                <a:lnTo>
                  <a:pt x="94106" y="363220"/>
                </a:lnTo>
                <a:lnTo>
                  <a:pt x="122047" y="369315"/>
                </a:lnTo>
                <a:lnTo>
                  <a:pt x="128015" y="341375"/>
                </a:lnTo>
                <a:lnTo>
                  <a:pt x="100075" y="335280"/>
                </a:lnTo>
                <a:close/>
              </a:path>
              <a:path w="199898" h="684022">
                <a:moveTo>
                  <a:pt x="88137" y="391160"/>
                </a:moveTo>
                <a:lnTo>
                  <a:pt x="82169" y="419100"/>
                </a:lnTo>
                <a:lnTo>
                  <a:pt x="110108" y="425196"/>
                </a:lnTo>
                <a:lnTo>
                  <a:pt x="116077" y="397256"/>
                </a:lnTo>
                <a:lnTo>
                  <a:pt x="88137" y="391160"/>
                </a:lnTo>
                <a:close/>
              </a:path>
              <a:path w="199898" h="684022">
                <a:moveTo>
                  <a:pt x="76200" y="447039"/>
                </a:moveTo>
                <a:lnTo>
                  <a:pt x="70103" y="474980"/>
                </a:lnTo>
                <a:lnTo>
                  <a:pt x="98044" y="481075"/>
                </a:lnTo>
                <a:lnTo>
                  <a:pt x="104139" y="453136"/>
                </a:lnTo>
                <a:lnTo>
                  <a:pt x="76200" y="447039"/>
                </a:lnTo>
                <a:close/>
              </a:path>
              <a:path w="199898" h="684022">
                <a:moveTo>
                  <a:pt x="64134" y="502920"/>
                </a:moveTo>
                <a:lnTo>
                  <a:pt x="58165" y="530860"/>
                </a:lnTo>
                <a:lnTo>
                  <a:pt x="86105" y="536956"/>
                </a:lnTo>
                <a:lnTo>
                  <a:pt x="92075" y="509015"/>
                </a:lnTo>
                <a:lnTo>
                  <a:pt x="64134" y="502920"/>
                </a:lnTo>
                <a:close/>
              </a:path>
              <a:path w="199898" h="684022">
                <a:moveTo>
                  <a:pt x="139700" y="559308"/>
                </a:moveTo>
                <a:lnTo>
                  <a:pt x="0" y="529463"/>
                </a:lnTo>
                <a:lnTo>
                  <a:pt x="39877" y="684022"/>
                </a:lnTo>
                <a:lnTo>
                  <a:pt x="139700" y="559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53151" y="5229225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533400"/>
                </a:moveTo>
                <a:lnTo>
                  <a:pt x="3535" y="577147"/>
                </a:lnTo>
                <a:lnTo>
                  <a:pt x="13959" y="619920"/>
                </a:lnTo>
                <a:lnTo>
                  <a:pt x="30998" y="661582"/>
                </a:lnTo>
                <a:lnTo>
                  <a:pt x="54376" y="701995"/>
                </a:lnTo>
                <a:lnTo>
                  <a:pt x="83820" y="741023"/>
                </a:lnTo>
                <a:lnTo>
                  <a:pt x="119054" y="778528"/>
                </a:lnTo>
                <a:lnTo>
                  <a:pt x="159806" y="814372"/>
                </a:lnTo>
                <a:lnTo>
                  <a:pt x="205800" y="848419"/>
                </a:lnTo>
                <a:lnTo>
                  <a:pt x="256763" y="880531"/>
                </a:lnTo>
                <a:lnTo>
                  <a:pt x="312419" y="910570"/>
                </a:lnTo>
                <a:lnTo>
                  <a:pt x="372496" y="938401"/>
                </a:lnTo>
                <a:lnTo>
                  <a:pt x="436717" y="963884"/>
                </a:lnTo>
                <a:lnTo>
                  <a:pt x="504809" y="986884"/>
                </a:lnTo>
                <a:lnTo>
                  <a:pt x="576498" y="1007262"/>
                </a:lnTo>
                <a:lnTo>
                  <a:pt x="651510" y="1024882"/>
                </a:lnTo>
                <a:lnTo>
                  <a:pt x="729569" y="1039606"/>
                </a:lnTo>
                <a:lnTo>
                  <a:pt x="810402" y="1051298"/>
                </a:lnTo>
                <a:lnTo>
                  <a:pt x="893734" y="1059818"/>
                </a:lnTo>
                <a:lnTo>
                  <a:pt x="979291" y="1065031"/>
                </a:lnTo>
                <a:lnTo>
                  <a:pt x="1066800" y="1066800"/>
                </a:lnTo>
                <a:lnTo>
                  <a:pt x="1154290" y="1065031"/>
                </a:lnTo>
                <a:lnTo>
                  <a:pt x="1239834" y="1059818"/>
                </a:lnTo>
                <a:lnTo>
                  <a:pt x="1323156" y="1051298"/>
                </a:lnTo>
                <a:lnTo>
                  <a:pt x="1403981" y="1039606"/>
                </a:lnTo>
                <a:lnTo>
                  <a:pt x="1482036" y="1024882"/>
                </a:lnTo>
                <a:lnTo>
                  <a:pt x="1557045" y="1007262"/>
                </a:lnTo>
                <a:lnTo>
                  <a:pt x="1628733" y="986884"/>
                </a:lnTo>
                <a:lnTo>
                  <a:pt x="1696827" y="963884"/>
                </a:lnTo>
                <a:lnTo>
                  <a:pt x="1761052" y="938401"/>
                </a:lnTo>
                <a:lnTo>
                  <a:pt x="1821132" y="910570"/>
                </a:lnTo>
                <a:lnTo>
                  <a:pt x="1876794" y="880531"/>
                </a:lnTo>
                <a:lnTo>
                  <a:pt x="1927762" y="848419"/>
                </a:lnTo>
                <a:lnTo>
                  <a:pt x="1973763" y="814372"/>
                </a:lnTo>
                <a:lnTo>
                  <a:pt x="2014521" y="778528"/>
                </a:lnTo>
                <a:lnTo>
                  <a:pt x="2049762" y="741023"/>
                </a:lnTo>
                <a:lnTo>
                  <a:pt x="2079211" y="701995"/>
                </a:lnTo>
                <a:lnTo>
                  <a:pt x="2102594" y="661582"/>
                </a:lnTo>
                <a:lnTo>
                  <a:pt x="2119636" y="619920"/>
                </a:lnTo>
                <a:lnTo>
                  <a:pt x="2130063" y="577147"/>
                </a:lnTo>
                <a:lnTo>
                  <a:pt x="2133600" y="533400"/>
                </a:lnTo>
                <a:lnTo>
                  <a:pt x="2130063" y="489645"/>
                </a:lnTo>
                <a:lnTo>
                  <a:pt x="2119636" y="446867"/>
                </a:lnTo>
                <a:lnTo>
                  <a:pt x="2102594" y="405201"/>
                </a:lnTo>
                <a:lnTo>
                  <a:pt x="2079211" y="364784"/>
                </a:lnTo>
                <a:lnTo>
                  <a:pt x="2049762" y="325755"/>
                </a:lnTo>
                <a:lnTo>
                  <a:pt x="2014521" y="288249"/>
                </a:lnTo>
                <a:lnTo>
                  <a:pt x="1973763" y="252404"/>
                </a:lnTo>
                <a:lnTo>
                  <a:pt x="1927762" y="218358"/>
                </a:lnTo>
                <a:lnTo>
                  <a:pt x="1876794" y="186248"/>
                </a:lnTo>
                <a:lnTo>
                  <a:pt x="1821132" y="156210"/>
                </a:lnTo>
                <a:lnTo>
                  <a:pt x="1761052" y="128381"/>
                </a:lnTo>
                <a:lnTo>
                  <a:pt x="1696827" y="102900"/>
                </a:lnTo>
                <a:lnTo>
                  <a:pt x="1628733" y="79903"/>
                </a:lnTo>
                <a:lnTo>
                  <a:pt x="1557045" y="59527"/>
                </a:lnTo>
                <a:lnTo>
                  <a:pt x="1482036" y="41909"/>
                </a:lnTo>
                <a:lnTo>
                  <a:pt x="1403981" y="27188"/>
                </a:lnTo>
                <a:lnTo>
                  <a:pt x="1323156" y="15499"/>
                </a:lnTo>
                <a:lnTo>
                  <a:pt x="1239834" y="6979"/>
                </a:lnTo>
                <a:lnTo>
                  <a:pt x="1154290" y="1767"/>
                </a:lnTo>
                <a:lnTo>
                  <a:pt x="1066800" y="0"/>
                </a:lnTo>
                <a:lnTo>
                  <a:pt x="979291" y="1767"/>
                </a:lnTo>
                <a:lnTo>
                  <a:pt x="893734" y="6979"/>
                </a:lnTo>
                <a:lnTo>
                  <a:pt x="810402" y="15499"/>
                </a:lnTo>
                <a:lnTo>
                  <a:pt x="729569" y="27188"/>
                </a:lnTo>
                <a:lnTo>
                  <a:pt x="651510" y="41909"/>
                </a:lnTo>
                <a:lnTo>
                  <a:pt x="576498" y="59527"/>
                </a:lnTo>
                <a:lnTo>
                  <a:pt x="504809" y="79903"/>
                </a:lnTo>
                <a:lnTo>
                  <a:pt x="436717" y="102900"/>
                </a:lnTo>
                <a:lnTo>
                  <a:pt x="372496" y="128381"/>
                </a:lnTo>
                <a:lnTo>
                  <a:pt x="312419" y="156210"/>
                </a:lnTo>
                <a:lnTo>
                  <a:pt x="256763" y="186248"/>
                </a:lnTo>
                <a:lnTo>
                  <a:pt x="205800" y="218358"/>
                </a:lnTo>
                <a:lnTo>
                  <a:pt x="159806" y="252404"/>
                </a:lnTo>
                <a:lnTo>
                  <a:pt x="119054" y="288249"/>
                </a:lnTo>
                <a:lnTo>
                  <a:pt x="83820" y="325755"/>
                </a:lnTo>
                <a:lnTo>
                  <a:pt x="54376" y="364784"/>
                </a:lnTo>
                <a:lnTo>
                  <a:pt x="30998" y="405201"/>
                </a:lnTo>
                <a:lnTo>
                  <a:pt x="13959" y="446867"/>
                </a:lnTo>
                <a:lnTo>
                  <a:pt x="3535" y="489645"/>
                </a:lnTo>
                <a:lnTo>
                  <a:pt x="0" y="53340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53151" y="5229225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533400"/>
                </a:moveTo>
                <a:lnTo>
                  <a:pt x="3535" y="489645"/>
                </a:lnTo>
                <a:lnTo>
                  <a:pt x="13959" y="446867"/>
                </a:lnTo>
                <a:lnTo>
                  <a:pt x="30998" y="405201"/>
                </a:lnTo>
                <a:lnTo>
                  <a:pt x="54376" y="364784"/>
                </a:lnTo>
                <a:lnTo>
                  <a:pt x="83820" y="325755"/>
                </a:lnTo>
                <a:lnTo>
                  <a:pt x="119054" y="288249"/>
                </a:lnTo>
                <a:lnTo>
                  <a:pt x="159806" y="252404"/>
                </a:lnTo>
                <a:lnTo>
                  <a:pt x="205800" y="218358"/>
                </a:lnTo>
                <a:lnTo>
                  <a:pt x="256763" y="186248"/>
                </a:lnTo>
                <a:lnTo>
                  <a:pt x="312419" y="156210"/>
                </a:lnTo>
                <a:lnTo>
                  <a:pt x="372496" y="128381"/>
                </a:lnTo>
                <a:lnTo>
                  <a:pt x="436717" y="102900"/>
                </a:lnTo>
                <a:lnTo>
                  <a:pt x="504809" y="79903"/>
                </a:lnTo>
                <a:lnTo>
                  <a:pt x="576498" y="59527"/>
                </a:lnTo>
                <a:lnTo>
                  <a:pt x="651510" y="41909"/>
                </a:lnTo>
                <a:lnTo>
                  <a:pt x="729569" y="27188"/>
                </a:lnTo>
                <a:lnTo>
                  <a:pt x="810402" y="15499"/>
                </a:lnTo>
                <a:lnTo>
                  <a:pt x="893734" y="6979"/>
                </a:lnTo>
                <a:lnTo>
                  <a:pt x="979291" y="1767"/>
                </a:lnTo>
                <a:lnTo>
                  <a:pt x="1066800" y="0"/>
                </a:lnTo>
                <a:lnTo>
                  <a:pt x="1154290" y="1767"/>
                </a:lnTo>
                <a:lnTo>
                  <a:pt x="1239834" y="6979"/>
                </a:lnTo>
                <a:lnTo>
                  <a:pt x="1323156" y="15499"/>
                </a:lnTo>
                <a:lnTo>
                  <a:pt x="1403981" y="27188"/>
                </a:lnTo>
                <a:lnTo>
                  <a:pt x="1482036" y="41909"/>
                </a:lnTo>
                <a:lnTo>
                  <a:pt x="1557045" y="59527"/>
                </a:lnTo>
                <a:lnTo>
                  <a:pt x="1628733" y="79903"/>
                </a:lnTo>
                <a:lnTo>
                  <a:pt x="1696827" y="102900"/>
                </a:lnTo>
                <a:lnTo>
                  <a:pt x="1761052" y="128381"/>
                </a:lnTo>
                <a:lnTo>
                  <a:pt x="1821132" y="156210"/>
                </a:lnTo>
                <a:lnTo>
                  <a:pt x="1876794" y="186248"/>
                </a:lnTo>
                <a:lnTo>
                  <a:pt x="1927762" y="218358"/>
                </a:lnTo>
                <a:lnTo>
                  <a:pt x="1973763" y="252404"/>
                </a:lnTo>
                <a:lnTo>
                  <a:pt x="2014521" y="288249"/>
                </a:lnTo>
                <a:lnTo>
                  <a:pt x="2049762" y="325755"/>
                </a:lnTo>
                <a:lnTo>
                  <a:pt x="2079211" y="364784"/>
                </a:lnTo>
                <a:lnTo>
                  <a:pt x="2102594" y="405201"/>
                </a:lnTo>
                <a:lnTo>
                  <a:pt x="2119636" y="446867"/>
                </a:lnTo>
                <a:lnTo>
                  <a:pt x="2130063" y="489645"/>
                </a:lnTo>
                <a:lnTo>
                  <a:pt x="2133600" y="533400"/>
                </a:lnTo>
                <a:lnTo>
                  <a:pt x="2130063" y="577147"/>
                </a:lnTo>
                <a:lnTo>
                  <a:pt x="2119636" y="619920"/>
                </a:lnTo>
                <a:lnTo>
                  <a:pt x="2102594" y="661582"/>
                </a:lnTo>
                <a:lnTo>
                  <a:pt x="2079211" y="701995"/>
                </a:lnTo>
                <a:lnTo>
                  <a:pt x="2049762" y="741023"/>
                </a:lnTo>
                <a:lnTo>
                  <a:pt x="2014521" y="778528"/>
                </a:lnTo>
                <a:lnTo>
                  <a:pt x="1973763" y="814372"/>
                </a:lnTo>
                <a:lnTo>
                  <a:pt x="1927762" y="848419"/>
                </a:lnTo>
                <a:lnTo>
                  <a:pt x="1876794" y="880531"/>
                </a:lnTo>
                <a:lnTo>
                  <a:pt x="1821132" y="910570"/>
                </a:lnTo>
                <a:lnTo>
                  <a:pt x="1761052" y="938401"/>
                </a:lnTo>
                <a:lnTo>
                  <a:pt x="1696827" y="963884"/>
                </a:lnTo>
                <a:lnTo>
                  <a:pt x="1628733" y="986884"/>
                </a:lnTo>
                <a:lnTo>
                  <a:pt x="1557045" y="1007262"/>
                </a:lnTo>
                <a:lnTo>
                  <a:pt x="1482036" y="1024882"/>
                </a:lnTo>
                <a:lnTo>
                  <a:pt x="1403981" y="1039606"/>
                </a:lnTo>
                <a:lnTo>
                  <a:pt x="1323156" y="1051298"/>
                </a:lnTo>
                <a:lnTo>
                  <a:pt x="1239834" y="1059818"/>
                </a:lnTo>
                <a:lnTo>
                  <a:pt x="1154290" y="1065031"/>
                </a:lnTo>
                <a:lnTo>
                  <a:pt x="1066800" y="1066800"/>
                </a:lnTo>
                <a:lnTo>
                  <a:pt x="979291" y="1065031"/>
                </a:lnTo>
                <a:lnTo>
                  <a:pt x="893734" y="1059818"/>
                </a:lnTo>
                <a:lnTo>
                  <a:pt x="810402" y="1051298"/>
                </a:lnTo>
                <a:lnTo>
                  <a:pt x="729569" y="1039606"/>
                </a:lnTo>
                <a:lnTo>
                  <a:pt x="651510" y="1024882"/>
                </a:lnTo>
                <a:lnTo>
                  <a:pt x="576498" y="1007262"/>
                </a:lnTo>
                <a:lnTo>
                  <a:pt x="504809" y="986884"/>
                </a:lnTo>
                <a:lnTo>
                  <a:pt x="436717" y="963884"/>
                </a:lnTo>
                <a:lnTo>
                  <a:pt x="372496" y="938401"/>
                </a:lnTo>
                <a:lnTo>
                  <a:pt x="312419" y="910570"/>
                </a:lnTo>
                <a:lnTo>
                  <a:pt x="256763" y="880531"/>
                </a:lnTo>
                <a:lnTo>
                  <a:pt x="205800" y="848419"/>
                </a:lnTo>
                <a:lnTo>
                  <a:pt x="159806" y="814372"/>
                </a:lnTo>
                <a:lnTo>
                  <a:pt x="119054" y="778528"/>
                </a:lnTo>
                <a:lnTo>
                  <a:pt x="83820" y="741023"/>
                </a:lnTo>
                <a:lnTo>
                  <a:pt x="54376" y="701995"/>
                </a:lnTo>
                <a:lnTo>
                  <a:pt x="30998" y="661582"/>
                </a:lnTo>
                <a:lnTo>
                  <a:pt x="13959" y="619920"/>
                </a:lnTo>
                <a:lnTo>
                  <a:pt x="3535" y="577147"/>
                </a:lnTo>
                <a:lnTo>
                  <a:pt x="0" y="533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27292" y="4354449"/>
            <a:ext cx="206628" cy="862838"/>
          </a:xfrm>
          <a:custGeom>
            <a:avLst/>
            <a:gdLst/>
            <a:ahLst/>
            <a:cxnLst/>
            <a:rect l="l" t="t" r="r" b="b"/>
            <a:pathLst>
              <a:path w="206628" h="862838">
                <a:moveTo>
                  <a:pt x="201929" y="829944"/>
                </a:moveTo>
                <a:lnTo>
                  <a:pt x="173735" y="834770"/>
                </a:lnTo>
                <a:lnTo>
                  <a:pt x="178561" y="862838"/>
                </a:lnTo>
                <a:lnTo>
                  <a:pt x="206628" y="858138"/>
                </a:lnTo>
                <a:lnTo>
                  <a:pt x="201929" y="829944"/>
                </a:lnTo>
                <a:close/>
              </a:path>
              <a:path w="206628" h="862838">
                <a:moveTo>
                  <a:pt x="192277" y="773557"/>
                </a:moveTo>
                <a:lnTo>
                  <a:pt x="164210" y="778382"/>
                </a:lnTo>
                <a:lnTo>
                  <a:pt x="168909" y="806576"/>
                </a:lnTo>
                <a:lnTo>
                  <a:pt x="197103" y="801751"/>
                </a:lnTo>
                <a:lnTo>
                  <a:pt x="192277" y="773557"/>
                </a:lnTo>
                <a:close/>
              </a:path>
              <a:path w="206628" h="862838">
                <a:moveTo>
                  <a:pt x="182752" y="717295"/>
                </a:moveTo>
                <a:lnTo>
                  <a:pt x="154558" y="721994"/>
                </a:lnTo>
                <a:lnTo>
                  <a:pt x="159384" y="750188"/>
                </a:lnTo>
                <a:lnTo>
                  <a:pt x="187578" y="745363"/>
                </a:lnTo>
                <a:lnTo>
                  <a:pt x="182752" y="717295"/>
                </a:lnTo>
                <a:close/>
              </a:path>
              <a:path w="206628" h="862838">
                <a:moveTo>
                  <a:pt x="173227" y="660907"/>
                </a:moveTo>
                <a:lnTo>
                  <a:pt x="145033" y="665733"/>
                </a:lnTo>
                <a:lnTo>
                  <a:pt x="149859" y="693801"/>
                </a:lnTo>
                <a:lnTo>
                  <a:pt x="177926" y="689101"/>
                </a:lnTo>
                <a:lnTo>
                  <a:pt x="173227" y="660907"/>
                </a:lnTo>
                <a:close/>
              </a:path>
              <a:path w="206628" h="862838">
                <a:moveTo>
                  <a:pt x="163702" y="604519"/>
                </a:moveTo>
                <a:lnTo>
                  <a:pt x="135508" y="609345"/>
                </a:lnTo>
                <a:lnTo>
                  <a:pt x="140207" y="637539"/>
                </a:lnTo>
                <a:lnTo>
                  <a:pt x="168401" y="632713"/>
                </a:lnTo>
                <a:lnTo>
                  <a:pt x="163702" y="604519"/>
                </a:lnTo>
                <a:close/>
              </a:path>
              <a:path w="206628" h="862838">
                <a:moveTo>
                  <a:pt x="154050" y="548258"/>
                </a:moveTo>
                <a:lnTo>
                  <a:pt x="125856" y="552957"/>
                </a:lnTo>
                <a:lnTo>
                  <a:pt x="130682" y="581151"/>
                </a:lnTo>
                <a:lnTo>
                  <a:pt x="158876" y="576326"/>
                </a:lnTo>
                <a:lnTo>
                  <a:pt x="154050" y="548258"/>
                </a:lnTo>
                <a:close/>
              </a:path>
              <a:path w="206628" h="862838">
                <a:moveTo>
                  <a:pt x="144525" y="491870"/>
                </a:moveTo>
                <a:lnTo>
                  <a:pt x="116331" y="496696"/>
                </a:lnTo>
                <a:lnTo>
                  <a:pt x="121157" y="524763"/>
                </a:lnTo>
                <a:lnTo>
                  <a:pt x="149351" y="520064"/>
                </a:lnTo>
                <a:lnTo>
                  <a:pt x="144525" y="491870"/>
                </a:lnTo>
                <a:close/>
              </a:path>
              <a:path w="206628" h="862838">
                <a:moveTo>
                  <a:pt x="135000" y="435482"/>
                </a:moveTo>
                <a:lnTo>
                  <a:pt x="106806" y="440308"/>
                </a:lnTo>
                <a:lnTo>
                  <a:pt x="111505" y="468502"/>
                </a:lnTo>
                <a:lnTo>
                  <a:pt x="139700" y="463676"/>
                </a:lnTo>
                <a:lnTo>
                  <a:pt x="135000" y="435482"/>
                </a:lnTo>
                <a:close/>
              </a:path>
              <a:path w="206628" h="862838">
                <a:moveTo>
                  <a:pt x="125349" y="379221"/>
                </a:moveTo>
                <a:lnTo>
                  <a:pt x="97154" y="383920"/>
                </a:lnTo>
                <a:lnTo>
                  <a:pt x="101980" y="412114"/>
                </a:lnTo>
                <a:lnTo>
                  <a:pt x="130175" y="407288"/>
                </a:lnTo>
                <a:lnTo>
                  <a:pt x="125349" y="379221"/>
                </a:lnTo>
                <a:close/>
              </a:path>
              <a:path w="206628" h="862838">
                <a:moveTo>
                  <a:pt x="115824" y="322833"/>
                </a:moveTo>
                <a:lnTo>
                  <a:pt x="87629" y="327659"/>
                </a:lnTo>
                <a:lnTo>
                  <a:pt x="92455" y="355726"/>
                </a:lnTo>
                <a:lnTo>
                  <a:pt x="120650" y="351027"/>
                </a:lnTo>
                <a:lnTo>
                  <a:pt x="115824" y="322833"/>
                </a:lnTo>
                <a:close/>
              </a:path>
              <a:path w="206628" h="862838">
                <a:moveTo>
                  <a:pt x="106299" y="266445"/>
                </a:moveTo>
                <a:lnTo>
                  <a:pt x="78104" y="271271"/>
                </a:lnTo>
                <a:lnTo>
                  <a:pt x="82930" y="299465"/>
                </a:lnTo>
                <a:lnTo>
                  <a:pt x="110998" y="294639"/>
                </a:lnTo>
                <a:lnTo>
                  <a:pt x="106299" y="266445"/>
                </a:lnTo>
                <a:close/>
              </a:path>
              <a:path w="206628" h="862838">
                <a:moveTo>
                  <a:pt x="96647" y="210184"/>
                </a:moveTo>
                <a:lnTo>
                  <a:pt x="68579" y="214883"/>
                </a:lnTo>
                <a:lnTo>
                  <a:pt x="73278" y="243077"/>
                </a:lnTo>
                <a:lnTo>
                  <a:pt x="101473" y="238251"/>
                </a:lnTo>
                <a:lnTo>
                  <a:pt x="96647" y="210184"/>
                </a:lnTo>
                <a:close/>
              </a:path>
              <a:path w="206628" h="862838">
                <a:moveTo>
                  <a:pt x="87122" y="153796"/>
                </a:moveTo>
                <a:lnTo>
                  <a:pt x="58927" y="158623"/>
                </a:lnTo>
                <a:lnTo>
                  <a:pt x="63753" y="186689"/>
                </a:lnTo>
                <a:lnTo>
                  <a:pt x="91948" y="181990"/>
                </a:lnTo>
                <a:lnTo>
                  <a:pt x="87122" y="153796"/>
                </a:lnTo>
                <a:close/>
              </a:path>
              <a:path w="206628" h="862838">
                <a:moveTo>
                  <a:pt x="53975" y="129286"/>
                </a:moveTo>
                <a:lnTo>
                  <a:pt x="54228" y="130428"/>
                </a:lnTo>
                <a:lnTo>
                  <a:pt x="82296" y="125602"/>
                </a:lnTo>
                <a:lnTo>
                  <a:pt x="54228" y="130428"/>
                </a:lnTo>
                <a:lnTo>
                  <a:pt x="53975" y="129286"/>
                </a:lnTo>
                <a:lnTo>
                  <a:pt x="82168" y="124459"/>
                </a:lnTo>
                <a:lnTo>
                  <a:pt x="140842" y="129031"/>
                </a:lnTo>
                <a:lnTo>
                  <a:pt x="46608" y="0"/>
                </a:lnTo>
                <a:lnTo>
                  <a:pt x="0" y="152907"/>
                </a:lnTo>
                <a:lnTo>
                  <a:pt x="140842" y="129031"/>
                </a:lnTo>
                <a:lnTo>
                  <a:pt x="82168" y="124459"/>
                </a:lnTo>
                <a:lnTo>
                  <a:pt x="53975" y="129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05678" y="4507738"/>
            <a:ext cx="206629" cy="862711"/>
          </a:xfrm>
          <a:custGeom>
            <a:avLst/>
            <a:gdLst/>
            <a:ahLst/>
            <a:cxnLst/>
            <a:rect l="l" t="t" r="r" b="b"/>
            <a:pathLst>
              <a:path w="206629" h="862711">
                <a:moveTo>
                  <a:pt x="28194" y="0"/>
                </a:moveTo>
                <a:lnTo>
                  <a:pt x="0" y="4699"/>
                </a:lnTo>
                <a:lnTo>
                  <a:pt x="4825" y="32893"/>
                </a:lnTo>
                <a:lnTo>
                  <a:pt x="33020" y="28067"/>
                </a:lnTo>
                <a:lnTo>
                  <a:pt x="28194" y="0"/>
                </a:lnTo>
                <a:close/>
              </a:path>
              <a:path w="206629" h="862711">
                <a:moveTo>
                  <a:pt x="37719" y="56261"/>
                </a:moveTo>
                <a:lnTo>
                  <a:pt x="9525" y="61087"/>
                </a:lnTo>
                <a:lnTo>
                  <a:pt x="14350" y="89281"/>
                </a:lnTo>
                <a:lnTo>
                  <a:pt x="42545" y="84455"/>
                </a:lnTo>
                <a:lnTo>
                  <a:pt x="37719" y="56261"/>
                </a:lnTo>
                <a:close/>
              </a:path>
              <a:path w="206629" h="862711">
                <a:moveTo>
                  <a:pt x="47371" y="112649"/>
                </a:moveTo>
                <a:lnTo>
                  <a:pt x="19176" y="117475"/>
                </a:lnTo>
                <a:lnTo>
                  <a:pt x="23875" y="145542"/>
                </a:lnTo>
                <a:lnTo>
                  <a:pt x="52070" y="140843"/>
                </a:lnTo>
                <a:lnTo>
                  <a:pt x="47371" y="112649"/>
                </a:lnTo>
                <a:close/>
              </a:path>
              <a:path w="206629" h="862711">
                <a:moveTo>
                  <a:pt x="56896" y="169037"/>
                </a:moveTo>
                <a:lnTo>
                  <a:pt x="28701" y="173736"/>
                </a:lnTo>
                <a:lnTo>
                  <a:pt x="33527" y="201930"/>
                </a:lnTo>
                <a:lnTo>
                  <a:pt x="61595" y="197104"/>
                </a:lnTo>
                <a:lnTo>
                  <a:pt x="56896" y="169037"/>
                </a:lnTo>
                <a:close/>
              </a:path>
              <a:path w="206629" h="862711">
                <a:moveTo>
                  <a:pt x="66421" y="225298"/>
                </a:moveTo>
                <a:lnTo>
                  <a:pt x="38226" y="230124"/>
                </a:lnTo>
                <a:lnTo>
                  <a:pt x="43052" y="258318"/>
                </a:lnTo>
                <a:lnTo>
                  <a:pt x="71247" y="253492"/>
                </a:lnTo>
                <a:lnTo>
                  <a:pt x="66421" y="225298"/>
                </a:lnTo>
                <a:close/>
              </a:path>
              <a:path w="206629" h="862711">
                <a:moveTo>
                  <a:pt x="75946" y="281686"/>
                </a:moveTo>
                <a:lnTo>
                  <a:pt x="47879" y="286512"/>
                </a:lnTo>
                <a:lnTo>
                  <a:pt x="52577" y="314579"/>
                </a:lnTo>
                <a:lnTo>
                  <a:pt x="80772" y="309880"/>
                </a:lnTo>
                <a:lnTo>
                  <a:pt x="75946" y="281686"/>
                </a:lnTo>
                <a:close/>
              </a:path>
              <a:path w="206629" h="862711">
                <a:moveTo>
                  <a:pt x="85598" y="338074"/>
                </a:moveTo>
                <a:lnTo>
                  <a:pt x="57404" y="342773"/>
                </a:lnTo>
                <a:lnTo>
                  <a:pt x="62230" y="370967"/>
                </a:lnTo>
                <a:lnTo>
                  <a:pt x="90297" y="366141"/>
                </a:lnTo>
                <a:lnTo>
                  <a:pt x="85598" y="338074"/>
                </a:lnTo>
                <a:close/>
              </a:path>
              <a:path w="206629" h="862711">
                <a:moveTo>
                  <a:pt x="95123" y="394335"/>
                </a:moveTo>
                <a:lnTo>
                  <a:pt x="66929" y="399161"/>
                </a:lnTo>
                <a:lnTo>
                  <a:pt x="71755" y="427355"/>
                </a:lnTo>
                <a:lnTo>
                  <a:pt x="99949" y="422529"/>
                </a:lnTo>
                <a:lnTo>
                  <a:pt x="95123" y="394335"/>
                </a:lnTo>
                <a:close/>
              </a:path>
              <a:path w="206629" h="862711">
                <a:moveTo>
                  <a:pt x="104648" y="450723"/>
                </a:moveTo>
                <a:lnTo>
                  <a:pt x="76581" y="455549"/>
                </a:lnTo>
                <a:lnTo>
                  <a:pt x="81280" y="483616"/>
                </a:lnTo>
                <a:lnTo>
                  <a:pt x="109474" y="478917"/>
                </a:lnTo>
                <a:lnTo>
                  <a:pt x="104648" y="450723"/>
                </a:lnTo>
                <a:close/>
              </a:path>
              <a:path w="206629" h="862711">
                <a:moveTo>
                  <a:pt x="114300" y="507111"/>
                </a:moveTo>
                <a:lnTo>
                  <a:pt x="86106" y="511810"/>
                </a:lnTo>
                <a:lnTo>
                  <a:pt x="90805" y="540004"/>
                </a:lnTo>
                <a:lnTo>
                  <a:pt x="118999" y="535178"/>
                </a:lnTo>
                <a:lnTo>
                  <a:pt x="114300" y="507111"/>
                </a:lnTo>
                <a:close/>
              </a:path>
              <a:path w="206629" h="862711">
                <a:moveTo>
                  <a:pt x="123825" y="563372"/>
                </a:moveTo>
                <a:lnTo>
                  <a:pt x="95631" y="568198"/>
                </a:lnTo>
                <a:lnTo>
                  <a:pt x="100457" y="596392"/>
                </a:lnTo>
                <a:lnTo>
                  <a:pt x="128650" y="591566"/>
                </a:lnTo>
                <a:lnTo>
                  <a:pt x="123825" y="563372"/>
                </a:lnTo>
                <a:close/>
              </a:path>
              <a:path w="206629" h="862711">
                <a:moveTo>
                  <a:pt x="133350" y="619760"/>
                </a:moveTo>
                <a:lnTo>
                  <a:pt x="105156" y="624586"/>
                </a:lnTo>
                <a:lnTo>
                  <a:pt x="109982" y="652653"/>
                </a:lnTo>
                <a:lnTo>
                  <a:pt x="138175" y="647954"/>
                </a:lnTo>
                <a:lnTo>
                  <a:pt x="133350" y="619760"/>
                </a:lnTo>
                <a:close/>
              </a:path>
              <a:path w="206629" h="862711">
                <a:moveTo>
                  <a:pt x="143001" y="676148"/>
                </a:moveTo>
                <a:lnTo>
                  <a:pt x="114808" y="680847"/>
                </a:lnTo>
                <a:lnTo>
                  <a:pt x="119507" y="709041"/>
                </a:lnTo>
                <a:lnTo>
                  <a:pt x="147700" y="704214"/>
                </a:lnTo>
                <a:lnTo>
                  <a:pt x="143001" y="676148"/>
                </a:lnTo>
                <a:close/>
              </a:path>
              <a:path w="206629" h="862711">
                <a:moveTo>
                  <a:pt x="124587" y="738378"/>
                </a:moveTo>
                <a:lnTo>
                  <a:pt x="152654" y="733552"/>
                </a:lnTo>
                <a:lnTo>
                  <a:pt x="206629" y="709930"/>
                </a:lnTo>
                <a:lnTo>
                  <a:pt x="65786" y="733806"/>
                </a:lnTo>
                <a:lnTo>
                  <a:pt x="160147" y="862711"/>
                </a:lnTo>
                <a:lnTo>
                  <a:pt x="206629" y="709930"/>
                </a:lnTo>
                <a:lnTo>
                  <a:pt x="152654" y="733552"/>
                </a:lnTo>
                <a:lnTo>
                  <a:pt x="124587" y="738378"/>
                </a:lnTo>
                <a:lnTo>
                  <a:pt x="124333" y="737235"/>
                </a:lnTo>
                <a:lnTo>
                  <a:pt x="152526" y="732409"/>
                </a:lnTo>
                <a:lnTo>
                  <a:pt x="124587" y="738378"/>
                </a:lnTo>
                <a:close/>
              </a:path>
              <a:path w="206629" h="862711">
                <a:moveTo>
                  <a:pt x="124587" y="738378"/>
                </a:moveTo>
                <a:lnTo>
                  <a:pt x="152526" y="732409"/>
                </a:lnTo>
                <a:lnTo>
                  <a:pt x="124333" y="737235"/>
                </a:lnTo>
                <a:lnTo>
                  <a:pt x="124587" y="738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63649" y="1935226"/>
            <a:ext cx="4203192" cy="1635125"/>
          </a:xfrm>
          <a:custGeom>
            <a:avLst/>
            <a:gdLst/>
            <a:ahLst/>
            <a:cxnLst/>
            <a:rect l="l" t="t" r="r" b="b"/>
            <a:pathLst>
              <a:path w="4203192" h="1635125">
                <a:moveTo>
                  <a:pt x="119125" y="1253616"/>
                </a:moveTo>
                <a:lnTo>
                  <a:pt x="93344" y="1328801"/>
                </a:lnTo>
                <a:lnTo>
                  <a:pt x="73025" y="1404620"/>
                </a:lnTo>
                <a:lnTo>
                  <a:pt x="58293" y="1480947"/>
                </a:lnTo>
                <a:lnTo>
                  <a:pt x="57246" y="1491633"/>
                </a:lnTo>
                <a:lnTo>
                  <a:pt x="55880" y="1505585"/>
                </a:lnTo>
                <a:lnTo>
                  <a:pt x="84327" y="1508252"/>
                </a:lnTo>
                <a:lnTo>
                  <a:pt x="85673" y="1493787"/>
                </a:lnTo>
                <a:lnTo>
                  <a:pt x="86359" y="1486408"/>
                </a:lnTo>
                <a:lnTo>
                  <a:pt x="100711" y="1411986"/>
                </a:lnTo>
                <a:lnTo>
                  <a:pt x="120395" y="1337945"/>
                </a:lnTo>
                <a:lnTo>
                  <a:pt x="145542" y="1264539"/>
                </a:lnTo>
                <a:lnTo>
                  <a:pt x="175640" y="1191768"/>
                </a:lnTo>
                <a:lnTo>
                  <a:pt x="210693" y="1119759"/>
                </a:lnTo>
                <a:lnTo>
                  <a:pt x="250317" y="1048765"/>
                </a:lnTo>
                <a:lnTo>
                  <a:pt x="294767" y="978915"/>
                </a:lnTo>
                <a:lnTo>
                  <a:pt x="343407" y="910336"/>
                </a:lnTo>
                <a:lnTo>
                  <a:pt x="396239" y="843279"/>
                </a:lnTo>
                <a:lnTo>
                  <a:pt x="453008" y="777621"/>
                </a:lnTo>
                <a:lnTo>
                  <a:pt x="513588" y="713866"/>
                </a:lnTo>
                <a:lnTo>
                  <a:pt x="577723" y="651890"/>
                </a:lnTo>
                <a:lnTo>
                  <a:pt x="645287" y="592074"/>
                </a:lnTo>
                <a:lnTo>
                  <a:pt x="716152" y="534415"/>
                </a:lnTo>
                <a:lnTo>
                  <a:pt x="789939" y="479044"/>
                </a:lnTo>
                <a:lnTo>
                  <a:pt x="866648" y="426212"/>
                </a:lnTo>
                <a:lnTo>
                  <a:pt x="945895" y="376047"/>
                </a:lnTo>
                <a:lnTo>
                  <a:pt x="1027683" y="328675"/>
                </a:lnTo>
                <a:lnTo>
                  <a:pt x="1111758" y="284099"/>
                </a:lnTo>
                <a:lnTo>
                  <a:pt x="1197864" y="242824"/>
                </a:lnTo>
                <a:lnTo>
                  <a:pt x="1285748" y="204597"/>
                </a:lnTo>
                <a:lnTo>
                  <a:pt x="1375537" y="169925"/>
                </a:lnTo>
                <a:lnTo>
                  <a:pt x="1466723" y="138684"/>
                </a:lnTo>
                <a:lnTo>
                  <a:pt x="1559178" y="111251"/>
                </a:lnTo>
                <a:lnTo>
                  <a:pt x="1652904" y="87629"/>
                </a:lnTo>
                <a:lnTo>
                  <a:pt x="1747392" y="67818"/>
                </a:lnTo>
                <a:lnTo>
                  <a:pt x="1842515" y="52197"/>
                </a:lnTo>
                <a:lnTo>
                  <a:pt x="1938401" y="40894"/>
                </a:lnTo>
                <a:lnTo>
                  <a:pt x="2034666" y="34036"/>
                </a:lnTo>
                <a:lnTo>
                  <a:pt x="2131314" y="31623"/>
                </a:lnTo>
                <a:lnTo>
                  <a:pt x="2891663" y="31369"/>
                </a:lnTo>
                <a:lnTo>
                  <a:pt x="2981960" y="31369"/>
                </a:lnTo>
                <a:lnTo>
                  <a:pt x="3070479" y="31241"/>
                </a:lnTo>
                <a:lnTo>
                  <a:pt x="3323843" y="30987"/>
                </a:lnTo>
                <a:lnTo>
                  <a:pt x="3555111" y="30734"/>
                </a:lnTo>
                <a:lnTo>
                  <a:pt x="3626358" y="30607"/>
                </a:lnTo>
                <a:lnTo>
                  <a:pt x="3694429" y="30479"/>
                </a:lnTo>
                <a:lnTo>
                  <a:pt x="3820033" y="30225"/>
                </a:lnTo>
                <a:lnTo>
                  <a:pt x="3930523" y="29972"/>
                </a:lnTo>
                <a:lnTo>
                  <a:pt x="4024376" y="29718"/>
                </a:lnTo>
                <a:lnTo>
                  <a:pt x="4064508" y="29590"/>
                </a:lnTo>
                <a:lnTo>
                  <a:pt x="4099941" y="29337"/>
                </a:lnTo>
                <a:lnTo>
                  <a:pt x="4130421" y="29337"/>
                </a:lnTo>
                <a:lnTo>
                  <a:pt x="4155821" y="29083"/>
                </a:lnTo>
                <a:lnTo>
                  <a:pt x="4175887" y="28956"/>
                </a:lnTo>
                <a:lnTo>
                  <a:pt x="4190491" y="28828"/>
                </a:lnTo>
                <a:lnTo>
                  <a:pt x="4203192" y="28575"/>
                </a:lnTo>
                <a:lnTo>
                  <a:pt x="4201287" y="0"/>
                </a:lnTo>
                <a:lnTo>
                  <a:pt x="4190238" y="253"/>
                </a:lnTo>
                <a:lnTo>
                  <a:pt x="4175633" y="508"/>
                </a:lnTo>
                <a:lnTo>
                  <a:pt x="4155693" y="508"/>
                </a:lnTo>
                <a:lnTo>
                  <a:pt x="4130166" y="762"/>
                </a:lnTo>
                <a:lnTo>
                  <a:pt x="4099814" y="762"/>
                </a:lnTo>
                <a:lnTo>
                  <a:pt x="4064380" y="1015"/>
                </a:lnTo>
                <a:lnTo>
                  <a:pt x="4024249" y="1143"/>
                </a:lnTo>
                <a:lnTo>
                  <a:pt x="3930523" y="1397"/>
                </a:lnTo>
                <a:lnTo>
                  <a:pt x="3820033" y="1650"/>
                </a:lnTo>
                <a:lnTo>
                  <a:pt x="3694303" y="1904"/>
                </a:lnTo>
                <a:lnTo>
                  <a:pt x="3626358" y="2032"/>
                </a:lnTo>
                <a:lnTo>
                  <a:pt x="3480816" y="2286"/>
                </a:lnTo>
                <a:lnTo>
                  <a:pt x="3241675" y="2539"/>
                </a:lnTo>
                <a:lnTo>
                  <a:pt x="3070479" y="2666"/>
                </a:lnTo>
                <a:lnTo>
                  <a:pt x="2981960" y="2794"/>
                </a:lnTo>
                <a:lnTo>
                  <a:pt x="2517521" y="3048"/>
                </a:lnTo>
                <a:lnTo>
                  <a:pt x="2131314" y="3048"/>
                </a:lnTo>
                <a:lnTo>
                  <a:pt x="2033904" y="5461"/>
                </a:lnTo>
                <a:lnTo>
                  <a:pt x="1936368" y="12446"/>
                </a:lnTo>
                <a:lnTo>
                  <a:pt x="1839214" y="23875"/>
                </a:lnTo>
                <a:lnTo>
                  <a:pt x="1742821" y="39624"/>
                </a:lnTo>
                <a:lnTo>
                  <a:pt x="1646936" y="59562"/>
                </a:lnTo>
                <a:lnTo>
                  <a:pt x="1552193" y="83565"/>
                </a:lnTo>
                <a:lnTo>
                  <a:pt x="1458595" y="111378"/>
                </a:lnTo>
                <a:lnTo>
                  <a:pt x="1366265" y="143001"/>
                </a:lnTo>
                <a:lnTo>
                  <a:pt x="1275461" y="178053"/>
                </a:lnTo>
                <a:lnTo>
                  <a:pt x="1186433" y="216662"/>
                </a:lnTo>
                <a:lnTo>
                  <a:pt x="1099439" y="258318"/>
                </a:lnTo>
                <a:lnTo>
                  <a:pt x="1014349" y="303402"/>
                </a:lnTo>
                <a:lnTo>
                  <a:pt x="931671" y="351282"/>
                </a:lnTo>
                <a:lnTo>
                  <a:pt x="851281" y="402082"/>
                </a:lnTo>
                <a:lnTo>
                  <a:pt x="773683" y="455549"/>
                </a:lnTo>
                <a:lnTo>
                  <a:pt x="699007" y="511556"/>
                </a:lnTo>
                <a:lnTo>
                  <a:pt x="627252" y="569976"/>
                </a:lnTo>
                <a:lnTo>
                  <a:pt x="558800" y="630554"/>
                </a:lnTo>
                <a:lnTo>
                  <a:pt x="493775" y="693293"/>
                </a:lnTo>
                <a:lnTo>
                  <a:pt x="432307" y="757936"/>
                </a:lnTo>
                <a:lnTo>
                  <a:pt x="374523" y="824484"/>
                </a:lnTo>
                <a:lnTo>
                  <a:pt x="320928" y="892683"/>
                </a:lnTo>
                <a:lnTo>
                  <a:pt x="271399" y="962406"/>
                </a:lnTo>
                <a:lnTo>
                  <a:pt x="226313" y="1033526"/>
                </a:lnTo>
                <a:lnTo>
                  <a:pt x="185800" y="1105789"/>
                </a:lnTo>
                <a:lnTo>
                  <a:pt x="149987" y="1179195"/>
                </a:lnTo>
                <a:lnTo>
                  <a:pt x="119125" y="1253616"/>
                </a:lnTo>
                <a:close/>
              </a:path>
              <a:path w="4203192" h="1635125">
                <a:moveTo>
                  <a:pt x="57246" y="1491633"/>
                </a:moveTo>
                <a:lnTo>
                  <a:pt x="0" y="1487297"/>
                </a:lnTo>
                <a:lnTo>
                  <a:pt x="60451" y="1635125"/>
                </a:lnTo>
                <a:lnTo>
                  <a:pt x="142494" y="1498091"/>
                </a:lnTo>
                <a:lnTo>
                  <a:pt x="85673" y="1493787"/>
                </a:lnTo>
                <a:lnTo>
                  <a:pt x="84327" y="1508252"/>
                </a:lnTo>
                <a:lnTo>
                  <a:pt x="55880" y="1505585"/>
                </a:lnTo>
                <a:lnTo>
                  <a:pt x="57246" y="1491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63876" y="2271649"/>
            <a:ext cx="3074924" cy="1143762"/>
          </a:xfrm>
          <a:custGeom>
            <a:avLst/>
            <a:gdLst/>
            <a:ahLst/>
            <a:cxnLst/>
            <a:rect l="l" t="t" r="r" b="b"/>
            <a:pathLst>
              <a:path w="3074924" h="1143762">
                <a:moveTo>
                  <a:pt x="2088896" y="155575"/>
                </a:moveTo>
                <a:lnTo>
                  <a:pt x="2186559" y="142493"/>
                </a:lnTo>
                <a:lnTo>
                  <a:pt x="2182749" y="114173"/>
                </a:lnTo>
                <a:lnTo>
                  <a:pt x="2084577" y="127253"/>
                </a:lnTo>
                <a:lnTo>
                  <a:pt x="2069338" y="129666"/>
                </a:lnTo>
                <a:lnTo>
                  <a:pt x="2073656" y="157861"/>
                </a:lnTo>
                <a:lnTo>
                  <a:pt x="2088896" y="155575"/>
                </a:lnTo>
                <a:close/>
              </a:path>
              <a:path w="3074924" h="1143762">
                <a:moveTo>
                  <a:pt x="1953514" y="176275"/>
                </a:moveTo>
                <a:lnTo>
                  <a:pt x="1988820" y="170814"/>
                </a:lnTo>
                <a:lnTo>
                  <a:pt x="1984502" y="142621"/>
                </a:lnTo>
                <a:lnTo>
                  <a:pt x="1948561" y="148081"/>
                </a:lnTo>
                <a:lnTo>
                  <a:pt x="1871599" y="161543"/>
                </a:lnTo>
                <a:lnTo>
                  <a:pt x="1876425" y="189611"/>
                </a:lnTo>
                <a:lnTo>
                  <a:pt x="1953514" y="176275"/>
                </a:lnTo>
                <a:close/>
              </a:path>
              <a:path w="3074924" h="1143762">
                <a:moveTo>
                  <a:pt x="1689989" y="224662"/>
                </a:moveTo>
                <a:lnTo>
                  <a:pt x="1792351" y="204850"/>
                </a:lnTo>
                <a:lnTo>
                  <a:pt x="1786889" y="176784"/>
                </a:lnTo>
                <a:lnTo>
                  <a:pt x="1683893" y="196850"/>
                </a:lnTo>
                <a:lnTo>
                  <a:pt x="1674495" y="198881"/>
                </a:lnTo>
                <a:lnTo>
                  <a:pt x="1680464" y="226822"/>
                </a:lnTo>
                <a:lnTo>
                  <a:pt x="1689989" y="224662"/>
                </a:lnTo>
                <a:close/>
              </a:path>
              <a:path w="3074924" h="1143762">
                <a:moveTo>
                  <a:pt x="1562227" y="252222"/>
                </a:moveTo>
                <a:lnTo>
                  <a:pt x="1596644" y="244855"/>
                </a:lnTo>
                <a:lnTo>
                  <a:pt x="1590675" y="216915"/>
                </a:lnTo>
                <a:lnTo>
                  <a:pt x="1555623" y="224536"/>
                </a:lnTo>
                <a:lnTo>
                  <a:pt x="1479041" y="242697"/>
                </a:lnTo>
                <a:lnTo>
                  <a:pt x="1485646" y="270510"/>
                </a:lnTo>
                <a:lnTo>
                  <a:pt x="1562227" y="252222"/>
                </a:lnTo>
                <a:close/>
              </a:path>
              <a:path w="3074924" h="1143762">
                <a:moveTo>
                  <a:pt x="1316354" y="313309"/>
                </a:moveTo>
                <a:lnTo>
                  <a:pt x="1402714" y="290956"/>
                </a:lnTo>
                <a:lnTo>
                  <a:pt x="1395476" y="263271"/>
                </a:lnTo>
                <a:lnTo>
                  <a:pt x="1308481" y="285876"/>
                </a:lnTo>
                <a:lnTo>
                  <a:pt x="1284732" y="292608"/>
                </a:lnTo>
                <a:lnTo>
                  <a:pt x="1292478" y="320166"/>
                </a:lnTo>
                <a:lnTo>
                  <a:pt x="1316354" y="313309"/>
                </a:lnTo>
                <a:close/>
              </a:path>
              <a:path w="3074924" h="1143762">
                <a:moveTo>
                  <a:pt x="1198752" y="346837"/>
                </a:moveTo>
                <a:lnTo>
                  <a:pt x="1210056" y="343535"/>
                </a:lnTo>
                <a:lnTo>
                  <a:pt x="1202182" y="316102"/>
                </a:lnTo>
                <a:lnTo>
                  <a:pt x="1190244" y="319531"/>
                </a:lnTo>
                <a:lnTo>
                  <a:pt x="1092581" y="349630"/>
                </a:lnTo>
                <a:lnTo>
                  <a:pt x="1101089" y="376936"/>
                </a:lnTo>
                <a:lnTo>
                  <a:pt x="1198752" y="346837"/>
                </a:lnTo>
                <a:close/>
              </a:path>
              <a:path w="3074924" h="1143762">
                <a:moveTo>
                  <a:pt x="975613" y="418718"/>
                </a:moveTo>
                <a:lnTo>
                  <a:pt x="1020063" y="403860"/>
                </a:lnTo>
                <a:lnTo>
                  <a:pt x="1010920" y="376809"/>
                </a:lnTo>
                <a:lnTo>
                  <a:pt x="965835" y="391922"/>
                </a:lnTo>
                <a:lnTo>
                  <a:pt x="902843" y="414909"/>
                </a:lnTo>
                <a:lnTo>
                  <a:pt x="912622" y="441833"/>
                </a:lnTo>
                <a:lnTo>
                  <a:pt x="975613" y="418718"/>
                </a:lnTo>
                <a:close/>
              </a:path>
              <a:path w="3074924" h="1143762">
                <a:moveTo>
                  <a:pt x="770509" y="496824"/>
                </a:moveTo>
                <a:lnTo>
                  <a:pt x="832865" y="472059"/>
                </a:lnTo>
                <a:lnTo>
                  <a:pt x="822325" y="445515"/>
                </a:lnTo>
                <a:lnTo>
                  <a:pt x="759206" y="470662"/>
                </a:lnTo>
                <a:lnTo>
                  <a:pt x="716279" y="489203"/>
                </a:lnTo>
                <a:lnTo>
                  <a:pt x="727583" y="515492"/>
                </a:lnTo>
                <a:lnTo>
                  <a:pt x="770509" y="496824"/>
                </a:lnTo>
                <a:close/>
              </a:path>
              <a:path w="3074924" h="1143762">
                <a:moveTo>
                  <a:pt x="585724" y="580389"/>
                </a:moveTo>
                <a:lnTo>
                  <a:pt x="649732" y="550163"/>
                </a:lnTo>
                <a:lnTo>
                  <a:pt x="637540" y="524383"/>
                </a:lnTo>
                <a:lnTo>
                  <a:pt x="572643" y="555116"/>
                </a:lnTo>
                <a:lnTo>
                  <a:pt x="534416" y="574801"/>
                </a:lnTo>
                <a:lnTo>
                  <a:pt x="547624" y="600201"/>
                </a:lnTo>
                <a:lnTo>
                  <a:pt x="585724" y="580389"/>
                </a:lnTo>
                <a:close/>
              </a:path>
              <a:path w="3074924" h="1143762">
                <a:moveTo>
                  <a:pt x="386588" y="691134"/>
                </a:moveTo>
                <a:lnTo>
                  <a:pt x="423418" y="668654"/>
                </a:lnTo>
                <a:lnTo>
                  <a:pt x="461772" y="646176"/>
                </a:lnTo>
                <a:lnTo>
                  <a:pt x="472313" y="640334"/>
                </a:lnTo>
                <a:lnTo>
                  <a:pt x="458469" y="615314"/>
                </a:lnTo>
                <a:lnTo>
                  <a:pt x="447294" y="621538"/>
                </a:lnTo>
                <a:lnTo>
                  <a:pt x="408431" y="644271"/>
                </a:lnTo>
                <a:lnTo>
                  <a:pt x="371094" y="667258"/>
                </a:lnTo>
                <a:lnTo>
                  <a:pt x="359663" y="674624"/>
                </a:lnTo>
                <a:lnTo>
                  <a:pt x="375157" y="698626"/>
                </a:lnTo>
                <a:lnTo>
                  <a:pt x="386588" y="691134"/>
                </a:lnTo>
                <a:close/>
              </a:path>
              <a:path w="3074924" h="1143762">
                <a:moveTo>
                  <a:pt x="227456" y="807212"/>
                </a:moveTo>
                <a:lnTo>
                  <a:pt x="255905" y="783716"/>
                </a:lnTo>
                <a:lnTo>
                  <a:pt x="286131" y="760349"/>
                </a:lnTo>
                <a:lnTo>
                  <a:pt x="305054" y="746505"/>
                </a:lnTo>
                <a:lnTo>
                  <a:pt x="288163" y="723391"/>
                </a:lnTo>
                <a:lnTo>
                  <a:pt x="268605" y="737742"/>
                </a:lnTo>
                <a:lnTo>
                  <a:pt x="237617" y="761746"/>
                </a:lnTo>
                <a:lnTo>
                  <a:pt x="208406" y="785876"/>
                </a:lnTo>
                <a:lnTo>
                  <a:pt x="197738" y="795401"/>
                </a:lnTo>
                <a:lnTo>
                  <a:pt x="216662" y="816737"/>
                </a:lnTo>
                <a:lnTo>
                  <a:pt x="227456" y="807212"/>
                </a:lnTo>
                <a:close/>
              </a:path>
              <a:path w="3074924" h="1143762">
                <a:moveTo>
                  <a:pt x="95123" y="950595"/>
                </a:moveTo>
                <a:lnTo>
                  <a:pt x="112394" y="926464"/>
                </a:lnTo>
                <a:lnTo>
                  <a:pt x="131572" y="902462"/>
                </a:lnTo>
                <a:lnTo>
                  <a:pt x="152781" y="878586"/>
                </a:lnTo>
                <a:lnTo>
                  <a:pt x="155829" y="875538"/>
                </a:lnTo>
                <a:lnTo>
                  <a:pt x="135255" y="855599"/>
                </a:lnTo>
                <a:lnTo>
                  <a:pt x="131318" y="859663"/>
                </a:lnTo>
                <a:lnTo>
                  <a:pt x="109347" y="884681"/>
                </a:lnTo>
                <a:lnTo>
                  <a:pt x="89281" y="909827"/>
                </a:lnTo>
                <a:lnTo>
                  <a:pt x="70993" y="935227"/>
                </a:lnTo>
                <a:lnTo>
                  <a:pt x="62992" y="947674"/>
                </a:lnTo>
                <a:lnTo>
                  <a:pt x="87122" y="963040"/>
                </a:lnTo>
                <a:lnTo>
                  <a:pt x="95123" y="950595"/>
                </a:lnTo>
                <a:close/>
              </a:path>
              <a:path w="3074924" h="1143762">
                <a:moveTo>
                  <a:pt x="3074924" y="69976"/>
                </a:moveTo>
                <a:lnTo>
                  <a:pt x="2946146" y="57023"/>
                </a:lnTo>
                <a:lnTo>
                  <a:pt x="2931897" y="57262"/>
                </a:lnTo>
                <a:lnTo>
                  <a:pt x="2931033" y="57276"/>
                </a:lnTo>
                <a:lnTo>
                  <a:pt x="2867533" y="59309"/>
                </a:lnTo>
                <a:lnTo>
                  <a:pt x="2868422" y="87884"/>
                </a:lnTo>
                <a:lnTo>
                  <a:pt x="2931922" y="85725"/>
                </a:lnTo>
                <a:lnTo>
                  <a:pt x="2946527" y="85598"/>
                </a:lnTo>
                <a:lnTo>
                  <a:pt x="2932811" y="142875"/>
                </a:lnTo>
                <a:lnTo>
                  <a:pt x="3074924" y="69976"/>
                </a:lnTo>
                <a:close/>
              </a:path>
              <a:path w="3074924" h="1143762">
                <a:moveTo>
                  <a:pt x="2931287" y="0"/>
                </a:moveTo>
                <a:lnTo>
                  <a:pt x="2931897" y="57262"/>
                </a:lnTo>
                <a:lnTo>
                  <a:pt x="2946146" y="57023"/>
                </a:lnTo>
                <a:lnTo>
                  <a:pt x="3074924" y="69976"/>
                </a:lnTo>
                <a:lnTo>
                  <a:pt x="2931287" y="0"/>
                </a:lnTo>
                <a:close/>
              </a:path>
              <a:path w="3074924" h="1143762">
                <a:moveTo>
                  <a:pt x="2946527" y="85598"/>
                </a:moveTo>
                <a:lnTo>
                  <a:pt x="2932201" y="85722"/>
                </a:lnTo>
                <a:lnTo>
                  <a:pt x="2932811" y="142875"/>
                </a:lnTo>
                <a:lnTo>
                  <a:pt x="2946527" y="85598"/>
                </a:lnTo>
                <a:close/>
              </a:path>
              <a:path w="3074924" h="1143762">
                <a:moveTo>
                  <a:pt x="29718" y="1118615"/>
                </a:moveTo>
                <a:lnTo>
                  <a:pt x="32893" y="1094613"/>
                </a:lnTo>
                <a:lnTo>
                  <a:pt x="38100" y="1070610"/>
                </a:lnTo>
                <a:lnTo>
                  <a:pt x="45466" y="1046734"/>
                </a:lnTo>
                <a:lnTo>
                  <a:pt x="49403" y="1036701"/>
                </a:lnTo>
                <a:lnTo>
                  <a:pt x="22860" y="1026287"/>
                </a:lnTo>
                <a:lnTo>
                  <a:pt x="18161" y="1038478"/>
                </a:lnTo>
                <a:lnTo>
                  <a:pt x="10160" y="1064640"/>
                </a:lnTo>
                <a:lnTo>
                  <a:pt x="4572" y="1090929"/>
                </a:lnTo>
                <a:lnTo>
                  <a:pt x="1143" y="1117218"/>
                </a:lnTo>
                <a:lnTo>
                  <a:pt x="0" y="1142364"/>
                </a:lnTo>
                <a:lnTo>
                  <a:pt x="28575" y="1143762"/>
                </a:lnTo>
                <a:lnTo>
                  <a:pt x="29718" y="1118615"/>
                </a:lnTo>
                <a:close/>
              </a:path>
              <a:path w="3074924" h="1143762">
                <a:moveTo>
                  <a:pt x="2783078" y="90804"/>
                </a:moveTo>
                <a:lnTo>
                  <a:pt x="2781554" y="62229"/>
                </a:lnTo>
                <a:lnTo>
                  <a:pt x="2667508" y="68199"/>
                </a:lnTo>
                <a:lnTo>
                  <a:pt x="2668904" y="96774"/>
                </a:lnTo>
                <a:lnTo>
                  <a:pt x="2783078" y="90804"/>
                </a:lnTo>
                <a:close/>
              </a:path>
              <a:path w="3074924" h="1143762">
                <a:moveTo>
                  <a:pt x="2505456" y="108330"/>
                </a:moveTo>
                <a:lnTo>
                  <a:pt x="2583688" y="102615"/>
                </a:lnTo>
                <a:lnTo>
                  <a:pt x="2581656" y="74040"/>
                </a:lnTo>
                <a:lnTo>
                  <a:pt x="2502789" y="79883"/>
                </a:lnTo>
                <a:lnTo>
                  <a:pt x="2467356" y="83185"/>
                </a:lnTo>
                <a:lnTo>
                  <a:pt x="2470023" y="111633"/>
                </a:lnTo>
                <a:lnTo>
                  <a:pt x="2505456" y="108330"/>
                </a:lnTo>
                <a:close/>
              </a:path>
              <a:path w="3074924" h="1143762">
                <a:moveTo>
                  <a:pt x="2364994" y="121412"/>
                </a:moveTo>
                <a:lnTo>
                  <a:pt x="2384679" y="119634"/>
                </a:lnTo>
                <a:lnTo>
                  <a:pt x="2382012" y="91186"/>
                </a:lnTo>
                <a:lnTo>
                  <a:pt x="2361819" y="92963"/>
                </a:lnTo>
                <a:lnTo>
                  <a:pt x="2268220" y="103631"/>
                </a:lnTo>
                <a:lnTo>
                  <a:pt x="2271395" y="132079"/>
                </a:lnTo>
                <a:lnTo>
                  <a:pt x="2364994" y="121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63876" y="4509516"/>
            <a:ext cx="3074924" cy="1263891"/>
          </a:xfrm>
          <a:custGeom>
            <a:avLst/>
            <a:gdLst/>
            <a:ahLst/>
            <a:cxnLst/>
            <a:rect l="l" t="t" r="r" b="b"/>
            <a:pathLst>
              <a:path w="3074924" h="1263891">
                <a:moveTo>
                  <a:pt x="2647061" y="1222870"/>
                </a:moveTo>
                <a:lnTo>
                  <a:pt x="2573909" y="1216621"/>
                </a:lnTo>
                <a:lnTo>
                  <a:pt x="2571369" y="1245095"/>
                </a:lnTo>
                <a:lnTo>
                  <a:pt x="2644648" y="1251343"/>
                </a:lnTo>
                <a:lnTo>
                  <a:pt x="2685669" y="1253896"/>
                </a:lnTo>
                <a:lnTo>
                  <a:pt x="2687447" y="1225372"/>
                </a:lnTo>
                <a:lnTo>
                  <a:pt x="2647061" y="1222870"/>
                </a:lnTo>
                <a:close/>
              </a:path>
              <a:path w="3074924" h="1263891">
                <a:moveTo>
                  <a:pt x="2789301" y="1231696"/>
                </a:moveTo>
                <a:lnTo>
                  <a:pt x="2773045" y="1230693"/>
                </a:lnTo>
                <a:lnTo>
                  <a:pt x="2771266" y="1259217"/>
                </a:lnTo>
                <a:lnTo>
                  <a:pt x="2787523" y="1260220"/>
                </a:lnTo>
                <a:lnTo>
                  <a:pt x="2885821" y="1263891"/>
                </a:lnTo>
                <a:lnTo>
                  <a:pt x="2886837" y="1235341"/>
                </a:lnTo>
                <a:lnTo>
                  <a:pt x="2789301" y="1231696"/>
                </a:lnTo>
                <a:close/>
              </a:path>
              <a:path w="3074924" h="1263891">
                <a:moveTo>
                  <a:pt x="3074924" y="1253108"/>
                </a:moveTo>
                <a:lnTo>
                  <a:pt x="2932938" y="1179868"/>
                </a:lnTo>
                <a:lnTo>
                  <a:pt x="2931160" y="1322730"/>
                </a:lnTo>
                <a:lnTo>
                  <a:pt x="3074924" y="1253108"/>
                </a:lnTo>
                <a:close/>
              </a:path>
              <a:path w="3074924" h="1263891">
                <a:moveTo>
                  <a:pt x="16763" y="116966"/>
                </a:moveTo>
                <a:lnTo>
                  <a:pt x="44450" y="109727"/>
                </a:lnTo>
                <a:lnTo>
                  <a:pt x="38226" y="85978"/>
                </a:lnTo>
                <a:lnTo>
                  <a:pt x="32893" y="57657"/>
                </a:lnTo>
                <a:lnTo>
                  <a:pt x="29718" y="29336"/>
                </a:lnTo>
                <a:lnTo>
                  <a:pt x="28575" y="0"/>
                </a:lnTo>
                <a:lnTo>
                  <a:pt x="0" y="1142"/>
                </a:lnTo>
                <a:lnTo>
                  <a:pt x="1143" y="30479"/>
                </a:lnTo>
                <a:lnTo>
                  <a:pt x="4572" y="60832"/>
                </a:lnTo>
                <a:lnTo>
                  <a:pt x="10160" y="91185"/>
                </a:lnTo>
                <a:lnTo>
                  <a:pt x="16763" y="116966"/>
                </a:lnTo>
                <a:close/>
              </a:path>
              <a:path w="3074924" h="1263891">
                <a:moveTo>
                  <a:pt x="131825" y="283082"/>
                </a:moveTo>
                <a:lnTo>
                  <a:pt x="113030" y="255523"/>
                </a:lnTo>
                <a:lnTo>
                  <a:pt x="95504" y="227329"/>
                </a:lnTo>
                <a:lnTo>
                  <a:pt x="80137" y="199135"/>
                </a:lnTo>
                <a:lnTo>
                  <a:pt x="74294" y="187070"/>
                </a:lnTo>
                <a:lnTo>
                  <a:pt x="48513" y="199389"/>
                </a:lnTo>
                <a:lnTo>
                  <a:pt x="54356" y="211454"/>
                </a:lnTo>
                <a:lnTo>
                  <a:pt x="70485" y="241045"/>
                </a:lnTo>
                <a:lnTo>
                  <a:pt x="88646" y="270636"/>
                </a:lnTo>
                <a:lnTo>
                  <a:pt x="108204" y="299211"/>
                </a:lnTo>
                <a:lnTo>
                  <a:pt x="131825" y="283082"/>
                </a:lnTo>
                <a:close/>
              </a:path>
              <a:path w="3074924" h="1263891">
                <a:moveTo>
                  <a:pt x="201549" y="367537"/>
                </a:moveTo>
                <a:lnTo>
                  <a:pt x="184404" y="348360"/>
                </a:lnTo>
                <a:lnTo>
                  <a:pt x="163194" y="367410"/>
                </a:lnTo>
                <a:lnTo>
                  <a:pt x="180212" y="386460"/>
                </a:lnTo>
                <a:lnTo>
                  <a:pt x="207644" y="414908"/>
                </a:lnTo>
                <a:lnTo>
                  <a:pt x="236855" y="443102"/>
                </a:lnTo>
                <a:lnTo>
                  <a:pt x="244348" y="449833"/>
                </a:lnTo>
                <a:lnTo>
                  <a:pt x="263525" y="428751"/>
                </a:lnTo>
                <a:lnTo>
                  <a:pt x="256667" y="422528"/>
                </a:lnTo>
                <a:lnTo>
                  <a:pt x="228219" y="395096"/>
                </a:lnTo>
                <a:lnTo>
                  <a:pt x="201549" y="367537"/>
                </a:lnTo>
                <a:close/>
              </a:path>
              <a:path w="3074924" h="1263891">
                <a:moveTo>
                  <a:pt x="327787" y="484123"/>
                </a:moveTo>
                <a:lnTo>
                  <a:pt x="309880" y="506475"/>
                </a:lnTo>
                <a:lnTo>
                  <a:pt x="334391" y="526160"/>
                </a:lnTo>
                <a:lnTo>
                  <a:pt x="370205" y="553338"/>
                </a:lnTo>
                <a:lnTo>
                  <a:pt x="401574" y="575817"/>
                </a:lnTo>
                <a:lnTo>
                  <a:pt x="418211" y="552703"/>
                </a:lnTo>
                <a:lnTo>
                  <a:pt x="387476" y="530605"/>
                </a:lnTo>
                <a:lnTo>
                  <a:pt x="352298" y="503935"/>
                </a:lnTo>
                <a:lnTo>
                  <a:pt x="327787" y="484123"/>
                </a:lnTo>
                <a:close/>
              </a:path>
              <a:path w="3074924" h="1263891">
                <a:moveTo>
                  <a:pt x="473201" y="624077"/>
                </a:moveTo>
                <a:lnTo>
                  <a:pt x="486791" y="632967"/>
                </a:lnTo>
                <a:lnTo>
                  <a:pt x="571119" y="683894"/>
                </a:lnTo>
                <a:lnTo>
                  <a:pt x="585978" y="659510"/>
                </a:lnTo>
                <a:lnTo>
                  <a:pt x="502412" y="608964"/>
                </a:lnTo>
                <a:lnTo>
                  <a:pt x="488823" y="600201"/>
                </a:lnTo>
                <a:lnTo>
                  <a:pt x="473201" y="624077"/>
                </a:lnTo>
                <a:close/>
              </a:path>
              <a:path w="3074924" h="1263891">
                <a:moveTo>
                  <a:pt x="676275" y="709294"/>
                </a:moveTo>
                <a:lnTo>
                  <a:pt x="660526" y="700658"/>
                </a:lnTo>
                <a:lnTo>
                  <a:pt x="646684" y="725677"/>
                </a:lnTo>
                <a:lnTo>
                  <a:pt x="662432" y="734313"/>
                </a:lnTo>
                <a:lnTo>
                  <a:pt x="748919" y="778001"/>
                </a:lnTo>
                <a:lnTo>
                  <a:pt x="761746" y="752474"/>
                </a:lnTo>
                <a:lnTo>
                  <a:pt x="676275" y="709294"/>
                </a:lnTo>
                <a:close/>
              </a:path>
              <a:path w="3074924" h="1263891">
                <a:moveTo>
                  <a:pt x="871474" y="803782"/>
                </a:moveTo>
                <a:lnTo>
                  <a:pt x="838962" y="788669"/>
                </a:lnTo>
                <a:lnTo>
                  <a:pt x="826897" y="814704"/>
                </a:lnTo>
                <a:lnTo>
                  <a:pt x="859409" y="829690"/>
                </a:lnTo>
                <a:lnTo>
                  <a:pt x="932052" y="860678"/>
                </a:lnTo>
                <a:lnTo>
                  <a:pt x="943228" y="834389"/>
                </a:lnTo>
                <a:lnTo>
                  <a:pt x="871474" y="803782"/>
                </a:lnTo>
                <a:close/>
              </a:path>
              <a:path w="3074924" h="1263891">
                <a:moveTo>
                  <a:pt x="1085723" y="891539"/>
                </a:moveTo>
                <a:lnTo>
                  <a:pt x="1022223" y="866520"/>
                </a:lnTo>
                <a:lnTo>
                  <a:pt x="1011809" y="893190"/>
                </a:lnTo>
                <a:lnTo>
                  <a:pt x="1075309" y="918082"/>
                </a:lnTo>
                <a:lnTo>
                  <a:pt x="1118997" y="933830"/>
                </a:lnTo>
                <a:lnTo>
                  <a:pt x="1128649" y="907033"/>
                </a:lnTo>
                <a:lnTo>
                  <a:pt x="1085723" y="891539"/>
                </a:lnTo>
                <a:close/>
              </a:path>
              <a:path w="3074924" h="1263891">
                <a:moveTo>
                  <a:pt x="1316863" y="971422"/>
                </a:moveTo>
                <a:lnTo>
                  <a:pt x="1209039" y="935735"/>
                </a:lnTo>
                <a:lnTo>
                  <a:pt x="1200023" y="962786"/>
                </a:lnTo>
                <a:lnTo>
                  <a:pt x="1307973" y="998600"/>
                </a:lnTo>
                <a:lnTo>
                  <a:pt x="1308989" y="998854"/>
                </a:lnTo>
                <a:lnTo>
                  <a:pt x="1317244" y="971549"/>
                </a:lnTo>
                <a:lnTo>
                  <a:pt x="1316863" y="971422"/>
                </a:lnTo>
                <a:close/>
              </a:path>
              <a:path w="3074924" h="1263891">
                <a:moveTo>
                  <a:pt x="1438148" y="1008252"/>
                </a:moveTo>
                <a:lnTo>
                  <a:pt x="1399286" y="996441"/>
                </a:lnTo>
                <a:lnTo>
                  <a:pt x="1390903" y="1023746"/>
                </a:lnTo>
                <a:lnTo>
                  <a:pt x="1429893" y="1035557"/>
                </a:lnTo>
                <a:lnTo>
                  <a:pt x="1501139" y="1055369"/>
                </a:lnTo>
                <a:lnTo>
                  <a:pt x="1508760" y="1027810"/>
                </a:lnTo>
                <a:lnTo>
                  <a:pt x="1438148" y="1008252"/>
                </a:lnTo>
                <a:close/>
              </a:path>
              <a:path w="3074924" h="1263891">
                <a:moveTo>
                  <a:pt x="1690370" y="1074800"/>
                </a:moveTo>
                <a:lnTo>
                  <a:pt x="1591310" y="1049908"/>
                </a:lnTo>
                <a:lnTo>
                  <a:pt x="1584325" y="1077594"/>
                </a:lnTo>
                <a:lnTo>
                  <a:pt x="1683512" y="1102563"/>
                </a:lnTo>
                <a:lnTo>
                  <a:pt x="1695577" y="1105306"/>
                </a:lnTo>
                <a:lnTo>
                  <a:pt x="1701800" y="1077467"/>
                </a:lnTo>
                <a:lnTo>
                  <a:pt x="1690370" y="1074800"/>
                </a:lnTo>
                <a:close/>
              </a:path>
              <a:path w="3074924" h="1263891">
                <a:moveTo>
                  <a:pt x="1820926" y="1104493"/>
                </a:moveTo>
                <a:lnTo>
                  <a:pt x="1785493" y="1096429"/>
                </a:lnTo>
                <a:lnTo>
                  <a:pt x="1779143" y="1124292"/>
                </a:lnTo>
                <a:lnTo>
                  <a:pt x="1814702" y="1132357"/>
                </a:lnTo>
                <a:lnTo>
                  <a:pt x="1891284" y="1147914"/>
                </a:lnTo>
                <a:lnTo>
                  <a:pt x="1896999" y="1119911"/>
                </a:lnTo>
                <a:lnTo>
                  <a:pt x="1820926" y="1104493"/>
                </a:lnTo>
                <a:close/>
              </a:path>
              <a:path w="3074924" h="1263891">
                <a:moveTo>
                  <a:pt x="2089277" y="1155699"/>
                </a:moveTo>
                <a:lnTo>
                  <a:pt x="1980819" y="1136281"/>
                </a:lnTo>
                <a:lnTo>
                  <a:pt x="1975739" y="1164412"/>
                </a:lnTo>
                <a:lnTo>
                  <a:pt x="2084197" y="1183830"/>
                </a:lnTo>
                <a:lnTo>
                  <a:pt x="2088641" y="1184516"/>
                </a:lnTo>
                <a:lnTo>
                  <a:pt x="2092960" y="1156284"/>
                </a:lnTo>
                <a:lnTo>
                  <a:pt x="2089277" y="1155699"/>
                </a:lnTo>
                <a:close/>
              </a:path>
              <a:path w="3074924" h="1263891">
                <a:moveTo>
                  <a:pt x="2226437" y="1177074"/>
                </a:moveTo>
                <a:lnTo>
                  <a:pt x="2177669" y="1169479"/>
                </a:lnTo>
                <a:lnTo>
                  <a:pt x="2173224" y="1197711"/>
                </a:lnTo>
                <a:lnTo>
                  <a:pt x="2221991" y="1205306"/>
                </a:lnTo>
                <a:lnTo>
                  <a:pt x="2286762" y="1213904"/>
                </a:lnTo>
                <a:lnTo>
                  <a:pt x="2290572" y="1185583"/>
                </a:lnTo>
                <a:lnTo>
                  <a:pt x="2226437" y="1177074"/>
                </a:lnTo>
                <a:close/>
              </a:path>
              <a:path w="3074924" h="1263891">
                <a:moveTo>
                  <a:pt x="2375154" y="1196581"/>
                </a:moveTo>
                <a:lnTo>
                  <a:pt x="2372106" y="1224991"/>
                </a:lnTo>
                <a:lnTo>
                  <a:pt x="2485771" y="1237373"/>
                </a:lnTo>
                <a:lnTo>
                  <a:pt x="2488819" y="1208976"/>
                </a:lnTo>
                <a:lnTo>
                  <a:pt x="2375154" y="1196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1998" y="4354576"/>
            <a:ext cx="4204335" cy="1814474"/>
          </a:xfrm>
          <a:custGeom>
            <a:avLst/>
            <a:gdLst/>
            <a:ahLst/>
            <a:cxnLst/>
            <a:rect l="l" t="t" r="r" b="b"/>
            <a:pathLst>
              <a:path w="4204335" h="1814474">
                <a:moveTo>
                  <a:pt x="62102" y="0"/>
                </a:moveTo>
                <a:lnTo>
                  <a:pt x="0" y="147193"/>
                </a:lnTo>
                <a:lnTo>
                  <a:pt x="57376" y="143459"/>
                </a:lnTo>
                <a:lnTo>
                  <a:pt x="59816" y="170815"/>
                </a:lnTo>
                <a:lnTo>
                  <a:pt x="74675" y="255524"/>
                </a:lnTo>
                <a:lnTo>
                  <a:pt x="94868" y="339598"/>
                </a:lnTo>
                <a:lnTo>
                  <a:pt x="120522" y="423163"/>
                </a:lnTo>
                <a:lnTo>
                  <a:pt x="151383" y="505713"/>
                </a:lnTo>
                <a:lnTo>
                  <a:pt x="187070" y="587121"/>
                </a:lnTo>
                <a:lnTo>
                  <a:pt x="227583" y="667512"/>
                </a:lnTo>
                <a:lnTo>
                  <a:pt x="272669" y="746506"/>
                </a:lnTo>
                <a:lnTo>
                  <a:pt x="322071" y="823976"/>
                </a:lnTo>
                <a:lnTo>
                  <a:pt x="375793" y="899668"/>
                </a:lnTo>
                <a:lnTo>
                  <a:pt x="433450" y="973582"/>
                </a:lnTo>
                <a:lnTo>
                  <a:pt x="494919" y="1045464"/>
                </a:lnTo>
                <a:lnTo>
                  <a:pt x="559943" y="1115187"/>
                </a:lnTo>
                <a:lnTo>
                  <a:pt x="628269" y="1182624"/>
                </a:lnTo>
                <a:lnTo>
                  <a:pt x="700024" y="1247571"/>
                </a:lnTo>
                <a:lnTo>
                  <a:pt x="774826" y="1309852"/>
                </a:lnTo>
                <a:lnTo>
                  <a:pt x="852424" y="1369250"/>
                </a:lnTo>
                <a:lnTo>
                  <a:pt x="932688" y="1425676"/>
                </a:lnTo>
                <a:lnTo>
                  <a:pt x="1015364" y="1479042"/>
                </a:lnTo>
                <a:lnTo>
                  <a:pt x="1100454" y="1528953"/>
                </a:lnTo>
                <a:lnTo>
                  <a:pt x="1187577" y="1575511"/>
                </a:lnTo>
                <a:lnTo>
                  <a:pt x="1276603" y="1618335"/>
                </a:lnTo>
                <a:lnTo>
                  <a:pt x="1367535" y="1657438"/>
                </a:lnTo>
                <a:lnTo>
                  <a:pt x="1459864" y="1692503"/>
                </a:lnTo>
                <a:lnTo>
                  <a:pt x="1553464" y="1723466"/>
                </a:lnTo>
                <a:lnTo>
                  <a:pt x="1648332" y="1750098"/>
                </a:lnTo>
                <a:lnTo>
                  <a:pt x="1744217" y="1772335"/>
                </a:lnTo>
                <a:lnTo>
                  <a:pt x="1840738" y="1789874"/>
                </a:lnTo>
                <a:lnTo>
                  <a:pt x="1937892" y="1802625"/>
                </a:lnTo>
                <a:lnTo>
                  <a:pt x="2035555" y="1810385"/>
                </a:lnTo>
                <a:lnTo>
                  <a:pt x="2132965" y="1812950"/>
                </a:lnTo>
                <a:lnTo>
                  <a:pt x="2983611" y="1813140"/>
                </a:lnTo>
                <a:lnTo>
                  <a:pt x="3405378" y="1813331"/>
                </a:lnTo>
                <a:lnTo>
                  <a:pt x="3628009" y="1813521"/>
                </a:lnTo>
                <a:lnTo>
                  <a:pt x="3878834" y="1813712"/>
                </a:lnTo>
                <a:lnTo>
                  <a:pt x="4025900" y="1813902"/>
                </a:lnTo>
                <a:lnTo>
                  <a:pt x="4101465" y="1814093"/>
                </a:lnTo>
                <a:lnTo>
                  <a:pt x="4177284" y="1814283"/>
                </a:lnTo>
                <a:lnTo>
                  <a:pt x="4203446" y="1814474"/>
                </a:lnTo>
                <a:lnTo>
                  <a:pt x="4177538" y="1785721"/>
                </a:lnTo>
                <a:lnTo>
                  <a:pt x="4132072" y="1785531"/>
                </a:lnTo>
                <a:lnTo>
                  <a:pt x="4026027" y="1785327"/>
                </a:lnTo>
                <a:lnTo>
                  <a:pt x="3878961" y="1785137"/>
                </a:lnTo>
                <a:lnTo>
                  <a:pt x="3696080" y="1784946"/>
                </a:lnTo>
                <a:lnTo>
                  <a:pt x="3482466" y="1784756"/>
                </a:lnTo>
                <a:lnTo>
                  <a:pt x="3072129" y="1784565"/>
                </a:lnTo>
                <a:lnTo>
                  <a:pt x="2519172" y="1784375"/>
                </a:lnTo>
                <a:lnTo>
                  <a:pt x="2132965" y="1784375"/>
                </a:lnTo>
                <a:lnTo>
                  <a:pt x="2036317" y="1781810"/>
                </a:lnTo>
                <a:lnTo>
                  <a:pt x="1940178" y="1774139"/>
                </a:lnTo>
                <a:lnTo>
                  <a:pt x="1844421" y="1761553"/>
                </a:lnTo>
                <a:lnTo>
                  <a:pt x="1749298" y="1744230"/>
                </a:lnTo>
                <a:lnTo>
                  <a:pt x="1654810" y="1722272"/>
                </a:lnTo>
                <a:lnTo>
                  <a:pt x="1561211" y="1695945"/>
                </a:lnTo>
                <a:lnTo>
                  <a:pt x="1468754" y="1665376"/>
                </a:lnTo>
                <a:lnTo>
                  <a:pt x="1377695" y="1630718"/>
                </a:lnTo>
                <a:lnTo>
                  <a:pt x="1287907" y="1592097"/>
                </a:lnTo>
                <a:lnTo>
                  <a:pt x="1200022" y="1549768"/>
                </a:lnTo>
                <a:lnTo>
                  <a:pt x="1113916" y="1503743"/>
                </a:lnTo>
                <a:lnTo>
                  <a:pt x="1029843" y="1454404"/>
                </a:lnTo>
                <a:lnTo>
                  <a:pt x="948182" y="1401660"/>
                </a:lnTo>
                <a:lnTo>
                  <a:pt x="868807" y="1345882"/>
                </a:lnTo>
                <a:lnTo>
                  <a:pt x="792099" y="1287170"/>
                </a:lnTo>
                <a:lnTo>
                  <a:pt x="718312" y="1225677"/>
                </a:lnTo>
                <a:lnTo>
                  <a:pt x="647572" y="1161415"/>
                </a:lnTo>
                <a:lnTo>
                  <a:pt x="579882" y="1094867"/>
                </a:lnTo>
                <a:lnTo>
                  <a:pt x="515746" y="1026033"/>
                </a:lnTo>
                <a:lnTo>
                  <a:pt x="455168" y="955040"/>
                </a:lnTo>
                <a:lnTo>
                  <a:pt x="398271" y="882142"/>
                </a:lnTo>
                <a:lnTo>
                  <a:pt x="345439" y="807466"/>
                </a:lnTo>
                <a:lnTo>
                  <a:pt x="296799" y="731138"/>
                </a:lnTo>
                <a:lnTo>
                  <a:pt x="252349" y="653288"/>
                </a:lnTo>
                <a:lnTo>
                  <a:pt x="212597" y="574294"/>
                </a:lnTo>
                <a:lnTo>
                  <a:pt x="177545" y="494156"/>
                </a:lnTo>
                <a:lnTo>
                  <a:pt x="147319" y="413131"/>
                </a:lnTo>
                <a:lnTo>
                  <a:pt x="122174" y="331216"/>
                </a:lnTo>
                <a:lnTo>
                  <a:pt x="102362" y="248793"/>
                </a:lnTo>
                <a:lnTo>
                  <a:pt x="88010" y="165862"/>
                </a:lnTo>
                <a:lnTo>
                  <a:pt x="85870" y="141606"/>
                </a:lnTo>
                <a:lnTo>
                  <a:pt x="142494" y="137922"/>
                </a:lnTo>
                <a:lnTo>
                  <a:pt x="84581" y="127000"/>
                </a:lnTo>
                <a:lnTo>
                  <a:pt x="56133" y="129540"/>
                </a:lnTo>
                <a:lnTo>
                  <a:pt x="62102" y="0"/>
                </a:lnTo>
                <a:close/>
              </a:path>
              <a:path w="4204335" h="1814474">
                <a:moveTo>
                  <a:pt x="62102" y="0"/>
                </a:moveTo>
                <a:lnTo>
                  <a:pt x="56133" y="129540"/>
                </a:lnTo>
                <a:lnTo>
                  <a:pt x="84581" y="127000"/>
                </a:lnTo>
                <a:lnTo>
                  <a:pt x="142494" y="137922"/>
                </a:lnTo>
                <a:lnTo>
                  <a:pt x="62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75536" y="319650"/>
            <a:ext cx="549514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Number</a:t>
            </a:r>
            <a:r>
              <a:rPr sz="5400" spc="9" baseline="2980" dirty="0" smtClean="0">
                <a:latin typeface="Book Antiqua"/>
                <a:cs typeface="Book Antiqua"/>
              </a:rPr>
              <a:t> </a:t>
            </a:r>
            <a:r>
              <a:rPr sz="5400" spc="-14" baseline="2980" dirty="0" smtClean="0">
                <a:latin typeface="Book Antiqua"/>
                <a:cs typeface="Book Antiqua"/>
              </a:rPr>
              <a:t>B</a:t>
            </a:r>
            <a:r>
              <a:rPr sz="5400" spc="0" baseline="2980" dirty="0" smtClean="0">
                <a:latin typeface="Book Antiqua"/>
                <a:cs typeface="Book Antiqua"/>
              </a:rPr>
              <a:t>ase </a:t>
            </a:r>
            <a:r>
              <a:rPr sz="5400" spc="4" baseline="2980" dirty="0" smtClean="0">
                <a:latin typeface="Book Antiqua"/>
                <a:cs typeface="Book Antiqua"/>
              </a:rPr>
              <a:t>C</a:t>
            </a:r>
            <a:r>
              <a:rPr sz="5400" spc="0" baseline="2980" dirty="0" smtClean="0">
                <a:latin typeface="Book Antiqua"/>
                <a:cs typeface="Book Antiqua"/>
              </a:rPr>
              <a:t>onve</a:t>
            </a:r>
            <a:r>
              <a:rPr sz="5400" spc="14" baseline="2980" dirty="0" smtClean="0">
                <a:latin typeface="Book Antiqua"/>
                <a:cs typeface="Book Antiqua"/>
              </a:rPr>
              <a:t>r</a:t>
            </a:r>
            <a:r>
              <a:rPr sz="5400" spc="0" baseline="2980" dirty="0" smtClean="0">
                <a:latin typeface="Book Antiqua"/>
                <a:cs typeface="Book Antiqua"/>
              </a:rPr>
              <a:t>sions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8220" y="1392864"/>
            <a:ext cx="1187145" cy="500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440" marR="101900" algn="ctr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E</a:t>
            </a:r>
            <a:r>
              <a:rPr sz="1800" b="1" spc="-39" dirty="0" smtClean="0">
                <a:latin typeface="Arial"/>
                <a:cs typeface="Arial"/>
              </a:rPr>
              <a:t>v</a:t>
            </a:r>
            <a:r>
              <a:rPr sz="1800" b="1" spc="0" dirty="0" smtClean="0">
                <a:latin typeface="Arial"/>
                <a:cs typeface="Arial"/>
              </a:rPr>
              <a:t>aluate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945"/>
              </a:lnSpc>
              <a:spcBef>
                <a:spcPts val="0"/>
              </a:spcBef>
            </a:pPr>
            <a:r>
              <a:rPr sz="1800" b="1" spc="0" dirty="0" smtClean="0">
                <a:latin typeface="Arial"/>
                <a:cs typeface="Arial"/>
              </a:rPr>
              <a:t>Magn</a:t>
            </a:r>
            <a:r>
              <a:rPr sz="1800" b="1" spc="4" dirty="0" smtClean="0">
                <a:latin typeface="Arial"/>
                <a:cs typeface="Arial"/>
              </a:rPr>
              <a:t>i</a:t>
            </a:r>
            <a:r>
              <a:rPr sz="1800" b="1" spc="0" dirty="0" smtClean="0">
                <a:latin typeface="Arial"/>
                <a:cs typeface="Arial"/>
              </a:rPr>
              <a:t>tu</a:t>
            </a:r>
            <a:r>
              <a:rPr sz="1800" b="1" spc="4" dirty="0" smtClean="0">
                <a:latin typeface="Arial"/>
                <a:cs typeface="Arial"/>
              </a:rPr>
              <a:t>d</a:t>
            </a:r>
            <a:r>
              <a:rPr sz="1800" b="1" spc="0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9878" y="2065290"/>
            <a:ext cx="70086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Oc</a:t>
            </a:r>
            <a:r>
              <a:rPr sz="2000" b="1" spc="4" dirty="0" smtClean="0">
                <a:latin typeface="Arial"/>
                <a:cs typeface="Arial"/>
              </a:rPr>
              <a:t>t</a:t>
            </a:r>
            <a:r>
              <a:rPr sz="2000" b="1" spc="0" dirty="0" smtClean="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2840" y="2370090"/>
            <a:ext cx="7579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4" dirty="0" smtClean="0">
                <a:latin typeface="Arial"/>
                <a:cs typeface="Arial"/>
              </a:rPr>
              <a:t>(</a:t>
            </a:r>
            <a:r>
              <a:rPr sz="2000" b="1" spc="0" dirty="0" smtClean="0">
                <a:solidFill>
                  <a:srgbClr val="66FF66"/>
                </a:solidFill>
                <a:latin typeface="Arial"/>
                <a:cs typeface="Arial"/>
              </a:rPr>
              <a:t>B</a:t>
            </a:r>
            <a:r>
              <a:rPr sz="2000" b="1" spc="4" dirty="0" smtClean="0">
                <a:solidFill>
                  <a:srgbClr val="66FF66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66FF66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4665" y="2370090"/>
            <a:ext cx="2904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4" dirty="0" smtClean="0">
                <a:solidFill>
                  <a:srgbClr val="66FF66"/>
                </a:solidFill>
                <a:latin typeface="Arial"/>
                <a:cs typeface="Arial"/>
              </a:rPr>
              <a:t>8</a:t>
            </a:r>
            <a:r>
              <a:rPr sz="2000" b="1" spc="0" dirty="0" smtClean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7798" y="3014019"/>
            <a:ext cx="1187145" cy="500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440" marR="101900" algn="ctr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E</a:t>
            </a:r>
            <a:r>
              <a:rPr sz="1800" b="1" spc="-39" dirty="0" smtClean="0">
                <a:latin typeface="Arial"/>
                <a:cs typeface="Arial"/>
              </a:rPr>
              <a:t>v</a:t>
            </a:r>
            <a:r>
              <a:rPr sz="1800" b="1" spc="0" dirty="0" smtClean="0">
                <a:latin typeface="Arial"/>
                <a:cs typeface="Arial"/>
              </a:rPr>
              <a:t>aluate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945"/>
              </a:lnSpc>
              <a:spcBef>
                <a:spcPts val="0"/>
              </a:spcBef>
            </a:pPr>
            <a:r>
              <a:rPr sz="1800" b="1" spc="0" dirty="0" smtClean="0">
                <a:latin typeface="Arial"/>
                <a:cs typeface="Arial"/>
              </a:rPr>
              <a:t>Magn</a:t>
            </a:r>
            <a:r>
              <a:rPr sz="1800" b="1" spc="4" dirty="0" smtClean="0">
                <a:latin typeface="Arial"/>
                <a:cs typeface="Arial"/>
              </a:rPr>
              <a:t>i</a:t>
            </a:r>
            <a:r>
              <a:rPr sz="1800" b="1" spc="0" dirty="0" smtClean="0">
                <a:latin typeface="Arial"/>
                <a:cs typeface="Arial"/>
              </a:rPr>
              <a:t>tu</a:t>
            </a:r>
            <a:r>
              <a:rPr sz="1800" b="1" spc="4" dirty="0" smtClean="0">
                <a:latin typeface="Arial"/>
                <a:cs typeface="Arial"/>
              </a:rPr>
              <a:t>d</a:t>
            </a:r>
            <a:r>
              <a:rPr sz="1800" b="1" spc="0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8227" y="3686445"/>
            <a:ext cx="103910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D</a:t>
            </a:r>
            <a:r>
              <a:rPr sz="2000" b="1" spc="4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ci</a:t>
            </a:r>
            <a:r>
              <a:rPr sz="2000" b="1" spc="-9" dirty="0" smtClean="0">
                <a:latin typeface="Arial"/>
                <a:cs typeface="Arial"/>
              </a:rPr>
              <a:t>m</a:t>
            </a:r>
            <a:r>
              <a:rPr sz="2000" b="1" spc="0" dirty="0" smtClean="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2791" y="3686445"/>
            <a:ext cx="103297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495" marR="95870" algn="ctr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Binary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2000" b="1" spc="4" dirty="0" smtClean="0">
                <a:latin typeface="Arial"/>
                <a:cs typeface="Arial"/>
              </a:rPr>
              <a:t>(</a:t>
            </a:r>
            <a:r>
              <a:rPr sz="2000" b="1" spc="0" dirty="0" smtClean="0">
                <a:solidFill>
                  <a:srgbClr val="D01608"/>
                </a:solidFill>
                <a:latin typeface="Arial"/>
                <a:cs typeface="Arial"/>
              </a:rPr>
              <a:t>B</a:t>
            </a:r>
            <a:r>
              <a:rPr sz="2000" b="1" spc="4" dirty="0" smtClean="0">
                <a:solidFill>
                  <a:srgbClr val="D01608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D01608"/>
                </a:solidFill>
                <a:latin typeface="Arial"/>
                <a:cs typeface="Arial"/>
              </a:rPr>
              <a:t>se</a:t>
            </a:r>
            <a:r>
              <a:rPr sz="2000" b="1" spc="-25" dirty="0" smtClean="0">
                <a:solidFill>
                  <a:srgbClr val="D01608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r>
              <a:rPr sz="2000" b="1" spc="0" dirty="0" smtClean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0504" y="3991245"/>
            <a:ext cx="75770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4" dirty="0" smtClean="0">
                <a:latin typeface="Arial"/>
                <a:cs typeface="Arial"/>
              </a:rPr>
              <a:t>(</a:t>
            </a:r>
            <a:r>
              <a:rPr sz="2000" b="1" spc="0" dirty="0" smtClean="0">
                <a:solidFill>
                  <a:srgbClr val="000082"/>
                </a:solidFill>
                <a:latin typeface="Arial"/>
                <a:cs typeface="Arial"/>
              </a:rPr>
              <a:t>B</a:t>
            </a:r>
            <a:r>
              <a:rPr sz="2000" b="1" spc="4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000082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2075" y="3991245"/>
            <a:ext cx="43221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000" b="1" spc="4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2000" b="1" spc="0" dirty="0" smtClean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0900" y="5486924"/>
            <a:ext cx="160055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H</a:t>
            </a:r>
            <a:r>
              <a:rPr sz="2000" b="1" spc="4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xade</a:t>
            </a:r>
            <a:r>
              <a:rPr sz="2000" b="1" spc="4" dirty="0" smtClean="0">
                <a:latin typeface="Arial"/>
                <a:cs typeface="Arial"/>
              </a:rPr>
              <a:t>c</a:t>
            </a:r>
            <a:r>
              <a:rPr sz="2000" b="1" spc="0" dirty="0" smtClean="0">
                <a:latin typeface="Arial"/>
                <a:cs typeface="Arial"/>
              </a:rPr>
              <a:t>i</a:t>
            </a:r>
            <a:r>
              <a:rPr sz="2000" b="1" spc="-9" dirty="0" smtClean="0">
                <a:latin typeface="Arial"/>
                <a:cs typeface="Arial"/>
              </a:rPr>
              <a:t>m</a:t>
            </a:r>
            <a:r>
              <a:rPr sz="2000" b="1" spc="0" dirty="0" smtClean="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  <a:p>
            <a:pPr marL="192747" marR="213756" algn="ctr">
              <a:lnSpc>
                <a:spcPct val="95825"/>
              </a:lnSpc>
            </a:pPr>
            <a:r>
              <a:rPr sz="2000" b="1" spc="4" dirty="0" smtClean="0">
                <a:latin typeface="Arial"/>
                <a:cs typeface="Arial"/>
              </a:rPr>
              <a:t>(</a:t>
            </a: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000" b="1" spc="4" dirty="0" smtClean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se</a:t>
            </a:r>
            <a:r>
              <a:rPr sz="2000" b="1" spc="-25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000" b="1" spc="9" dirty="0" smtClean="0">
                <a:solidFill>
                  <a:srgbClr val="FFFF00"/>
                </a:solidFill>
                <a:latin typeface="Arial"/>
                <a:cs typeface="Arial"/>
              </a:rPr>
              <a:t>6</a:t>
            </a:r>
            <a:r>
              <a:rPr sz="2000" b="1" spc="0" dirty="0" smtClean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98773" y="6191279"/>
            <a:ext cx="1187145" cy="500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440" marR="101900" algn="ctr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E</a:t>
            </a:r>
            <a:r>
              <a:rPr sz="1800" b="1" spc="-39" dirty="0" smtClean="0">
                <a:latin typeface="Arial"/>
                <a:cs typeface="Arial"/>
              </a:rPr>
              <a:t>v</a:t>
            </a:r>
            <a:r>
              <a:rPr sz="1800" b="1" spc="0" dirty="0" smtClean="0">
                <a:latin typeface="Arial"/>
                <a:cs typeface="Arial"/>
              </a:rPr>
              <a:t>aluate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945"/>
              </a:lnSpc>
              <a:spcBef>
                <a:spcPts val="0"/>
              </a:spcBef>
            </a:pPr>
            <a:r>
              <a:rPr sz="1800" b="1" spc="0" dirty="0" smtClean="0">
                <a:latin typeface="Arial"/>
                <a:cs typeface="Arial"/>
              </a:rPr>
              <a:t>Magn</a:t>
            </a:r>
            <a:r>
              <a:rPr sz="1800" b="1" spc="4" dirty="0" smtClean="0">
                <a:latin typeface="Arial"/>
                <a:cs typeface="Arial"/>
              </a:rPr>
              <a:t>i</a:t>
            </a:r>
            <a:r>
              <a:rPr sz="1800" b="1" spc="0" dirty="0" smtClean="0">
                <a:latin typeface="Arial"/>
                <a:cs typeface="Arial"/>
              </a:rPr>
              <a:t>tu</a:t>
            </a:r>
            <a:r>
              <a:rPr sz="1800" b="1" spc="4" dirty="0" smtClean="0">
                <a:latin typeface="Arial"/>
                <a:cs typeface="Arial"/>
              </a:rPr>
              <a:t>d</a:t>
            </a:r>
            <a:r>
              <a:rPr sz="1800" b="1" spc="0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7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6003925" y="5840412"/>
            <a:ext cx="157225" cy="295313"/>
          </a:xfrm>
          <a:custGeom>
            <a:avLst/>
            <a:gdLst/>
            <a:ahLst/>
            <a:cxnLst/>
            <a:rect l="l" t="t" r="r" b="b"/>
            <a:pathLst>
              <a:path w="157225" h="295313">
                <a:moveTo>
                  <a:pt x="51099" y="134185"/>
                </a:moveTo>
                <a:lnTo>
                  <a:pt x="131699" y="295313"/>
                </a:lnTo>
                <a:lnTo>
                  <a:pt x="157225" y="282536"/>
                </a:lnTo>
                <a:lnTo>
                  <a:pt x="76630" y="121417"/>
                </a:lnTo>
                <a:lnTo>
                  <a:pt x="70230" y="108623"/>
                </a:lnTo>
                <a:lnTo>
                  <a:pt x="44703" y="121399"/>
                </a:lnTo>
                <a:lnTo>
                  <a:pt x="51099" y="134185"/>
                </a:lnTo>
                <a:close/>
              </a:path>
              <a:path w="157225" h="295313">
                <a:moveTo>
                  <a:pt x="76630" y="121417"/>
                </a:moveTo>
                <a:lnTo>
                  <a:pt x="127762" y="95846"/>
                </a:lnTo>
                <a:lnTo>
                  <a:pt x="0" y="0"/>
                </a:lnTo>
                <a:lnTo>
                  <a:pt x="0" y="159740"/>
                </a:lnTo>
                <a:lnTo>
                  <a:pt x="51099" y="134185"/>
                </a:lnTo>
                <a:lnTo>
                  <a:pt x="44703" y="121399"/>
                </a:lnTo>
                <a:lnTo>
                  <a:pt x="70230" y="108623"/>
                </a:lnTo>
                <a:lnTo>
                  <a:pt x="76630" y="121417"/>
                </a:lnTo>
                <a:close/>
              </a:path>
            </a:pathLst>
          </a:custGeom>
          <a:solidFill>
            <a:srgbClr val="D016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9472" y="5840412"/>
            <a:ext cx="152907" cy="295033"/>
          </a:xfrm>
          <a:custGeom>
            <a:avLst/>
            <a:gdLst/>
            <a:ahLst/>
            <a:cxnLst/>
            <a:rect l="l" t="t" r="r" b="b"/>
            <a:pathLst>
              <a:path w="152907" h="295033">
                <a:moveTo>
                  <a:pt x="0" y="282816"/>
                </a:moveTo>
                <a:lnTo>
                  <a:pt x="25780" y="295033"/>
                </a:lnTo>
                <a:lnTo>
                  <a:pt x="101316" y="135316"/>
                </a:lnTo>
                <a:lnTo>
                  <a:pt x="107441" y="122364"/>
                </a:lnTo>
                <a:lnTo>
                  <a:pt x="152907" y="159702"/>
                </a:lnTo>
                <a:lnTo>
                  <a:pt x="149351" y="0"/>
                </a:lnTo>
                <a:lnTo>
                  <a:pt x="81533" y="110159"/>
                </a:lnTo>
                <a:lnTo>
                  <a:pt x="75431" y="123082"/>
                </a:lnTo>
                <a:lnTo>
                  <a:pt x="0" y="282816"/>
                </a:lnTo>
                <a:close/>
              </a:path>
              <a:path w="152907" h="295033">
                <a:moveTo>
                  <a:pt x="81533" y="110159"/>
                </a:moveTo>
                <a:lnTo>
                  <a:pt x="149351" y="0"/>
                </a:lnTo>
                <a:lnTo>
                  <a:pt x="23749" y="98653"/>
                </a:lnTo>
                <a:lnTo>
                  <a:pt x="75431" y="123082"/>
                </a:lnTo>
                <a:lnTo>
                  <a:pt x="81533" y="110159"/>
                </a:lnTo>
                <a:close/>
              </a:path>
              <a:path w="152907" h="295033">
                <a:moveTo>
                  <a:pt x="152907" y="159702"/>
                </a:moveTo>
                <a:lnTo>
                  <a:pt x="107441" y="122364"/>
                </a:lnTo>
                <a:lnTo>
                  <a:pt x="101316" y="135316"/>
                </a:lnTo>
                <a:lnTo>
                  <a:pt x="152907" y="159702"/>
                </a:lnTo>
                <a:close/>
              </a:path>
            </a:pathLst>
          </a:custGeom>
          <a:solidFill>
            <a:srgbClr val="D016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82668" y="6063996"/>
            <a:ext cx="19720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46876" y="6063996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3288" y="318126"/>
            <a:ext cx="793996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Decimal</a:t>
            </a:r>
            <a:r>
              <a:rPr sz="5400" spc="14" baseline="2980" dirty="0" smtClean="0">
                <a:latin typeface="Book Antiqua"/>
                <a:cs typeface="Book Antiqua"/>
              </a:rPr>
              <a:t> </a:t>
            </a:r>
            <a:r>
              <a:rPr sz="5400" spc="-14" baseline="2980" dirty="0" smtClean="0">
                <a:latin typeface="Book Antiqua"/>
                <a:cs typeface="Book Antiqua"/>
              </a:rPr>
              <a:t>(</a:t>
            </a:r>
            <a:r>
              <a:rPr sz="5400" i="1" spc="0" baseline="3072" dirty="0" smtClean="0">
                <a:latin typeface="Book Antiqua"/>
                <a:cs typeface="Book Antiqua"/>
              </a:rPr>
              <a:t>Int</a:t>
            </a:r>
            <a:r>
              <a:rPr sz="5400" i="1" spc="9" baseline="3072" dirty="0" smtClean="0">
                <a:latin typeface="Book Antiqua"/>
                <a:cs typeface="Book Antiqua"/>
              </a:rPr>
              <a:t>e</a:t>
            </a:r>
            <a:r>
              <a:rPr sz="5400" i="1" spc="0" baseline="3072" dirty="0" smtClean="0">
                <a:latin typeface="Book Antiqua"/>
                <a:cs typeface="Book Antiqua"/>
              </a:rPr>
              <a:t>ger</a:t>
            </a:r>
            <a:r>
              <a:rPr sz="5400" spc="0" baseline="2980" dirty="0" smtClean="0">
                <a:latin typeface="Book Antiqua"/>
                <a:cs typeface="Book Antiqua"/>
              </a:rPr>
              <a:t>) to </a:t>
            </a:r>
            <a:r>
              <a:rPr sz="5400" spc="-14" baseline="2980" dirty="0" smtClean="0">
                <a:latin typeface="Book Antiqua"/>
                <a:cs typeface="Book Antiqua"/>
              </a:rPr>
              <a:t>B</a:t>
            </a:r>
            <a:r>
              <a:rPr sz="5400" spc="0" baseline="2980" dirty="0" smtClean="0">
                <a:latin typeface="Book Antiqua"/>
                <a:cs typeface="Book Antiqua"/>
              </a:rPr>
              <a:t>ina</a:t>
            </a:r>
            <a:r>
              <a:rPr sz="5400" spc="4" baseline="2980" dirty="0" smtClean="0">
                <a:latin typeface="Book Antiqua"/>
                <a:cs typeface="Book Antiqua"/>
              </a:rPr>
              <a:t>r</a:t>
            </a:r>
            <a:r>
              <a:rPr sz="5400" spc="0" baseline="2980" dirty="0" smtClean="0">
                <a:latin typeface="Book Antiqua"/>
                <a:cs typeface="Book Antiqua"/>
              </a:rPr>
              <a:t>y C</a:t>
            </a:r>
            <a:r>
              <a:rPr sz="5400" spc="9" baseline="2980" dirty="0" smtClean="0">
                <a:latin typeface="Book Antiqua"/>
                <a:cs typeface="Book Antiqua"/>
              </a:rPr>
              <a:t>o</a:t>
            </a:r>
            <a:r>
              <a:rPr sz="5400" spc="0" baseline="2980" dirty="0" smtClean="0">
                <a:latin typeface="Book Antiqua"/>
                <a:cs typeface="Book Antiqua"/>
              </a:rPr>
              <a:t>nve</a:t>
            </a:r>
            <a:r>
              <a:rPr sz="5400" spc="9" baseline="2980" dirty="0" smtClean="0">
                <a:latin typeface="Book Antiqua"/>
                <a:cs typeface="Book Antiqua"/>
              </a:rPr>
              <a:t>r</a:t>
            </a:r>
            <a:r>
              <a:rPr sz="5400" spc="0" baseline="2980" dirty="0" smtClean="0">
                <a:latin typeface="Book Antiqua"/>
                <a:cs typeface="Book Antiqua"/>
              </a:rPr>
              <a:t>sion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978" y="1376398"/>
            <a:ext cx="50003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Divide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nu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ber</a:t>
            </a:r>
            <a:r>
              <a:rPr sz="2400" spc="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by the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‘Bas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’ (=2)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978" y="1815310"/>
            <a:ext cx="3879751" cy="769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2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Take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nder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(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her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Take</a:t>
            </a:r>
            <a:r>
              <a:rPr sz="2400" spc="-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quotient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and</a:t>
            </a:r>
            <a:r>
              <a:rPr sz="2400" spc="-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repeat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6996" y="1815310"/>
            <a:ext cx="2574747" cy="769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or 1) as a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coef</a:t>
            </a:r>
            <a:r>
              <a:rPr sz="2400" spc="-9" dirty="0" smtClean="0">
                <a:latin typeface="Times New Roman"/>
                <a:cs typeface="Times New Roman"/>
              </a:rPr>
              <a:t>f</a:t>
            </a:r>
            <a:r>
              <a:rPr sz="2400" spc="0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  <a:p>
            <a:pPr marL="14712" marR="45720">
              <a:lnSpc>
                <a:spcPct val="95825"/>
              </a:lnSpc>
              <a:spcBef>
                <a:spcPts val="57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the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divi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1219" y="3151028"/>
            <a:ext cx="2155529" cy="386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3600" b="1" spc="0" baseline="8454" dirty="0" smtClean="0">
                <a:latin typeface="Times New Roman"/>
                <a:cs typeface="Times New Roman"/>
              </a:rPr>
              <a:t>Example: </a:t>
            </a:r>
            <a:r>
              <a:rPr sz="3600" b="1" spc="4" baseline="8454" dirty="0" smtClean="0">
                <a:latin typeface="Times New Roman"/>
                <a:cs typeface="Times New Roman"/>
              </a:rPr>
              <a:t>(</a:t>
            </a:r>
            <a:r>
              <a:rPr sz="3600" b="1" spc="0" baseline="8454" dirty="0" smtClean="0">
                <a:solidFill>
                  <a:srgbClr val="000082"/>
                </a:solidFill>
                <a:latin typeface="Arial"/>
                <a:cs typeface="Arial"/>
              </a:rPr>
              <a:t>13</a:t>
            </a:r>
            <a:r>
              <a:rPr sz="3600" b="1" spc="4" baseline="8454" dirty="0" smtClean="0">
                <a:latin typeface="Times New Roman"/>
                <a:cs typeface="Times New Roman"/>
              </a:rPr>
              <a:t>)</a:t>
            </a:r>
            <a:r>
              <a:rPr sz="2400" b="1" spc="4" baseline="-9058" dirty="0" smtClean="0">
                <a:solidFill>
                  <a:srgbClr val="FF6600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1055" y="3670783"/>
            <a:ext cx="1001205" cy="176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Coef</a:t>
            </a:r>
            <a:r>
              <a:rPr sz="1600" b="1" spc="-9" dirty="0" smtClean="0">
                <a:latin typeface="Times New Roman"/>
                <a:cs typeface="Times New Roman"/>
              </a:rPr>
              <a:t>f</a:t>
            </a:r>
            <a:r>
              <a:rPr sz="1600" b="1" spc="0" dirty="0" smtClean="0">
                <a:latin typeface="Times New Roman"/>
                <a:cs typeface="Times New Roman"/>
              </a:rPr>
              <a:t>icie</a:t>
            </a:r>
            <a:r>
              <a:rPr sz="1600" b="1" spc="-4" dirty="0" smtClean="0">
                <a:latin typeface="Times New Roman"/>
                <a:cs typeface="Times New Roman"/>
              </a:rPr>
              <a:t>n</a:t>
            </a:r>
            <a:r>
              <a:rPr sz="1600" b="1" spc="0" dirty="0" smtClean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102616" marR="113476" algn="just">
              <a:lnSpc>
                <a:spcPts val="2542"/>
              </a:lnSpc>
              <a:spcBef>
                <a:spcPts val="664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0" baseline="-21740" dirty="0" smtClean="0">
                <a:latin typeface="Times New Roman"/>
                <a:cs typeface="Times New Roman"/>
              </a:rPr>
              <a:t>0</a:t>
            </a:r>
            <a:r>
              <a:rPr sz="2400" b="1" spc="-7" baseline="-21740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 </a:t>
            </a:r>
            <a:endParaRPr sz="2400">
              <a:latin typeface="Times New Roman"/>
              <a:cs typeface="Times New Roman"/>
            </a:endParaRPr>
          </a:p>
          <a:p>
            <a:pPr marL="102616" marR="113476" algn="just">
              <a:lnSpc>
                <a:spcPts val="2542"/>
              </a:lnSpc>
              <a:spcBef>
                <a:spcPts val="226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0" baseline="-21740" dirty="0" smtClean="0">
                <a:latin typeface="Times New Roman"/>
                <a:cs typeface="Times New Roman"/>
              </a:rPr>
              <a:t>1</a:t>
            </a:r>
            <a:r>
              <a:rPr sz="2400" b="1" spc="-7" baseline="-21740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0 </a:t>
            </a:r>
            <a:endParaRPr sz="2400">
              <a:latin typeface="Times New Roman"/>
              <a:cs typeface="Times New Roman"/>
            </a:endParaRPr>
          </a:p>
          <a:p>
            <a:pPr marL="102616" marR="113476" algn="just">
              <a:lnSpc>
                <a:spcPts val="2542"/>
              </a:lnSpc>
              <a:spcBef>
                <a:spcPts val="226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0" baseline="-21740" dirty="0" smtClean="0">
                <a:latin typeface="Times New Roman"/>
                <a:cs typeface="Times New Roman"/>
              </a:rPr>
              <a:t>2</a:t>
            </a:r>
            <a:r>
              <a:rPr sz="2400" b="1" spc="-7" baseline="-21740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 </a:t>
            </a:r>
            <a:endParaRPr sz="2400">
              <a:latin typeface="Times New Roman"/>
              <a:cs typeface="Times New Roman"/>
            </a:endParaRPr>
          </a:p>
          <a:p>
            <a:pPr marL="102616" marR="113476" algn="just">
              <a:lnSpc>
                <a:spcPts val="2542"/>
              </a:lnSpc>
              <a:spcBef>
                <a:spcPts val="226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0" baseline="-21740" dirty="0" smtClean="0">
                <a:latin typeface="Times New Roman"/>
                <a:cs typeface="Times New Roman"/>
              </a:rPr>
              <a:t>3</a:t>
            </a:r>
            <a:r>
              <a:rPr sz="2400" b="1" spc="-7" baseline="-21740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1027" y="3675601"/>
            <a:ext cx="806169" cy="1706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00" b="1" spc="-4" dirty="0" smtClean="0">
                <a:latin typeface="Times New Roman"/>
                <a:cs typeface="Times New Roman"/>
              </a:rPr>
              <a:t>Q</a:t>
            </a:r>
            <a:r>
              <a:rPr sz="1600" b="1" spc="0" dirty="0" smtClean="0">
                <a:latin typeface="Times New Roman"/>
                <a:cs typeface="Times New Roman"/>
              </a:rPr>
              <a:t>u</a:t>
            </a:r>
            <a:r>
              <a:rPr sz="1600" b="1" spc="4" dirty="0" smtClean="0">
                <a:latin typeface="Times New Roman"/>
                <a:cs typeface="Times New Roman"/>
              </a:rPr>
              <a:t>o</a:t>
            </a:r>
            <a:r>
              <a:rPr sz="1600" b="1" spc="0" dirty="0" smtClean="0">
                <a:latin typeface="Times New Roman"/>
                <a:cs typeface="Times New Roman"/>
              </a:rPr>
              <a:t>tient</a:t>
            </a:r>
            <a:endParaRPr sz="1600">
              <a:latin typeface="Times New Roman"/>
              <a:cs typeface="Times New Roman"/>
            </a:endParaRPr>
          </a:p>
          <a:p>
            <a:pPr marL="277368" marR="288212" algn="ctr">
              <a:lnSpc>
                <a:spcPct val="95825"/>
              </a:lnSpc>
              <a:spcBef>
                <a:spcPts val="358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L="277368" marR="288212" algn="ctr">
              <a:lnSpc>
                <a:spcPct val="95825"/>
              </a:lnSpc>
              <a:spcBef>
                <a:spcPts val="80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277368" marR="288212" algn="ctr">
              <a:lnSpc>
                <a:spcPct val="95825"/>
              </a:lnSpc>
              <a:spcBef>
                <a:spcPts val="75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277368" marR="288212" algn="ctr">
              <a:lnSpc>
                <a:spcPct val="95825"/>
              </a:lnSpc>
              <a:spcBef>
                <a:spcPts val="15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2178" y="3675601"/>
            <a:ext cx="1006631" cy="1706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Re</a:t>
            </a:r>
            <a:r>
              <a:rPr sz="1600" b="1" spc="-19" dirty="0" smtClean="0">
                <a:latin typeface="Times New Roman"/>
                <a:cs typeface="Times New Roman"/>
              </a:rPr>
              <a:t>m</a:t>
            </a:r>
            <a:r>
              <a:rPr sz="1600" b="1" spc="4" dirty="0" smtClean="0">
                <a:latin typeface="Times New Roman"/>
                <a:cs typeface="Times New Roman"/>
              </a:rPr>
              <a:t>a</a:t>
            </a:r>
            <a:r>
              <a:rPr sz="1600" b="1" spc="0" dirty="0" smtClean="0">
                <a:latin typeface="Times New Roman"/>
                <a:cs typeface="Times New Roman"/>
              </a:rPr>
              <a:t>inder</a:t>
            </a:r>
            <a:endParaRPr sz="1600">
              <a:latin typeface="Times New Roman"/>
              <a:cs typeface="Times New Roman"/>
            </a:endParaRPr>
          </a:p>
          <a:p>
            <a:pPr marL="335788" marR="430255" algn="ctr">
              <a:lnSpc>
                <a:spcPct val="95825"/>
              </a:lnSpc>
              <a:spcBef>
                <a:spcPts val="358"/>
              </a:spcBef>
            </a:pP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335788" marR="430255" algn="ctr">
              <a:lnSpc>
                <a:spcPct val="95825"/>
              </a:lnSpc>
              <a:spcBef>
                <a:spcPts val="80"/>
              </a:spcBef>
            </a:pP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335788" marR="430255" algn="ctr">
              <a:lnSpc>
                <a:spcPct val="95825"/>
              </a:lnSpc>
              <a:spcBef>
                <a:spcPts val="75"/>
              </a:spcBef>
            </a:pP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335788" marR="430255" algn="ctr">
              <a:lnSpc>
                <a:spcPct val="95825"/>
              </a:lnSpc>
              <a:spcBef>
                <a:spcPts val="15"/>
              </a:spcBef>
            </a:pP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146" y="3978306"/>
            <a:ext cx="971316" cy="1405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8" algn="ctr">
              <a:lnSpc>
                <a:spcPts val="2565"/>
              </a:lnSpc>
              <a:spcBef>
                <a:spcPts val="128"/>
              </a:spcBef>
            </a:pPr>
            <a:r>
              <a:rPr sz="2400" b="1" dirty="0" smtClean="0">
                <a:solidFill>
                  <a:srgbClr val="000082"/>
                </a:solidFill>
                <a:latin typeface="Arial"/>
                <a:cs typeface="Arial"/>
              </a:rPr>
              <a:t>13</a:t>
            </a:r>
            <a:r>
              <a:rPr sz="2400" b="1" spc="-48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/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2 =</a:t>
            </a:r>
            <a:endParaRPr sz="2400">
              <a:latin typeface="Times New Roman"/>
              <a:cs typeface="Times New Roman"/>
            </a:endParaRPr>
          </a:p>
          <a:p>
            <a:pPr marL="60812" algn="ctr">
              <a:lnSpc>
                <a:spcPct val="95825"/>
              </a:lnSpc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6</a:t>
            </a:r>
            <a:r>
              <a:rPr sz="2400" b="1" spc="17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/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2 =</a:t>
            </a:r>
            <a:endParaRPr sz="2400">
              <a:latin typeface="Times New Roman"/>
              <a:cs typeface="Times New Roman"/>
            </a:endParaRPr>
          </a:p>
          <a:p>
            <a:pPr marL="60831" marR="18" algn="ctr">
              <a:lnSpc>
                <a:spcPct val="95825"/>
              </a:lnSpc>
              <a:spcBef>
                <a:spcPts val="65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3</a:t>
            </a:r>
            <a:r>
              <a:rPr sz="2400" b="1" spc="17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/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2 =</a:t>
            </a:r>
            <a:endParaRPr sz="2400">
              <a:latin typeface="Times New Roman"/>
              <a:cs typeface="Times New Roman"/>
            </a:endParaRPr>
          </a:p>
          <a:p>
            <a:pPr marL="60812" algn="ctr">
              <a:lnSpc>
                <a:spcPct val="95825"/>
              </a:lnSpc>
              <a:spcBef>
                <a:spcPts val="5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400" b="1" spc="17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/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2 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6421" y="5518318"/>
            <a:ext cx="107015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Ans</a:t>
            </a:r>
            <a:r>
              <a:rPr sz="2000" b="1" spc="29" dirty="0" smtClean="0">
                <a:latin typeface="Arial"/>
                <a:cs typeface="Arial"/>
              </a:rPr>
              <a:t>w</a:t>
            </a:r>
            <a:r>
              <a:rPr sz="2000" b="1" spc="-9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339" y="5518318"/>
            <a:ext cx="3401890" cy="326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spcBef>
                <a:spcPts val="125"/>
              </a:spcBef>
            </a:pPr>
            <a:r>
              <a:rPr sz="3000" b="1" spc="4" baseline="8696" dirty="0" smtClean="0">
                <a:latin typeface="Arial"/>
                <a:cs typeface="Arial"/>
              </a:rPr>
              <a:t>(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13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4" baseline="-8919" dirty="0" smtClean="0">
                <a:solidFill>
                  <a:srgbClr val="FF6600"/>
                </a:solidFill>
                <a:latin typeface="Arial"/>
                <a:cs typeface="Arial"/>
              </a:rPr>
              <a:t>1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0</a:t>
            </a:r>
            <a:r>
              <a:rPr sz="1950" b="1" spc="8" baseline="-891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=</a:t>
            </a:r>
            <a:r>
              <a:rPr sz="3000" b="1" spc="-9" baseline="8696" dirty="0" smtClean="0">
                <a:latin typeface="Arial"/>
                <a:cs typeface="Arial"/>
              </a:rPr>
              <a:t> </a:t>
            </a:r>
            <a:r>
              <a:rPr sz="3000" b="1" spc="4" baseline="8696" dirty="0" smtClean="0">
                <a:latin typeface="Arial"/>
                <a:cs typeface="Arial"/>
              </a:rPr>
              <a:t>(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3</a:t>
            </a:r>
            <a:r>
              <a:rPr sz="1950" b="1" spc="14" baseline="-89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r>
              <a:rPr sz="1950" b="1" spc="14" baseline="-89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1950" b="1" spc="14" baseline="-89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4" baseline="-8919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r>
              <a:rPr sz="1950" b="1" spc="28" baseline="-891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=</a:t>
            </a:r>
            <a:r>
              <a:rPr sz="3000" b="1" spc="-19" baseline="8696" dirty="0" smtClean="0">
                <a:latin typeface="Arial"/>
                <a:cs typeface="Arial"/>
              </a:rPr>
              <a:t> </a:t>
            </a:r>
            <a:r>
              <a:rPr sz="3000" b="1" spc="4" baseline="8696" dirty="0" smtClean="0">
                <a:latin typeface="Arial"/>
                <a:cs typeface="Arial"/>
              </a:rPr>
              <a:t>(</a:t>
            </a:r>
            <a:r>
              <a:rPr sz="3000" b="1" spc="-104" baseline="8696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r>
              <a:rPr sz="3000" b="1" spc="0" baseline="8696" dirty="0" smtClean="0">
                <a:solidFill>
                  <a:srgbClr val="D01608"/>
                </a:solidFill>
                <a:latin typeface="Arial"/>
                <a:cs typeface="Arial"/>
              </a:rPr>
              <a:t>10</a:t>
            </a:r>
            <a:r>
              <a:rPr sz="3000" b="1" spc="4" baseline="8696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5002" y="6165124"/>
            <a:ext cx="56836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MSB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20872" y="6165124"/>
            <a:ext cx="51754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LSB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81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6075299" y="5661025"/>
            <a:ext cx="157352" cy="295313"/>
          </a:xfrm>
          <a:custGeom>
            <a:avLst/>
            <a:gdLst/>
            <a:ahLst/>
            <a:cxnLst/>
            <a:rect l="l" t="t" r="r" b="b"/>
            <a:pathLst>
              <a:path w="157352" h="295313">
                <a:moveTo>
                  <a:pt x="51204" y="134158"/>
                </a:moveTo>
                <a:lnTo>
                  <a:pt x="131699" y="295313"/>
                </a:lnTo>
                <a:lnTo>
                  <a:pt x="157352" y="282536"/>
                </a:lnTo>
                <a:lnTo>
                  <a:pt x="76747" y="121397"/>
                </a:lnTo>
                <a:lnTo>
                  <a:pt x="70358" y="108623"/>
                </a:lnTo>
                <a:lnTo>
                  <a:pt x="44830" y="121399"/>
                </a:lnTo>
                <a:lnTo>
                  <a:pt x="51204" y="134158"/>
                </a:lnTo>
                <a:close/>
              </a:path>
              <a:path w="157352" h="295313">
                <a:moveTo>
                  <a:pt x="76747" y="121397"/>
                </a:moveTo>
                <a:lnTo>
                  <a:pt x="127888" y="95846"/>
                </a:lnTo>
                <a:lnTo>
                  <a:pt x="126" y="0"/>
                </a:lnTo>
                <a:lnTo>
                  <a:pt x="0" y="159740"/>
                </a:lnTo>
                <a:lnTo>
                  <a:pt x="51204" y="134158"/>
                </a:lnTo>
                <a:lnTo>
                  <a:pt x="44830" y="121399"/>
                </a:lnTo>
                <a:lnTo>
                  <a:pt x="70358" y="108623"/>
                </a:lnTo>
                <a:lnTo>
                  <a:pt x="76747" y="121397"/>
                </a:lnTo>
                <a:close/>
              </a:path>
            </a:pathLst>
          </a:custGeom>
          <a:solidFill>
            <a:srgbClr val="D016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75758" y="5648325"/>
            <a:ext cx="138556" cy="292430"/>
          </a:xfrm>
          <a:custGeom>
            <a:avLst/>
            <a:gdLst/>
            <a:ahLst/>
            <a:cxnLst/>
            <a:rect l="l" t="t" r="r" b="b"/>
            <a:pathLst>
              <a:path w="138556" h="292430">
                <a:moveTo>
                  <a:pt x="17399" y="285419"/>
                </a:moveTo>
                <a:lnTo>
                  <a:pt x="45084" y="292430"/>
                </a:lnTo>
                <a:lnTo>
                  <a:pt x="83113" y="142013"/>
                </a:lnTo>
                <a:lnTo>
                  <a:pt x="86613" y="128168"/>
                </a:lnTo>
                <a:lnTo>
                  <a:pt x="138556" y="156019"/>
                </a:lnTo>
                <a:lnTo>
                  <a:pt x="104266" y="0"/>
                </a:lnTo>
                <a:lnTo>
                  <a:pt x="58927" y="121170"/>
                </a:lnTo>
                <a:lnTo>
                  <a:pt x="55426" y="135019"/>
                </a:lnTo>
                <a:lnTo>
                  <a:pt x="17399" y="285419"/>
                </a:lnTo>
                <a:close/>
              </a:path>
              <a:path w="138556" h="292430">
                <a:moveTo>
                  <a:pt x="58927" y="121170"/>
                </a:moveTo>
                <a:lnTo>
                  <a:pt x="104266" y="0"/>
                </a:lnTo>
                <a:lnTo>
                  <a:pt x="0" y="121018"/>
                </a:lnTo>
                <a:lnTo>
                  <a:pt x="55426" y="135019"/>
                </a:lnTo>
                <a:lnTo>
                  <a:pt x="58927" y="121170"/>
                </a:lnTo>
                <a:close/>
              </a:path>
              <a:path w="138556" h="292430">
                <a:moveTo>
                  <a:pt x="138556" y="156019"/>
                </a:moveTo>
                <a:lnTo>
                  <a:pt x="86613" y="128168"/>
                </a:lnTo>
                <a:lnTo>
                  <a:pt x="83113" y="142013"/>
                </a:lnTo>
                <a:lnTo>
                  <a:pt x="138556" y="156019"/>
                </a:lnTo>
                <a:close/>
              </a:path>
            </a:pathLst>
          </a:custGeom>
          <a:solidFill>
            <a:srgbClr val="D016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54296" y="5884164"/>
            <a:ext cx="19720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18504" y="588416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4111" y="318126"/>
            <a:ext cx="817223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Decimal </a:t>
            </a:r>
            <a:r>
              <a:rPr sz="5400" spc="4" baseline="2980" dirty="0" smtClean="0">
                <a:latin typeface="Book Antiqua"/>
                <a:cs typeface="Book Antiqua"/>
              </a:rPr>
              <a:t>(</a:t>
            </a:r>
            <a:r>
              <a:rPr sz="5400" i="1" spc="0" baseline="3072" dirty="0" smtClean="0">
                <a:latin typeface="Book Antiqua"/>
                <a:cs typeface="Book Antiqua"/>
              </a:rPr>
              <a:t>Fractio</a:t>
            </a:r>
            <a:r>
              <a:rPr sz="5400" i="1" spc="-9" baseline="3072" dirty="0" smtClean="0">
                <a:latin typeface="Book Antiqua"/>
                <a:cs typeface="Book Antiqua"/>
              </a:rPr>
              <a:t>n</a:t>
            </a:r>
            <a:r>
              <a:rPr sz="5400" spc="0" baseline="2980" dirty="0" smtClean="0">
                <a:latin typeface="Book Antiqua"/>
                <a:cs typeface="Book Antiqua"/>
              </a:rPr>
              <a:t>) to </a:t>
            </a:r>
            <a:r>
              <a:rPr sz="5400" spc="-14" baseline="2980" dirty="0" smtClean="0">
                <a:latin typeface="Book Antiqua"/>
                <a:cs typeface="Book Antiqua"/>
              </a:rPr>
              <a:t>B</a:t>
            </a:r>
            <a:r>
              <a:rPr sz="5400" spc="0" baseline="2980" dirty="0" smtClean="0">
                <a:latin typeface="Book Antiqua"/>
                <a:cs typeface="Book Antiqua"/>
              </a:rPr>
              <a:t>inary</a:t>
            </a:r>
            <a:r>
              <a:rPr sz="5400" spc="9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Conversion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5978" y="1376398"/>
            <a:ext cx="606806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Mu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t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ply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nu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ber by the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‘Bas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’ (=2)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Take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in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eger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(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her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0 or </a:t>
            </a:r>
            <a:r>
              <a:rPr sz="2400" spc="-4" dirty="0" smtClean="0">
                <a:latin typeface="Times New Roman"/>
                <a:cs typeface="Times New Roman"/>
              </a:rPr>
              <a:t>1</a:t>
            </a:r>
            <a:r>
              <a:rPr sz="2400" spc="0" dirty="0" smtClean="0">
                <a:latin typeface="Times New Roman"/>
                <a:cs typeface="Times New Roman"/>
              </a:rPr>
              <a:t>) 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s a coe</a:t>
            </a:r>
            <a:r>
              <a:rPr sz="2400" spc="-9" dirty="0" smtClean="0">
                <a:latin typeface="Times New Roman"/>
                <a:cs typeface="Times New Roman"/>
              </a:rPr>
              <a:t>f</a:t>
            </a:r>
            <a:r>
              <a:rPr sz="2400" spc="0" dirty="0" smtClean="0">
                <a:latin typeface="Times New Roman"/>
                <a:cs typeface="Times New Roman"/>
              </a:rPr>
              <a:t>fici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5978" y="2254231"/>
            <a:ext cx="539917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Take</a:t>
            </a:r>
            <a:r>
              <a:rPr sz="2400" spc="-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resu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tant</a:t>
            </a:r>
            <a:r>
              <a:rPr sz="2400" spc="-39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f</a:t>
            </a:r>
            <a:r>
              <a:rPr sz="2400" spc="0" dirty="0" smtClean="0">
                <a:latin typeface="Times New Roman"/>
                <a:cs typeface="Times New Roman"/>
              </a:rPr>
              <a:t>rac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ion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and repeat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89346" y="2254231"/>
            <a:ext cx="105512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divi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1219" y="3151028"/>
            <a:ext cx="2579201" cy="386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3600" b="1" spc="0" baseline="8454" dirty="0" smtClean="0">
                <a:latin typeface="Times New Roman"/>
                <a:cs typeface="Times New Roman"/>
              </a:rPr>
              <a:t>Example: </a:t>
            </a:r>
            <a:r>
              <a:rPr sz="3600" b="1" spc="4" baseline="8454" dirty="0" smtClean="0">
                <a:latin typeface="Times New Roman"/>
                <a:cs typeface="Times New Roman"/>
              </a:rPr>
              <a:t>(</a:t>
            </a:r>
            <a:r>
              <a:rPr sz="3600" b="1" spc="0" baseline="8454" dirty="0" smtClean="0">
                <a:solidFill>
                  <a:srgbClr val="000082"/>
                </a:solidFill>
                <a:latin typeface="Arial"/>
                <a:cs typeface="Arial"/>
              </a:rPr>
              <a:t>0.62</a:t>
            </a:r>
            <a:r>
              <a:rPr sz="3600" b="1" spc="-4" baseline="8454" dirty="0" smtClean="0">
                <a:solidFill>
                  <a:srgbClr val="000082"/>
                </a:solidFill>
                <a:latin typeface="Arial"/>
                <a:cs typeface="Arial"/>
              </a:rPr>
              <a:t>5</a:t>
            </a:r>
            <a:r>
              <a:rPr sz="3600" b="1" spc="4" baseline="8454" dirty="0" smtClean="0">
                <a:latin typeface="Times New Roman"/>
                <a:cs typeface="Times New Roman"/>
              </a:rPr>
              <a:t>)</a:t>
            </a:r>
            <a:r>
              <a:rPr sz="2400" b="1" spc="4" baseline="-9058" dirty="0" smtClean="0">
                <a:solidFill>
                  <a:srgbClr val="FF6600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1055" y="3670783"/>
            <a:ext cx="1001205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Coef</a:t>
            </a:r>
            <a:r>
              <a:rPr sz="1600" b="1" spc="-9" dirty="0" smtClean="0">
                <a:latin typeface="Times New Roman"/>
                <a:cs typeface="Times New Roman"/>
              </a:rPr>
              <a:t>f</a:t>
            </a:r>
            <a:r>
              <a:rPr sz="1600" b="1" spc="0" dirty="0" smtClean="0">
                <a:latin typeface="Times New Roman"/>
                <a:cs typeface="Times New Roman"/>
              </a:rPr>
              <a:t>icie</a:t>
            </a:r>
            <a:r>
              <a:rPr sz="1600" b="1" spc="-4" dirty="0" smtClean="0">
                <a:latin typeface="Times New Roman"/>
                <a:cs typeface="Times New Roman"/>
              </a:rPr>
              <a:t>n</a:t>
            </a:r>
            <a:r>
              <a:rPr sz="1600" b="1" spc="0" dirty="0" smtClean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0777" y="3675601"/>
            <a:ext cx="169892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Inte</a:t>
            </a:r>
            <a:r>
              <a:rPr sz="1600" b="1" spc="4" dirty="0" smtClean="0">
                <a:latin typeface="Times New Roman"/>
                <a:cs typeface="Times New Roman"/>
              </a:rPr>
              <a:t>g</a:t>
            </a:r>
            <a:r>
              <a:rPr sz="1600" b="1" spc="0" dirty="0" smtClean="0">
                <a:latin typeface="Times New Roman"/>
                <a:cs typeface="Times New Roman"/>
              </a:rPr>
              <a:t>er    </a:t>
            </a:r>
            <a:r>
              <a:rPr sz="1600" b="1" spc="70" dirty="0" smtClean="0"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latin typeface="Times New Roman"/>
                <a:cs typeface="Times New Roman"/>
              </a:rPr>
              <a:t>Fraction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908" y="3961102"/>
            <a:ext cx="404876" cy="1124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367" indent="-10667" algn="just">
              <a:lnSpc>
                <a:spcPts val="2759"/>
              </a:lnSpc>
              <a:spcBef>
                <a:spcPts val="20"/>
              </a:spcBef>
            </a:pPr>
            <a:r>
              <a:rPr sz="3600" b="1" spc="0" baseline="14493" dirty="0" smtClean="0">
                <a:latin typeface="Times New Roman"/>
                <a:cs typeface="Times New Roman"/>
              </a:rPr>
              <a:t>a</a:t>
            </a:r>
            <a:r>
              <a:rPr sz="1600" b="1" spc="-4" dirty="0" smtClean="0">
                <a:latin typeface="Times New Roman"/>
                <a:cs typeface="Times New Roman"/>
              </a:rPr>
              <a:t>-</a:t>
            </a:r>
            <a:r>
              <a:rPr sz="1600" b="1" spc="0" dirty="0" smtClean="0">
                <a:latin typeface="Times New Roman"/>
                <a:cs typeface="Times New Roman"/>
              </a:rPr>
              <a:t>1 </a:t>
            </a:r>
            <a:endParaRPr sz="2400">
              <a:latin typeface="Times New Roman"/>
              <a:cs typeface="Times New Roman"/>
            </a:endParaRPr>
          </a:p>
          <a:p>
            <a:pPr marL="23367" algn="just">
              <a:lnSpc>
                <a:spcPts val="2759"/>
              </a:lnSpc>
            </a:pPr>
            <a:r>
              <a:rPr sz="3600" b="1" spc="0" baseline="14493" dirty="0" smtClean="0">
                <a:latin typeface="Times New Roman"/>
                <a:cs typeface="Times New Roman"/>
              </a:rPr>
              <a:t>a</a:t>
            </a:r>
            <a:r>
              <a:rPr sz="1600" b="1" spc="-4" dirty="0" smtClean="0">
                <a:latin typeface="Times New Roman"/>
                <a:cs typeface="Times New Roman"/>
              </a:rPr>
              <a:t>-</a:t>
            </a:r>
            <a:r>
              <a:rPr sz="1600" b="1" spc="0" dirty="0" smtClean="0">
                <a:latin typeface="Times New Roman"/>
                <a:cs typeface="Times New Roman"/>
              </a:rPr>
              <a:t>2 </a:t>
            </a:r>
            <a:endParaRPr sz="2400">
              <a:latin typeface="Times New Roman"/>
              <a:cs typeface="Times New Roman"/>
            </a:endParaRPr>
          </a:p>
          <a:p>
            <a:pPr marL="23367" algn="just">
              <a:lnSpc>
                <a:spcPts val="2759"/>
              </a:lnSpc>
            </a:pPr>
            <a:r>
              <a:rPr sz="3600" b="1" spc="0" baseline="14493" dirty="0" smtClean="0">
                <a:latin typeface="Times New Roman"/>
                <a:cs typeface="Times New Roman"/>
              </a:rPr>
              <a:t>a</a:t>
            </a:r>
            <a:r>
              <a:rPr sz="1600" b="1" spc="-4" dirty="0" smtClean="0">
                <a:latin typeface="Times New Roman"/>
                <a:cs typeface="Times New Roman"/>
              </a:rPr>
              <a:t>-</a:t>
            </a:r>
            <a:r>
              <a:rPr sz="1600" b="1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8288" y="3959383"/>
            <a:ext cx="501450" cy="1071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192">
              <a:lnSpc>
                <a:spcPts val="2565"/>
              </a:lnSpc>
              <a:spcBef>
                <a:spcPts val="128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23367">
              <a:lnSpc>
                <a:spcPct val="95825"/>
              </a:lnSpc>
              <a:spcBef>
                <a:spcPts val="86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23367">
              <a:lnSpc>
                <a:spcPct val="95825"/>
              </a:lnSpc>
              <a:spcBef>
                <a:spcPts val="65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146" y="3978306"/>
            <a:ext cx="2076922" cy="692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">
              <a:lnSpc>
                <a:spcPts val="2565"/>
              </a:lnSpc>
              <a:spcBef>
                <a:spcPts val="128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0.625</a:t>
            </a:r>
            <a:r>
              <a:rPr sz="2400" b="1" spc="4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* 2 =   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0.25  </a:t>
            </a:r>
            <a:r>
              <a:rPr sz="2400" b="1" spc="4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* 2 =   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5058" y="3978306"/>
            <a:ext cx="155854" cy="1051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b="1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"/>
              </a:spcBef>
            </a:pPr>
            <a:r>
              <a:rPr sz="2400" b="1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5682" y="3978306"/>
            <a:ext cx="409448" cy="1051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25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75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146" y="4699158"/>
            <a:ext cx="4947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0.5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1449" y="4699158"/>
            <a:ext cx="1176582" cy="331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* 2 =   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6569" y="5304044"/>
            <a:ext cx="107015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Ans</a:t>
            </a:r>
            <a:r>
              <a:rPr sz="2000" b="1" spc="29" dirty="0" smtClean="0">
                <a:latin typeface="Arial"/>
                <a:cs typeface="Arial"/>
              </a:rPr>
              <a:t>w</a:t>
            </a:r>
            <a:r>
              <a:rPr sz="2000" b="1" spc="-9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7487" y="5304044"/>
            <a:ext cx="3938338" cy="326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spcBef>
                <a:spcPts val="125"/>
              </a:spcBef>
            </a:pPr>
            <a:r>
              <a:rPr sz="3000" b="1" spc="4" baseline="8696" dirty="0" smtClean="0">
                <a:latin typeface="Arial"/>
                <a:cs typeface="Arial"/>
              </a:rPr>
              <a:t>(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0.62</a:t>
            </a:r>
            <a:r>
              <a:rPr sz="3000" b="1" spc="4" baseline="8696" dirty="0" smtClean="0">
                <a:solidFill>
                  <a:srgbClr val="000082"/>
                </a:solidFill>
                <a:latin typeface="Arial"/>
                <a:cs typeface="Arial"/>
              </a:rPr>
              <a:t>5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4" baseline="-8919" dirty="0" smtClean="0">
                <a:solidFill>
                  <a:srgbClr val="FF6600"/>
                </a:solidFill>
                <a:latin typeface="Arial"/>
                <a:cs typeface="Arial"/>
              </a:rPr>
              <a:t>1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0</a:t>
            </a:r>
            <a:r>
              <a:rPr sz="1950" b="1" spc="28" baseline="-891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=</a:t>
            </a:r>
            <a:r>
              <a:rPr sz="3000" b="1" spc="-44" baseline="8696" dirty="0" smtClean="0"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(</a:t>
            </a:r>
            <a:r>
              <a:rPr sz="3000" b="1" spc="4" baseline="8696" dirty="0" smtClean="0">
                <a:latin typeface="Arial"/>
                <a:cs typeface="Arial"/>
              </a:rPr>
              <a:t>0</a:t>
            </a:r>
            <a:r>
              <a:rPr sz="3000" b="1" spc="0" baseline="8696" dirty="0" smtClean="0">
                <a:latin typeface="Arial"/>
                <a:cs typeface="Arial"/>
              </a:rPr>
              <a:t>.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-1</a:t>
            </a:r>
            <a:r>
              <a:rPr sz="1950" b="1" spc="23" baseline="-89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-2</a:t>
            </a:r>
            <a:r>
              <a:rPr sz="1950" b="1" spc="37" baseline="-89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000" b="1" spc="4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r>
              <a:rPr sz="1950" b="1" spc="4" baseline="-8919" dirty="0" smtClean="0">
                <a:solidFill>
                  <a:srgbClr val="000082"/>
                </a:solidFill>
                <a:latin typeface="Arial"/>
                <a:cs typeface="Arial"/>
              </a:rPr>
              <a:t>3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r>
              <a:rPr sz="1950" b="1" spc="27" baseline="-891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=</a:t>
            </a:r>
            <a:r>
              <a:rPr sz="3000" b="1" spc="-9" baseline="8696" dirty="0" smtClean="0">
                <a:latin typeface="Arial"/>
                <a:cs typeface="Arial"/>
              </a:rPr>
              <a:t> </a:t>
            </a:r>
            <a:r>
              <a:rPr sz="3000" b="1" spc="4" baseline="8696" dirty="0" smtClean="0">
                <a:latin typeface="Arial"/>
                <a:cs typeface="Arial"/>
              </a:rPr>
              <a:t>(</a:t>
            </a:r>
            <a:r>
              <a:rPr sz="3000" b="1" spc="0" baseline="8696" dirty="0" smtClean="0">
                <a:solidFill>
                  <a:srgbClr val="D01608"/>
                </a:solidFill>
                <a:latin typeface="Arial"/>
                <a:cs typeface="Arial"/>
              </a:rPr>
              <a:t>0.101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6630" y="5985844"/>
            <a:ext cx="5676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MSB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93180" y="5985844"/>
            <a:ext cx="5168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LSB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6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71219" y="319650"/>
            <a:ext cx="6718051" cy="1236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9084">
              <a:lnSpc>
                <a:spcPts val="3875"/>
              </a:lnSpc>
              <a:spcBef>
                <a:spcPts val="193"/>
              </a:spcBef>
            </a:pPr>
            <a:r>
              <a:rPr sz="5400" spc="0" baseline="3725" dirty="0" smtClean="0">
                <a:latin typeface="Book Antiqua"/>
                <a:cs typeface="Book Antiqua"/>
              </a:rPr>
              <a:t>Decimal</a:t>
            </a:r>
            <a:r>
              <a:rPr sz="5400" spc="14" baseline="3725" dirty="0" smtClean="0">
                <a:latin typeface="Book Antiqua"/>
                <a:cs typeface="Book Antiqua"/>
              </a:rPr>
              <a:t> </a:t>
            </a:r>
            <a:r>
              <a:rPr sz="5400" spc="0" baseline="3725" dirty="0" smtClean="0">
                <a:latin typeface="Book Antiqua"/>
                <a:cs typeface="Book Antiqua"/>
              </a:rPr>
              <a:t>to Octal</a:t>
            </a:r>
            <a:r>
              <a:rPr sz="5400" spc="14" baseline="3725" dirty="0" smtClean="0">
                <a:latin typeface="Book Antiqua"/>
                <a:cs typeface="Book Antiqua"/>
              </a:rPr>
              <a:t> </a:t>
            </a:r>
            <a:r>
              <a:rPr sz="5400" spc="0" baseline="3725" dirty="0" smtClean="0">
                <a:latin typeface="Book Antiqua"/>
                <a:cs typeface="Book Antiqua"/>
              </a:rPr>
              <a:t>Co</a:t>
            </a:r>
            <a:r>
              <a:rPr sz="5400" spc="9" baseline="3725" dirty="0" smtClean="0">
                <a:latin typeface="Book Antiqua"/>
                <a:cs typeface="Book Antiqua"/>
              </a:rPr>
              <a:t>n</a:t>
            </a:r>
            <a:r>
              <a:rPr sz="5400" spc="0" baseline="3725" dirty="0" smtClean="0">
                <a:latin typeface="Book Antiqua"/>
                <a:cs typeface="Book Antiqua"/>
              </a:rPr>
              <a:t>version</a:t>
            </a:r>
            <a:endParaRPr sz="3600" dirty="0">
              <a:latin typeface="Book Antiqua"/>
              <a:cs typeface="Book Antiqua"/>
            </a:endParaRPr>
          </a:p>
          <a:p>
            <a:pPr marL="12700" marR="68625">
              <a:lnSpc>
                <a:spcPts val="2759"/>
              </a:lnSpc>
              <a:spcBef>
                <a:spcPts val="241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Example: </a:t>
            </a:r>
            <a:r>
              <a:rPr sz="2400" b="1" spc="4" dirty="0" smtClean="0">
                <a:latin typeface="Times New Roman"/>
                <a:cs typeface="Times New Roman"/>
              </a:rPr>
              <a:t>(</a:t>
            </a: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175</a:t>
            </a:r>
            <a:r>
              <a:rPr sz="2400" b="1" spc="4" dirty="0" smtClean="0">
                <a:latin typeface="Times New Roman"/>
                <a:cs typeface="Times New Roman"/>
              </a:rPr>
              <a:t>)</a:t>
            </a:r>
            <a:r>
              <a:rPr sz="2400" b="1" spc="4" baseline="-21740" dirty="0" smtClean="0">
                <a:solidFill>
                  <a:srgbClr val="FF6600"/>
                </a:solidFill>
                <a:latin typeface="Times New Roman"/>
                <a:cs typeface="Times New Roman"/>
              </a:rPr>
              <a:t>10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82030" y="1689321"/>
            <a:ext cx="1000956" cy="1414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C</a:t>
            </a:r>
            <a:r>
              <a:rPr sz="1600" b="1" spc="4" dirty="0" smtClean="0">
                <a:latin typeface="Times New Roman"/>
                <a:cs typeface="Times New Roman"/>
              </a:rPr>
              <a:t>o</a:t>
            </a:r>
            <a:r>
              <a:rPr sz="1600" b="1" spc="0" dirty="0" smtClean="0">
                <a:latin typeface="Times New Roman"/>
                <a:cs typeface="Times New Roman"/>
              </a:rPr>
              <a:t>ef</a:t>
            </a:r>
            <a:r>
              <a:rPr sz="1600" b="1" spc="-9" dirty="0" smtClean="0">
                <a:latin typeface="Times New Roman"/>
                <a:cs typeface="Times New Roman"/>
              </a:rPr>
              <a:t>f</a:t>
            </a:r>
            <a:r>
              <a:rPr sz="1600" b="1" spc="0" dirty="0" smtClean="0">
                <a:latin typeface="Times New Roman"/>
                <a:cs typeface="Times New Roman"/>
              </a:rPr>
              <a:t>icient</a:t>
            </a:r>
            <a:endParaRPr sz="1600">
              <a:latin typeface="Times New Roman"/>
              <a:cs typeface="Times New Roman"/>
            </a:endParaRPr>
          </a:p>
          <a:p>
            <a:pPr marL="145669" marR="70005" algn="just">
              <a:lnSpc>
                <a:spcPts val="2840"/>
              </a:lnSpc>
              <a:spcBef>
                <a:spcPts val="515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0" baseline="-21740" dirty="0" smtClean="0">
                <a:latin typeface="Times New Roman"/>
                <a:cs typeface="Times New Roman"/>
              </a:rPr>
              <a:t>0</a:t>
            </a:r>
            <a:r>
              <a:rPr sz="2400" b="1" spc="-7" baseline="-21740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7 </a:t>
            </a: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0" baseline="-21740" dirty="0" smtClean="0">
                <a:latin typeface="Times New Roman"/>
                <a:cs typeface="Times New Roman"/>
              </a:rPr>
              <a:t>1</a:t>
            </a:r>
            <a:r>
              <a:rPr sz="2400" b="1" spc="-7" baseline="-21740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5 </a:t>
            </a: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0" baseline="-21740" dirty="0" smtClean="0">
                <a:latin typeface="Times New Roman"/>
                <a:cs typeface="Times New Roman"/>
              </a:rPr>
              <a:t>2</a:t>
            </a:r>
            <a:r>
              <a:rPr sz="2400" b="1" spc="-7" baseline="-21740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1748" y="1694147"/>
            <a:ext cx="822182" cy="1353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Qu</a:t>
            </a:r>
            <a:r>
              <a:rPr sz="1600" b="1" spc="4" dirty="0" smtClean="0">
                <a:latin typeface="Times New Roman"/>
                <a:cs typeface="Times New Roman"/>
              </a:rPr>
              <a:t>o</a:t>
            </a:r>
            <a:r>
              <a:rPr sz="1600" b="1" spc="0" dirty="0" smtClean="0">
                <a:latin typeface="Times New Roman"/>
                <a:cs typeface="Times New Roman"/>
              </a:rPr>
              <a:t>tient</a:t>
            </a:r>
            <a:endParaRPr sz="1600">
              <a:latin typeface="Times New Roman"/>
              <a:cs typeface="Times New Roman"/>
            </a:endParaRPr>
          </a:p>
          <a:p>
            <a:pPr marL="378460" marR="30403">
              <a:lnSpc>
                <a:spcPct val="95825"/>
              </a:lnSpc>
              <a:spcBef>
                <a:spcPts val="358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  <a:p>
            <a:pPr marL="378460" marR="30403">
              <a:lnSpc>
                <a:spcPct val="95825"/>
              </a:lnSpc>
              <a:spcBef>
                <a:spcPts val="80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378460" marR="30403">
              <a:lnSpc>
                <a:spcPct val="95825"/>
              </a:lnSpc>
              <a:spcBef>
                <a:spcPts val="75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3153" y="1694147"/>
            <a:ext cx="1006631" cy="1353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Re</a:t>
            </a:r>
            <a:r>
              <a:rPr sz="1600" b="1" spc="-19" dirty="0" smtClean="0">
                <a:latin typeface="Times New Roman"/>
                <a:cs typeface="Times New Roman"/>
              </a:rPr>
              <a:t>m</a:t>
            </a:r>
            <a:r>
              <a:rPr sz="1600" b="1" spc="4" dirty="0" smtClean="0">
                <a:latin typeface="Times New Roman"/>
                <a:cs typeface="Times New Roman"/>
              </a:rPr>
              <a:t>a</a:t>
            </a:r>
            <a:r>
              <a:rPr sz="1600" b="1" spc="0" dirty="0" smtClean="0">
                <a:latin typeface="Times New Roman"/>
                <a:cs typeface="Times New Roman"/>
              </a:rPr>
              <a:t>inder</a:t>
            </a:r>
            <a:endParaRPr sz="1600">
              <a:latin typeface="Times New Roman"/>
              <a:cs typeface="Times New Roman"/>
            </a:endParaRPr>
          </a:p>
          <a:p>
            <a:pPr marL="378841" marR="387202" algn="ctr">
              <a:lnSpc>
                <a:spcPct val="95825"/>
              </a:lnSpc>
              <a:spcBef>
                <a:spcPts val="358"/>
              </a:spcBef>
            </a:pP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  <a:p>
            <a:pPr marL="378818" marR="387009" algn="ctr">
              <a:lnSpc>
                <a:spcPct val="95825"/>
              </a:lnSpc>
              <a:spcBef>
                <a:spcPts val="80"/>
              </a:spcBef>
            </a:pP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378841" marR="387202" algn="ctr">
              <a:lnSpc>
                <a:spcPct val="95825"/>
              </a:lnSpc>
              <a:spcBef>
                <a:spcPts val="75"/>
              </a:spcBef>
            </a:pP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1146" y="1996478"/>
            <a:ext cx="1217577" cy="692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62" algn="ctr">
              <a:lnSpc>
                <a:spcPts val="2565"/>
              </a:lnSpc>
              <a:spcBef>
                <a:spcPts val="128"/>
              </a:spcBef>
            </a:pPr>
            <a:r>
              <a:rPr sz="2400" b="1" spc="-4" dirty="0" smtClean="0">
                <a:solidFill>
                  <a:srgbClr val="000082"/>
                </a:solidFill>
                <a:latin typeface="Arial"/>
                <a:cs typeface="Arial"/>
              </a:rPr>
              <a:t>17</a:t>
            </a: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5</a:t>
            </a:r>
            <a:r>
              <a:rPr sz="2400" b="1" spc="10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/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8 =</a:t>
            </a:r>
            <a:endParaRPr sz="2400">
              <a:latin typeface="Times New Roman"/>
              <a:cs typeface="Times New Roman"/>
            </a:endParaRPr>
          </a:p>
          <a:p>
            <a:pPr marL="60807" algn="ctr">
              <a:lnSpc>
                <a:spcPct val="95825"/>
              </a:lnSpc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21 </a:t>
            </a:r>
            <a:r>
              <a:rPr sz="2400" b="1" spc="1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/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8 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94966" y="2717577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7698" y="2719296"/>
            <a:ext cx="6334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/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8 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0474" y="3286014"/>
            <a:ext cx="107015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Ans</a:t>
            </a:r>
            <a:r>
              <a:rPr sz="2000" b="1" spc="29" dirty="0" smtClean="0">
                <a:latin typeface="Arial"/>
                <a:cs typeface="Arial"/>
              </a:rPr>
              <a:t>w</a:t>
            </a:r>
            <a:r>
              <a:rPr sz="2000" b="1" spc="-9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1392" y="3286014"/>
            <a:ext cx="3133666" cy="326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spcBef>
                <a:spcPts val="125"/>
              </a:spcBef>
            </a:pPr>
            <a:r>
              <a:rPr sz="3000" b="1" spc="0" baseline="8696" dirty="0" smtClean="0">
                <a:latin typeface="Arial"/>
                <a:cs typeface="Arial"/>
              </a:rPr>
              <a:t>(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175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4" baseline="-8919" dirty="0" smtClean="0">
                <a:solidFill>
                  <a:srgbClr val="FF6600"/>
                </a:solidFill>
                <a:latin typeface="Arial"/>
                <a:cs typeface="Arial"/>
              </a:rPr>
              <a:t>1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0</a:t>
            </a:r>
            <a:r>
              <a:rPr sz="1950" b="1" spc="8" baseline="-891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=</a:t>
            </a:r>
            <a:r>
              <a:rPr sz="3000" b="1" spc="-9" baseline="8696" dirty="0" smtClean="0">
                <a:latin typeface="Arial"/>
                <a:cs typeface="Arial"/>
              </a:rPr>
              <a:t> </a:t>
            </a:r>
            <a:r>
              <a:rPr sz="3000" b="1" spc="4" baseline="8696" dirty="0" smtClean="0">
                <a:latin typeface="Arial"/>
                <a:cs typeface="Arial"/>
              </a:rPr>
              <a:t>(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r>
              <a:rPr sz="1950" b="1" spc="4" baseline="-89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1950" b="1" spc="29" baseline="-89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4" baseline="-8919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8</a:t>
            </a:r>
            <a:r>
              <a:rPr sz="1950" b="1" spc="18" baseline="-891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=</a:t>
            </a:r>
            <a:r>
              <a:rPr sz="3000" b="1" spc="-9" baseline="8696" dirty="0" smtClean="0">
                <a:latin typeface="Arial"/>
                <a:cs typeface="Arial"/>
              </a:rPr>
              <a:t> </a:t>
            </a:r>
            <a:r>
              <a:rPr sz="3000" b="1" spc="4" baseline="8696" dirty="0" smtClean="0">
                <a:latin typeface="Arial"/>
                <a:cs typeface="Arial"/>
              </a:rPr>
              <a:t>(</a:t>
            </a:r>
            <a:r>
              <a:rPr sz="3000" b="1" spc="0" baseline="8696" dirty="0" smtClean="0">
                <a:solidFill>
                  <a:srgbClr val="D01608"/>
                </a:solidFill>
                <a:latin typeface="Arial"/>
                <a:cs typeface="Arial"/>
              </a:rPr>
              <a:t>25</a:t>
            </a:r>
            <a:r>
              <a:rPr sz="3000" b="1" spc="4" baseline="8696" dirty="0" smtClean="0">
                <a:solidFill>
                  <a:srgbClr val="D01608"/>
                </a:solidFill>
                <a:latin typeface="Arial"/>
                <a:cs typeface="Arial"/>
              </a:rPr>
              <a:t>7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219" y="3833780"/>
            <a:ext cx="2748365" cy="386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3600" b="1" spc="0" baseline="8454" dirty="0" smtClean="0">
                <a:latin typeface="Times New Roman"/>
                <a:cs typeface="Times New Roman"/>
              </a:rPr>
              <a:t>Example: </a:t>
            </a:r>
            <a:r>
              <a:rPr sz="3600" b="1" spc="4" baseline="8454" dirty="0" smtClean="0">
                <a:latin typeface="Times New Roman"/>
                <a:cs typeface="Times New Roman"/>
              </a:rPr>
              <a:t>(</a:t>
            </a:r>
            <a:r>
              <a:rPr sz="3600" b="1" spc="0" baseline="8454" dirty="0" smtClean="0">
                <a:solidFill>
                  <a:srgbClr val="000082"/>
                </a:solidFill>
                <a:latin typeface="Arial"/>
                <a:cs typeface="Arial"/>
              </a:rPr>
              <a:t>0.312</a:t>
            </a:r>
            <a:r>
              <a:rPr sz="3600" b="1" spc="-4" baseline="8454" dirty="0" smtClean="0">
                <a:solidFill>
                  <a:srgbClr val="000082"/>
                </a:solidFill>
                <a:latin typeface="Arial"/>
                <a:cs typeface="Arial"/>
              </a:rPr>
              <a:t>5</a:t>
            </a:r>
            <a:r>
              <a:rPr sz="3600" b="1" spc="4" baseline="8454" dirty="0" smtClean="0">
                <a:latin typeface="Times New Roman"/>
                <a:cs typeface="Times New Roman"/>
              </a:rPr>
              <a:t>)</a:t>
            </a:r>
            <a:r>
              <a:rPr sz="2400" b="1" spc="4" baseline="-9058" dirty="0" smtClean="0">
                <a:solidFill>
                  <a:srgbClr val="FF6600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7580" y="4353781"/>
            <a:ext cx="100095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C</a:t>
            </a:r>
            <a:r>
              <a:rPr sz="1600" b="1" spc="4" dirty="0" smtClean="0">
                <a:latin typeface="Times New Roman"/>
                <a:cs typeface="Times New Roman"/>
              </a:rPr>
              <a:t>o</a:t>
            </a:r>
            <a:r>
              <a:rPr sz="1600" b="1" spc="0" dirty="0" smtClean="0">
                <a:latin typeface="Times New Roman"/>
                <a:cs typeface="Times New Roman"/>
              </a:rPr>
              <a:t>ef</a:t>
            </a:r>
            <a:r>
              <a:rPr sz="1600" b="1" spc="-9" dirty="0" smtClean="0">
                <a:latin typeface="Times New Roman"/>
                <a:cs typeface="Times New Roman"/>
              </a:rPr>
              <a:t>f</a:t>
            </a:r>
            <a:r>
              <a:rPr sz="1600" b="1" spc="0" dirty="0" smtClean="0">
                <a:latin typeface="Times New Roman"/>
                <a:cs typeface="Times New Roman"/>
              </a:rPr>
              <a:t>icient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7302" y="4358353"/>
            <a:ext cx="169904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Inte</a:t>
            </a:r>
            <a:r>
              <a:rPr sz="1600" b="1" spc="4" dirty="0" smtClean="0">
                <a:latin typeface="Times New Roman"/>
                <a:cs typeface="Times New Roman"/>
              </a:rPr>
              <a:t>g</a:t>
            </a:r>
            <a:r>
              <a:rPr sz="1600" b="1" spc="0" dirty="0" smtClean="0">
                <a:latin typeface="Times New Roman"/>
                <a:cs typeface="Times New Roman"/>
              </a:rPr>
              <a:t>er    </a:t>
            </a:r>
            <a:r>
              <a:rPr sz="1600" b="1" spc="70" dirty="0" smtClean="0"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latin typeface="Times New Roman"/>
                <a:cs typeface="Times New Roman"/>
              </a:rPr>
              <a:t>Fraction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7082" y="4656436"/>
            <a:ext cx="407061" cy="751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sz="3600" b="1" spc="0" baseline="8454" dirty="0" smtClean="0">
                <a:latin typeface="Times New Roman"/>
                <a:cs typeface="Times New Roman"/>
              </a:rPr>
              <a:t>a</a:t>
            </a:r>
            <a:r>
              <a:rPr sz="2400" b="1" spc="-4" baseline="-9058" dirty="0" smtClean="0">
                <a:latin typeface="Times New Roman"/>
                <a:cs typeface="Times New Roman"/>
              </a:rPr>
              <a:t>-</a:t>
            </a:r>
            <a:r>
              <a:rPr sz="2400" b="1" spc="0" baseline="-9058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5493" marR="4135">
              <a:lnSpc>
                <a:spcPts val="2885"/>
              </a:lnSpc>
            </a:pPr>
            <a:r>
              <a:rPr sz="3600" b="1" spc="0" baseline="8454" dirty="0" smtClean="0">
                <a:latin typeface="Times New Roman"/>
                <a:cs typeface="Times New Roman"/>
              </a:rPr>
              <a:t>a</a:t>
            </a:r>
            <a:r>
              <a:rPr sz="2400" b="1" spc="-4" baseline="-9058" dirty="0" smtClean="0">
                <a:latin typeface="Times New Roman"/>
                <a:cs typeface="Times New Roman"/>
              </a:rPr>
              <a:t>-</a:t>
            </a:r>
            <a:r>
              <a:rPr sz="2400" b="1" spc="0" baseline="-9058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0461" y="4654715"/>
            <a:ext cx="493576" cy="698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02">
              <a:lnSpc>
                <a:spcPts val="2565"/>
              </a:lnSpc>
              <a:spcBef>
                <a:spcPts val="128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</a:t>
            </a:r>
            <a:r>
              <a:rPr sz="2400" b="1" spc="-1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5494">
              <a:lnSpc>
                <a:spcPct val="95825"/>
              </a:lnSpc>
            </a:pP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146" y="4661058"/>
            <a:ext cx="2210362" cy="331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0.3125</a:t>
            </a:r>
            <a:r>
              <a:rPr sz="2400" b="1" spc="134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* 8 =   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9358" y="4661058"/>
            <a:ext cx="174650" cy="690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495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18795">
              <a:lnSpc>
                <a:spcPct val="95825"/>
              </a:lnSpc>
            </a:pPr>
            <a:r>
              <a:rPr sz="2400" b="1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9982" y="4661058"/>
            <a:ext cx="259765" cy="690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876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12700" marR="19176">
              <a:lnSpc>
                <a:spcPct val="95825"/>
              </a:lnSpc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146" y="5021364"/>
            <a:ext cx="49526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0.5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5749" y="5021611"/>
            <a:ext cx="1176963" cy="331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* 8 =   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6569" y="5664375"/>
            <a:ext cx="107013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An</a:t>
            </a:r>
            <a:r>
              <a:rPr sz="2000" b="1" spc="-9" dirty="0" smtClean="0">
                <a:latin typeface="Arial"/>
                <a:cs typeface="Arial"/>
              </a:rPr>
              <a:t>s</a:t>
            </a:r>
            <a:r>
              <a:rPr sz="2000" b="1" spc="29" dirty="0" smtClean="0">
                <a:latin typeface="Arial"/>
                <a:cs typeface="Arial"/>
              </a:rPr>
              <a:t>w</a:t>
            </a:r>
            <a:r>
              <a:rPr sz="2000" b="1" spc="-9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87150" y="5664375"/>
            <a:ext cx="3938890" cy="326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spcBef>
                <a:spcPts val="125"/>
              </a:spcBef>
            </a:pPr>
            <a:r>
              <a:rPr sz="3000" b="1" spc="4" baseline="8696" dirty="0" smtClean="0">
                <a:latin typeface="Arial"/>
                <a:cs typeface="Arial"/>
              </a:rPr>
              <a:t>(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0.3125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10</a:t>
            </a:r>
            <a:r>
              <a:rPr sz="1950" b="1" spc="-5" baseline="-891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=</a:t>
            </a:r>
            <a:r>
              <a:rPr sz="3000" b="1" spc="-9" baseline="8696" dirty="0" smtClean="0"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(0.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-1</a:t>
            </a:r>
            <a:r>
              <a:rPr sz="1950" b="1" spc="23" baseline="-89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-2</a:t>
            </a:r>
            <a:r>
              <a:rPr sz="1950" b="1" spc="37" baseline="-89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-3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8</a:t>
            </a:r>
            <a:r>
              <a:rPr sz="1950" b="1" spc="27" baseline="-891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=</a:t>
            </a:r>
            <a:r>
              <a:rPr sz="3000" b="1" spc="-9" baseline="8696" dirty="0" smtClean="0">
                <a:latin typeface="Arial"/>
                <a:cs typeface="Arial"/>
              </a:rPr>
              <a:t> </a:t>
            </a:r>
            <a:r>
              <a:rPr sz="3000" b="1" spc="4" baseline="8696" dirty="0" smtClean="0">
                <a:latin typeface="Arial"/>
                <a:cs typeface="Arial"/>
              </a:rPr>
              <a:t>(</a:t>
            </a:r>
            <a:r>
              <a:rPr sz="3000" b="1" spc="0" baseline="8696" dirty="0" smtClean="0">
                <a:solidFill>
                  <a:srgbClr val="D01608"/>
                </a:solidFill>
                <a:latin typeface="Arial"/>
                <a:cs typeface="Arial"/>
              </a:rPr>
              <a:t>0.2</a:t>
            </a:r>
            <a:r>
              <a:rPr sz="3000" b="1" spc="-4" baseline="8696" dirty="0" smtClean="0">
                <a:solidFill>
                  <a:srgbClr val="D01608"/>
                </a:solidFill>
                <a:latin typeface="Arial"/>
                <a:cs typeface="Arial"/>
              </a:rPr>
              <a:t>4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733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71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72225" y="1089025"/>
            <a:ext cx="1165225" cy="508000"/>
          </a:xfrm>
          <a:custGeom>
            <a:avLst/>
            <a:gdLst/>
            <a:ahLst/>
            <a:cxnLst/>
            <a:rect l="l" t="t" r="r" b="b"/>
            <a:pathLst>
              <a:path w="1165225" h="508000">
                <a:moveTo>
                  <a:pt x="0" y="508000"/>
                </a:moveTo>
                <a:lnTo>
                  <a:pt x="1165225" y="508000"/>
                </a:lnTo>
                <a:lnTo>
                  <a:pt x="1165225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37450" y="1089025"/>
            <a:ext cx="1163637" cy="508000"/>
          </a:xfrm>
          <a:custGeom>
            <a:avLst/>
            <a:gdLst/>
            <a:ahLst/>
            <a:cxnLst/>
            <a:rect l="l" t="t" r="r" b="b"/>
            <a:pathLst>
              <a:path w="1163637" h="508000">
                <a:moveTo>
                  <a:pt x="0" y="508000"/>
                </a:moveTo>
                <a:lnTo>
                  <a:pt x="1163637" y="508000"/>
                </a:lnTo>
                <a:lnTo>
                  <a:pt x="1163637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37450" y="1074801"/>
            <a:ext cx="0" cy="4600511"/>
          </a:xfrm>
          <a:custGeom>
            <a:avLst/>
            <a:gdLst/>
            <a:ahLst/>
            <a:cxnLst/>
            <a:rect l="l" t="t" r="r" b="b"/>
            <a:pathLst>
              <a:path h="4600511">
                <a:moveTo>
                  <a:pt x="0" y="0"/>
                </a:moveTo>
                <a:lnTo>
                  <a:pt x="0" y="46005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58001" y="1597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58001" y="2105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58001" y="2613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58001" y="3121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58001" y="3629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58001" y="4137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58001" y="4645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58001" y="5153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72225" y="1074801"/>
            <a:ext cx="0" cy="4600511"/>
          </a:xfrm>
          <a:custGeom>
            <a:avLst/>
            <a:gdLst/>
            <a:ahLst/>
            <a:cxnLst/>
            <a:rect l="l" t="t" r="r" b="b"/>
            <a:pathLst>
              <a:path h="4600511">
                <a:moveTo>
                  <a:pt x="0" y="0"/>
                </a:moveTo>
                <a:lnTo>
                  <a:pt x="0" y="46005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01151" y="1074801"/>
            <a:ext cx="0" cy="4600511"/>
          </a:xfrm>
          <a:custGeom>
            <a:avLst/>
            <a:gdLst/>
            <a:ahLst/>
            <a:cxnLst/>
            <a:rect l="l" t="t" r="r" b="b"/>
            <a:pathLst>
              <a:path h="4600511">
                <a:moveTo>
                  <a:pt x="0" y="0"/>
                </a:moveTo>
                <a:lnTo>
                  <a:pt x="0" y="46005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58001" y="1089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58001" y="5661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87901" y="4149725"/>
            <a:ext cx="719074" cy="179324"/>
          </a:xfrm>
          <a:custGeom>
            <a:avLst/>
            <a:gdLst/>
            <a:ahLst/>
            <a:cxnLst/>
            <a:rect l="l" t="t" r="r" b="b"/>
            <a:pathLst>
              <a:path w="719074" h="179324">
                <a:moveTo>
                  <a:pt x="719074" y="0"/>
                </a:moveTo>
                <a:lnTo>
                  <a:pt x="717992" y="17055"/>
                </a:lnTo>
                <a:lnTo>
                  <a:pt x="714882" y="33028"/>
                </a:lnTo>
                <a:lnTo>
                  <a:pt x="709943" y="47616"/>
                </a:lnTo>
                <a:lnTo>
                  <a:pt x="703376" y="60520"/>
                </a:lnTo>
                <a:lnTo>
                  <a:pt x="695380" y="71438"/>
                </a:lnTo>
                <a:lnTo>
                  <a:pt x="686157" y="80068"/>
                </a:lnTo>
                <a:lnTo>
                  <a:pt x="675906" y="86110"/>
                </a:lnTo>
                <a:lnTo>
                  <a:pt x="664828" y="89263"/>
                </a:lnTo>
                <a:lnTo>
                  <a:pt x="659129" y="89662"/>
                </a:lnTo>
                <a:lnTo>
                  <a:pt x="419481" y="89662"/>
                </a:lnTo>
                <a:lnTo>
                  <a:pt x="408069" y="91281"/>
                </a:lnTo>
                <a:lnTo>
                  <a:pt x="397385" y="95937"/>
                </a:lnTo>
                <a:lnTo>
                  <a:pt x="387631" y="103331"/>
                </a:lnTo>
                <a:lnTo>
                  <a:pt x="379006" y="113159"/>
                </a:lnTo>
                <a:lnTo>
                  <a:pt x="371710" y="125123"/>
                </a:lnTo>
                <a:lnTo>
                  <a:pt x="365944" y="138919"/>
                </a:lnTo>
                <a:lnTo>
                  <a:pt x="361908" y="154248"/>
                </a:lnTo>
                <a:lnTo>
                  <a:pt x="359803" y="170808"/>
                </a:lnTo>
                <a:lnTo>
                  <a:pt x="359537" y="179324"/>
                </a:lnTo>
                <a:lnTo>
                  <a:pt x="358451" y="162268"/>
                </a:lnTo>
                <a:lnTo>
                  <a:pt x="355329" y="146295"/>
                </a:lnTo>
                <a:lnTo>
                  <a:pt x="350375" y="131707"/>
                </a:lnTo>
                <a:lnTo>
                  <a:pt x="343794" y="118803"/>
                </a:lnTo>
                <a:lnTo>
                  <a:pt x="335789" y="107885"/>
                </a:lnTo>
                <a:lnTo>
                  <a:pt x="326564" y="99255"/>
                </a:lnTo>
                <a:lnTo>
                  <a:pt x="316323" y="93213"/>
                </a:lnTo>
                <a:lnTo>
                  <a:pt x="305271" y="90060"/>
                </a:lnTo>
                <a:lnTo>
                  <a:pt x="299593" y="89662"/>
                </a:lnTo>
                <a:lnTo>
                  <a:pt x="59816" y="89662"/>
                </a:lnTo>
                <a:lnTo>
                  <a:pt x="48437" y="88040"/>
                </a:lnTo>
                <a:lnTo>
                  <a:pt x="37778" y="83378"/>
                </a:lnTo>
                <a:lnTo>
                  <a:pt x="28042" y="75975"/>
                </a:lnTo>
                <a:lnTo>
                  <a:pt x="19429" y="66135"/>
                </a:lnTo>
                <a:lnTo>
                  <a:pt x="12143" y="54158"/>
                </a:lnTo>
                <a:lnTo>
                  <a:pt x="6385" y="40346"/>
                </a:lnTo>
                <a:lnTo>
                  <a:pt x="2356" y="25002"/>
                </a:lnTo>
                <a:lnTo>
                  <a:pt x="260" y="8426"/>
                </a:lnTo>
                <a:lnTo>
                  <a:pt x="0" y="0"/>
                </a:lnTo>
              </a:path>
            </a:pathLst>
          </a:custGeom>
          <a:ln w="28574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87901" y="4868799"/>
            <a:ext cx="719074" cy="179450"/>
          </a:xfrm>
          <a:custGeom>
            <a:avLst/>
            <a:gdLst/>
            <a:ahLst/>
            <a:cxnLst/>
            <a:rect l="l" t="t" r="r" b="b"/>
            <a:pathLst>
              <a:path w="719074" h="179450">
                <a:moveTo>
                  <a:pt x="719074" y="179450"/>
                </a:moveTo>
                <a:lnTo>
                  <a:pt x="717992" y="162395"/>
                </a:lnTo>
                <a:lnTo>
                  <a:pt x="714882" y="146422"/>
                </a:lnTo>
                <a:lnTo>
                  <a:pt x="709943" y="131834"/>
                </a:lnTo>
                <a:lnTo>
                  <a:pt x="703376" y="118930"/>
                </a:lnTo>
                <a:lnTo>
                  <a:pt x="695380" y="108012"/>
                </a:lnTo>
                <a:lnTo>
                  <a:pt x="686157" y="99382"/>
                </a:lnTo>
                <a:lnTo>
                  <a:pt x="675906" y="93340"/>
                </a:lnTo>
                <a:lnTo>
                  <a:pt x="664828" y="90187"/>
                </a:lnTo>
                <a:lnTo>
                  <a:pt x="659129" y="89788"/>
                </a:lnTo>
                <a:lnTo>
                  <a:pt x="419481" y="89788"/>
                </a:lnTo>
                <a:lnTo>
                  <a:pt x="408080" y="88172"/>
                </a:lnTo>
                <a:lnTo>
                  <a:pt x="397406" y="83523"/>
                </a:lnTo>
                <a:lnTo>
                  <a:pt x="387658" y="76139"/>
                </a:lnTo>
                <a:lnTo>
                  <a:pt x="379037" y="66320"/>
                </a:lnTo>
                <a:lnTo>
                  <a:pt x="371742" y="54365"/>
                </a:lnTo>
                <a:lnTo>
                  <a:pt x="365973" y="40572"/>
                </a:lnTo>
                <a:lnTo>
                  <a:pt x="361930" y="25241"/>
                </a:lnTo>
                <a:lnTo>
                  <a:pt x="359811" y="8670"/>
                </a:lnTo>
                <a:lnTo>
                  <a:pt x="359537" y="0"/>
                </a:lnTo>
                <a:lnTo>
                  <a:pt x="358453" y="17079"/>
                </a:lnTo>
                <a:lnTo>
                  <a:pt x="355337" y="33068"/>
                </a:lnTo>
                <a:lnTo>
                  <a:pt x="350392" y="47669"/>
                </a:lnTo>
                <a:lnTo>
                  <a:pt x="343823" y="60581"/>
                </a:lnTo>
                <a:lnTo>
                  <a:pt x="335831" y="71508"/>
                </a:lnTo>
                <a:lnTo>
                  <a:pt x="326621" y="80148"/>
                </a:lnTo>
                <a:lnTo>
                  <a:pt x="316397" y="86204"/>
                </a:lnTo>
                <a:lnTo>
                  <a:pt x="305360" y="89377"/>
                </a:lnTo>
                <a:lnTo>
                  <a:pt x="299593" y="89788"/>
                </a:lnTo>
                <a:lnTo>
                  <a:pt x="59816" y="89788"/>
                </a:lnTo>
                <a:lnTo>
                  <a:pt x="48437" y="91410"/>
                </a:lnTo>
                <a:lnTo>
                  <a:pt x="37778" y="96072"/>
                </a:lnTo>
                <a:lnTo>
                  <a:pt x="28042" y="103475"/>
                </a:lnTo>
                <a:lnTo>
                  <a:pt x="19429" y="113315"/>
                </a:lnTo>
                <a:lnTo>
                  <a:pt x="12143" y="125292"/>
                </a:lnTo>
                <a:lnTo>
                  <a:pt x="6385" y="139104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48200" y="4346575"/>
            <a:ext cx="0" cy="509524"/>
          </a:xfrm>
          <a:custGeom>
            <a:avLst/>
            <a:gdLst/>
            <a:ahLst/>
            <a:cxnLst/>
            <a:rect l="l" t="t" r="r" b="b"/>
            <a:pathLst>
              <a:path h="509524">
                <a:moveTo>
                  <a:pt x="0" y="0"/>
                </a:moveTo>
                <a:lnTo>
                  <a:pt x="0" y="509524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13176" y="4149725"/>
            <a:ext cx="719074" cy="179324"/>
          </a:xfrm>
          <a:custGeom>
            <a:avLst/>
            <a:gdLst/>
            <a:ahLst/>
            <a:cxnLst/>
            <a:rect l="l" t="t" r="r" b="b"/>
            <a:pathLst>
              <a:path w="719074" h="179324">
                <a:moveTo>
                  <a:pt x="359803" y="170808"/>
                </a:moveTo>
                <a:lnTo>
                  <a:pt x="361908" y="154248"/>
                </a:lnTo>
                <a:lnTo>
                  <a:pt x="365944" y="138919"/>
                </a:lnTo>
                <a:lnTo>
                  <a:pt x="371710" y="125123"/>
                </a:lnTo>
                <a:lnTo>
                  <a:pt x="379006" y="113159"/>
                </a:lnTo>
                <a:lnTo>
                  <a:pt x="387631" y="103331"/>
                </a:lnTo>
                <a:lnTo>
                  <a:pt x="397385" y="95937"/>
                </a:lnTo>
                <a:lnTo>
                  <a:pt x="408069" y="91281"/>
                </a:lnTo>
                <a:lnTo>
                  <a:pt x="419481" y="89662"/>
                </a:lnTo>
                <a:lnTo>
                  <a:pt x="659129" y="89662"/>
                </a:lnTo>
                <a:lnTo>
                  <a:pt x="664828" y="89263"/>
                </a:lnTo>
                <a:lnTo>
                  <a:pt x="675906" y="86110"/>
                </a:lnTo>
                <a:lnTo>
                  <a:pt x="686157" y="80068"/>
                </a:lnTo>
                <a:lnTo>
                  <a:pt x="695380" y="71438"/>
                </a:lnTo>
                <a:lnTo>
                  <a:pt x="703376" y="60520"/>
                </a:lnTo>
                <a:lnTo>
                  <a:pt x="709943" y="47616"/>
                </a:lnTo>
                <a:lnTo>
                  <a:pt x="714882" y="33028"/>
                </a:lnTo>
                <a:lnTo>
                  <a:pt x="717992" y="17055"/>
                </a:lnTo>
                <a:lnTo>
                  <a:pt x="719074" y="0"/>
                </a:lnTo>
              </a:path>
              <a:path w="719074" h="179324">
                <a:moveTo>
                  <a:pt x="299593" y="89662"/>
                </a:moveTo>
                <a:lnTo>
                  <a:pt x="305271" y="90060"/>
                </a:lnTo>
                <a:lnTo>
                  <a:pt x="316323" y="93213"/>
                </a:lnTo>
                <a:lnTo>
                  <a:pt x="326564" y="99255"/>
                </a:lnTo>
                <a:lnTo>
                  <a:pt x="335789" y="107885"/>
                </a:lnTo>
                <a:lnTo>
                  <a:pt x="343794" y="118803"/>
                </a:lnTo>
                <a:lnTo>
                  <a:pt x="350375" y="131707"/>
                </a:lnTo>
                <a:lnTo>
                  <a:pt x="355329" y="146295"/>
                </a:lnTo>
                <a:lnTo>
                  <a:pt x="358451" y="162268"/>
                </a:lnTo>
                <a:lnTo>
                  <a:pt x="359537" y="179324"/>
                </a:lnTo>
                <a:lnTo>
                  <a:pt x="359803" y="170808"/>
                </a:lnTo>
              </a:path>
              <a:path w="719074" h="179324">
                <a:moveTo>
                  <a:pt x="0" y="0"/>
                </a:moveTo>
                <a:lnTo>
                  <a:pt x="260" y="8426"/>
                </a:lnTo>
                <a:lnTo>
                  <a:pt x="2356" y="25002"/>
                </a:lnTo>
                <a:lnTo>
                  <a:pt x="6385" y="40346"/>
                </a:lnTo>
                <a:lnTo>
                  <a:pt x="12143" y="54158"/>
                </a:lnTo>
                <a:lnTo>
                  <a:pt x="19429" y="66135"/>
                </a:lnTo>
                <a:lnTo>
                  <a:pt x="28042" y="75975"/>
                </a:lnTo>
                <a:lnTo>
                  <a:pt x="37778" y="83378"/>
                </a:lnTo>
                <a:lnTo>
                  <a:pt x="48437" y="88040"/>
                </a:lnTo>
                <a:lnTo>
                  <a:pt x="59816" y="89662"/>
                </a:lnTo>
                <a:lnTo>
                  <a:pt x="299593" y="89662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3176" y="4868799"/>
            <a:ext cx="719074" cy="179450"/>
          </a:xfrm>
          <a:custGeom>
            <a:avLst/>
            <a:gdLst/>
            <a:ahLst/>
            <a:cxnLst/>
            <a:rect l="l" t="t" r="r" b="b"/>
            <a:pathLst>
              <a:path w="719074" h="179450">
                <a:moveTo>
                  <a:pt x="717992" y="162395"/>
                </a:moveTo>
                <a:lnTo>
                  <a:pt x="714882" y="146422"/>
                </a:lnTo>
                <a:lnTo>
                  <a:pt x="709943" y="131834"/>
                </a:lnTo>
                <a:lnTo>
                  <a:pt x="703376" y="118930"/>
                </a:lnTo>
                <a:lnTo>
                  <a:pt x="695380" y="108012"/>
                </a:lnTo>
                <a:lnTo>
                  <a:pt x="686157" y="99382"/>
                </a:lnTo>
                <a:lnTo>
                  <a:pt x="675906" y="93340"/>
                </a:lnTo>
                <a:lnTo>
                  <a:pt x="664828" y="90187"/>
                </a:lnTo>
                <a:lnTo>
                  <a:pt x="659129" y="89788"/>
                </a:lnTo>
                <a:lnTo>
                  <a:pt x="419481" y="89788"/>
                </a:lnTo>
                <a:lnTo>
                  <a:pt x="408080" y="88172"/>
                </a:lnTo>
                <a:lnTo>
                  <a:pt x="397406" y="83523"/>
                </a:lnTo>
                <a:lnTo>
                  <a:pt x="387658" y="76139"/>
                </a:lnTo>
                <a:lnTo>
                  <a:pt x="379037" y="66320"/>
                </a:lnTo>
                <a:lnTo>
                  <a:pt x="371742" y="54365"/>
                </a:lnTo>
                <a:lnTo>
                  <a:pt x="365973" y="40572"/>
                </a:lnTo>
                <a:lnTo>
                  <a:pt x="361930" y="25241"/>
                </a:lnTo>
                <a:lnTo>
                  <a:pt x="359811" y="8670"/>
                </a:lnTo>
                <a:lnTo>
                  <a:pt x="359537" y="0"/>
                </a:lnTo>
                <a:lnTo>
                  <a:pt x="358453" y="17079"/>
                </a:lnTo>
                <a:lnTo>
                  <a:pt x="355337" y="33068"/>
                </a:lnTo>
                <a:lnTo>
                  <a:pt x="350392" y="47669"/>
                </a:lnTo>
                <a:lnTo>
                  <a:pt x="343823" y="60581"/>
                </a:lnTo>
                <a:lnTo>
                  <a:pt x="335831" y="71508"/>
                </a:lnTo>
                <a:lnTo>
                  <a:pt x="326621" y="80148"/>
                </a:lnTo>
                <a:lnTo>
                  <a:pt x="316397" y="86204"/>
                </a:lnTo>
                <a:lnTo>
                  <a:pt x="305360" y="89377"/>
                </a:lnTo>
                <a:lnTo>
                  <a:pt x="299593" y="89788"/>
                </a:lnTo>
              </a:path>
              <a:path w="719074" h="179450">
                <a:moveTo>
                  <a:pt x="719074" y="179450"/>
                </a:moveTo>
                <a:lnTo>
                  <a:pt x="717992" y="162395"/>
                </a:lnTo>
              </a:path>
              <a:path w="719074" h="179450">
                <a:moveTo>
                  <a:pt x="299593" y="89788"/>
                </a:moveTo>
                <a:lnTo>
                  <a:pt x="59816" y="89788"/>
                </a:lnTo>
                <a:lnTo>
                  <a:pt x="48437" y="91410"/>
                </a:lnTo>
                <a:lnTo>
                  <a:pt x="37778" y="96072"/>
                </a:lnTo>
                <a:lnTo>
                  <a:pt x="28042" y="103475"/>
                </a:lnTo>
                <a:lnTo>
                  <a:pt x="19429" y="113315"/>
                </a:lnTo>
                <a:lnTo>
                  <a:pt x="12143" y="125292"/>
                </a:lnTo>
                <a:lnTo>
                  <a:pt x="6385" y="139104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73475" y="4346575"/>
            <a:ext cx="0" cy="509524"/>
          </a:xfrm>
          <a:custGeom>
            <a:avLst/>
            <a:gdLst/>
            <a:ahLst/>
            <a:cxnLst/>
            <a:rect l="l" t="t" r="r" b="b"/>
            <a:pathLst>
              <a:path h="509524">
                <a:moveTo>
                  <a:pt x="0" y="0"/>
                </a:moveTo>
                <a:lnTo>
                  <a:pt x="0" y="509524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13000" y="4151249"/>
            <a:ext cx="719201" cy="179450"/>
          </a:xfrm>
          <a:custGeom>
            <a:avLst/>
            <a:gdLst/>
            <a:ahLst/>
            <a:cxnLst/>
            <a:rect l="l" t="t" r="r" b="b"/>
            <a:pathLst>
              <a:path w="719201" h="179450">
                <a:moveTo>
                  <a:pt x="359804" y="170935"/>
                </a:moveTo>
                <a:lnTo>
                  <a:pt x="361918" y="154375"/>
                </a:lnTo>
                <a:lnTo>
                  <a:pt x="365967" y="139046"/>
                </a:lnTo>
                <a:lnTo>
                  <a:pt x="371748" y="125250"/>
                </a:lnTo>
                <a:lnTo>
                  <a:pt x="379056" y="113286"/>
                </a:lnTo>
                <a:lnTo>
                  <a:pt x="387687" y="103458"/>
                </a:lnTo>
                <a:lnTo>
                  <a:pt x="397438" y="96064"/>
                </a:lnTo>
                <a:lnTo>
                  <a:pt x="408104" y="91408"/>
                </a:lnTo>
                <a:lnTo>
                  <a:pt x="419481" y="89788"/>
                </a:lnTo>
                <a:lnTo>
                  <a:pt x="659257" y="89788"/>
                </a:lnTo>
                <a:lnTo>
                  <a:pt x="665024" y="89377"/>
                </a:lnTo>
                <a:lnTo>
                  <a:pt x="676061" y="86204"/>
                </a:lnTo>
                <a:lnTo>
                  <a:pt x="686285" y="80148"/>
                </a:lnTo>
                <a:lnTo>
                  <a:pt x="695495" y="71508"/>
                </a:lnTo>
                <a:lnTo>
                  <a:pt x="703487" y="60581"/>
                </a:lnTo>
                <a:lnTo>
                  <a:pt x="710056" y="47669"/>
                </a:lnTo>
                <a:lnTo>
                  <a:pt x="715001" y="33068"/>
                </a:lnTo>
                <a:lnTo>
                  <a:pt x="718117" y="17079"/>
                </a:lnTo>
                <a:lnTo>
                  <a:pt x="719201" y="0"/>
                </a:lnTo>
              </a:path>
              <a:path w="719201" h="179450">
                <a:moveTo>
                  <a:pt x="299593" y="89788"/>
                </a:moveTo>
                <a:lnTo>
                  <a:pt x="305291" y="90187"/>
                </a:lnTo>
                <a:lnTo>
                  <a:pt x="316369" y="93340"/>
                </a:lnTo>
                <a:lnTo>
                  <a:pt x="326620" y="99382"/>
                </a:lnTo>
                <a:lnTo>
                  <a:pt x="335843" y="108012"/>
                </a:lnTo>
                <a:lnTo>
                  <a:pt x="343839" y="118930"/>
                </a:lnTo>
                <a:lnTo>
                  <a:pt x="350406" y="131834"/>
                </a:lnTo>
                <a:lnTo>
                  <a:pt x="355345" y="146422"/>
                </a:lnTo>
                <a:lnTo>
                  <a:pt x="358455" y="162395"/>
                </a:lnTo>
                <a:lnTo>
                  <a:pt x="359537" y="179450"/>
                </a:lnTo>
                <a:lnTo>
                  <a:pt x="359804" y="170935"/>
                </a:lnTo>
              </a:path>
              <a:path w="719201" h="179450">
                <a:moveTo>
                  <a:pt x="0" y="0"/>
                </a:moveTo>
                <a:lnTo>
                  <a:pt x="274" y="8670"/>
                </a:lnTo>
                <a:lnTo>
                  <a:pt x="2393" y="25241"/>
                </a:lnTo>
                <a:lnTo>
                  <a:pt x="6436" y="40572"/>
                </a:lnTo>
                <a:lnTo>
                  <a:pt x="12205" y="54365"/>
                </a:lnTo>
                <a:lnTo>
                  <a:pt x="19500" y="66320"/>
                </a:lnTo>
                <a:lnTo>
                  <a:pt x="28121" y="76139"/>
                </a:lnTo>
                <a:lnTo>
                  <a:pt x="37869" y="83523"/>
                </a:lnTo>
                <a:lnTo>
                  <a:pt x="48543" y="88172"/>
                </a:lnTo>
                <a:lnTo>
                  <a:pt x="59943" y="89788"/>
                </a:lnTo>
                <a:lnTo>
                  <a:pt x="299593" y="89788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13000" y="4870450"/>
            <a:ext cx="719201" cy="179324"/>
          </a:xfrm>
          <a:custGeom>
            <a:avLst/>
            <a:gdLst/>
            <a:ahLst/>
            <a:cxnLst/>
            <a:rect l="l" t="t" r="r" b="b"/>
            <a:pathLst>
              <a:path w="719201" h="179324">
                <a:moveTo>
                  <a:pt x="719201" y="179324"/>
                </a:moveTo>
                <a:lnTo>
                  <a:pt x="718115" y="162268"/>
                </a:lnTo>
                <a:lnTo>
                  <a:pt x="714993" y="146295"/>
                </a:lnTo>
                <a:lnTo>
                  <a:pt x="710039" y="131707"/>
                </a:lnTo>
                <a:lnTo>
                  <a:pt x="703458" y="118803"/>
                </a:lnTo>
                <a:lnTo>
                  <a:pt x="695453" y="107885"/>
                </a:lnTo>
                <a:lnTo>
                  <a:pt x="686228" y="99255"/>
                </a:lnTo>
                <a:lnTo>
                  <a:pt x="675987" y="93213"/>
                </a:lnTo>
                <a:lnTo>
                  <a:pt x="664935" y="90060"/>
                </a:lnTo>
                <a:lnTo>
                  <a:pt x="659257" y="89662"/>
                </a:lnTo>
                <a:lnTo>
                  <a:pt x="419481" y="89662"/>
                </a:lnTo>
                <a:lnTo>
                  <a:pt x="408104" y="88042"/>
                </a:lnTo>
                <a:lnTo>
                  <a:pt x="397438" y="83386"/>
                </a:lnTo>
                <a:lnTo>
                  <a:pt x="387687" y="75992"/>
                </a:lnTo>
                <a:lnTo>
                  <a:pt x="379056" y="66164"/>
                </a:lnTo>
                <a:lnTo>
                  <a:pt x="371748" y="54200"/>
                </a:lnTo>
                <a:lnTo>
                  <a:pt x="365967" y="40404"/>
                </a:lnTo>
                <a:lnTo>
                  <a:pt x="361918" y="25075"/>
                </a:lnTo>
                <a:lnTo>
                  <a:pt x="359804" y="8515"/>
                </a:lnTo>
                <a:lnTo>
                  <a:pt x="359537" y="0"/>
                </a:lnTo>
                <a:lnTo>
                  <a:pt x="358455" y="17055"/>
                </a:lnTo>
                <a:lnTo>
                  <a:pt x="355345" y="33028"/>
                </a:lnTo>
                <a:lnTo>
                  <a:pt x="350406" y="47616"/>
                </a:lnTo>
                <a:lnTo>
                  <a:pt x="343839" y="60520"/>
                </a:lnTo>
                <a:lnTo>
                  <a:pt x="335843" y="71438"/>
                </a:lnTo>
                <a:lnTo>
                  <a:pt x="326620" y="80068"/>
                </a:lnTo>
                <a:lnTo>
                  <a:pt x="316369" y="86110"/>
                </a:lnTo>
                <a:lnTo>
                  <a:pt x="305291" y="89263"/>
                </a:lnTo>
                <a:lnTo>
                  <a:pt x="299593" y="89662"/>
                </a:lnTo>
                <a:lnTo>
                  <a:pt x="59943" y="89662"/>
                </a:lnTo>
                <a:lnTo>
                  <a:pt x="48532" y="91281"/>
                </a:lnTo>
                <a:lnTo>
                  <a:pt x="37848" y="95937"/>
                </a:lnTo>
                <a:lnTo>
                  <a:pt x="28094" y="103331"/>
                </a:lnTo>
                <a:lnTo>
                  <a:pt x="19469" y="113159"/>
                </a:lnTo>
                <a:lnTo>
                  <a:pt x="12173" y="125123"/>
                </a:lnTo>
                <a:lnTo>
                  <a:pt x="6407" y="138919"/>
                </a:lnTo>
                <a:lnTo>
                  <a:pt x="2371" y="154248"/>
                </a:lnTo>
                <a:lnTo>
                  <a:pt x="266" y="170808"/>
                </a:lnTo>
                <a:lnTo>
                  <a:pt x="0" y="179324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73426" y="4348099"/>
            <a:ext cx="0" cy="509650"/>
          </a:xfrm>
          <a:custGeom>
            <a:avLst/>
            <a:gdLst/>
            <a:ahLst/>
            <a:cxnLst/>
            <a:rect l="l" t="t" r="r" b="b"/>
            <a:pathLst>
              <a:path h="509650">
                <a:moveTo>
                  <a:pt x="0" y="0"/>
                </a:moveTo>
                <a:lnTo>
                  <a:pt x="0" y="50965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40000" y="3366516"/>
            <a:ext cx="370458" cy="370459"/>
          </a:xfrm>
          <a:custGeom>
            <a:avLst/>
            <a:gdLst/>
            <a:ahLst/>
            <a:cxnLst/>
            <a:rect l="l" t="t" r="r" b="b"/>
            <a:pathLst>
              <a:path w="370458" h="370459">
                <a:moveTo>
                  <a:pt x="90870" y="259272"/>
                </a:moveTo>
                <a:lnTo>
                  <a:pt x="50545" y="218948"/>
                </a:lnTo>
                <a:lnTo>
                  <a:pt x="0" y="370459"/>
                </a:lnTo>
                <a:lnTo>
                  <a:pt x="151511" y="319913"/>
                </a:lnTo>
                <a:lnTo>
                  <a:pt x="111124" y="279527"/>
                </a:lnTo>
                <a:lnTo>
                  <a:pt x="100964" y="289687"/>
                </a:lnTo>
                <a:lnTo>
                  <a:pt x="80772" y="269367"/>
                </a:lnTo>
                <a:lnTo>
                  <a:pt x="90870" y="259272"/>
                </a:lnTo>
                <a:close/>
              </a:path>
              <a:path w="370458" h="370459">
                <a:moveTo>
                  <a:pt x="80772" y="269367"/>
                </a:moveTo>
                <a:lnTo>
                  <a:pt x="100964" y="289687"/>
                </a:lnTo>
                <a:lnTo>
                  <a:pt x="111124" y="279527"/>
                </a:lnTo>
                <a:lnTo>
                  <a:pt x="370458" y="20193"/>
                </a:lnTo>
                <a:lnTo>
                  <a:pt x="350266" y="0"/>
                </a:lnTo>
                <a:lnTo>
                  <a:pt x="90870" y="259272"/>
                </a:lnTo>
                <a:lnTo>
                  <a:pt x="80772" y="26936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36440" y="3315716"/>
            <a:ext cx="370459" cy="370459"/>
          </a:xfrm>
          <a:custGeom>
            <a:avLst/>
            <a:gdLst/>
            <a:ahLst/>
            <a:cxnLst/>
            <a:rect l="l" t="t" r="r" b="b"/>
            <a:pathLst>
              <a:path w="370459" h="370459">
                <a:moveTo>
                  <a:pt x="269494" y="289687"/>
                </a:moveTo>
                <a:lnTo>
                  <a:pt x="259359" y="279552"/>
                </a:lnTo>
                <a:lnTo>
                  <a:pt x="218948" y="319913"/>
                </a:lnTo>
                <a:lnTo>
                  <a:pt x="370459" y="370459"/>
                </a:lnTo>
                <a:lnTo>
                  <a:pt x="269494" y="289687"/>
                </a:lnTo>
                <a:close/>
              </a:path>
              <a:path w="370459" h="370459">
                <a:moveTo>
                  <a:pt x="320039" y="218948"/>
                </a:moveTo>
                <a:lnTo>
                  <a:pt x="279628" y="259308"/>
                </a:lnTo>
                <a:lnTo>
                  <a:pt x="289687" y="269367"/>
                </a:lnTo>
                <a:lnTo>
                  <a:pt x="320039" y="218948"/>
                </a:lnTo>
                <a:close/>
              </a:path>
              <a:path w="370459" h="370459">
                <a:moveTo>
                  <a:pt x="20320" y="0"/>
                </a:moveTo>
                <a:lnTo>
                  <a:pt x="0" y="20193"/>
                </a:lnTo>
                <a:lnTo>
                  <a:pt x="259359" y="279552"/>
                </a:lnTo>
                <a:lnTo>
                  <a:pt x="269494" y="289687"/>
                </a:lnTo>
                <a:lnTo>
                  <a:pt x="370459" y="370459"/>
                </a:lnTo>
                <a:lnTo>
                  <a:pt x="320039" y="218948"/>
                </a:lnTo>
                <a:lnTo>
                  <a:pt x="289687" y="269367"/>
                </a:lnTo>
                <a:lnTo>
                  <a:pt x="279628" y="259308"/>
                </a:lnTo>
                <a:lnTo>
                  <a:pt x="20320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89252" y="303901"/>
            <a:ext cx="3009112" cy="503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60"/>
              </a:lnSpc>
              <a:spcBef>
                <a:spcPts val="198"/>
              </a:spcBef>
            </a:pPr>
            <a:r>
              <a:rPr sz="5400" spc="0" baseline="2235" dirty="0" smtClean="0">
                <a:latin typeface="Book Antiqua"/>
                <a:cs typeface="Book Antiqua"/>
              </a:rPr>
              <a:t>Binary </a:t>
            </a:r>
            <a:r>
              <a:rPr sz="5400" spc="0" baseline="2415" dirty="0" smtClean="0">
                <a:latin typeface="Arial"/>
                <a:cs typeface="Arial"/>
              </a:rPr>
              <a:t>−</a:t>
            </a:r>
            <a:r>
              <a:rPr sz="5400" spc="-99" baseline="2415" dirty="0" smtClean="0">
                <a:latin typeface="Arial"/>
                <a:cs typeface="Arial"/>
              </a:rPr>
              <a:t> </a:t>
            </a:r>
            <a:r>
              <a:rPr sz="5400" spc="0" baseline="2235" dirty="0" smtClean="0">
                <a:latin typeface="Book Antiqua"/>
                <a:cs typeface="Book Antiqua"/>
              </a:rPr>
              <a:t>Octal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15589" y="324222"/>
            <a:ext cx="243863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4" baseline="2980" dirty="0" smtClean="0">
                <a:latin typeface="Book Antiqua"/>
                <a:cs typeface="Book Antiqua"/>
              </a:rPr>
              <a:t>C</a:t>
            </a:r>
            <a:r>
              <a:rPr sz="5400" spc="0" baseline="2980" dirty="0" smtClean="0">
                <a:latin typeface="Book Antiqua"/>
                <a:cs typeface="Book Antiqua"/>
              </a:rPr>
              <a:t>onve</a:t>
            </a:r>
            <a:r>
              <a:rPr sz="5400" spc="14" baseline="2980" dirty="0" smtClean="0">
                <a:latin typeface="Book Antiqua"/>
                <a:cs typeface="Book Antiqua"/>
              </a:rPr>
              <a:t>r</a:t>
            </a:r>
            <a:r>
              <a:rPr sz="5400" spc="0" baseline="2980" dirty="0" smtClean="0">
                <a:latin typeface="Book Antiqua"/>
                <a:cs typeface="Book Antiqua"/>
              </a:rPr>
              <a:t>sion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77239" y="1347945"/>
            <a:ext cx="326308" cy="339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5"/>
              </a:lnSpc>
              <a:spcBef>
                <a:spcPts val="13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0" baseline="25364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8851" y="1357221"/>
            <a:ext cx="8145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8 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8851" y="1796387"/>
            <a:ext cx="1809394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Each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group</a:t>
            </a:r>
            <a:endParaRPr sz="2400">
              <a:latin typeface="Times New Roman"/>
              <a:cs typeface="Times New Roman"/>
            </a:endParaRPr>
          </a:p>
          <a:p>
            <a:pPr marL="355600" marR="45719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dig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73325" y="1796387"/>
            <a:ext cx="3250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03423" y="1796387"/>
            <a:ext cx="24132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 bi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pr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sen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21707" y="1796387"/>
            <a:ext cx="6645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oc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39034" y="3066470"/>
            <a:ext cx="16345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50" dirty="0" smtClean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1800" b="1" spc="-9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ume</a:t>
            </a:r>
            <a:r>
              <a:rPr sz="1800" b="1" spc="5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Zeros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0168" y="3151223"/>
            <a:ext cx="13241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11146" y="3700317"/>
            <a:ext cx="1969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(</a:t>
            </a:r>
            <a:endParaRPr sz="2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26614" y="3700317"/>
            <a:ext cx="146316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0 1</a:t>
            </a:r>
            <a:r>
              <a:rPr sz="2800" b="1" spc="-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09833" y="3700317"/>
            <a:ext cx="76967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. 0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01514" y="3700317"/>
            <a:ext cx="339412" cy="4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0"/>
              </a:lnSpc>
              <a:spcBef>
                <a:spcPts val="173"/>
              </a:spcBef>
            </a:pPr>
            <a:r>
              <a:rPr sz="4200" b="1" spc="4" baseline="8282" dirty="0" smtClean="0">
                <a:latin typeface="Arial"/>
                <a:cs typeface="Arial"/>
              </a:rPr>
              <a:t>)</a:t>
            </a:r>
            <a:r>
              <a:rPr sz="2775" b="1" spc="0" baseline="-9401" dirty="0" smtClean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endParaRPr sz="18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11146" y="5142021"/>
            <a:ext cx="1969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(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26614" y="5142021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15054" y="5142021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06282" y="5142021"/>
            <a:ext cx="66918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. </a:t>
            </a:r>
            <a:r>
              <a:rPr sz="2800" b="1" spc="76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93894" y="5142021"/>
            <a:ext cx="339412" cy="4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0"/>
              </a:lnSpc>
              <a:spcBef>
                <a:spcPts val="173"/>
              </a:spcBef>
            </a:pPr>
            <a:r>
              <a:rPr sz="4200" b="1" spc="4" baseline="8282" dirty="0" smtClean="0">
                <a:latin typeface="Arial"/>
                <a:cs typeface="Arial"/>
              </a:rPr>
              <a:t>)</a:t>
            </a:r>
            <a:r>
              <a:rPr sz="2775" b="1" spc="0" baseline="-9401" dirty="0" smtClean="0">
                <a:solidFill>
                  <a:srgbClr val="FF6600"/>
                </a:solidFill>
                <a:latin typeface="Arial"/>
                <a:cs typeface="Arial"/>
              </a:rPr>
              <a:t>8</a:t>
            </a:r>
            <a:endParaRPr sz="1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0168" y="5934657"/>
            <a:ext cx="16042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129" dirty="0" smtClean="0">
                <a:latin typeface="Times New Roman"/>
                <a:cs typeface="Times New Roman"/>
              </a:rPr>
              <a:t>W</a:t>
            </a:r>
            <a:r>
              <a:rPr sz="2400" b="1" spc="0" dirty="0" smtClean="0">
                <a:latin typeface="Times New Roman"/>
                <a:cs typeface="Times New Roman"/>
              </a:rPr>
              <a:t>or</a:t>
            </a:r>
            <a:r>
              <a:rPr sz="2400" b="1" spc="9" dirty="0" smtClean="0">
                <a:latin typeface="Times New Roman"/>
                <a:cs typeface="Times New Roman"/>
              </a:rPr>
              <a:t>k</a:t>
            </a:r>
            <a:r>
              <a:rPr sz="2400" b="1" spc="0" dirty="0" smtClean="0">
                <a:latin typeface="Times New Roman"/>
                <a:cs typeface="Times New Roman"/>
              </a:rPr>
              <a:t>s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both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01367" y="5934657"/>
            <a:ext cx="17578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14" dirty="0" smtClean="0">
                <a:latin typeface="Times New Roman"/>
                <a:cs typeface="Times New Roman"/>
              </a:rPr>
              <a:t>w</a:t>
            </a:r>
            <a:r>
              <a:rPr sz="2400" b="1" spc="0" dirty="0" smtClean="0">
                <a:latin typeface="Times New Roman"/>
                <a:cs typeface="Times New Roman"/>
              </a:rPr>
              <a:t>ays</a:t>
            </a:r>
            <a:r>
              <a:rPr sz="2400" b="1" spc="25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(</a:t>
            </a:r>
            <a:r>
              <a:rPr sz="2400" b="1" i="1" spc="0" dirty="0" smtClean="0">
                <a:latin typeface="Times New Roman"/>
                <a:cs typeface="Times New Roman"/>
              </a:rPr>
              <a:t>Binary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63365" y="5934657"/>
            <a:ext cx="14070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to </a:t>
            </a:r>
            <a:r>
              <a:rPr sz="2400" b="1" i="1" spc="0" dirty="0" smtClean="0">
                <a:latin typeface="Times New Roman"/>
                <a:cs typeface="Times New Roman"/>
              </a:rPr>
              <a:t>Octal</a:t>
            </a:r>
            <a:r>
              <a:rPr sz="2400" b="1" i="1" spc="-1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76113" y="5934657"/>
            <a:ext cx="7483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i="1" spc="0" dirty="0" smtClean="0">
                <a:latin typeface="Times New Roman"/>
                <a:cs typeface="Times New Roman"/>
              </a:rPr>
              <a:t>Octal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29350" y="5934657"/>
            <a:ext cx="13661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to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i="1" spc="0" dirty="0" smtClean="0">
                <a:latin typeface="Times New Roman"/>
                <a:cs typeface="Times New Roman"/>
              </a:rPr>
              <a:t>Binar</a:t>
            </a:r>
            <a:r>
              <a:rPr sz="2400" b="1" i="1" spc="4" dirty="0" smtClean="0">
                <a:latin typeface="Times New Roman"/>
                <a:cs typeface="Times New Roman"/>
              </a:rPr>
              <a:t>y</a:t>
            </a:r>
            <a:r>
              <a:rPr sz="2400" b="1" spc="0" dirty="0" smtClean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72225" y="1089025"/>
            <a:ext cx="1165225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6"/>
              </a:spcBef>
            </a:pPr>
            <a:endParaRPr sz="850"/>
          </a:p>
          <a:p>
            <a:pPr marL="308991">
              <a:lnSpc>
                <a:spcPct val="95825"/>
              </a:lnSpc>
            </a:pP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Octal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37450" y="1089025"/>
            <a:ext cx="116370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6"/>
              </a:spcBef>
            </a:pPr>
            <a:endParaRPr sz="850"/>
          </a:p>
          <a:p>
            <a:pPr marL="237363">
              <a:lnSpc>
                <a:spcPct val="95825"/>
              </a:lnSpc>
            </a:pP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sz="2000" spc="-9" dirty="0" smtClean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na</a:t>
            </a:r>
            <a:r>
              <a:rPr sz="20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2225" y="1597025"/>
            <a:ext cx="1165225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7"/>
              </a:spcBef>
            </a:pPr>
            <a:endParaRPr sz="850"/>
          </a:p>
          <a:p>
            <a:pPr marL="487514" marR="486879" algn="ctr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7450" y="1597025"/>
            <a:ext cx="116370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7"/>
              </a:spcBef>
            </a:pPr>
            <a:endParaRPr sz="850"/>
          </a:p>
          <a:p>
            <a:pPr marL="328802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0 0 0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72225" y="2105025"/>
            <a:ext cx="1165225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7"/>
              </a:spcBef>
            </a:pPr>
            <a:endParaRPr sz="850"/>
          </a:p>
          <a:p>
            <a:pPr marL="487514" marR="486879" algn="ctr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37450" y="2105025"/>
            <a:ext cx="116370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7"/>
              </a:spcBef>
            </a:pPr>
            <a:endParaRPr sz="850"/>
          </a:p>
          <a:p>
            <a:pPr marL="328802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0 0 1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2225" y="2613025"/>
            <a:ext cx="1165225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487514" marR="486879" algn="ctr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7450" y="2613025"/>
            <a:ext cx="116370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328802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0 1 0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2225" y="3121025"/>
            <a:ext cx="1165225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9"/>
              </a:spcBef>
            </a:pPr>
            <a:endParaRPr sz="850"/>
          </a:p>
          <a:p>
            <a:pPr marL="487514" marR="486879" algn="ctr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7450" y="3121025"/>
            <a:ext cx="116370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9"/>
              </a:spcBef>
            </a:pPr>
            <a:endParaRPr sz="850"/>
          </a:p>
          <a:p>
            <a:pPr marL="328802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0 1 1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2225" y="3629025"/>
            <a:ext cx="1165225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487514" marR="486879" algn="ctr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7450" y="3629025"/>
            <a:ext cx="116370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328802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1 0 0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2225" y="4137025"/>
            <a:ext cx="1165225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1"/>
              </a:spcBef>
            </a:pPr>
            <a:endParaRPr sz="850"/>
          </a:p>
          <a:p>
            <a:pPr marL="487514" marR="486879" algn="ctr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7450" y="4137025"/>
            <a:ext cx="116370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1"/>
              </a:spcBef>
            </a:pPr>
            <a:endParaRPr sz="850"/>
          </a:p>
          <a:p>
            <a:pPr marL="328802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1 0 1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2225" y="4645025"/>
            <a:ext cx="1165225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1"/>
              </a:spcBef>
            </a:pPr>
            <a:endParaRPr sz="850"/>
          </a:p>
          <a:p>
            <a:pPr marL="487514" marR="486879" algn="ctr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7450" y="4645025"/>
            <a:ext cx="116370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1"/>
              </a:spcBef>
            </a:pPr>
            <a:endParaRPr sz="850"/>
          </a:p>
          <a:p>
            <a:pPr marL="328802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1 1 0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2225" y="5153025"/>
            <a:ext cx="1165225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487514" marR="486879" algn="ctr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37450" y="5153025"/>
            <a:ext cx="116370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328802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1 1 1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78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91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72225" y="1089025"/>
            <a:ext cx="1165225" cy="304800"/>
          </a:xfrm>
          <a:custGeom>
            <a:avLst/>
            <a:gdLst/>
            <a:ahLst/>
            <a:cxnLst/>
            <a:rect l="l" t="t" r="r" b="b"/>
            <a:pathLst>
              <a:path w="1165225" h="304800">
                <a:moveTo>
                  <a:pt x="0" y="304800"/>
                </a:moveTo>
                <a:lnTo>
                  <a:pt x="1165225" y="304800"/>
                </a:lnTo>
                <a:lnTo>
                  <a:pt x="116522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37450" y="1089025"/>
            <a:ext cx="1163637" cy="304800"/>
          </a:xfrm>
          <a:custGeom>
            <a:avLst/>
            <a:gdLst/>
            <a:ahLst/>
            <a:cxnLst/>
            <a:rect l="l" t="t" r="r" b="b"/>
            <a:pathLst>
              <a:path w="1163637" h="304800">
                <a:moveTo>
                  <a:pt x="0" y="304800"/>
                </a:moveTo>
                <a:lnTo>
                  <a:pt x="1163637" y="304800"/>
                </a:lnTo>
                <a:lnTo>
                  <a:pt x="116363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37450" y="1074801"/>
            <a:ext cx="0" cy="4738624"/>
          </a:xfrm>
          <a:custGeom>
            <a:avLst/>
            <a:gdLst/>
            <a:ahLst/>
            <a:cxnLst/>
            <a:rect l="l" t="t" r="r" b="b"/>
            <a:pathLst>
              <a:path h="4738624">
                <a:moveTo>
                  <a:pt x="0" y="0"/>
                </a:moveTo>
                <a:lnTo>
                  <a:pt x="0" y="47386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58001" y="13938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58001" y="1670050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58001" y="1944751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58001" y="2220976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58001" y="2495550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58001" y="2770251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58001" y="3046476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58001" y="3321050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58001" y="359727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58001" y="3871976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358001" y="4148201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358001" y="442277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58001" y="4697476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58001" y="4973701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58001" y="524827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358001" y="5524500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372225" y="1074801"/>
            <a:ext cx="0" cy="4738624"/>
          </a:xfrm>
          <a:custGeom>
            <a:avLst/>
            <a:gdLst/>
            <a:ahLst/>
            <a:cxnLst/>
            <a:rect l="l" t="t" r="r" b="b"/>
            <a:pathLst>
              <a:path h="4738624">
                <a:moveTo>
                  <a:pt x="0" y="0"/>
                </a:moveTo>
                <a:lnTo>
                  <a:pt x="0" y="473862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01151" y="1074801"/>
            <a:ext cx="0" cy="4738624"/>
          </a:xfrm>
          <a:custGeom>
            <a:avLst/>
            <a:gdLst/>
            <a:ahLst/>
            <a:cxnLst/>
            <a:rect l="l" t="t" r="r" b="b"/>
            <a:pathLst>
              <a:path h="4738624">
                <a:moveTo>
                  <a:pt x="0" y="0"/>
                </a:moveTo>
                <a:lnTo>
                  <a:pt x="0" y="473862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58001" y="1089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58001" y="5799137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87901" y="4149725"/>
            <a:ext cx="719074" cy="179324"/>
          </a:xfrm>
          <a:custGeom>
            <a:avLst/>
            <a:gdLst/>
            <a:ahLst/>
            <a:cxnLst/>
            <a:rect l="l" t="t" r="r" b="b"/>
            <a:pathLst>
              <a:path w="719074" h="179324">
                <a:moveTo>
                  <a:pt x="719074" y="0"/>
                </a:moveTo>
                <a:lnTo>
                  <a:pt x="717992" y="17055"/>
                </a:lnTo>
                <a:lnTo>
                  <a:pt x="714882" y="33028"/>
                </a:lnTo>
                <a:lnTo>
                  <a:pt x="709943" y="47616"/>
                </a:lnTo>
                <a:lnTo>
                  <a:pt x="703376" y="60520"/>
                </a:lnTo>
                <a:lnTo>
                  <a:pt x="695380" y="71438"/>
                </a:lnTo>
                <a:lnTo>
                  <a:pt x="686157" y="80068"/>
                </a:lnTo>
                <a:lnTo>
                  <a:pt x="675906" y="86110"/>
                </a:lnTo>
                <a:lnTo>
                  <a:pt x="664828" y="89263"/>
                </a:lnTo>
                <a:lnTo>
                  <a:pt x="659129" y="89662"/>
                </a:lnTo>
                <a:lnTo>
                  <a:pt x="419481" y="89662"/>
                </a:lnTo>
                <a:lnTo>
                  <a:pt x="408069" y="91281"/>
                </a:lnTo>
                <a:lnTo>
                  <a:pt x="397385" y="95937"/>
                </a:lnTo>
                <a:lnTo>
                  <a:pt x="387631" y="103331"/>
                </a:lnTo>
                <a:lnTo>
                  <a:pt x="379006" y="113159"/>
                </a:lnTo>
                <a:lnTo>
                  <a:pt x="371710" y="125123"/>
                </a:lnTo>
                <a:lnTo>
                  <a:pt x="365944" y="138919"/>
                </a:lnTo>
                <a:lnTo>
                  <a:pt x="361908" y="154248"/>
                </a:lnTo>
                <a:lnTo>
                  <a:pt x="359803" y="170808"/>
                </a:lnTo>
                <a:lnTo>
                  <a:pt x="359537" y="179324"/>
                </a:lnTo>
                <a:lnTo>
                  <a:pt x="358451" y="162268"/>
                </a:lnTo>
                <a:lnTo>
                  <a:pt x="355329" y="146295"/>
                </a:lnTo>
                <a:lnTo>
                  <a:pt x="350375" y="131707"/>
                </a:lnTo>
                <a:lnTo>
                  <a:pt x="343794" y="118803"/>
                </a:lnTo>
                <a:lnTo>
                  <a:pt x="335789" y="107885"/>
                </a:lnTo>
                <a:lnTo>
                  <a:pt x="326564" y="99255"/>
                </a:lnTo>
                <a:lnTo>
                  <a:pt x="316323" y="93213"/>
                </a:lnTo>
                <a:lnTo>
                  <a:pt x="305271" y="90060"/>
                </a:lnTo>
                <a:lnTo>
                  <a:pt x="299593" y="89662"/>
                </a:lnTo>
                <a:lnTo>
                  <a:pt x="59816" y="89662"/>
                </a:lnTo>
                <a:lnTo>
                  <a:pt x="48437" y="88040"/>
                </a:lnTo>
                <a:lnTo>
                  <a:pt x="37778" y="83378"/>
                </a:lnTo>
                <a:lnTo>
                  <a:pt x="28042" y="75975"/>
                </a:lnTo>
                <a:lnTo>
                  <a:pt x="19429" y="66135"/>
                </a:lnTo>
                <a:lnTo>
                  <a:pt x="12143" y="54158"/>
                </a:lnTo>
                <a:lnTo>
                  <a:pt x="6385" y="40346"/>
                </a:lnTo>
                <a:lnTo>
                  <a:pt x="2356" y="25002"/>
                </a:lnTo>
                <a:lnTo>
                  <a:pt x="260" y="8426"/>
                </a:lnTo>
                <a:lnTo>
                  <a:pt x="0" y="0"/>
                </a:lnTo>
              </a:path>
            </a:pathLst>
          </a:custGeom>
          <a:ln w="28574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87901" y="4868799"/>
            <a:ext cx="719074" cy="179450"/>
          </a:xfrm>
          <a:custGeom>
            <a:avLst/>
            <a:gdLst/>
            <a:ahLst/>
            <a:cxnLst/>
            <a:rect l="l" t="t" r="r" b="b"/>
            <a:pathLst>
              <a:path w="719074" h="179450">
                <a:moveTo>
                  <a:pt x="719074" y="179450"/>
                </a:moveTo>
                <a:lnTo>
                  <a:pt x="717992" y="162395"/>
                </a:lnTo>
                <a:lnTo>
                  <a:pt x="714882" y="146422"/>
                </a:lnTo>
                <a:lnTo>
                  <a:pt x="709943" y="131834"/>
                </a:lnTo>
                <a:lnTo>
                  <a:pt x="703376" y="118930"/>
                </a:lnTo>
                <a:lnTo>
                  <a:pt x="695380" y="108012"/>
                </a:lnTo>
                <a:lnTo>
                  <a:pt x="686157" y="99382"/>
                </a:lnTo>
                <a:lnTo>
                  <a:pt x="675906" y="93340"/>
                </a:lnTo>
                <a:lnTo>
                  <a:pt x="664828" y="90187"/>
                </a:lnTo>
                <a:lnTo>
                  <a:pt x="659129" y="89788"/>
                </a:lnTo>
                <a:lnTo>
                  <a:pt x="419481" y="89788"/>
                </a:lnTo>
                <a:lnTo>
                  <a:pt x="408080" y="88172"/>
                </a:lnTo>
                <a:lnTo>
                  <a:pt x="397406" y="83523"/>
                </a:lnTo>
                <a:lnTo>
                  <a:pt x="387658" y="76139"/>
                </a:lnTo>
                <a:lnTo>
                  <a:pt x="379037" y="66320"/>
                </a:lnTo>
                <a:lnTo>
                  <a:pt x="371742" y="54365"/>
                </a:lnTo>
                <a:lnTo>
                  <a:pt x="365973" y="40572"/>
                </a:lnTo>
                <a:lnTo>
                  <a:pt x="361930" y="25241"/>
                </a:lnTo>
                <a:lnTo>
                  <a:pt x="359811" y="8670"/>
                </a:lnTo>
                <a:lnTo>
                  <a:pt x="359537" y="0"/>
                </a:lnTo>
                <a:lnTo>
                  <a:pt x="358453" y="17079"/>
                </a:lnTo>
                <a:lnTo>
                  <a:pt x="355337" y="33068"/>
                </a:lnTo>
                <a:lnTo>
                  <a:pt x="350392" y="47669"/>
                </a:lnTo>
                <a:lnTo>
                  <a:pt x="343823" y="60581"/>
                </a:lnTo>
                <a:lnTo>
                  <a:pt x="335831" y="71508"/>
                </a:lnTo>
                <a:lnTo>
                  <a:pt x="326621" y="80148"/>
                </a:lnTo>
                <a:lnTo>
                  <a:pt x="316397" y="86204"/>
                </a:lnTo>
                <a:lnTo>
                  <a:pt x="305360" y="89377"/>
                </a:lnTo>
                <a:lnTo>
                  <a:pt x="299593" y="89788"/>
                </a:lnTo>
                <a:lnTo>
                  <a:pt x="59816" y="89788"/>
                </a:lnTo>
                <a:lnTo>
                  <a:pt x="48437" y="91410"/>
                </a:lnTo>
                <a:lnTo>
                  <a:pt x="37778" y="96072"/>
                </a:lnTo>
                <a:lnTo>
                  <a:pt x="28042" y="103475"/>
                </a:lnTo>
                <a:lnTo>
                  <a:pt x="19429" y="113315"/>
                </a:lnTo>
                <a:lnTo>
                  <a:pt x="12143" y="125292"/>
                </a:lnTo>
                <a:lnTo>
                  <a:pt x="6385" y="139104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48200" y="4346575"/>
            <a:ext cx="0" cy="509524"/>
          </a:xfrm>
          <a:custGeom>
            <a:avLst/>
            <a:gdLst/>
            <a:ahLst/>
            <a:cxnLst/>
            <a:rect l="l" t="t" r="r" b="b"/>
            <a:pathLst>
              <a:path h="509524">
                <a:moveTo>
                  <a:pt x="0" y="0"/>
                </a:moveTo>
                <a:lnTo>
                  <a:pt x="0" y="509524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51226" y="4149725"/>
            <a:ext cx="1081024" cy="179324"/>
          </a:xfrm>
          <a:custGeom>
            <a:avLst/>
            <a:gdLst/>
            <a:ahLst/>
            <a:cxnLst/>
            <a:rect l="l" t="t" r="r" b="b"/>
            <a:pathLst>
              <a:path w="1081024" h="179324">
                <a:moveTo>
                  <a:pt x="540778" y="170808"/>
                </a:moveTo>
                <a:lnTo>
                  <a:pt x="542883" y="154248"/>
                </a:lnTo>
                <a:lnTo>
                  <a:pt x="552685" y="125123"/>
                </a:lnTo>
                <a:lnTo>
                  <a:pt x="568606" y="103331"/>
                </a:lnTo>
                <a:lnTo>
                  <a:pt x="589044" y="91281"/>
                </a:lnTo>
                <a:lnTo>
                  <a:pt x="600456" y="89662"/>
                </a:lnTo>
                <a:lnTo>
                  <a:pt x="1021079" y="89662"/>
                </a:lnTo>
                <a:lnTo>
                  <a:pt x="1026778" y="89263"/>
                </a:lnTo>
                <a:lnTo>
                  <a:pt x="1037856" y="86110"/>
                </a:lnTo>
                <a:lnTo>
                  <a:pt x="1048107" y="80068"/>
                </a:lnTo>
                <a:lnTo>
                  <a:pt x="1057330" y="71438"/>
                </a:lnTo>
                <a:lnTo>
                  <a:pt x="1065326" y="60520"/>
                </a:lnTo>
                <a:lnTo>
                  <a:pt x="1071893" y="47616"/>
                </a:lnTo>
                <a:lnTo>
                  <a:pt x="1076832" y="33028"/>
                </a:lnTo>
                <a:lnTo>
                  <a:pt x="1079942" y="17055"/>
                </a:lnTo>
                <a:lnTo>
                  <a:pt x="1081024" y="0"/>
                </a:lnTo>
              </a:path>
              <a:path w="1081024" h="179324">
                <a:moveTo>
                  <a:pt x="480568" y="89662"/>
                </a:moveTo>
                <a:lnTo>
                  <a:pt x="486246" y="90060"/>
                </a:lnTo>
                <a:lnTo>
                  <a:pt x="497298" y="93213"/>
                </a:lnTo>
                <a:lnTo>
                  <a:pt x="507539" y="99255"/>
                </a:lnTo>
                <a:lnTo>
                  <a:pt x="516764" y="107885"/>
                </a:lnTo>
                <a:lnTo>
                  <a:pt x="524769" y="118803"/>
                </a:lnTo>
                <a:lnTo>
                  <a:pt x="531350" y="131707"/>
                </a:lnTo>
                <a:lnTo>
                  <a:pt x="536304" y="146295"/>
                </a:lnTo>
                <a:lnTo>
                  <a:pt x="539426" y="162268"/>
                </a:lnTo>
                <a:lnTo>
                  <a:pt x="540512" y="179324"/>
                </a:lnTo>
                <a:lnTo>
                  <a:pt x="540778" y="170808"/>
                </a:lnTo>
              </a:path>
              <a:path w="1081024" h="179324">
                <a:moveTo>
                  <a:pt x="0" y="0"/>
                </a:moveTo>
                <a:lnTo>
                  <a:pt x="260" y="8426"/>
                </a:lnTo>
                <a:lnTo>
                  <a:pt x="2356" y="25002"/>
                </a:lnTo>
                <a:lnTo>
                  <a:pt x="6385" y="40346"/>
                </a:lnTo>
                <a:lnTo>
                  <a:pt x="12143" y="54158"/>
                </a:lnTo>
                <a:lnTo>
                  <a:pt x="19429" y="66135"/>
                </a:lnTo>
                <a:lnTo>
                  <a:pt x="28042" y="75975"/>
                </a:lnTo>
                <a:lnTo>
                  <a:pt x="37778" y="83378"/>
                </a:lnTo>
                <a:lnTo>
                  <a:pt x="48437" y="88040"/>
                </a:lnTo>
                <a:lnTo>
                  <a:pt x="59817" y="89662"/>
                </a:lnTo>
                <a:lnTo>
                  <a:pt x="480568" y="89662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51226" y="4868799"/>
            <a:ext cx="1081024" cy="179450"/>
          </a:xfrm>
          <a:custGeom>
            <a:avLst/>
            <a:gdLst/>
            <a:ahLst/>
            <a:cxnLst/>
            <a:rect l="l" t="t" r="r" b="b"/>
            <a:pathLst>
              <a:path w="1081024" h="179450">
                <a:moveTo>
                  <a:pt x="1079942" y="162395"/>
                </a:moveTo>
                <a:lnTo>
                  <a:pt x="1076832" y="146422"/>
                </a:lnTo>
                <a:lnTo>
                  <a:pt x="1065326" y="118930"/>
                </a:lnTo>
                <a:lnTo>
                  <a:pt x="1048107" y="99382"/>
                </a:lnTo>
                <a:lnTo>
                  <a:pt x="1026778" y="90187"/>
                </a:lnTo>
                <a:lnTo>
                  <a:pt x="1021079" y="89788"/>
                </a:lnTo>
                <a:lnTo>
                  <a:pt x="600456" y="89788"/>
                </a:lnTo>
                <a:lnTo>
                  <a:pt x="589055" y="88172"/>
                </a:lnTo>
                <a:lnTo>
                  <a:pt x="578381" y="83523"/>
                </a:lnTo>
                <a:lnTo>
                  <a:pt x="568633" y="76139"/>
                </a:lnTo>
                <a:lnTo>
                  <a:pt x="560012" y="66320"/>
                </a:lnTo>
                <a:lnTo>
                  <a:pt x="552717" y="54365"/>
                </a:lnTo>
                <a:lnTo>
                  <a:pt x="546948" y="40572"/>
                </a:lnTo>
                <a:lnTo>
                  <a:pt x="542905" y="25241"/>
                </a:lnTo>
                <a:lnTo>
                  <a:pt x="540786" y="8670"/>
                </a:lnTo>
                <a:lnTo>
                  <a:pt x="540512" y="0"/>
                </a:lnTo>
                <a:lnTo>
                  <a:pt x="539428" y="17079"/>
                </a:lnTo>
                <a:lnTo>
                  <a:pt x="536312" y="33068"/>
                </a:lnTo>
                <a:lnTo>
                  <a:pt x="531367" y="47669"/>
                </a:lnTo>
                <a:lnTo>
                  <a:pt x="524798" y="60581"/>
                </a:lnTo>
                <a:lnTo>
                  <a:pt x="516806" y="71508"/>
                </a:lnTo>
                <a:lnTo>
                  <a:pt x="507596" y="80148"/>
                </a:lnTo>
                <a:lnTo>
                  <a:pt x="497372" y="86204"/>
                </a:lnTo>
                <a:lnTo>
                  <a:pt x="486335" y="89377"/>
                </a:lnTo>
                <a:lnTo>
                  <a:pt x="480568" y="89788"/>
                </a:lnTo>
              </a:path>
              <a:path w="1081024" h="179450">
                <a:moveTo>
                  <a:pt x="1081024" y="179450"/>
                </a:moveTo>
                <a:lnTo>
                  <a:pt x="1079942" y="162395"/>
                </a:lnTo>
              </a:path>
              <a:path w="1081024" h="179450">
                <a:moveTo>
                  <a:pt x="480568" y="89788"/>
                </a:moveTo>
                <a:lnTo>
                  <a:pt x="59817" y="89788"/>
                </a:lnTo>
                <a:lnTo>
                  <a:pt x="48437" y="91410"/>
                </a:lnTo>
                <a:lnTo>
                  <a:pt x="28042" y="103475"/>
                </a:lnTo>
                <a:lnTo>
                  <a:pt x="12143" y="125292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92880" y="4346575"/>
            <a:ext cx="0" cy="509524"/>
          </a:xfrm>
          <a:custGeom>
            <a:avLst/>
            <a:gdLst/>
            <a:ahLst/>
            <a:cxnLst/>
            <a:rect l="l" t="t" r="r" b="b"/>
            <a:pathLst>
              <a:path h="509524">
                <a:moveTo>
                  <a:pt x="0" y="0"/>
                </a:moveTo>
                <a:lnTo>
                  <a:pt x="0" y="509524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11476" y="4149725"/>
            <a:ext cx="430149" cy="179324"/>
          </a:xfrm>
          <a:custGeom>
            <a:avLst/>
            <a:gdLst/>
            <a:ahLst/>
            <a:cxnLst/>
            <a:rect l="l" t="t" r="r" b="b"/>
            <a:pathLst>
              <a:path w="430149" h="179324">
                <a:moveTo>
                  <a:pt x="215278" y="170808"/>
                </a:moveTo>
                <a:lnTo>
                  <a:pt x="217392" y="154248"/>
                </a:lnTo>
                <a:lnTo>
                  <a:pt x="221441" y="138919"/>
                </a:lnTo>
                <a:lnTo>
                  <a:pt x="227222" y="125123"/>
                </a:lnTo>
                <a:lnTo>
                  <a:pt x="234530" y="113159"/>
                </a:lnTo>
                <a:lnTo>
                  <a:pt x="243161" y="103331"/>
                </a:lnTo>
                <a:lnTo>
                  <a:pt x="252912" y="95937"/>
                </a:lnTo>
                <a:lnTo>
                  <a:pt x="263578" y="91281"/>
                </a:lnTo>
                <a:lnTo>
                  <a:pt x="274955" y="89662"/>
                </a:lnTo>
                <a:lnTo>
                  <a:pt x="370205" y="89662"/>
                </a:lnTo>
                <a:lnTo>
                  <a:pt x="375903" y="89263"/>
                </a:lnTo>
                <a:lnTo>
                  <a:pt x="386981" y="86110"/>
                </a:lnTo>
                <a:lnTo>
                  <a:pt x="397232" y="80068"/>
                </a:lnTo>
                <a:lnTo>
                  <a:pt x="406455" y="71438"/>
                </a:lnTo>
                <a:lnTo>
                  <a:pt x="414451" y="60520"/>
                </a:lnTo>
                <a:lnTo>
                  <a:pt x="421018" y="47616"/>
                </a:lnTo>
                <a:lnTo>
                  <a:pt x="425957" y="33028"/>
                </a:lnTo>
                <a:lnTo>
                  <a:pt x="429067" y="17055"/>
                </a:lnTo>
                <a:lnTo>
                  <a:pt x="430149" y="0"/>
                </a:lnTo>
              </a:path>
              <a:path w="430149" h="179324">
                <a:moveTo>
                  <a:pt x="155067" y="89662"/>
                </a:moveTo>
                <a:lnTo>
                  <a:pt x="160765" y="90060"/>
                </a:lnTo>
                <a:lnTo>
                  <a:pt x="171843" y="93213"/>
                </a:lnTo>
                <a:lnTo>
                  <a:pt x="182094" y="99255"/>
                </a:lnTo>
                <a:lnTo>
                  <a:pt x="191317" y="107885"/>
                </a:lnTo>
                <a:lnTo>
                  <a:pt x="199313" y="118803"/>
                </a:lnTo>
                <a:lnTo>
                  <a:pt x="205880" y="131707"/>
                </a:lnTo>
                <a:lnTo>
                  <a:pt x="210819" y="146295"/>
                </a:lnTo>
                <a:lnTo>
                  <a:pt x="213929" y="162268"/>
                </a:lnTo>
                <a:lnTo>
                  <a:pt x="215011" y="179324"/>
                </a:lnTo>
                <a:lnTo>
                  <a:pt x="215278" y="170808"/>
                </a:lnTo>
              </a:path>
              <a:path w="430149" h="179324">
                <a:moveTo>
                  <a:pt x="0" y="0"/>
                </a:moveTo>
                <a:lnTo>
                  <a:pt x="260" y="8426"/>
                </a:lnTo>
                <a:lnTo>
                  <a:pt x="2356" y="25002"/>
                </a:lnTo>
                <a:lnTo>
                  <a:pt x="6385" y="40346"/>
                </a:lnTo>
                <a:lnTo>
                  <a:pt x="12143" y="54158"/>
                </a:lnTo>
                <a:lnTo>
                  <a:pt x="19429" y="66135"/>
                </a:lnTo>
                <a:lnTo>
                  <a:pt x="28042" y="75975"/>
                </a:lnTo>
                <a:lnTo>
                  <a:pt x="37778" y="83378"/>
                </a:lnTo>
                <a:lnTo>
                  <a:pt x="48437" y="88040"/>
                </a:lnTo>
                <a:lnTo>
                  <a:pt x="59817" y="89662"/>
                </a:lnTo>
                <a:lnTo>
                  <a:pt x="155067" y="89662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11476" y="4868799"/>
            <a:ext cx="430149" cy="179450"/>
          </a:xfrm>
          <a:custGeom>
            <a:avLst/>
            <a:gdLst/>
            <a:ahLst/>
            <a:cxnLst/>
            <a:rect l="l" t="t" r="r" b="b"/>
            <a:pathLst>
              <a:path w="430149" h="179450">
                <a:moveTo>
                  <a:pt x="429067" y="162395"/>
                </a:moveTo>
                <a:lnTo>
                  <a:pt x="425957" y="146422"/>
                </a:lnTo>
                <a:lnTo>
                  <a:pt x="421018" y="131834"/>
                </a:lnTo>
                <a:lnTo>
                  <a:pt x="414451" y="118930"/>
                </a:lnTo>
                <a:lnTo>
                  <a:pt x="406455" y="108012"/>
                </a:lnTo>
                <a:lnTo>
                  <a:pt x="397232" y="99382"/>
                </a:lnTo>
                <a:lnTo>
                  <a:pt x="386981" y="93340"/>
                </a:lnTo>
                <a:lnTo>
                  <a:pt x="375903" y="90187"/>
                </a:lnTo>
                <a:lnTo>
                  <a:pt x="370205" y="89788"/>
                </a:lnTo>
                <a:lnTo>
                  <a:pt x="274955" y="89788"/>
                </a:lnTo>
                <a:lnTo>
                  <a:pt x="263588" y="88172"/>
                </a:lnTo>
                <a:lnTo>
                  <a:pt x="252932" y="83523"/>
                </a:lnTo>
                <a:lnTo>
                  <a:pt x="243188" y="76139"/>
                </a:lnTo>
                <a:lnTo>
                  <a:pt x="234561" y="66320"/>
                </a:lnTo>
                <a:lnTo>
                  <a:pt x="227254" y="54365"/>
                </a:lnTo>
                <a:lnTo>
                  <a:pt x="221471" y="40572"/>
                </a:lnTo>
                <a:lnTo>
                  <a:pt x="217413" y="25241"/>
                </a:lnTo>
                <a:lnTo>
                  <a:pt x="215287" y="8670"/>
                </a:lnTo>
                <a:lnTo>
                  <a:pt x="215011" y="0"/>
                </a:lnTo>
                <a:lnTo>
                  <a:pt x="213931" y="17079"/>
                </a:lnTo>
                <a:lnTo>
                  <a:pt x="210827" y="33068"/>
                </a:lnTo>
                <a:lnTo>
                  <a:pt x="205897" y="47669"/>
                </a:lnTo>
                <a:lnTo>
                  <a:pt x="199341" y="60581"/>
                </a:lnTo>
                <a:lnTo>
                  <a:pt x="191359" y="71508"/>
                </a:lnTo>
                <a:lnTo>
                  <a:pt x="182151" y="80148"/>
                </a:lnTo>
                <a:lnTo>
                  <a:pt x="171916" y="86204"/>
                </a:lnTo>
                <a:lnTo>
                  <a:pt x="160854" y="89377"/>
                </a:lnTo>
                <a:lnTo>
                  <a:pt x="155067" y="89788"/>
                </a:lnTo>
              </a:path>
              <a:path w="430149" h="179450">
                <a:moveTo>
                  <a:pt x="430149" y="179450"/>
                </a:moveTo>
                <a:lnTo>
                  <a:pt x="429067" y="162395"/>
                </a:lnTo>
              </a:path>
              <a:path w="430149" h="179450">
                <a:moveTo>
                  <a:pt x="155067" y="89788"/>
                </a:moveTo>
                <a:lnTo>
                  <a:pt x="59817" y="89788"/>
                </a:lnTo>
                <a:lnTo>
                  <a:pt x="48437" y="91410"/>
                </a:lnTo>
                <a:lnTo>
                  <a:pt x="37778" y="96072"/>
                </a:lnTo>
                <a:lnTo>
                  <a:pt x="28042" y="103475"/>
                </a:lnTo>
                <a:lnTo>
                  <a:pt x="19429" y="113315"/>
                </a:lnTo>
                <a:lnTo>
                  <a:pt x="12143" y="125292"/>
                </a:lnTo>
                <a:lnTo>
                  <a:pt x="6385" y="139104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26995" y="4346575"/>
            <a:ext cx="0" cy="509524"/>
          </a:xfrm>
          <a:custGeom>
            <a:avLst/>
            <a:gdLst/>
            <a:ahLst/>
            <a:cxnLst/>
            <a:rect l="l" t="t" r="r" b="b"/>
            <a:pathLst>
              <a:path h="509524">
                <a:moveTo>
                  <a:pt x="0" y="0"/>
                </a:moveTo>
                <a:lnTo>
                  <a:pt x="0" y="509524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40000" y="3366516"/>
            <a:ext cx="370458" cy="370459"/>
          </a:xfrm>
          <a:custGeom>
            <a:avLst/>
            <a:gdLst/>
            <a:ahLst/>
            <a:cxnLst/>
            <a:rect l="l" t="t" r="r" b="b"/>
            <a:pathLst>
              <a:path w="370458" h="370459">
                <a:moveTo>
                  <a:pt x="90870" y="259272"/>
                </a:moveTo>
                <a:lnTo>
                  <a:pt x="50545" y="218948"/>
                </a:lnTo>
                <a:lnTo>
                  <a:pt x="0" y="370459"/>
                </a:lnTo>
                <a:lnTo>
                  <a:pt x="151511" y="319913"/>
                </a:lnTo>
                <a:lnTo>
                  <a:pt x="111124" y="279527"/>
                </a:lnTo>
                <a:lnTo>
                  <a:pt x="100964" y="289687"/>
                </a:lnTo>
                <a:lnTo>
                  <a:pt x="80772" y="269367"/>
                </a:lnTo>
                <a:lnTo>
                  <a:pt x="90870" y="259272"/>
                </a:lnTo>
                <a:close/>
              </a:path>
              <a:path w="370458" h="370459">
                <a:moveTo>
                  <a:pt x="80772" y="269367"/>
                </a:moveTo>
                <a:lnTo>
                  <a:pt x="100964" y="289687"/>
                </a:lnTo>
                <a:lnTo>
                  <a:pt x="111124" y="279527"/>
                </a:lnTo>
                <a:lnTo>
                  <a:pt x="370458" y="20193"/>
                </a:lnTo>
                <a:lnTo>
                  <a:pt x="350266" y="0"/>
                </a:lnTo>
                <a:lnTo>
                  <a:pt x="90870" y="259272"/>
                </a:lnTo>
                <a:lnTo>
                  <a:pt x="80772" y="26936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36440" y="3315716"/>
            <a:ext cx="370459" cy="370459"/>
          </a:xfrm>
          <a:custGeom>
            <a:avLst/>
            <a:gdLst/>
            <a:ahLst/>
            <a:cxnLst/>
            <a:rect l="l" t="t" r="r" b="b"/>
            <a:pathLst>
              <a:path w="370459" h="370459">
                <a:moveTo>
                  <a:pt x="269494" y="289687"/>
                </a:moveTo>
                <a:lnTo>
                  <a:pt x="259359" y="279552"/>
                </a:lnTo>
                <a:lnTo>
                  <a:pt x="218948" y="319913"/>
                </a:lnTo>
                <a:lnTo>
                  <a:pt x="370459" y="370459"/>
                </a:lnTo>
                <a:lnTo>
                  <a:pt x="269494" y="289687"/>
                </a:lnTo>
                <a:close/>
              </a:path>
              <a:path w="370459" h="370459">
                <a:moveTo>
                  <a:pt x="320039" y="218948"/>
                </a:moveTo>
                <a:lnTo>
                  <a:pt x="279628" y="259308"/>
                </a:lnTo>
                <a:lnTo>
                  <a:pt x="289687" y="269367"/>
                </a:lnTo>
                <a:lnTo>
                  <a:pt x="320039" y="218948"/>
                </a:lnTo>
                <a:close/>
              </a:path>
              <a:path w="370459" h="370459">
                <a:moveTo>
                  <a:pt x="20320" y="0"/>
                </a:moveTo>
                <a:lnTo>
                  <a:pt x="0" y="20193"/>
                </a:lnTo>
                <a:lnTo>
                  <a:pt x="259359" y="279552"/>
                </a:lnTo>
                <a:lnTo>
                  <a:pt x="269494" y="289687"/>
                </a:lnTo>
                <a:lnTo>
                  <a:pt x="370459" y="370459"/>
                </a:lnTo>
                <a:lnTo>
                  <a:pt x="320039" y="218948"/>
                </a:lnTo>
                <a:lnTo>
                  <a:pt x="289687" y="269367"/>
                </a:lnTo>
                <a:lnTo>
                  <a:pt x="279628" y="259308"/>
                </a:lnTo>
                <a:lnTo>
                  <a:pt x="20320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093724" y="303901"/>
            <a:ext cx="4600550" cy="503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60"/>
              </a:lnSpc>
              <a:spcBef>
                <a:spcPts val="198"/>
              </a:spcBef>
            </a:pPr>
            <a:r>
              <a:rPr sz="5400" spc="0" baseline="2235" dirty="0" smtClean="0">
                <a:latin typeface="Book Antiqua"/>
                <a:cs typeface="Book Antiqua"/>
              </a:rPr>
              <a:t>Binary </a:t>
            </a:r>
            <a:r>
              <a:rPr sz="5400" spc="0" baseline="2415" dirty="0" smtClean="0">
                <a:latin typeface="Arial"/>
                <a:cs typeface="Arial"/>
              </a:rPr>
              <a:t>−</a:t>
            </a:r>
            <a:r>
              <a:rPr sz="5400" spc="-99" baseline="2415" dirty="0" smtClean="0">
                <a:latin typeface="Arial"/>
                <a:cs typeface="Arial"/>
              </a:rPr>
              <a:t> </a:t>
            </a:r>
            <a:r>
              <a:rPr sz="5400" spc="0" baseline="2235" dirty="0" smtClean="0">
                <a:latin typeface="Book Antiqua"/>
                <a:cs typeface="Book Antiqua"/>
              </a:rPr>
              <a:t>Hexadecimal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11721" y="324222"/>
            <a:ext cx="243724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Co</a:t>
            </a:r>
            <a:r>
              <a:rPr sz="5400" spc="9" baseline="2980" dirty="0" smtClean="0">
                <a:latin typeface="Book Antiqua"/>
                <a:cs typeface="Book Antiqua"/>
              </a:rPr>
              <a:t>n</a:t>
            </a:r>
            <a:r>
              <a:rPr sz="5400" spc="0" baseline="2980" dirty="0" smtClean="0">
                <a:latin typeface="Book Antiqua"/>
                <a:cs typeface="Book Antiqua"/>
              </a:rPr>
              <a:t>version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29639" y="1347945"/>
            <a:ext cx="326562" cy="339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5"/>
              </a:lnSpc>
              <a:spcBef>
                <a:spcPts val="13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0" baseline="25364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8851" y="1357221"/>
            <a:ext cx="9669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16 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8851" y="1796387"/>
            <a:ext cx="44053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Each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group of 4 bi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pr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sen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1751" y="2162147"/>
            <a:ext cx="16106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hexade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i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13533" y="2162147"/>
            <a:ext cx="6310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dig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39034" y="3066470"/>
            <a:ext cx="16345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50" dirty="0" smtClean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1800" b="1" spc="-9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ume</a:t>
            </a:r>
            <a:r>
              <a:rPr sz="1800" b="1" spc="5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Zeros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0168" y="3151223"/>
            <a:ext cx="13241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11146" y="3700317"/>
            <a:ext cx="177863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(</a:t>
            </a:r>
            <a:r>
              <a:rPr sz="2800" b="1" spc="766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0 1</a:t>
            </a:r>
            <a:r>
              <a:rPr sz="2800" b="1" spc="-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09833" y="3700317"/>
            <a:ext cx="76967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. 0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01514" y="3700317"/>
            <a:ext cx="339412" cy="4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0"/>
              </a:lnSpc>
              <a:spcBef>
                <a:spcPts val="173"/>
              </a:spcBef>
            </a:pPr>
            <a:r>
              <a:rPr sz="4200" b="1" spc="4" baseline="8282" dirty="0" smtClean="0">
                <a:latin typeface="Arial"/>
                <a:cs typeface="Arial"/>
              </a:rPr>
              <a:t>)</a:t>
            </a:r>
            <a:r>
              <a:rPr sz="2775" b="1" spc="0" baseline="-9401" dirty="0" smtClean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endParaRPr sz="18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11146" y="5142021"/>
            <a:ext cx="49402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(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17027" y="5142021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06751" y="5142021"/>
            <a:ext cx="66953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.   4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93005" y="5142021"/>
            <a:ext cx="927303" cy="1122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89" marR="45720">
              <a:lnSpc>
                <a:spcPts val="3440"/>
              </a:lnSpc>
              <a:spcBef>
                <a:spcPts val="172"/>
              </a:spcBef>
            </a:pPr>
            <a:r>
              <a:rPr sz="4200" b="1" spc="4" baseline="8282" dirty="0" smtClean="0">
                <a:latin typeface="Arial"/>
                <a:cs typeface="Arial"/>
              </a:rPr>
              <a:t>)</a:t>
            </a:r>
            <a:r>
              <a:rPr sz="2775" b="1" spc="4" baseline="-9401" dirty="0" smtClean="0">
                <a:solidFill>
                  <a:srgbClr val="FF6600"/>
                </a:solidFill>
                <a:latin typeface="Arial"/>
                <a:cs typeface="Arial"/>
              </a:rPr>
              <a:t>16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418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&amp; </a:t>
            </a:r>
            <a:r>
              <a:rPr sz="2400" b="1" i="1" spc="0" dirty="0" smtClean="0">
                <a:latin typeface="Times New Roman"/>
                <a:cs typeface="Times New Roman"/>
              </a:rPr>
              <a:t>H</a:t>
            </a:r>
            <a:r>
              <a:rPr sz="2400" b="1" i="1" spc="4" dirty="0" smtClean="0">
                <a:latin typeface="Times New Roman"/>
                <a:cs typeface="Times New Roman"/>
              </a:rPr>
              <a:t>e</a:t>
            </a:r>
            <a:r>
              <a:rPr sz="2400" b="1" i="1" spc="0" dirty="0" smtClean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0168" y="5934657"/>
            <a:ext cx="16042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129" dirty="0" smtClean="0">
                <a:latin typeface="Times New Roman"/>
                <a:cs typeface="Times New Roman"/>
              </a:rPr>
              <a:t>W</a:t>
            </a:r>
            <a:r>
              <a:rPr sz="2400" b="1" spc="0" dirty="0" smtClean="0">
                <a:latin typeface="Times New Roman"/>
                <a:cs typeface="Times New Roman"/>
              </a:rPr>
              <a:t>or</a:t>
            </a:r>
            <a:r>
              <a:rPr sz="2400" b="1" spc="9" dirty="0" smtClean="0">
                <a:latin typeface="Times New Roman"/>
                <a:cs typeface="Times New Roman"/>
              </a:rPr>
              <a:t>k</a:t>
            </a:r>
            <a:r>
              <a:rPr sz="2400" b="1" spc="0" dirty="0" smtClean="0">
                <a:latin typeface="Times New Roman"/>
                <a:cs typeface="Times New Roman"/>
              </a:rPr>
              <a:t>s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both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1367" y="5934657"/>
            <a:ext cx="17578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14" dirty="0" smtClean="0">
                <a:latin typeface="Times New Roman"/>
                <a:cs typeface="Times New Roman"/>
              </a:rPr>
              <a:t>w</a:t>
            </a:r>
            <a:r>
              <a:rPr sz="2400" b="1" spc="0" dirty="0" smtClean="0">
                <a:latin typeface="Times New Roman"/>
                <a:cs typeface="Times New Roman"/>
              </a:rPr>
              <a:t>ays</a:t>
            </a:r>
            <a:r>
              <a:rPr sz="2400" b="1" spc="25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(</a:t>
            </a:r>
            <a:r>
              <a:rPr sz="2400" b="1" i="1" spc="0" dirty="0" smtClean="0">
                <a:latin typeface="Times New Roman"/>
                <a:cs typeface="Times New Roman"/>
              </a:rPr>
              <a:t>Binary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63365" y="5934657"/>
            <a:ext cx="9273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to </a:t>
            </a:r>
            <a:r>
              <a:rPr sz="2400" b="1" i="1" spc="0" dirty="0" smtClean="0">
                <a:latin typeface="Times New Roman"/>
                <a:cs typeface="Times New Roman"/>
              </a:rPr>
              <a:t>H</a:t>
            </a:r>
            <a:r>
              <a:rPr sz="2400" b="1" i="1" spc="4" dirty="0" smtClean="0">
                <a:latin typeface="Times New Roman"/>
                <a:cs typeface="Times New Roman"/>
              </a:rPr>
              <a:t>e</a:t>
            </a:r>
            <a:r>
              <a:rPr sz="2400" b="1" i="1" spc="0" dirty="0" smtClean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24550" y="5934657"/>
            <a:ext cx="13659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to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i="1" spc="0" dirty="0" smtClean="0">
                <a:latin typeface="Times New Roman"/>
                <a:cs typeface="Times New Roman"/>
              </a:rPr>
              <a:t>Binary</a:t>
            </a:r>
            <a:r>
              <a:rPr sz="2400" b="1" spc="0" dirty="0" smtClean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72225" y="1089025"/>
            <a:ext cx="116522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1475">
              <a:lnSpc>
                <a:spcPct val="95825"/>
              </a:lnSpc>
              <a:spcBef>
                <a:spcPts val="65"/>
              </a:spcBef>
            </a:pP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Hex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37450" y="1089025"/>
            <a:ext cx="116370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363">
              <a:lnSpc>
                <a:spcPct val="95825"/>
              </a:lnSpc>
              <a:spcBef>
                <a:spcPts val="65"/>
              </a:spcBef>
            </a:pP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sz="2000" spc="-9" dirty="0" smtClean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na</a:t>
            </a:r>
            <a:r>
              <a:rPr sz="20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72225" y="1393825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117" marR="502958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37450" y="1393825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72225" y="1670050"/>
            <a:ext cx="1165225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117" marR="502958" algn="ctr">
              <a:lnSpc>
                <a:spcPct val="95825"/>
              </a:lnSpc>
              <a:spcBef>
                <a:spcPts val="17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37450" y="1670050"/>
            <a:ext cx="1163701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7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72225" y="1944751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117" marR="502958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37450" y="1944751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72225" y="2220976"/>
            <a:ext cx="1165225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117" marR="502958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37450" y="2220976"/>
            <a:ext cx="1163701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72225" y="2495550"/>
            <a:ext cx="1165225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117" marR="502958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37450" y="2495550"/>
            <a:ext cx="1163701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72225" y="2770251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117" marR="502958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37450" y="2770251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72225" y="3046476"/>
            <a:ext cx="1165225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094" marR="502782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37450" y="3046476"/>
            <a:ext cx="1163701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72225" y="3321050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117" marR="502958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37450" y="3321050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2225" y="3597275"/>
            <a:ext cx="1165225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117" marR="502958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7450" y="3597275"/>
            <a:ext cx="1163701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72225" y="3871976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117" marR="502958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37450" y="3871976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2225" y="4148201"/>
            <a:ext cx="1165225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2257" marR="480820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7450" y="4148201"/>
            <a:ext cx="1163701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2225" y="4422775"/>
            <a:ext cx="1165225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8353" marR="485872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7450" y="4422775"/>
            <a:ext cx="1163701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2225" y="4697476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8353" marR="485872" algn="ctr">
              <a:lnSpc>
                <a:spcPct val="95825"/>
              </a:lnSpc>
              <a:spcBef>
                <a:spcPts val="19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7450" y="4697476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9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2225" y="4973701"/>
            <a:ext cx="1165225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2257" marR="480820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7450" y="4973701"/>
            <a:ext cx="1163701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2225" y="5248275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4449" marR="491127" algn="ctr">
              <a:lnSpc>
                <a:spcPct val="95825"/>
              </a:lnSpc>
              <a:spcBef>
                <a:spcPts val="19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7450" y="5248275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9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2225" y="5524500"/>
            <a:ext cx="1165225" cy="274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8998" marR="497511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37450" y="5524500"/>
            <a:ext cx="1163701" cy="274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35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32426" y="4149725"/>
            <a:ext cx="719074" cy="179324"/>
          </a:xfrm>
          <a:custGeom>
            <a:avLst/>
            <a:gdLst/>
            <a:ahLst/>
            <a:cxnLst/>
            <a:rect l="l" t="t" r="r" b="b"/>
            <a:pathLst>
              <a:path w="719074" h="179324">
                <a:moveTo>
                  <a:pt x="359803" y="170808"/>
                </a:moveTo>
                <a:lnTo>
                  <a:pt x="361908" y="154248"/>
                </a:lnTo>
                <a:lnTo>
                  <a:pt x="365944" y="138919"/>
                </a:lnTo>
                <a:lnTo>
                  <a:pt x="371710" y="125123"/>
                </a:lnTo>
                <a:lnTo>
                  <a:pt x="379006" y="113159"/>
                </a:lnTo>
                <a:lnTo>
                  <a:pt x="387631" y="103331"/>
                </a:lnTo>
                <a:lnTo>
                  <a:pt x="397385" y="95937"/>
                </a:lnTo>
                <a:lnTo>
                  <a:pt x="408069" y="91281"/>
                </a:lnTo>
                <a:lnTo>
                  <a:pt x="419481" y="89662"/>
                </a:lnTo>
                <a:lnTo>
                  <a:pt x="659129" y="89662"/>
                </a:lnTo>
                <a:lnTo>
                  <a:pt x="664828" y="89263"/>
                </a:lnTo>
                <a:lnTo>
                  <a:pt x="675906" y="86110"/>
                </a:lnTo>
                <a:lnTo>
                  <a:pt x="686157" y="80068"/>
                </a:lnTo>
                <a:lnTo>
                  <a:pt x="695380" y="71438"/>
                </a:lnTo>
                <a:lnTo>
                  <a:pt x="703376" y="60520"/>
                </a:lnTo>
                <a:lnTo>
                  <a:pt x="709943" y="47616"/>
                </a:lnTo>
                <a:lnTo>
                  <a:pt x="714882" y="33028"/>
                </a:lnTo>
                <a:lnTo>
                  <a:pt x="717992" y="17055"/>
                </a:lnTo>
                <a:lnTo>
                  <a:pt x="719074" y="0"/>
                </a:lnTo>
              </a:path>
              <a:path w="719074" h="179324">
                <a:moveTo>
                  <a:pt x="299593" y="89662"/>
                </a:moveTo>
                <a:lnTo>
                  <a:pt x="305271" y="90060"/>
                </a:lnTo>
                <a:lnTo>
                  <a:pt x="316323" y="93213"/>
                </a:lnTo>
                <a:lnTo>
                  <a:pt x="326564" y="99255"/>
                </a:lnTo>
                <a:lnTo>
                  <a:pt x="335789" y="107885"/>
                </a:lnTo>
                <a:lnTo>
                  <a:pt x="343794" y="118803"/>
                </a:lnTo>
                <a:lnTo>
                  <a:pt x="350375" y="131707"/>
                </a:lnTo>
                <a:lnTo>
                  <a:pt x="355329" y="146295"/>
                </a:lnTo>
                <a:lnTo>
                  <a:pt x="358451" y="162268"/>
                </a:lnTo>
                <a:lnTo>
                  <a:pt x="359537" y="179324"/>
                </a:lnTo>
                <a:lnTo>
                  <a:pt x="359803" y="170808"/>
                </a:lnTo>
              </a:path>
              <a:path w="719074" h="179324">
                <a:moveTo>
                  <a:pt x="0" y="0"/>
                </a:moveTo>
                <a:lnTo>
                  <a:pt x="260" y="8426"/>
                </a:lnTo>
                <a:lnTo>
                  <a:pt x="2356" y="25002"/>
                </a:lnTo>
                <a:lnTo>
                  <a:pt x="6385" y="40346"/>
                </a:lnTo>
                <a:lnTo>
                  <a:pt x="12143" y="54158"/>
                </a:lnTo>
                <a:lnTo>
                  <a:pt x="19429" y="66135"/>
                </a:lnTo>
                <a:lnTo>
                  <a:pt x="28042" y="75975"/>
                </a:lnTo>
                <a:lnTo>
                  <a:pt x="37778" y="83378"/>
                </a:lnTo>
                <a:lnTo>
                  <a:pt x="48437" y="88040"/>
                </a:lnTo>
                <a:lnTo>
                  <a:pt x="59816" y="89662"/>
                </a:lnTo>
                <a:lnTo>
                  <a:pt x="299593" y="89662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32426" y="4868799"/>
            <a:ext cx="719074" cy="179450"/>
          </a:xfrm>
          <a:custGeom>
            <a:avLst/>
            <a:gdLst/>
            <a:ahLst/>
            <a:cxnLst/>
            <a:rect l="l" t="t" r="r" b="b"/>
            <a:pathLst>
              <a:path w="719074" h="179450">
                <a:moveTo>
                  <a:pt x="717992" y="162395"/>
                </a:moveTo>
                <a:lnTo>
                  <a:pt x="714882" y="146422"/>
                </a:lnTo>
                <a:lnTo>
                  <a:pt x="709943" y="131834"/>
                </a:lnTo>
                <a:lnTo>
                  <a:pt x="703376" y="118930"/>
                </a:lnTo>
                <a:lnTo>
                  <a:pt x="695380" y="108012"/>
                </a:lnTo>
                <a:lnTo>
                  <a:pt x="686157" y="99382"/>
                </a:lnTo>
                <a:lnTo>
                  <a:pt x="675906" y="93340"/>
                </a:lnTo>
                <a:lnTo>
                  <a:pt x="664828" y="90187"/>
                </a:lnTo>
                <a:lnTo>
                  <a:pt x="659129" y="89788"/>
                </a:lnTo>
                <a:lnTo>
                  <a:pt x="419481" y="89788"/>
                </a:lnTo>
                <a:lnTo>
                  <a:pt x="408080" y="88172"/>
                </a:lnTo>
                <a:lnTo>
                  <a:pt x="397406" y="83523"/>
                </a:lnTo>
                <a:lnTo>
                  <a:pt x="387658" y="76139"/>
                </a:lnTo>
                <a:lnTo>
                  <a:pt x="379037" y="66320"/>
                </a:lnTo>
                <a:lnTo>
                  <a:pt x="371742" y="54365"/>
                </a:lnTo>
                <a:lnTo>
                  <a:pt x="365973" y="40572"/>
                </a:lnTo>
                <a:lnTo>
                  <a:pt x="361930" y="25241"/>
                </a:lnTo>
                <a:lnTo>
                  <a:pt x="359811" y="8670"/>
                </a:lnTo>
                <a:lnTo>
                  <a:pt x="359537" y="0"/>
                </a:lnTo>
                <a:lnTo>
                  <a:pt x="358453" y="17079"/>
                </a:lnTo>
                <a:lnTo>
                  <a:pt x="355337" y="33068"/>
                </a:lnTo>
                <a:lnTo>
                  <a:pt x="350392" y="47669"/>
                </a:lnTo>
                <a:lnTo>
                  <a:pt x="343823" y="60581"/>
                </a:lnTo>
                <a:lnTo>
                  <a:pt x="335831" y="71508"/>
                </a:lnTo>
                <a:lnTo>
                  <a:pt x="326621" y="80148"/>
                </a:lnTo>
                <a:lnTo>
                  <a:pt x="316397" y="86204"/>
                </a:lnTo>
                <a:lnTo>
                  <a:pt x="305360" y="89377"/>
                </a:lnTo>
                <a:lnTo>
                  <a:pt x="299593" y="89788"/>
                </a:lnTo>
              </a:path>
              <a:path w="719074" h="179450">
                <a:moveTo>
                  <a:pt x="719074" y="179450"/>
                </a:moveTo>
                <a:lnTo>
                  <a:pt x="717992" y="162395"/>
                </a:lnTo>
              </a:path>
              <a:path w="719074" h="179450">
                <a:moveTo>
                  <a:pt x="299593" y="89788"/>
                </a:moveTo>
                <a:lnTo>
                  <a:pt x="59816" y="89788"/>
                </a:lnTo>
                <a:lnTo>
                  <a:pt x="48437" y="91410"/>
                </a:lnTo>
                <a:lnTo>
                  <a:pt x="37778" y="96072"/>
                </a:lnTo>
                <a:lnTo>
                  <a:pt x="28042" y="103475"/>
                </a:lnTo>
                <a:lnTo>
                  <a:pt x="19429" y="113315"/>
                </a:lnTo>
                <a:lnTo>
                  <a:pt x="12143" y="125292"/>
                </a:lnTo>
                <a:lnTo>
                  <a:pt x="6385" y="139104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92725" y="4346575"/>
            <a:ext cx="0" cy="509524"/>
          </a:xfrm>
          <a:custGeom>
            <a:avLst/>
            <a:gdLst/>
            <a:ahLst/>
            <a:cxnLst/>
            <a:rect l="l" t="t" r="r" b="b"/>
            <a:pathLst>
              <a:path h="509524">
                <a:moveTo>
                  <a:pt x="0" y="0"/>
                </a:moveTo>
                <a:lnTo>
                  <a:pt x="0" y="509524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90976" y="4149725"/>
            <a:ext cx="1081024" cy="179324"/>
          </a:xfrm>
          <a:custGeom>
            <a:avLst/>
            <a:gdLst/>
            <a:ahLst/>
            <a:cxnLst/>
            <a:rect l="l" t="t" r="r" b="b"/>
            <a:pathLst>
              <a:path w="1081024" h="179324">
                <a:moveTo>
                  <a:pt x="1081024" y="0"/>
                </a:moveTo>
                <a:lnTo>
                  <a:pt x="1079942" y="17055"/>
                </a:lnTo>
                <a:lnTo>
                  <a:pt x="1076832" y="33028"/>
                </a:lnTo>
                <a:lnTo>
                  <a:pt x="1065326" y="60520"/>
                </a:lnTo>
                <a:lnTo>
                  <a:pt x="1048107" y="80068"/>
                </a:lnTo>
                <a:lnTo>
                  <a:pt x="1026778" y="89263"/>
                </a:lnTo>
                <a:lnTo>
                  <a:pt x="1021079" y="89662"/>
                </a:lnTo>
                <a:lnTo>
                  <a:pt x="600456" y="89662"/>
                </a:lnTo>
                <a:lnTo>
                  <a:pt x="589044" y="91281"/>
                </a:lnTo>
                <a:lnTo>
                  <a:pt x="578360" y="95937"/>
                </a:lnTo>
                <a:lnTo>
                  <a:pt x="568606" y="103331"/>
                </a:lnTo>
                <a:lnTo>
                  <a:pt x="559981" y="113159"/>
                </a:lnTo>
                <a:lnTo>
                  <a:pt x="552685" y="125123"/>
                </a:lnTo>
                <a:lnTo>
                  <a:pt x="546919" y="138919"/>
                </a:lnTo>
                <a:lnTo>
                  <a:pt x="542883" y="154248"/>
                </a:lnTo>
                <a:lnTo>
                  <a:pt x="540778" y="170808"/>
                </a:lnTo>
                <a:lnTo>
                  <a:pt x="540512" y="179324"/>
                </a:lnTo>
                <a:lnTo>
                  <a:pt x="539426" y="162268"/>
                </a:lnTo>
                <a:lnTo>
                  <a:pt x="536304" y="146295"/>
                </a:lnTo>
                <a:lnTo>
                  <a:pt x="524769" y="118803"/>
                </a:lnTo>
                <a:lnTo>
                  <a:pt x="507539" y="99255"/>
                </a:lnTo>
                <a:lnTo>
                  <a:pt x="486246" y="90060"/>
                </a:lnTo>
                <a:lnTo>
                  <a:pt x="480568" y="89662"/>
                </a:lnTo>
                <a:lnTo>
                  <a:pt x="59816" y="89662"/>
                </a:lnTo>
                <a:lnTo>
                  <a:pt x="48437" y="88040"/>
                </a:lnTo>
                <a:lnTo>
                  <a:pt x="37778" y="83378"/>
                </a:lnTo>
                <a:lnTo>
                  <a:pt x="28042" y="75975"/>
                </a:lnTo>
                <a:lnTo>
                  <a:pt x="19429" y="66135"/>
                </a:lnTo>
                <a:lnTo>
                  <a:pt x="12143" y="54158"/>
                </a:lnTo>
                <a:lnTo>
                  <a:pt x="6385" y="40346"/>
                </a:lnTo>
                <a:lnTo>
                  <a:pt x="2356" y="25002"/>
                </a:lnTo>
                <a:lnTo>
                  <a:pt x="260" y="8426"/>
                </a:lnTo>
                <a:lnTo>
                  <a:pt x="0" y="0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90976" y="4868799"/>
            <a:ext cx="1081024" cy="179450"/>
          </a:xfrm>
          <a:custGeom>
            <a:avLst/>
            <a:gdLst/>
            <a:ahLst/>
            <a:cxnLst/>
            <a:rect l="l" t="t" r="r" b="b"/>
            <a:pathLst>
              <a:path w="1081024" h="179450">
                <a:moveTo>
                  <a:pt x="1081024" y="179450"/>
                </a:moveTo>
                <a:lnTo>
                  <a:pt x="1079942" y="162395"/>
                </a:lnTo>
                <a:lnTo>
                  <a:pt x="1076832" y="146422"/>
                </a:lnTo>
                <a:lnTo>
                  <a:pt x="1065326" y="118930"/>
                </a:lnTo>
                <a:lnTo>
                  <a:pt x="1048107" y="99382"/>
                </a:lnTo>
                <a:lnTo>
                  <a:pt x="1026778" y="90187"/>
                </a:lnTo>
                <a:lnTo>
                  <a:pt x="1021079" y="89788"/>
                </a:lnTo>
                <a:lnTo>
                  <a:pt x="600456" y="89788"/>
                </a:lnTo>
                <a:lnTo>
                  <a:pt x="589055" y="88172"/>
                </a:lnTo>
                <a:lnTo>
                  <a:pt x="578381" y="83523"/>
                </a:lnTo>
                <a:lnTo>
                  <a:pt x="568633" y="76139"/>
                </a:lnTo>
                <a:lnTo>
                  <a:pt x="560012" y="66320"/>
                </a:lnTo>
                <a:lnTo>
                  <a:pt x="552717" y="54365"/>
                </a:lnTo>
                <a:lnTo>
                  <a:pt x="546948" y="40572"/>
                </a:lnTo>
                <a:lnTo>
                  <a:pt x="542905" y="25241"/>
                </a:lnTo>
                <a:lnTo>
                  <a:pt x="540786" y="8670"/>
                </a:lnTo>
                <a:lnTo>
                  <a:pt x="540512" y="0"/>
                </a:lnTo>
                <a:lnTo>
                  <a:pt x="539428" y="17079"/>
                </a:lnTo>
                <a:lnTo>
                  <a:pt x="536312" y="33068"/>
                </a:lnTo>
                <a:lnTo>
                  <a:pt x="524798" y="60581"/>
                </a:lnTo>
                <a:lnTo>
                  <a:pt x="507596" y="80148"/>
                </a:lnTo>
                <a:lnTo>
                  <a:pt x="486335" y="89377"/>
                </a:lnTo>
                <a:lnTo>
                  <a:pt x="480568" y="89788"/>
                </a:lnTo>
                <a:lnTo>
                  <a:pt x="59816" y="89788"/>
                </a:lnTo>
                <a:lnTo>
                  <a:pt x="48437" y="91410"/>
                </a:lnTo>
                <a:lnTo>
                  <a:pt x="37778" y="96072"/>
                </a:lnTo>
                <a:lnTo>
                  <a:pt x="28042" y="103475"/>
                </a:lnTo>
                <a:lnTo>
                  <a:pt x="19429" y="113315"/>
                </a:lnTo>
                <a:lnTo>
                  <a:pt x="12143" y="125292"/>
                </a:lnTo>
                <a:lnTo>
                  <a:pt x="6385" y="139104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32630" y="4346575"/>
            <a:ext cx="0" cy="509524"/>
          </a:xfrm>
          <a:custGeom>
            <a:avLst/>
            <a:gdLst/>
            <a:ahLst/>
            <a:cxnLst/>
            <a:rect l="l" t="t" r="r" b="b"/>
            <a:pathLst>
              <a:path h="509524">
                <a:moveTo>
                  <a:pt x="0" y="0"/>
                </a:moveTo>
                <a:lnTo>
                  <a:pt x="0" y="509524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51226" y="4149725"/>
            <a:ext cx="430149" cy="179324"/>
          </a:xfrm>
          <a:custGeom>
            <a:avLst/>
            <a:gdLst/>
            <a:ahLst/>
            <a:cxnLst/>
            <a:rect l="l" t="t" r="r" b="b"/>
            <a:pathLst>
              <a:path w="430149" h="179324">
                <a:moveTo>
                  <a:pt x="430149" y="0"/>
                </a:moveTo>
                <a:lnTo>
                  <a:pt x="429067" y="17055"/>
                </a:lnTo>
                <a:lnTo>
                  <a:pt x="425957" y="33028"/>
                </a:lnTo>
                <a:lnTo>
                  <a:pt x="421018" y="47616"/>
                </a:lnTo>
                <a:lnTo>
                  <a:pt x="414451" y="60520"/>
                </a:lnTo>
                <a:lnTo>
                  <a:pt x="406455" y="71438"/>
                </a:lnTo>
                <a:lnTo>
                  <a:pt x="397232" y="80068"/>
                </a:lnTo>
                <a:lnTo>
                  <a:pt x="386981" y="86110"/>
                </a:lnTo>
                <a:lnTo>
                  <a:pt x="375903" y="89263"/>
                </a:lnTo>
                <a:lnTo>
                  <a:pt x="370204" y="89662"/>
                </a:lnTo>
                <a:lnTo>
                  <a:pt x="274955" y="89662"/>
                </a:lnTo>
                <a:lnTo>
                  <a:pt x="263578" y="91281"/>
                </a:lnTo>
                <a:lnTo>
                  <a:pt x="252912" y="95937"/>
                </a:lnTo>
                <a:lnTo>
                  <a:pt x="243161" y="103331"/>
                </a:lnTo>
                <a:lnTo>
                  <a:pt x="234530" y="113159"/>
                </a:lnTo>
                <a:lnTo>
                  <a:pt x="227222" y="125123"/>
                </a:lnTo>
                <a:lnTo>
                  <a:pt x="221441" y="138919"/>
                </a:lnTo>
                <a:lnTo>
                  <a:pt x="217392" y="154248"/>
                </a:lnTo>
                <a:lnTo>
                  <a:pt x="215278" y="170808"/>
                </a:lnTo>
                <a:lnTo>
                  <a:pt x="215011" y="179324"/>
                </a:lnTo>
                <a:lnTo>
                  <a:pt x="213929" y="162268"/>
                </a:lnTo>
                <a:lnTo>
                  <a:pt x="210819" y="146295"/>
                </a:lnTo>
                <a:lnTo>
                  <a:pt x="205880" y="131707"/>
                </a:lnTo>
                <a:lnTo>
                  <a:pt x="199313" y="118803"/>
                </a:lnTo>
                <a:lnTo>
                  <a:pt x="191317" y="107885"/>
                </a:lnTo>
                <a:lnTo>
                  <a:pt x="182094" y="99255"/>
                </a:lnTo>
                <a:lnTo>
                  <a:pt x="171843" y="93213"/>
                </a:lnTo>
                <a:lnTo>
                  <a:pt x="160765" y="90060"/>
                </a:lnTo>
                <a:lnTo>
                  <a:pt x="155067" y="89662"/>
                </a:lnTo>
                <a:lnTo>
                  <a:pt x="59817" y="89662"/>
                </a:lnTo>
                <a:lnTo>
                  <a:pt x="48437" y="88040"/>
                </a:lnTo>
                <a:lnTo>
                  <a:pt x="37778" y="83378"/>
                </a:lnTo>
                <a:lnTo>
                  <a:pt x="28042" y="75975"/>
                </a:lnTo>
                <a:lnTo>
                  <a:pt x="19429" y="66135"/>
                </a:lnTo>
                <a:lnTo>
                  <a:pt x="12143" y="54158"/>
                </a:lnTo>
                <a:lnTo>
                  <a:pt x="6385" y="40346"/>
                </a:lnTo>
                <a:lnTo>
                  <a:pt x="2356" y="25002"/>
                </a:lnTo>
                <a:lnTo>
                  <a:pt x="260" y="8426"/>
                </a:lnTo>
                <a:lnTo>
                  <a:pt x="0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51226" y="4868799"/>
            <a:ext cx="430149" cy="179450"/>
          </a:xfrm>
          <a:custGeom>
            <a:avLst/>
            <a:gdLst/>
            <a:ahLst/>
            <a:cxnLst/>
            <a:rect l="l" t="t" r="r" b="b"/>
            <a:pathLst>
              <a:path w="430149" h="179450">
                <a:moveTo>
                  <a:pt x="430149" y="179450"/>
                </a:moveTo>
                <a:lnTo>
                  <a:pt x="429067" y="162395"/>
                </a:lnTo>
                <a:lnTo>
                  <a:pt x="425957" y="146422"/>
                </a:lnTo>
                <a:lnTo>
                  <a:pt x="421018" y="131834"/>
                </a:lnTo>
                <a:lnTo>
                  <a:pt x="414451" y="118930"/>
                </a:lnTo>
                <a:lnTo>
                  <a:pt x="406455" y="108012"/>
                </a:lnTo>
                <a:lnTo>
                  <a:pt x="397232" y="99382"/>
                </a:lnTo>
                <a:lnTo>
                  <a:pt x="386981" y="93340"/>
                </a:lnTo>
                <a:lnTo>
                  <a:pt x="375903" y="90187"/>
                </a:lnTo>
                <a:lnTo>
                  <a:pt x="370204" y="89788"/>
                </a:lnTo>
                <a:lnTo>
                  <a:pt x="274955" y="89788"/>
                </a:lnTo>
                <a:lnTo>
                  <a:pt x="263588" y="88172"/>
                </a:lnTo>
                <a:lnTo>
                  <a:pt x="252932" y="83523"/>
                </a:lnTo>
                <a:lnTo>
                  <a:pt x="243188" y="76139"/>
                </a:lnTo>
                <a:lnTo>
                  <a:pt x="234561" y="66320"/>
                </a:lnTo>
                <a:lnTo>
                  <a:pt x="227254" y="54365"/>
                </a:lnTo>
                <a:lnTo>
                  <a:pt x="221471" y="40572"/>
                </a:lnTo>
                <a:lnTo>
                  <a:pt x="217413" y="25241"/>
                </a:lnTo>
                <a:lnTo>
                  <a:pt x="215287" y="8670"/>
                </a:lnTo>
                <a:lnTo>
                  <a:pt x="215011" y="0"/>
                </a:lnTo>
                <a:lnTo>
                  <a:pt x="213931" y="17079"/>
                </a:lnTo>
                <a:lnTo>
                  <a:pt x="210827" y="33068"/>
                </a:lnTo>
                <a:lnTo>
                  <a:pt x="205897" y="47669"/>
                </a:lnTo>
                <a:lnTo>
                  <a:pt x="199341" y="60581"/>
                </a:lnTo>
                <a:lnTo>
                  <a:pt x="191359" y="71508"/>
                </a:lnTo>
                <a:lnTo>
                  <a:pt x="182151" y="80148"/>
                </a:lnTo>
                <a:lnTo>
                  <a:pt x="171916" y="86204"/>
                </a:lnTo>
                <a:lnTo>
                  <a:pt x="160854" y="89377"/>
                </a:lnTo>
                <a:lnTo>
                  <a:pt x="155067" y="89788"/>
                </a:lnTo>
                <a:lnTo>
                  <a:pt x="59817" y="89788"/>
                </a:lnTo>
                <a:lnTo>
                  <a:pt x="48437" y="91410"/>
                </a:lnTo>
                <a:lnTo>
                  <a:pt x="37778" y="96072"/>
                </a:lnTo>
                <a:lnTo>
                  <a:pt x="28042" y="103475"/>
                </a:lnTo>
                <a:lnTo>
                  <a:pt x="19429" y="113315"/>
                </a:lnTo>
                <a:lnTo>
                  <a:pt x="12143" y="125292"/>
                </a:lnTo>
                <a:lnTo>
                  <a:pt x="6385" y="139104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4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66745" y="4346575"/>
            <a:ext cx="0" cy="509524"/>
          </a:xfrm>
          <a:custGeom>
            <a:avLst/>
            <a:gdLst/>
            <a:ahLst/>
            <a:cxnLst/>
            <a:rect l="l" t="t" r="r" b="b"/>
            <a:pathLst>
              <a:path h="509524">
                <a:moveTo>
                  <a:pt x="0" y="0"/>
                </a:moveTo>
                <a:lnTo>
                  <a:pt x="0" y="509524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8175" y="3347466"/>
            <a:ext cx="370459" cy="370459"/>
          </a:xfrm>
          <a:custGeom>
            <a:avLst/>
            <a:gdLst/>
            <a:ahLst/>
            <a:cxnLst/>
            <a:rect l="l" t="t" r="r" b="b"/>
            <a:pathLst>
              <a:path w="370459" h="370459">
                <a:moveTo>
                  <a:pt x="90870" y="259272"/>
                </a:moveTo>
                <a:lnTo>
                  <a:pt x="50546" y="218948"/>
                </a:lnTo>
                <a:lnTo>
                  <a:pt x="0" y="370459"/>
                </a:lnTo>
                <a:lnTo>
                  <a:pt x="151511" y="319913"/>
                </a:lnTo>
                <a:lnTo>
                  <a:pt x="111124" y="279527"/>
                </a:lnTo>
                <a:lnTo>
                  <a:pt x="100964" y="289687"/>
                </a:lnTo>
                <a:lnTo>
                  <a:pt x="80772" y="269367"/>
                </a:lnTo>
                <a:lnTo>
                  <a:pt x="90870" y="259272"/>
                </a:lnTo>
                <a:close/>
              </a:path>
              <a:path w="370459" h="370459">
                <a:moveTo>
                  <a:pt x="80772" y="269367"/>
                </a:moveTo>
                <a:lnTo>
                  <a:pt x="100964" y="289687"/>
                </a:lnTo>
                <a:lnTo>
                  <a:pt x="111124" y="279527"/>
                </a:lnTo>
                <a:lnTo>
                  <a:pt x="370459" y="20193"/>
                </a:lnTo>
                <a:lnTo>
                  <a:pt x="350265" y="0"/>
                </a:lnTo>
                <a:lnTo>
                  <a:pt x="90870" y="259272"/>
                </a:lnTo>
                <a:lnTo>
                  <a:pt x="80772" y="26936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66340" y="3361690"/>
            <a:ext cx="370459" cy="370459"/>
          </a:xfrm>
          <a:custGeom>
            <a:avLst/>
            <a:gdLst/>
            <a:ahLst/>
            <a:cxnLst/>
            <a:rect l="l" t="t" r="r" b="b"/>
            <a:pathLst>
              <a:path w="370459" h="370459">
                <a:moveTo>
                  <a:pt x="269494" y="289687"/>
                </a:moveTo>
                <a:lnTo>
                  <a:pt x="259395" y="279592"/>
                </a:lnTo>
                <a:lnTo>
                  <a:pt x="218948" y="320040"/>
                </a:lnTo>
                <a:lnTo>
                  <a:pt x="370459" y="370459"/>
                </a:lnTo>
                <a:lnTo>
                  <a:pt x="269494" y="289687"/>
                </a:lnTo>
                <a:close/>
              </a:path>
              <a:path w="370459" h="370459">
                <a:moveTo>
                  <a:pt x="320040" y="218948"/>
                </a:moveTo>
                <a:lnTo>
                  <a:pt x="279592" y="259395"/>
                </a:lnTo>
                <a:lnTo>
                  <a:pt x="289687" y="269494"/>
                </a:lnTo>
                <a:lnTo>
                  <a:pt x="320040" y="218948"/>
                </a:lnTo>
                <a:close/>
              </a:path>
              <a:path w="370459" h="370459">
                <a:moveTo>
                  <a:pt x="20320" y="0"/>
                </a:moveTo>
                <a:lnTo>
                  <a:pt x="0" y="20320"/>
                </a:lnTo>
                <a:lnTo>
                  <a:pt x="259395" y="279592"/>
                </a:lnTo>
                <a:lnTo>
                  <a:pt x="269494" y="289687"/>
                </a:lnTo>
                <a:lnTo>
                  <a:pt x="370459" y="370459"/>
                </a:lnTo>
                <a:lnTo>
                  <a:pt x="320040" y="218948"/>
                </a:lnTo>
                <a:lnTo>
                  <a:pt x="289687" y="269494"/>
                </a:lnTo>
                <a:lnTo>
                  <a:pt x="279592" y="259395"/>
                </a:lnTo>
                <a:lnTo>
                  <a:pt x="20320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41951" y="2708275"/>
            <a:ext cx="719074" cy="179324"/>
          </a:xfrm>
          <a:custGeom>
            <a:avLst/>
            <a:gdLst/>
            <a:ahLst/>
            <a:cxnLst/>
            <a:rect l="l" t="t" r="r" b="b"/>
            <a:pathLst>
              <a:path w="719074" h="179324">
                <a:moveTo>
                  <a:pt x="359803" y="170808"/>
                </a:moveTo>
                <a:lnTo>
                  <a:pt x="361908" y="154248"/>
                </a:lnTo>
                <a:lnTo>
                  <a:pt x="365944" y="138919"/>
                </a:lnTo>
                <a:lnTo>
                  <a:pt x="371710" y="125123"/>
                </a:lnTo>
                <a:lnTo>
                  <a:pt x="379006" y="113159"/>
                </a:lnTo>
                <a:lnTo>
                  <a:pt x="387631" y="103331"/>
                </a:lnTo>
                <a:lnTo>
                  <a:pt x="397385" y="95937"/>
                </a:lnTo>
                <a:lnTo>
                  <a:pt x="408069" y="91281"/>
                </a:lnTo>
                <a:lnTo>
                  <a:pt x="419481" y="89662"/>
                </a:lnTo>
                <a:lnTo>
                  <a:pt x="659129" y="89662"/>
                </a:lnTo>
                <a:lnTo>
                  <a:pt x="664828" y="89263"/>
                </a:lnTo>
                <a:lnTo>
                  <a:pt x="675906" y="86110"/>
                </a:lnTo>
                <a:lnTo>
                  <a:pt x="686157" y="80068"/>
                </a:lnTo>
                <a:lnTo>
                  <a:pt x="695380" y="71438"/>
                </a:lnTo>
                <a:lnTo>
                  <a:pt x="703376" y="60520"/>
                </a:lnTo>
                <a:lnTo>
                  <a:pt x="709943" y="47616"/>
                </a:lnTo>
                <a:lnTo>
                  <a:pt x="714882" y="33028"/>
                </a:lnTo>
                <a:lnTo>
                  <a:pt x="717992" y="17055"/>
                </a:lnTo>
                <a:lnTo>
                  <a:pt x="719074" y="0"/>
                </a:lnTo>
              </a:path>
              <a:path w="719074" h="179324">
                <a:moveTo>
                  <a:pt x="299593" y="89662"/>
                </a:moveTo>
                <a:lnTo>
                  <a:pt x="305271" y="90060"/>
                </a:lnTo>
                <a:lnTo>
                  <a:pt x="316323" y="93213"/>
                </a:lnTo>
                <a:lnTo>
                  <a:pt x="326564" y="99255"/>
                </a:lnTo>
                <a:lnTo>
                  <a:pt x="335789" y="107885"/>
                </a:lnTo>
                <a:lnTo>
                  <a:pt x="343794" y="118803"/>
                </a:lnTo>
                <a:lnTo>
                  <a:pt x="350375" y="131707"/>
                </a:lnTo>
                <a:lnTo>
                  <a:pt x="355329" y="146295"/>
                </a:lnTo>
                <a:lnTo>
                  <a:pt x="358451" y="162268"/>
                </a:lnTo>
                <a:lnTo>
                  <a:pt x="359537" y="179324"/>
                </a:lnTo>
                <a:lnTo>
                  <a:pt x="359803" y="170808"/>
                </a:lnTo>
              </a:path>
              <a:path w="719074" h="179324">
                <a:moveTo>
                  <a:pt x="0" y="0"/>
                </a:moveTo>
                <a:lnTo>
                  <a:pt x="260" y="8426"/>
                </a:lnTo>
                <a:lnTo>
                  <a:pt x="2356" y="25002"/>
                </a:lnTo>
                <a:lnTo>
                  <a:pt x="6385" y="40346"/>
                </a:lnTo>
                <a:lnTo>
                  <a:pt x="12143" y="54158"/>
                </a:lnTo>
                <a:lnTo>
                  <a:pt x="19429" y="66135"/>
                </a:lnTo>
                <a:lnTo>
                  <a:pt x="28042" y="75975"/>
                </a:lnTo>
                <a:lnTo>
                  <a:pt x="37778" y="83378"/>
                </a:lnTo>
                <a:lnTo>
                  <a:pt x="48437" y="88040"/>
                </a:lnTo>
                <a:lnTo>
                  <a:pt x="59816" y="89662"/>
                </a:lnTo>
                <a:lnTo>
                  <a:pt x="299593" y="89662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41951" y="3427349"/>
            <a:ext cx="719074" cy="179450"/>
          </a:xfrm>
          <a:custGeom>
            <a:avLst/>
            <a:gdLst/>
            <a:ahLst/>
            <a:cxnLst/>
            <a:rect l="l" t="t" r="r" b="b"/>
            <a:pathLst>
              <a:path w="719074" h="179450">
                <a:moveTo>
                  <a:pt x="717992" y="162395"/>
                </a:moveTo>
                <a:lnTo>
                  <a:pt x="714882" y="146422"/>
                </a:lnTo>
                <a:lnTo>
                  <a:pt x="709943" y="131834"/>
                </a:lnTo>
                <a:lnTo>
                  <a:pt x="703376" y="118930"/>
                </a:lnTo>
                <a:lnTo>
                  <a:pt x="695380" y="108012"/>
                </a:lnTo>
                <a:lnTo>
                  <a:pt x="686157" y="99382"/>
                </a:lnTo>
                <a:lnTo>
                  <a:pt x="675906" y="93340"/>
                </a:lnTo>
                <a:lnTo>
                  <a:pt x="664828" y="90187"/>
                </a:lnTo>
                <a:lnTo>
                  <a:pt x="659129" y="89788"/>
                </a:lnTo>
                <a:lnTo>
                  <a:pt x="419481" y="89788"/>
                </a:lnTo>
                <a:lnTo>
                  <a:pt x="408080" y="88172"/>
                </a:lnTo>
                <a:lnTo>
                  <a:pt x="397406" y="83523"/>
                </a:lnTo>
                <a:lnTo>
                  <a:pt x="387658" y="76139"/>
                </a:lnTo>
                <a:lnTo>
                  <a:pt x="379037" y="66320"/>
                </a:lnTo>
                <a:lnTo>
                  <a:pt x="371742" y="54365"/>
                </a:lnTo>
                <a:lnTo>
                  <a:pt x="365973" y="40572"/>
                </a:lnTo>
                <a:lnTo>
                  <a:pt x="361930" y="25241"/>
                </a:lnTo>
                <a:lnTo>
                  <a:pt x="359811" y="8670"/>
                </a:lnTo>
                <a:lnTo>
                  <a:pt x="359537" y="0"/>
                </a:lnTo>
                <a:lnTo>
                  <a:pt x="358453" y="17079"/>
                </a:lnTo>
                <a:lnTo>
                  <a:pt x="355337" y="33068"/>
                </a:lnTo>
                <a:lnTo>
                  <a:pt x="350392" y="47669"/>
                </a:lnTo>
                <a:lnTo>
                  <a:pt x="343823" y="60581"/>
                </a:lnTo>
                <a:lnTo>
                  <a:pt x="335831" y="71508"/>
                </a:lnTo>
                <a:lnTo>
                  <a:pt x="326621" y="80148"/>
                </a:lnTo>
                <a:lnTo>
                  <a:pt x="316397" y="86204"/>
                </a:lnTo>
                <a:lnTo>
                  <a:pt x="305360" y="89377"/>
                </a:lnTo>
                <a:lnTo>
                  <a:pt x="299593" y="89788"/>
                </a:lnTo>
              </a:path>
              <a:path w="719074" h="179450">
                <a:moveTo>
                  <a:pt x="719074" y="179450"/>
                </a:moveTo>
                <a:lnTo>
                  <a:pt x="717992" y="162395"/>
                </a:lnTo>
              </a:path>
              <a:path w="719074" h="179450">
                <a:moveTo>
                  <a:pt x="299593" y="89788"/>
                </a:moveTo>
                <a:lnTo>
                  <a:pt x="59816" y="89788"/>
                </a:lnTo>
                <a:lnTo>
                  <a:pt x="48437" y="91410"/>
                </a:lnTo>
                <a:lnTo>
                  <a:pt x="37778" y="96072"/>
                </a:lnTo>
                <a:lnTo>
                  <a:pt x="28042" y="103475"/>
                </a:lnTo>
                <a:lnTo>
                  <a:pt x="19429" y="113315"/>
                </a:lnTo>
                <a:lnTo>
                  <a:pt x="12143" y="125292"/>
                </a:lnTo>
                <a:lnTo>
                  <a:pt x="6385" y="139104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02250" y="2905125"/>
            <a:ext cx="0" cy="509650"/>
          </a:xfrm>
          <a:custGeom>
            <a:avLst/>
            <a:gdLst/>
            <a:ahLst/>
            <a:cxnLst/>
            <a:rect l="l" t="t" r="r" b="b"/>
            <a:pathLst>
              <a:path h="509650">
                <a:moveTo>
                  <a:pt x="0" y="0"/>
                </a:moveTo>
                <a:lnTo>
                  <a:pt x="0" y="50965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52926" y="2708275"/>
            <a:ext cx="719074" cy="179324"/>
          </a:xfrm>
          <a:custGeom>
            <a:avLst/>
            <a:gdLst/>
            <a:ahLst/>
            <a:cxnLst/>
            <a:rect l="l" t="t" r="r" b="b"/>
            <a:pathLst>
              <a:path w="719074" h="179324">
                <a:moveTo>
                  <a:pt x="719074" y="0"/>
                </a:moveTo>
                <a:lnTo>
                  <a:pt x="717992" y="17055"/>
                </a:lnTo>
                <a:lnTo>
                  <a:pt x="714882" y="33028"/>
                </a:lnTo>
                <a:lnTo>
                  <a:pt x="709943" y="47616"/>
                </a:lnTo>
                <a:lnTo>
                  <a:pt x="703376" y="60520"/>
                </a:lnTo>
                <a:lnTo>
                  <a:pt x="695380" y="71438"/>
                </a:lnTo>
                <a:lnTo>
                  <a:pt x="686157" y="80068"/>
                </a:lnTo>
                <a:lnTo>
                  <a:pt x="675906" y="86110"/>
                </a:lnTo>
                <a:lnTo>
                  <a:pt x="664828" y="89263"/>
                </a:lnTo>
                <a:lnTo>
                  <a:pt x="659129" y="89662"/>
                </a:lnTo>
                <a:lnTo>
                  <a:pt x="419481" y="89662"/>
                </a:lnTo>
                <a:lnTo>
                  <a:pt x="408069" y="91281"/>
                </a:lnTo>
                <a:lnTo>
                  <a:pt x="397385" y="95937"/>
                </a:lnTo>
                <a:lnTo>
                  <a:pt x="387631" y="103331"/>
                </a:lnTo>
                <a:lnTo>
                  <a:pt x="379006" y="113159"/>
                </a:lnTo>
                <a:lnTo>
                  <a:pt x="371710" y="125123"/>
                </a:lnTo>
                <a:lnTo>
                  <a:pt x="365944" y="138919"/>
                </a:lnTo>
                <a:lnTo>
                  <a:pt x="361908" y="154248"/>
                </a:lnTo>
                <a:lnTo>
                  <a:pt x="359803" y="170808"/>
                </a:lnTo>
                <a:lnTo>
                  <a:pt x="359537" y="179324"/>
                </a:lnTo>
                <a:lnTo>
                  <a:pt x="358451" y="162268"/>
                </a:lnTo>
                <a:lnTo>
                  <a:pt x="355329" y="146295"/>
                </a:lnTo>
                <a:lnTo>
                  <a:pt x="350375" y="131707"/>
                </a:lnTo>
                <a:lnTo>
                  <a:pt x="343794" y="118803"/>
                </a:lnTo>
                <a:lnTo>
                  <a:pt x="335789" y="107885"/>
                </a:lnTo>
                <a:lnTo>
                  <a:pt x="326564" y="99255"/>
                </a:lnTo>
                <a:lnTo>
                  <a:pt x="316323" y="93213"/>
                </a:lnTo>
                <a:lnTo>
                  <a:pt x="305271" y="90060"/>
                </a:lnTo>
                <a:lnTo>
                  <a:pt x="299593" y="89662"/>
                </a:lnTo>
                <a:lnTo>
                  <a:pt x="59816" y="89662"/>
                </a:lnTo>
                <a:lnTo>
                  <a:pt x="48437" y="88040"/>
                </a:lnTo>
                <a:lnTo>
                  <a:pt x="37778" y="83378"/>
                </a:lnTo>
                <a:lnTo>
                  <a:pt x="28042" y="75975"/>
                </a:lnTo>
                <a:lnTo>
                  <a:pt x="19429" y="66135"/>
                </a:lnTo>
                <a:lnTo>
                  <a:pt x="12143" y="54158"/>
                </a:lnTo>
                <a:lnTo>
                  <a:pt x="6385" y="40346"/>
                </a:lnTo>
                <a:lnTo>
                  <a:pt x="2356" y="25002"/>
                </a:lnTo>
                <a:lnTo>
                  <a:pt x="260" y="8426"/>
                </a:lnTo>
                <a:lnTo>
                  <a:pt x="0" y="0"/>
                </a:lnTo>
              </a:path>
            </a:pathLst>
          </a:custGeom>
          <a:ln w="28574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52926" y="3427349"/>
            <a:ext cx="719074" cy="179450"/>
          </a:xfrm>
          <a:custGeom>
            <a:avLst/>
            <a:gdLst/>
            <a:ahLst/>
            <a:cxnLst/>
            <a:rect l="l" t="t" r="r" b="b"/>
            <a:pathLst>
              <a:path w="719074" h="179450">
                <a:moveTo>
                  <a:pt x="719074" y="179450"/>
                </a:moveTo>
                <a:lnTo>
                  <a:pt x="717992" y="162395"/>
                </a:lnTo>
                <a:lnTo>
                  <a:pt x="714882" y="146422"/>
                </a:lnTo>
                <a:lnTo>
                  <a:pt x="709943" y="131834"/>
                </a:lnTo>
                <a:lnTo>
                  <a:pt x="703376" y="118930"/>
                </a:lnTo>
                <a:lnTo>
                  <a:pt x="695380" y="108012"/>
                </a:lnTo>
                <a:lnTo>
                  <a:pt x="686157" y="99382"/>
                </a:lnTo>
                <a:lnTo>
                  <a:pt x="675906" y="93340"/>
                </a:lnTo>
                <a:lnTo>
                  <a:pt x="664828" y="90187"/>
                </a:lnTo>
                <a:lnTo>
                  <a:pt x="659129" y="89788"/>
                </a:lnTo>
                <a:lnTo>
                  <a:pt x="419481" y="89788"/>
                </a:lnTo>
                <a:lnTo>
                  <a:pt x="408080" y="88172"/>
                </a:lnTo>
                <a:lnTo>
                  <a:pt x="397406" y="83523"/>
                </a:lnTo>
                <a:lnTo>
                  <a:pt x="387658" y="76139"/>
                </a:lnTo>
                <a:lnTo>
                  <a:pt x="379037" y="66320"/>
                </a:lnTo>
                <a:lnTo>
                  <a:pt x="371742" y="54365"/>
                </a:lnTo>
                <a:lnTo>
                  <a:pt x="365973" y="40572"/>
                </a:lnTo>
                <a:lnTo>
                  <a:pt x="361930" y="25241"/>
                </a:lnTo>
                <a:lnTo>
                  <a:pt x="359811" y="8670"/>
                </a:lnTo>
                <a:lnTo>
                  <a:pt x="359537" y="0"/>
                </a:lnTo>
                <a:lnTo>
                  <a:pt x="358453" y="17079"/>
                </a:lnTo>
                <a:lnTo>
                  <a:pt x="355337" y="33068"/>
                </a:lnTo>
                <a:lnTo>
                  <a:pt x="350392" y="47669"/>
                </a:lnTo>
                <a:lnTo>
                  <a:pt x="343823" y="60581"/>
                </a:lnTo>
                <a:lnTo>
                  <a:pt x="335831" y="71508"/>
                </a:lnTo>
                <a:lnTo>
                  <a:pt x="326621" y="80148"/>
                </a:lnTo>
                <a:lnTo>
                  <a:pt x="316397" y="86204"/>
                </a:lnTo>
                <a:lnTo>
                  <a:pt x="305360" y="89377"/>
                </a:lnTo>
                <a:lnTo>
                  <a:pt x="299593" y="89788"/>
                </a:lnTo>
                <a:lnTo>
                  <a:pt x="59816" y="89788"/>
                </a:lnTo>
                <a:lnTo>
                  <a:pt x="48437" y="91410"/>
                </a:lnTo>
                <a:lnTo>
                  <a:pt x="37778" y="96072"/>
                </a:lnTo>
                <a:lnTo>
                  <a:pt x="28042" y="103475"/>
                </a:lnTo>
                <a:lnTo>
                  <a:pt x="19429" y="113315"/>
                </a:lnTo>
                <a:lnTo>
                  <a:pt x="12143" y="125292"/>
                </a:lnTo>
                <a:lnTo>
                  <a:pt x="6385" y="139104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13225" y="2905125"/>
            <a:ext cx="0" cy="509650"/>
          </a:xfrm>
          <a:custGeom>
            <a:avLst/>
            <a:gdLst/>
            <a:ahLst/>
            <a:cxnLst/>
            <a:rect l="l" t="t" r="r" b="b"/>
            <a:pathLst>
              <a:path h="509650">
                <a:moveTo>
                  <a:pt x="0" y="0"/>
                </a:moveTo>
                <a:lnTo>
                  <a:pt x="0" y="509650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95676" y="2709799"/>
            <a:ext cx="719074" cy="179450"/>
          </a:xfrm>
          <a:custGeom>
            <a:avLst/>
            <a:gdLst/>
            <a:ahLst/>
            <a:cxnLst/>
            <a:rect l="l" t="t" r="r" b="b"/>
            <a:pathLst>
              <a:path w="719074" h="179450">
                <a:moveTo>
                  <a:pt x="359803" y="170935"/>
                </a:moveTo>
                <a:lnTo>
                  <a:pt x="361908" y="154375"/>
                </a:lnTo>
                <a:lnTo>
                  <a:pt x="365944" y="139046"/>
                </a:lnTo>
                <a:lnTo>
                  <a:pt x="371710" y="125250"/>
                </a:lnTo>
                <a:lnTo>
                  <a:pt x="379006" y="113286"/>
                </a:lnTo>
                <a:lnTo>
                  <a:pt x="387631" y="103458"/>
                </a:lnTo>
                <a:lnTo>
                  <a:pt x="397385" y="96064"/>
                </a:lnTo>
                <a:lnTo>
                  <a:pt x="408069" y="91408"/>
                </a:lnTo>
                <a:lnTo>
                  <a:pt x="419481" y="89788"/>
                </a:lnTo>
                <a:lnTo>
                  <a:pt x="659129" y="89788"/>
                </a:lnTo>
                <a:lnTo>
                  <a:pt x="664917" y="89377"/>
                </a:lnTo>
                <a:lnTo>
                  <a:pt x="675979" y="86204"/>
                </a:lnTo>
                <a:lnTo>
                  <a:pt x="686214" y="80148"/>
                </a:lnTo>
                <a:lnTo>
                  <a:pt x="695422" y="71508"/>
                </a:lnTo>
                <a:lnTo>
                  <a:pt x="703404" y="60581"/>
                </a:lnTo>
                <a:lnTo>
                  <a:pt x="709960" y="47669"/>
                </a:lnTo>
                <a:lnTo>
                  <a:pt x="714890" y="33068"/>
                </a:lnTo>
                <a:lnTo>
                  <a:pt x="717994" y="17079"/>
                </a:lnTo>
                <a:lnTo>
                  <a:pt x="719074" y="0"/>
                </a:lnTo>
              </a:path>
              <a:path w="719074" h="179450">
                <a:moveTo>
                  <a:pt x="299593" y="89788"/>
                </a:moveTo>
                <a:lnTo>
                  <a:pt x="305271" y="90187"/>
                </a:lnTo>
                <a:lnTo>
                  <a:pt x="316323" y="93340"/>
                </a:lnTo>
                <a:lnTo>
                  <a:pt x="326564" y="99382"/>
                </a:lnTo>
                <a:lnTo>
                  <a:pt x="335789" y="108012"/>
                </a:lnTo>
                <a:lnTo>
                  <a:pt x="343794" y="118930"/>
                </a:lnTo>
                <a:lnTo>
                  <a:pt x="350375" y="131834"/>
                </a:lnTo>
                <a:lnTo>
                  <a:pt x="355329" y="146422"/>
                </a:lnTo>
                <a:lnTo>
                  <a:pt x="358451" y="162395"/>
                </a:lnTo>
                <a:lnTo>
                  <a:pt x="359537" y="179450"/>
                </a:lnTo>
                <a:lnTo>
                  <a:pt x="359803" y="170935"/>
                </a:lnTo>
              </a:path>
              <a:path w="719074" h="179450">
                <a:moveTo>
                  <a:pt x="0" y="0"/>
                </a:moveTo>
                <a:lnTo>
                  <a:pt x="269" y="8581"/>
                </a:lnTo>
                <a:lnTo>
                  <a:pt x="2378" y="25168"/>
                </a:lnTo>
                <a:lnTo>
                  <a:pt x="6414" y="40515"/>
                </a:lnTo>
                <a:lnTo>
                  <a:pt x="12175" y="54323"/>
                </a:lnTo>
                <a:lnTo>
                  <a:pt x="19461" y="66292"/>
                </a:lnTo>
                <a:lnTo>
                  <a:pt x="28069" y="76122"/>
                </a:lnTo>
                <a:lnTo>
                  <a:pt x="37798" y="83515"/>
                </a:lnTo>
                <a:lnTo>
                  <a:pt x="48448" y="88170"/>
                </a:lnTo>
                <a:lnTo>
                  <a:pt x="59817" y="89788"/>
                </a:lnTo>
                <a:lnTo>
                  <a:pt x="299593" y="89788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95676" y="3429000"/>
            <a:ext cx="719074" cy="179450"/>
          </a:xfrm>
          <a:custGeom>
            <a:avLst/>
            <a:gdLst/>
            <a:ahLst/>
            <a:cxnLst/>
            <a:rect l="l" t="t" r="r" b="b"/>
            <a:pathLst>
              <a:path w="719074" h="179450">
                <a:moveTo>
                  <a:pt x="717994" y="162371"/>
                </a:moveTo>
                <a:lnTo>
                  <a:pt x="714890" y="146382"/>
                </a:lnTo>
                <a:lnTo>
                  <a:pt x="709960" y="131781"/>
                </a:lnTo>
                <a:lnTo>
                  <a:pt x="703404" y="118869"/>
                </a:lnTo>
                <a:lnTo>
                  <a:pt x="695422" y="107942"/>
                </a:lnTo>
                <a:lnTo>
                  <a:pt x="686214" y="99302"/>
                </a:lnTo>
                <a:lnTo>
                  <a:pt x="675979" y="93246"/>
                </a:lnTo>
                <a:lnTo>
                  <a:pt x="664917" y="90073"/>
                </a:lnTo>
                <a:lnTo>
                  <a:pt x="659129" y="89662"/>
                </a:lnTo>
                <a:lnTo>
                  <a:pt x="419481" y="89662"/>
                </a:lnTo>
                <a:lnTo>
                  <a:pt x="408069" y="88042"/>
                </a:lnTo>
                <a:lnTo>
                  <a:pt x="397385" y="83386"/>
                </a:lnTo>
                <a:lnTo>
                  <a:pt x="387631" y="75992"/>
                </a:lnTo>
                <a:lnTo>
                  <a:pt x="379006" y="66164"/>
                </a:lnTo>
                <a:lnTo>
                  <a:pt x="371710" y="54200"/>
                </a:lnTo>
                <a:lnTo>
                  <a:pt x="365944" y="40404"/>
                </a:lnTo>
                <a:lnTo>
                  <a:pt x="361908" y="25075"/>
                </a:lnTo>
                <a:lnTo>
                  <a:pt x="359803" y="8515"/>
                </a:lnTo>
                <a:lnTo>
                  <a:pt x="359537" y="0"/>
                </a:lnTo>
                <a:lnTo>
                  <a:pt x="358451" y="17055"/>
                </a:lnTo>
                <a:lnTo>
                  <a:pt x="355329" y="33028"/>
                </a:lnTo>
                <a:lnTo>
                  <a:pt x="350375" y="47616"/>
                </a:lnTo>
                <a:lnTo>
                  <a:pt x="343794" y="60520"/>
                </a:lnTo>
                <a:lnTo>
                  <a:pt x="335789" y="71438"/>
                </a:lnTo>
                <a:lnTo>
                  <a:pt x="326564" y="80068"/>
                </a:lnTo>
                <a:lnTo>
                  <a:pt x="316323" y="86110"/>
                </a:lnTo>
                <a:lnTo>
                  <a:pt x="305271" y="89263"/>
                </a:lnTo>
                <a:lnTo>
                  <a:pt x="299593" y="89662"/>
                </a:lnTo>
              </a:path>
              <a:path w="719074" h="179450">
                <a:moveTo>
                  <a:pt x="719074" y="179450"/>
                </a:moveTo>
                <a:lnTo>
                  <a:pt x="717994" y="162371"/>
                </a:lnTo>
              </a:path>
              <a:path w="719074" h="179450">
                <a:moveTo>
                  <a:pt x="299593" y="89662"/>
                </a:moveTo>
                <a:lnTo>
                  <a:pt x="59817" y="89662"/>
                </a:lnTo>
                <a:lnTo>
                  <a:pt x="48448" y="91280"/>
                </a:lnTo>
                <a:lnTo>
                  <a:pt x="37798" y="95935"/>
                </a:lnTo>
                <a:lnTo>
                  <a:pt x="28069" y="103328"/>
                </a:lnTo>
                <a:lnTo>
                  <a:pt x="19461" y="113158"/>
                </a:lnTo>
                <a:lnTo>
                  <a:pt x="12175" y="125127"/>
                </a:lnTo>
                <a:lnTo>
                  <a:pt x="6414" y="138935"/>
                </a:lnTo>
                <a:lnTo>
                  <a:pt x="2378" y="154282"/>
                </a:lnTo>
                <a:lnTo>
                  <a:pt x="269" y="170869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55975" y="2906776"/>
            <a:ext cx="0" cy="509524"/>
          </a:xfrm>
          <a:custGeom>
            <a:avLst/>
            <a:gdLst/>
            <a:ahLst/>
            <a:cxnLst/>
            <a:rect l="l" t="t" r="r" b="b"/>
            <a:pathLst>
              <a:path h="509524">
                <a:moveTo>
                  <a:pt x="0" y="0"/>
                </a:moveTo>
                <a:lnTo>
                  <a:pt x="0" y="509524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27836" y="303901"/>
            <a:ext cx="6788542" cy="503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60"/>
              </a:lnSpc>
              <a:spcBef>
                <a:spcPts val="198"/>
              </a:spcBef>
            </a:pPr>
            <a:r>
              <a:rPr sz="5400" spc="0" baseline="2235" dirty="0" smtClean="0">
                <a:latin typeface="Book Antiqua"/>
                <a:cs typeface="Book Antiqua"/>
              </a:rPr>
              <a:t>Octal </a:t>
            </a:r>
            <a:r>
              <a:rPr sz="5400" spc="0" baseline="2415" dirty="0" smtClean="0">
                <a:latin typeface="Arial"/>
                <a:cs typeface="Arial"/>
              </a:rPr>
              <a:t>−</a:t>
            </a:r>
            <a:r>
              <a:rPr sz="5400" spc="-100" baseline="2415" dirty="0" smtClean="0">
                <a:latin typeface="Arial"/>
                <a:cs typeface="Arial"/>
              </a:rPr>
              <a:t> </a:t>
            </a:r>
            <a:r>
              <a:rPr sz="5400" spc="0" baseline="2235" dirty="0" smtClean="0">
                <a:latin typeface="Book Antiqua"/>
                <a:cs typeface="Book Antiqua"/>
              </a:rPr>
              <a:t>Hexadecimal Co</a:t>
            </a:r>
            <a:r>
              <a:rPr sz="5400" spc="9" baseline="2235" dirty="0" smtClean="0">
                <a:latin typeface="Book Antiqua"/>
                <a:cs typeface="Book Antiqua"/>
              </a:rPr>
              <a:t>n</a:t>
            </a:r>
            <a:r>
              <a:rPr sz="5400" spc="0" baseline="2235" dirty="0" smtClean="0">
                <a:latin typeface="Book Antiqua"/>
                <a:cs typeface="Book Antiqua"/>
              </a:rPr>
              <a:t>version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2600" y="1150846"/>
            <a:ext cx="2568905" cy="1489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Convert to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Bina</a:t>
            </a:r>
            <a:r>
              <a:rPr sz="2400" spc="4" dirty="0" smtClean="0">
                <a:solidFill>
                  <a:srgbClr val="FF9900"/>
                </a:solidFill>
                <a:latin typeface="Times New Roman"/>
                <a:cs typeface="Times New Roman"/>
              </a:rPr>
              <a:t>r</a:t>
            </a:r>
            <a:r>
              <a:rPr sz="2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220268">
              <a:lnSpc>
                <a:spcPct val="95825"/>
              </a:lnSpc>
              <a:spcBef>
                <a:spcPts val="15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R="69663" algn="r">
              <a:lnSpc>
                <a:spcPct val="95825"/>
              </a:lnSpc>
              <a:spcBef>
                <a:spcPts val="1512"/>
              </a:spcBef>
            </a:pPr>
            <a:r>
              <a:rPr sz="2800" b="1" spc="0" dirty="0" smtClean="0">
                <a:latin typeface="Arial"/>
                <a:cs typeface="Arial"/>
              </a:rPr>
              <a:t>(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01467" y="1150846"/>
            <a:ext cx="6889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as 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95496" y="1150846"/>
            <a:ext cx="215747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int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ed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ate</a:t>
            </a:r>
            <a:r>
              <a:rPr sz="2400" spc="-3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st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65678" y="2260137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5402" y="2260137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46275" y="2260137"/>
            <a:ext cx="17737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38078" y="2260137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32831" y="2260137"/>
            <a:ext cx="339412" cy="4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0"/>
              </a:lnSpc>
              <a:spcBef>
                <a:spcPts val="173"/>
              </a:spcBef>
            </a:pPr>
            <a:r>
              <a:rPr sz="4200" b="1" spc="4" baseline="8282" dirty="0" smtClean="0">
                <a:latin typeface="Arial"/>
                <a:cs typeface="Arial"/>
              </a:rPr>
              <a:t>)</a:t>
            </a:r>
            <a:r>
              <a:rPr sz="2775" b="1" spc="0" baseline="-9401" dirty="0" smtClean="0">
                <a:solidFill>
                  <a:srgbClr val="FF6600"/>
                </a:solidFill>
                <a:latin typeface="Arial"/>
                <a:cs typeface="Arial"/>
              </a:rPr>
              <a:t>8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7951" y="3247572"/>
            <a:ext cx="9411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50" dirty="0" smtClean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1800" b="1" spc="-9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ume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0298" y="3247572"/>
            <a:ext cx="6821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Zeros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79566" y="3247572"/>
            <a:ext cx="9411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50" dirty="0" smtClean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1800" b="1" spc="-9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ume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31913" y="3247572"/>
            <a:ext cx="6821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Zeros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0175" y="3700317"/>
            <a:ext cx="49402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(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83763" y="3700317"/>
            <a:ext cx="57224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7476" y="3700317"/>
            <a:ext cx="57330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800" b="1" spc="-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0835" y="3700317"/>
            <a:ext cx="47388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4768" y="3700317"/>
            <a:ext cx="57224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7061" y="3700317"/>
            <a:ext cx="638879" cy="4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0"/>
              </a:lnSpc>
              <a:spcBef>
                <a:spcPts val="173"/>
              </a:spcBef>
            </a:pPr>
            <a:r>
              <a:rPr sz="4200" b="1" spc="0" baseline="8282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4200" b="1" spc="14" baseline="8282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4200" b="1" spc="4" baseline="8282" dirty="0" smtClean="0">
                <a:latin typeface="Arial"/>
                <a:cs typeface="Arial"/>
              </a:rPr>
              <a:t>)</a:t>
            </a:r>
            <a:r>
              <a:rPr sz="2775" b="1" spc="0" baseline="-9401" dirty="0" smtClean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0896" y="5142021"/>
            <a:ext cx="49428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(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5746" y="5142021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6755" y="5142021"/>
            <a:ext cx="17737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8913" y="5142021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2831" y="5142021"/>
            <a:ext cx="472403" cy="4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40"/>
              </a:lnSpc>
              <a:spcBef>
                <a:spcPts val="172"/>
              </a:spcBef>
            </a:pPr>
            <a:r>
              <a:rPr sz="4200" b="1" spc="4" baseline="8282" dirty="0" smtClean="0">
                <a:latin typeface="Arial"/>
                <a:cs typeface="Arial"/>
              </a:rPr>
              <a:t>)</a:t>
            </a:r>
            <a:r>
              <a:rPr sz="2775" b="1" spc="4" baseline="-9401" dirty="0" smtClean="0">
                <a:solidFill>
                  <a:srgbClr val="FF6600"/>
                </a:solidFill>
                <a:latin typeface="Arial"/>
                <a:cs typeface="Arial"/>
              </a:rPr>
              <a:t>16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9969" y="5934657"/>
            <a:ext cx="50427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129" dirty="0" smtClean="0">
                <a:latin typeface="Times New Roman"/>
                <a:cs typeface="Times New Roman"/>
              </a:rPr>
              <a:t>W</a:t>
            </a:r>
            <a:r>
              <a:rPr sz="2400" b="1" spc="0" dirty="0" smtClean="0">
                <a:latin typeface="Times New Roman"/>
                <a:cs typeface="Times New Roman"/>
              </a:rPr>
              <a:t>or</a:t>
            </a:r>
            <a:r>
              <a:rPr sz="2400" b="1" spc="9" dirty="0" smtClean="0">
                <a:latin typeface="Times New Roman"/>
                <a:cs typeface="Times New Roman"/>
              </a:rPr>
              <a:t>k</a:t>
            </a:r>
            <a:r>
              <a:rPr sz="2400" b="1" spc="0" dirty="0" smtClean="0">
                <a:latin typeface="Times New Roman"/>
                <a:cs typeface="Times New Roman"/>
              </a:rPr>
              <a:t>s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both</a:t>
            </a:r>
            <a:r>
              <a:rPr sz="2400" b="1" spc="14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400" b="1" spc="-14" dirty="0" smtClean="0">
                <a:latin typeface="Times New Roman"/>
                <a:cs typeface="Times New Roman"/>
              </a:rPr>
              <a:t>w</a:t>
            </a:r>
            <a:r>
              <a:rPr sz="2400" b="1" spc="0" dirty="0" smtClean="0">
                <a:latin typeface="Times New Roman"/>
                <a:cs typeface="Times New Roman"/>
              </a:rPr>
              <a:t>ays</a:t>
            </a:r>
            <a:r>
              <a:rPr sz="2400" b="1" spc="25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(</a:t>
            </a:r>
            <a:r>
              <a:rPr sz="2400" b="1" i="1" spc="0" dirty="0" smtClean="0">
                <a:latin typeface="Times New Roman"/>
                <a:cs typeface="Times New Roman"/>
              </a:rPr>
              <a:t>Octal</a:t>
            </a:r>
            <a:r>
              <a:rPr sz="2400" b="1" i="1" spc="-1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to </a:t>
            </a:r>
            <a:r>
              <a:rPr sz="2400" b="1" i="1" spc="0" dirty="0" smtClean="0">
                <a:latin typeface="Times New Roman"/>
                <a:cs typeface="Times New Roman"/>
              </a:rPr>
              <a:t>H</a:t>
            </a:r>
            <a:r>
              <a:rPr sz="2400" b="1" i="1" spc="4" dirty="0" smtClean="0">
                <a:latin typeface="Times New Roman"/>
                <a:cs typeface="Times New Roman"/>
              </a:rPr>
              <a:t>e</a:t>
            </a:r>
            <a:r>
              <a:rPr sz="2400" b="1" i="1" spc="0" dirty="0" smtClean="0">
                <a:latin typeface="Times New Roman"/>
                <a:cs typeface="Times New Roman"/>
              </a:rPr>
              <a:t>x</a:t>
            </a:r>
            <a:r>
              <a:rPr sz="2400" b="1" i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&amp; </a:t>
            </a:r>
            <a:r>
              <a:rPr sz="2400" b="1" i="1" spc="0" dirty="0" smtClean="0">
                <a:latin typeface="Times New Roman"/>
                <a:cs typeface="Times New Roman"/>
              </a:rPr>
              <a:t>H</a:t>
            </a:r>
            <a:r>
              <a:rPr sz="2400" b="1" i="1" spc="4" dirty="0" smtClean="0">
                <a:latin typeface="Times New Roman"/>
                <a:cs typeface="Times New Roman"/>
              </a:rPr>
              <a:t>e</a:t>
            </a:r>
            <a:r>
              <a:rPr sz="2400" b="1" i="1" spc="0" dirty="0" smtClean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76848" y="5934657"/>
            <a:ext cx="11815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to </a:t>
            </a:r>
            <a:r>
              <a:rPr sz="2400" b="1" i="1" spc="0" dirty="0" smtClean="0">
                <a:latin typeface="Times New Roman"/>
                <a:cs typeface="Times New Roman"/>
              </a:rPr>
              <a:t>Octa</a:t>
            </a:r>
            <a:r>
              <a:rPr sz="2400" b="1" i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43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0534" y="713848"/>
            <a:ext cx="826592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Digital Systems and</a:t>
            </a:r>
            <a:r>
              <a:rPr sz="5400" spc="-9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r>
              <a:rPr lang="en-US" sz="5400" spc="0" baseline="2980" dirty="0" smtClean="0">
                <a:latin typeface="Book Antiqua"/>
                <a:cs typeface="Book Antiqua"/>
              </a:rPr>
              <a:t> Numbers</a:t>
            </a:r>
            <a:endParaRPr sz="3600" dirty="0">
              <a:latin typeface="Book Antiqua"/>
              <a:cs typeface="Book Antiqu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5978" y="1376398"/>
            <a:ext cx="6454311" cy="4576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Digi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al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age and in</a:t>
            </a:r>
            <a:r>
              <a:rPr sz="2400" spc="-4" dirty="0" smtClean="0">
                <a:latin typeface="Times New Roman"/>
                <a:cs typeface="Times New Roman"/>
              </a:rPr>
              <a:t>f</a:t>
            </a:r>
            <a:r>
              <a:rPr sz="2400" spc="0" dirty="0" smtClean="0">
                <a:latin typeface="Times New Roman"/>
                <a:cs typeface="Times New Roman"/>
              </a:rPr>
              <a:t>or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ion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age</a:t>
            </a:r>
            <a:endParaRPr sz="2400" dirty="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68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Digi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al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put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rs</a:t>
            </a:r>
            <a:endParaRPr sz="2400" dirty="0">
              <a:latin typeface="Times New Roman"/>
              <a:cs typeface="Times New Roman"/>
            </a:endParaRPr>
          </a:p>
          <a:p>
            <a:pPr marL="469900" marR="38176">
              <a:lnSpc>
                <a:spcPct val="95825"/>
              </a:lnSpc>
              <a:spcBef>
                <a:spcPts val="591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Ge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eral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p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9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os</a:t>
            </a:r>
            <a:r>
              <a:rPr sz="2000" spc="-9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580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M</a:t>
            </a:r>
            <a:r>
              <a:rPr sz="2000" spc="-9" dirty="0" smtClean="0">
                <a:latin typeface="Times New Roman"/>
                <a:cs typeface="Times New Roman"/>
              </a:rPr>
              <a:t>a</a:t>
            </a:r>
            <a:r>
              <a:rPr sz="2000" spc="0" dirty="0" smtClean="0">
                <a:latin typeface="Times New Roman"/>
                <a:cs typeface="Times New Roman"/>
              </a:rPr>
              <a:t>ny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sc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entif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c,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in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u</a:t>
            </a:r>
            <a:r>
              <a:rPr sz="2000" spc="4" dirty="0" smtClean="0">
                <a:latin typeface="Times New Roman"/>
                <a:cs typeface="Times New Roman"/>
              </a:rPr>
              <a:t>s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4" dirty="0" smtClean="0">
                <a:latin typeface="Times New Roman"/>
                <a:cs typeface="Times New Roman"/>
              </a:rPr>
              <a:t>a</a:t>
            </a:r>
            <a:r>
              <a:rPr sz="2000" spc="0" dirty="0" smtClean="0">
                <a:latin typeface="Times New Roman"/>
                <a:cs typeface="Times New Roman"/>
              </a:rPr>
              <a:t>l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and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ercial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plic</a:t>
            </a:r>
            <a:r>
              <a:rPr sz="2000" spc="-9" dirty="0" smtClean="0">
                <a:latin typeface="Times New Roman"/>
                <a:cs typeface="Times New Roman"/>
              </a:rPr>
              <a:t>a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9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endParaRPr sz="2000" dirty="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686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Digi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al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sys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  <a:p>
            <a:pPr marL="469900" marR="38176">
              <a:lnSpc>
                <a:spcPct val="95825"/>
              </a:lnSpc>
              <a:spcBef>
                <a:spcPts val="589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Te</a:t>
            </a:r>
            <a:r>
              <a:rPr sz="2000" spc="-9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ep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swit</a:t>
            </a:r>
            <a:r>
              <a:rPr sz="2000" spc="-4" dirty="0" smtClean="0">
                <a:latin typeface="Times New Roman"/>
                <a:cs typeface="Times New Roman"/>
              </a:rPr>
              <a:t>c</a:t>
            </a:r>
            <a:r>
              <a:rPr sz="2000" spc="0" dirty="0" smtClean="0">
                <a:latin typeface="Times New Roman"/>
                <a:cs typeface="Times New Roman"/>
              </a:rPr>
              <a:t>hi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exc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an</a:t>
            </a:r>
            <a:r>
              <a:rPr sz="2000" spc="9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es</a:t>
            </a:r>
            <a:endParaRPr sz="2000" dirty="0">
              <a:latin typeface="Times New Roman"/>
              <a:cs typeface="Times New Roman"/>
            </a:endParaRPr>
          </a:p>
          <a:p>
            <a:pPr marL="469900" marR="38176">
              <a:lnSpc>
                <a:spcPct val="95825"/>
              </a:lnSpc>
              <a:spcBef>
                <a:spcPts val="583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Digi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al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ca</a:t>
            </a:r>
            <a:r>
              <a:rPr sz="2000" spc="-2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era</a:t>
            </a:r>
            <a:endParaRPr sz="2000" dirty="0">
              <a:latin typeface="Times New Roman"/>
              <a:cs typeface="Times New Roman"/>
            </a:endParaRPr>
          </a:p>
          <a:p>
            <a:pPr marL="469900" marR="38176">
              <a:lnSpc>
                <a:spcPct val="95825"/>
              </a:lnSpc>
              <a:spcBef>
                <a:spcPts val="580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El</a:t>
            </a:r>
            <a:r>
              <a:rPr sz="2000" spc="-9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nic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ca</a:t>
            </a:r>
            <a:r>
              <a:rPr sz="2000" spc="-9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cula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s,</a:t>
            </a:r>
            <a:endParaRPr sz="2000" dirty="0">
              <a:latin typeface="Times New Roman"/>
              <a:cs typeface="Times New Roman"/>
            </a:endParaRPr>
          </a:p>
          <a:p>
            <a:pPr marL="469900" marR="38176">
              <a:lnSpc>
                <a:spcPct val="95825"/>
              </a:lnSpc>
              <a:spcBef>
                <a:spcPts val="580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Digital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TV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44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72"/>
          <p:cNvSpPr/>
          <p:nvPr/>
        </p:nvSpPr>
        <p:spPr>
          <a:xfrm>
            <a:off x="2243201" y="1268476"/>
            <a:ext cx="1165225" cy="304800"/>
          </a:xfrm>
          <a:custGeom>
            <a:avLst/>
            <a:gdLst/>
            <a:ahLst/>
            <a:cxnLst/>
            <a:rect l="l" t="t" r="r" b="b"/>
            <a:pathLst>
              <a:path w="1165225" h="304800">
                <a:moveTo>
                  <a:pt x="0" y="304800"/>
                </a:moveTo>
                <a:lnTo>
                  <a:pt x="1165225" y="304800"/>
                </a:lnTo>
                <a:lnTo>
                  <a:pt x="116522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08426" y="1268476"/>
            <a:ext cx="1163637" cy="304800"/>
          </a:xfrm>
          <a:custGeom>
            <a:avLst/>
            <a:gdLst/>
            <a:ahLst/>
            <a:cxnLst/>
            <a:rect l="l" t="t" r="r" b="b"/>
            <a:pathLst>
              <a:path w="1163637" h="304800">
                <a:moveTo>
                  <a:pt x="0" y="304800"/>
                </a:moveTo>
                <a:lnTo>
                  <a:pt x="1163637" y="304800"/>
                </a:lnTo>
                <a:lnTo>
                  <a:pt x="116363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72000" y="1268476"/>
            <a:ext cx="1163637" cy="304800"/>
          </a:xfrm>
          <a:custGeom>
            <a:avLst/>
            <a:gdLst/>
            <a:ahLst/>
            <a:cxnLst/>
            <a:rect l="l" t="t" r="r" b="b"/>
            <a:pathLst>
              <a:path w="1163637" h="304800">
                <a:moveTo>
                  <a:pt x="0" y="304800"/>
                </a:moveTo>
                <a:lnTo>
                  <a:pt x="1163637" y="304800"/>
                </a:lnTo>
                <a:lnTo>
                  <a:pt x="116363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35701" y="1268476"/>
            <a:ext cx="1163637" cy="304800"/>
          </a:xfrm>
          <a:custGeom>
            <a:avLst/>
            <a:gdLst/>
            <a:ahLst/>
            <a:cxnLst/>
            <a:rect l="l" t="t" r="r" b="b"/>
            <a:pathLst>
              <a:path w="1163637" h="304800">
                <a:moveTo>
                  <a:pt x="0" y="304800"/>
                </a:moveTo>
                <a:lnTo>
                  <a:pt x="1163637" y="304800"/>
                </a:lnTo>
                <a:lnTo>
                  <a:pt x="116363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08426" y="1254125"/>
            <a:ext cx="0" cy="4738687"/>
          </a:xfrm>
          <a:custGeom>
            <a:avLst/>
            <a:gdLst/>
            <a:ahLst/>
            <a:cxnLst/>
            <a:rect l="l" t="t" r="r" b="b"/>
            <a:pathLst>
              <a:path h="4738687">
                <a:moveTo>
                  <a:pt x="0" y="0"/>
                </a:moveTo>
                <a:lnTo>
                  <a:pt x="0" y="47386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72000" y="1254125"/>
            <a:ext cx="0" cy="4738687"/>
          </a:xfrm>
          <a:custGeom>
            <a:avLst/>
            <a:gdLst/>
            <a:ahLst/>
            <a:cxnLst/>
            <a:rect l="l" t="t" r="r" b="b"/>
            <a:pathLst>
              <a:path h="4738687">
                <a:moveTo>
                  <a:pt x="0" y="0"/>
                </a:moveTo>
                <a:lnTo>
                  <a:pt x="0" y="47386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735701" y="1254125"/>
            <a:ext cx="0" cy="4738687"/>
          </a:xfrm>
          <a:custGeom>
            <a:avLst/>
            <a:gdLst/>
            <a:ahLst/>
            <a:cxnLst/>
            <a:rect l="l" t="t" r="r" b="b"/>
            <a:pathLst>
              <a:path h="4738687">
                <a:moveTo>
                  <a:pt x="0" y="0"/>
                </a:moveTo>
                <a:lnTo>
                  <a:pt x="0" y="47386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28850" y="1573276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28850" y="1849501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28850" y="2124075"/>
            <a:ext cx="1165225" cy="0"/>
          </a:xfrm>
          <a:custGeom>
            <a:avLst/>
            <a:gdLst/>
            <a:ahLst/>
            <a:cxnLst/>
            <a:rect l="l" t="t" r="r" b="b"/>
            <a:pathLst>
              <a:path w="1165225">
                <a:moveTo>
                  <a:pt x="0" y="0"/>
                </a:moveTo>
                <a:lnTo>
                  <a:pt x="11652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94075" y="2124075"/>
            <a:ext cx="1192149" cy="0"/>
          </a:xfrm>
          <a:custGeom>
            <a:avLst/>
            <a:gdLst/>
            <a:ahLst/>
            <a:cxnLst/>
            <a:rect l="l" t="t" r="r" b="b"/>
            <a:pathLst>
              <a:path w="1192149">
                <a:moveTo>
                  <a:pt x="0" y="0"/>
                </a:moveTo>
                <a:lnTo>
                  <a:pt x="1192149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86224" y="2124075"/>
            <a:ext cx="2327275" cy="0"/>
          </a:xfrm>
          <a:custGeom>
            <a:avLst/>
            <a:gdLst/>
            <a:ahLst/>
            <a:cxnLst/>
            <a:rect l="l" t="t" r="r" b="b"/>
            <a:pathLst>
              <a:path w="2327275">
                <a:moveTo>
                  <a:pt x="0" y="0"/>
                </a:moveTo>
                <a:lnTo>
                  <a:pt x="2327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228850" y="2400300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228850" y="2675001"/>
            <a:ext cx="1165225" cy="0"/>
          </a:xfrm>
          <a:custGeom>
            <a:avLst/>
            <a:gdLst/>
            <a:ahLst/>
            <a:cxnLst/>
            <a:rect l="l" t="t" r="r" b="b"/>
            <a:pathLst>
              <a:path w="1165225">
                <a:moveTo>
                  <a:pt x="0" y="0"/>
                </a:moveTo>
                <a:lnTo>
                  <a:pt x="11652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94075" y="2675001"/>
            <a:ext cx="1192149" cy="0"/>
          </a:xfrm>
          <a:custGeom>
            <a:avLst/>
            <a:gdLst/>
            <a:ahLst/>
            <a:cxnLst/>
            <a:rect l="l" t="t" r="r" b="b"/>
            <a:pathLst>
              <a:path w="1192149">
                <a:moveTo>
                  <a:pt x="0" y="0"/>
                </a:moveTo>
                <a:lnTo>
                  <a:pt x="1192149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586224" y="2675001"/>
            <a:ext cx="2327275" cy="0"/>
          </a:xfrm>
          <a:custGeom>
            <a:avLst/>
            <a:gdLst/>
            <a:ahLst/>
            <a:cxnLst/>
            <a:rect l="l" t="t" r="r" b="b"/>
            <a:pathLst>
              <a:path w="2327275">
                <a:moveTo>
                  <a:pt x="0" y="0"/>
                </a:moveTo>
                <a:lnTo>
                  <a:pt x="2327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28850" y="2949575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28850" y="3225800"/>
            <a:ext cx="1165225" cy="0"/>
          </a:xfrm>
          <a:custGeom>
            <a:avLst/>
            <a:gdLst/>
            <a:ahLst/>
            <a:cxnLst/>
            <a:rect l="l" t="t" r="r" b="b"/>
            <a:pathLst>
              <a:path w="1165225">
                <a:moveTo>
                  <a:pt x="0" y="0"/>
                </a:moveTo>
                <a:lnTo>
                  <a:pt x="11652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394075" y="3225800"/>
            <a:ext cx="1192149" cy="0"/>
          </a:xfrm>
          <a:custGeom>
            <a:avLst/>
            <a:gdLst/>
            <a:ahLst/>
            <a:cxnLst/>
            <a:rect l="l" t="t" r="r" b="b"/>
            <a:pathLst>
              <a:path w="1192149">
                <a:moveTo>
                  <a:pt x="0" y="0"/>
                </a:moveTo>
                <a:lnTo>
                  <a:pt x="1192149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86224" y="3225800"/>
            <a:ext cx="2327275" cy="0"/>
          </a:xfrm>
          <a:custGeom>
            <a:avLst/>
            <a:gdLst/>
            <a:ahLst/>
            <a:cxnLst/>
            <a:rect l="l" t="t" r="r" b="b"/>
            <a:pathLst>
              <a:path w="2327275">
                <a:moveTo>
                  <a:pt x="0" y="0"/>
                </a:moveTo>
                <a:lnTo>
                  <a:pt x="2327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28850" y="3500501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28850" y="3776726"/>
            <a:ext cx="1165225" cy="0"/>
          </a:xfrm>
          <a:custGeom>
            <a:avLst/>
            <a:gdLst/>
            <a:ahLst/>
            <a:cxnLst/>
            <a:rect l="l" t="t" r="r" b="b"/>
            <a:pathLst>
              <a:path w="1165225">
                <a:moveTo>
                  <a:pt x="0" y="0"/>
                </a:moveTo>
                <a:lnTo>
                  <a:pt x="11652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94075" y="3776726"/>
            <a:ext cx="2355850" cy="0"/>
          </a:xfrm>
          <a:custGeom>
            <a:avLst/>
            <a:gdLst/>
            <a:ahLst/>
            <a:cxnLst/>
            <a:rect l="l" t="t" r="r" b="b"/>
            <a:pathLst>
              <a:path w="2355850">
                <a:moveTo>
                  <a:pt x="0" y="0"/>
                </a:moveTo>
                <a:lnTo>
                  <a:pt x="2355850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49925" y="3776726"/>
            <a:ext cx="1163574" cy="0"/>
          </a:xfrm>
          <a:custGeom>
            <a:avLst/>
            <a:gdLst/>
            <a:ahLst/>
            <a:cxnLst/>
            <a:rect l="l" t="t" r="r" b="b"/>
            <a:pathLst>
              <a:path w="1163574">
                <a:moveTo>
                  <a:pt x="0" y="0"/>
                </a:moveTo>
                <a:lnTo>
                  <a:pt x="11635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228850" y="4051300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28850" y="43275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586224" y="4327525"/>
            <a:ext cx="2327275" cy="0"/>
          </a:xfrm>
          <a:custGeom>
            <a:avLst/>
            <a:gdLst/>
            <a:ahLst/>
            <a:cxnLst/>
            <a:rect l="l" t="t" r="r" b="b"/>
            <a:pathLst>
              <a:path w="2327275">
                <a:moveTo>
                  <a:pt x="0" y="0"/>
                </a:moveTo>
                <a:lnTo>
                  <a:pt x="2327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28850" y="4602226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28850" y="4876800"/>
            <a:ext cx="1165225" cy="0"/>
          </a:xfrm>
          <a:custGeom>
            <a:avLst/>
            <a:gdLst/>
            <a:ahLst/>
            <a:cxnLst/>
            <a:rect l="l" t="t" r="r" b="b"/>
            <a:pathLst>
              <a:path w="1165225">
                <a:moveTo>
                  <a:pt x="0" y="0"/>
                </a:moveTo>
                <a:lnTo>
                  <a:pt x="11652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94075" y="4876800"/>
            <a:ext cx="1192149" cy="0"/>
          </a:xfrm>
          <a:custGeom>
            <a:avLst/>
            <a:gdLst/>
            <a:ahLst/>
            <a:cxnLst/>
            <a:rect l="l" t="t" r="r" b="b"/>
            <a:pathLst>
              <a:path w="1192149">
                <a:moveTo>
                  <a:pt x="0" y="0"/>
                </a:moveTo>
                <a:lnTo>
                  <a:pt x="1192149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586224" y="4876800"/>
            <a:ext cx="2327275" cy="0"/>
          </a:xfrm>
          <a:custGeom>
            <a:avLst/>
            <a:gdLst/>
            <a:ahLst/>
            <a:cxnLst/>
            <a:rect l="l" t="t" r="r" b="b"/>
            <a:pathLst>
              <a:path w="2327275">
                <a:moveTo>
                  <a:pt x="0" y="0"/>
                </a:moveTo>
                <a:lnTo>
                  <a:pt x="2327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228850" y="5153025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228850" y="5427726"/>
            <a:ext cx="1165225" cy="0"/>
          </a:xfrm>
          <a:custGeom>
            <a:avLst/>
            <a:gdLst/>
            <a:ahLst/>
            <a:cxnLst/>
            <a:rect l="l" t="t" r="r" b="b"/>
            <a:pathLst>
              <a:path w="1165225">
                <a:moveTo>
                  <a:pt x="0" y="0"/>
                </a:moveTo>
                <a:lnTo>
                  <a:pt x="11652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94075" y="5427726"/>
            <a:ext cx="1192149" cy="0"/>
          </a:xfrm>
          <a:custGeom>
            <a:avLst/>
            <a:gdLst/>
            <a:ahLst/>
            <a:cxnLst/>
            <a:rect l="l" t="t" r="r" b="b"/>
            <a:pathLst>
              <a:path w="1192149">
                <a:moveTo>
                  <a:pt x="0" y="0"/>
                </a:moveTo>
                <a:lnTo>
                  <a:pt x="1192149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586224" y="5427726"/>
            <a:ext cx="2327275" cy="0"/>
          </a:xfrm>
          <a:custGeom>
            <a:avLst/>
            <a:gdLst/>
            <a:ahLst/>
            <a:cxnLst/>
            <a:rect l="l" t="t" r="r" b="b"/>
            <a:pathLst>
              <a:path w="2327275">
                <a:moveTo>
                  <a:pt x="0" y="0"/>
                </a:moveTo>
                <a:lnTo>
                  <a:pt x="2327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850" y="5703887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43201" y="1254125"/>
            <a:ext cx="0" cy="4738687"/>
          </a:xfrm>
          <a:custGeom>
            <a:avLst/>
            <a:gdLst/>
            <a:ahLst/>
            <a:cxnLst/>
            <a:rect l="l" t="t" r="r" b="b"/>
            <a:pathLst>
              <a:path h="4738687">
                <a:moveTo>
                  <a:pt x="0" y="0"/>
                </a:moveTo>
                <a:lnTo>
                  <a:pt x="0" y="47386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899275" y="1254125"/>
            <a:ext cx="0" cy="4738687"/>
          </a:xfrm>
          <a:custGeom>
            <a:avLst/>
            <a:gdLst/>
            <a:ahLst/>
            <a:cxnLst/>
            <a:rect l="l" t="t" r="r" b="b"/>
            <a:pathLst>
              <a:path h="4738687">
                <a:moveTo>
                  <a:pt x="0" y="0"/>
                </a:moveTo>
                <a:lnTo>
                  <a:pt x="0" y="47386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228850" y="1268476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28850" y="5978525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32749" y="6656387"/>
            <a:ext cx="539750" cy="171448"/>
          </a:xfrm>
          <a:custGeom>
            <a:avLst/>
            <a:gdLst/>
            <a:ahLst/>
            <a:cxnLst/>
            <a:rect l="l" t="t" r="r" b="b"/>
            <a:pathLst>
              <a:path w="539750" h="171448">
                <a:moveTo>
                  <a:pt x="396875" y="114298"/>
                </a:moveTo>
                <a:lnTo>
                  <a:pt x="368299" y="114298"/>
                </a:lnTo>
                <a:lnTo>
                  <a:pt x="368300" y="171448"/>
                </a:lnTo>
                <a:lnTo>
                  <a:pt x="539750" y="85723"/>
                </a:lnTo>
                <a:lnTo>
                  <a:pt x="396875" y="114298"/>
                </a:lnTo>
                <a:close/>
              </a:path>
              <a:path w="539750" h="171448">
                <a:moveTo>
                  <a:pt x="396875" y="57150"/>
                </a:moveTo>
                <a:lnTo>
                  <a:pt x="368300" y="0"/>
                </a:lnTo>
                <a:lnTo>
                  <a:pt x="368299" y="57150"/>
                </a:lnTo>
                <a:lnTo>
                  <a:pt x="396875" y="57150"/>
                </a:lnTo>
                <a:close/>
              </a:path>
              <a:path w="539750" h="171448">
                <a:moveTo>
                  <a:pt x="0" y="57150"/>
                </a:moveTo>
                <a:lnTo>
                  <a:pt x="0" y="114298"/>
                </a:lnTo>
                <a:lnTo>
                  <a:pt x="396875" y="114298"/>
                </a:lnTo>
                <a:lnTo>
                  <a:pt x="539750" y="85723"/>
                </a:lnTo>
                <a:lnTo>
                  <a:pt x="368300" y="0"/>
                </a:lnTo>
                <a:lnTo>
                  <a:pt x="396875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65531" y="319650"/>
            <a:ext cx="831112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Decima</a:t>
            </a:r>
            <a:r>
              <a:rPr sz="5400" spc="-9" baseline="2980" dirty="0" smtClean="0">
                <a:latin typeface="Book Antiqua"/>
                <a:cs typeface="Book Antiqua"/>
              </a:rPr>
              <a:t>l</a:t>
            </a:r>
            <a:r>
              <a:rPr sz="5400" spc="0" baseline="2980" dirty="0" smtClean="0">
                <a:latin typeface="Book Antiqua"/>
                <a:cs typeface="Book Antiqua"/>
              </a:rPr>
              <a:t>, Binary, </a:t>
            </a:r>
            <a:r>
              <a:rPr sz="5400" spc="4" baseline="2980" dirty="0" smtClean="0">
                <a:latin typeface="Book Antiqua"/>
                <a:cs typeface="Book Antiqua"/>
              </a:rPr>
              <a:t>O</a:t>
            </a:r>
            <a:r>
              <a:rPr sz="5400" spc="0" baseline="2980" dirty="0" smtClean="0">
                <a:latin typeface="Book Antiqua"/>
                <a:cs typeface="Book Antiqua"/>
              </a:rPr>
              <a:t>ctal and Hexadecimal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243201" y="1268476"/>
            <a:ext cx="116522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4305">
              <a:lnSpc>
                <a:spcPct val="95825"/>
              </a:lnSpc>
              <a:spcBef>
                <a:spcPts val="65"/>
              </a:spcBef>
            </a:pP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Deci</a:t>
            </a:r>
            <a:r>
              <a:rPr sz="2000" spc="-25" dirty="0" smtClean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408426" y="1268476"/>
            <a:ext cx="1163574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093">
              <a:lnSpc>
                <a:spcPct val="95825"/>
              </a:lnSpc>
              <a:spcBef>
                <a:spcPts val="65"/>
              </a:spcBef>
            </a:pP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sz="2000" spc="-9" dirty="0" smtClean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na</a:t>
            </a:r>
            <a:r>
              <a:rPr sz="20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572000" y="1268476"/>
            <a:ext cx="116370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6959">
              <a:lnSpc>
                <a:spcPct val="95825"/>
              </a:lnSpc>
              <a:spcBef>
                <a:spcPts val="65"/>
              </a:spcBef>
            </a:pP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Octal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35701" y="1268476"/>
            <a:ext cx="1163574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0713">
              <a:lnSpc>
                <a:spcPct val="95825"/>
              </a:lnSpc>
              <a:spcBef>
                <a:spcPts val="65"/>
              </a:spcBef>
            </a:pP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Hex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243201" y="1573276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08426" y="1573276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7825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0000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72000" y="1573276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35701" y="1573276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5" marR="502069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243201" y="1849501"/>
            <a:ext cx="1165225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408426" y="1849501"/>
            <a:ext cx="1163574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7825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0001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572000" y="1849501"/>
            <a:ext cx="1163701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35701" y="1849501"/>
            <a:ext cx="1163574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5" marR="502069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43201" y="2124075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16" marR="452643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408426" y="2124075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7825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0010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72000" y="2124075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70" marR="450865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35701" y="2124075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32" marR="501893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43201" y="2400300"/>
            <a:ext cx="1165225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08426" y="2400300"/>
            <a:ext cx="1163574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2397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00</a:t>
            </a:r>
            <a:r>
              <a:rPr sz="1600" spc="-54" dirty="0" smtClean="0">
                <a:latin typeface="Times New Roman"/>
                <a:cs typeface="Times New Roman"/>
              </a:rPr>
              <a:t>1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72000" y="2400300"/>
            <a:ext cx="1163701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35701" y="2400300"/>
            <a:ext cx="1163574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5" marR="502069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43201" y="2675001"/>
            <a:ext cx="1165225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16" marR="452643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08426" y="2675001"/>
            <a:ext cx="1163574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7825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0100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72000" y="2675001"/>
            <a:ext cx="1163701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70" marR="450865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35701" y="2675001"/>
            <a:ext cx="1163574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32" marR="501893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43201" y="2949575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08426" y="2949575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7825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0101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72000" y="2949575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35701" y="2949575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5" marR="502069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43201" y="3225800"/>
            <a:ext cx="1165225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08426" y="3225800"/>
            <a:ext cx="1163574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2397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</a:t>
            </a:r>
            <a:r>
              <a:rPr sz="1600" spc="-54" dirty="0" smtClean="0">
                <a:latin typeface="Times New Roman"/>
                <a:cs typeface="Times New Roman"/>
              </a:rPr>
              <a:t>1</a:t>
            </a:r>
            <a:r>
              <a:rPr sz="1600" spc="4" dirty="0" smtClean="0">
                <a:latin typeface="Times New Roman"/>
                <a:cs typeface="Times New Roman"/>
              </a:rPr>
              <a:t>1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72000" y="3225800"/>
            <a:ext cx="1163701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35701" y="3225800"/>
            <a:ext cx="1163574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5" marR="502069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43201" y="3500501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08426" y="3500501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5445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</a:t>
            </a:r>
            <a:r>
              <a:rPr sz="1600" spc="-54" dirty="0" smtClean="0">
                <a:latin typeface="Times New Roman"/>
                <a:cs typeface="Times New Roman"/>
              </a:rPr>
              <a:t>11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72000" y="3500501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35701" y="3500501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5" marR="502069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43201" y="3776726"/>
            <a:ext cx="1165225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08426" y="3776726"/>
            <a:ext cx="1163574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7825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1000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72000" y="3776726"/>
            <a:ext cx="1163701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35701" y="3776726"/>
            <a:ext cx="1163574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5" marR="502069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43201" y="4051300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9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08426" y="4051300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7825">
              <a:lnSpc>
                <a:spcPct val="95825"/>
              </a:lnSpc>
              <a:spcBef>
                <a:spcPts val="19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1001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72000" y="4051300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6095" marR="462826" algn="ctr">
              <a:lnSpc>
                <a:spcPct val="95825"/>
              </a:lnSpc>
              <a:spcBef>
                <a:spcPts val="190"/>
              </a:spcBef>
            </a:pPr>
            <a:r>
              <a:rPr sz="1600" spc="-54" dirty="0" smtClean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35701" y="4051300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5" marR="502069" algn="ctr">
              <a:lnSpc>
                <a:spcPct val="95825"/>
              </a:lnSpc>
              <a:spcBef>
                <a:spcPts val="19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43201" y="4327525"/>
            <a:ext cx="1165225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16" marR="452643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08426" y="4327525"/>
            <a:ext cx="1163574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7825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1010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72000" y="4327525"/>
            <a:ext cx="1163701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70" marR="450865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35701" y="4327525"/>
            <a:ext cx="1163574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1472" marR="479688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43201" y="4602226"/>
            <a:ext cx="1165225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7111" marR="463334" algn="ctr">
              <a:lnSpc>
                <a:spcPct val="95825"/>
              </a:lnSpc>
              <a:spcBef>
                <a:spcPts val="180"/>
              </a:spcBef>
            </a:pPr>
            <a:r>
              <a:rPr sz="1600" spc="-54" dirty="0" smtClean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08426" y="4602226"/>
            <a:ext cx="1163574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2397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10</a:t>
            </a:r>
            <a:r>
              <a:rPr sz="1600" spc="-54" dirty="0" smtClean="0">
                <a:latin typeface="Times New Roman"/>
                <a:cs typeface="Times New Roman"/>
              </a:rPr>
              <a:t>1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2000" y="4602226"/>
            <a:ext cx="1163701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35701" y="4602226"/>
            <a:ext cx="1163574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7591" marR="484983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3201" y="4876800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9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08426" y="4876800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2397">
              <a:lnSpc>
                <a:spcPct val="95825"/>
              </a:lnSpc>
              <a:spcBef>
                <a:spcPts val="190"/>
              </a:spcBef>
            </a:pPr>
            <a:r>
              <a:rPr sz="1600" spc="-54" dirty="0" smtClean="0">
                <a:latin typeface="Times New Roman"/>
                <a:cs typeface="Times New Roman"/>
              </a:rPr>
              <a:t>1</a:t>
            </a:r>
            <a:r>
              <a:rPr sz="1600" spc="4" dirty="0" smtClean="0">
                <a:latin typeface="Times New Roman"/>
                <a:cs typeface="Times New Roman"/>
              </a:rPr>
              <a:t>10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2000" y="4876800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9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35701" y="4876800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7591" marR="484983" algn="ctr">
              <a:lnSpc>
                <a:spcPct val="95825"/>
              </a:lnSpc>
              <a:spcBef>
                <a:spcPts val="19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3201" y="5153025"/>
            <a:ext cx="1165225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8426" y="5153025"/>
            <a:ext cx="1163574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2397">
              <a:lnSpc>
                <a:spcPct val="95825"/>
              </a:lnSpc>
              <a:spcBef>
                <a:spcPts val="180"/>
              </a:spcBef>
            </a:pPr>
            <a:r>
              <a:rPr sz="1600" spc="-54" dirty="0" smtClean="0">
                <a:latin typeface="Times New Roman"/>
                <a:cs typeface="Times New Roman"/>
              </a:rPr>
              <a:t>1</a:t>
            </a:r>
            <a:r>
              <a:rPr sz="1600" spc="4" dirty="0" smtClean="0">
                <a:latin typeface="Times New Roman"/>
                <a:cs typeface="Times New Roman"/>
              </a:rPr>
              <a:t>10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0" y="5153025"/>
            <a:ext cx="1163701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35701" y="5153025"/>
            <a:ext cx="1163574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1495" marR="479931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3201" y="5427726"/>
            <a:ext cx="1165225" cy="276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9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8426" y="5427726"/>
            <a:ext cx="1163574" cy="276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5445">
              <a:lnSpc>
                <a:spcPct val="95825"/>
              </a:lnSpc>
              <a:spcBef>
                <a:spcPts val="190"/>
              </a:spcBef>
            </a:pPr>
            <a:r>
              <a:rPr sz="1600" spc="-54" dirty="0" smtClean="0">
                <a:latin typeface="Times New Roman"/>
                <a:cs typeface="Times New Roman"/>
              </a:rPr>
              <a:t>11</a:t>
            </a:r>
            <a:r>
              <a:rPr sz="1600" spc="4" dirty="0" smtClean="0">
                <a:latin typeface="Times New Roman"/>
                <a:cs typeface="Times New Roman"/>
              </a:rPr>
              <a:t>1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0" y="5427726"/>
            <a:ext cx="1163701" cy="276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9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5701" y="5427726"/>
            <a:ext cx="1163574" cy="276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3687" marR="490238" algn="ctr">
              <a:lnSpc>
                <a:spcPct val="95825"/>
              </a:lnSpc>
              <a:spcBef>
                <a:spcPts val="19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3201" y="5703887"/>
            <a:ext cx="1165225" cy="274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8426" y="5703887"/>
            <a:ext cx="1163574" cy="274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2115" marR="367703" algn="ctr">
              <a:lnSpc>
                <a:spcPct val="95825"/>
              </a:lnSpc>
              <a:spcBef>
                <a:spcPts val="185"/>
              </a:spcBef>
            </a:pPr>
            <a:r>
              <a:rPr sz="1600" spc="-54" dirty="0" smtClean="0">
                <a:latin typeface="Times New Roman"/>
                <a:cs typeface="Times New Roman"/>
              </a:rPr>
              <a:t>1111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0" y="5703887"/>
            <a:ext cx="1163701" cy="274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35701" y="5703887"/>
            <a:ext cx="1163574" cy="274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8259" marR="496814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0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697226" y="319650"/>
            <a:ext cx="66544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1.5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626" y="319650"/>
            <a:ext cx="293176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Complements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978" y="1269185"/>
            <a:ext cx="8358632" cy="857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60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1600" spc="6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Th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re</a:t>
            </a:r>
            <a:r>
              <a:rPr sz="1800" spc="-1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are two t</a:t>
            </a:r>
            <a:r>
              <a:rPr sz="1800" spc="25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pes</a:t>
            </a:r>
            <a:r>
              <a:rPr sz="1800" spc="-2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of</a:t>
            </a:r>
            <a:r>
              <a:rPr sz="1800" spc="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complements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for</a:t>
            </a:r>
            <a:r>
              <a:rPr sz="1800" spc="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ch</a:t>
            </a:r>
            <a:r>
              <a:rPr sz="1800" spc="-1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bas</a:t>
            </a:r>
            <a:r>
              <a:rPr sz="1800" spc="25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-</a:t>
            </a:r>
            <a:r>
              <a:rPr sz="1800" i="1" spc="0" dirty="0" smtClean="0">
                <a:latin typeface="Times New Roman"/>
                <a:cs typeface="Times New Roman"/>
              </a:rPr>
              <a:t>r 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r>
              <a:rPr sz="1800" spc="19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stem:</a:t>
            </a:r>
            <a:r>
              <a:rPr sz="1800" spc="-2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the r</a:t>
            </a:r>
            <a:r>
              <a:rPr sz="1800" spc="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dix co</a:t>
            </a:r>
            <a:r>
              <a:rPr sz="1800" spc="-4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pl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-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ent and</a:t>
            </a:r>
            <a:endParaRPr sz="1800">
              <a:latin typeface="Times New Roman"/>
              <a:cs typeface="Times New Roman"/>
            </a:endParaRPr>
          </a:p>
          <a:p>
            <a:pPr marL="355600" marR="34290">
              <a:lnSpc>
                <a:spcPct val="95825"/>
              </a:lnSpc>
            </a:pPr>
            <a:r>
              <a:rPr sz="1800" spc="0" dirty="0" smtClean="0">
                <a:latin typeface="Times New Roman"/>
                <a:cs typeface="Times New Roman"/>
              </a:rPr>
              <a:t>di</a:t>
            </a:r>
            <a:r>
              <a:rPr sz="1800" spc="-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inished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radix co</a:t>
            </a:r>
            <a:r>
              <a:rPr sz="1800" spc="-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pl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-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en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 marR="34290">
              <a:lnSpc>
                <a:spcPct val="95825"/>
              </a:lnSpc>
              <a:spcBef>
                <a:spcPts val="522"/>
              </a:spcBef>
            </a:pPr>
            <a:r>
              <a:rPr sz="160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1600" spc="6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Diminis</a:t>
            </a:r>
            <a:r>
              <a:rPr sz="1800" b="1" spc="-4" dirty="0" smtClean="0">
                <a:latin typeface="Times New Roman"/>
                <a:cs typeface="Times New Roman"/>
              </a:rPr>
              <a:t>h</a:t>
            </a:r>
            <a:r>
              <a:rPr sz="1800" b="1" spc="0" dirty="0" smtClean="0">
                <a:latin typeface="Times New Roman"/>
                <a:cs typeface="Times New Roman"/>
              </a:rPr>
              <a:t>ed Ra</a:t>
            </a:r>
            <a:r>
              <a:rPr sz="1800" b="1" spc="-9" dirty="0" smtClean="0">
                <a:latin typeface="Times New Roman"/>
                <a:cs typeface="Times New Roman"/>
              </a:rPr>
              <a:t>d</a:t>
            </a:r>
            <a:r>
              <a:rPr sz="1800" b="1" spc="0" dirty="0" smtClean="0">
                <a:latin typeface="Times New Roman"/>
                <a:cs typeface="Times New Roman"/>
              </a:rPr>
              <a:t>ix</a:t>
            </a:r>
            <a:r>
              <a:rPr sz="1800" b="1" spc="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Com</a:t>
            </a:r>
            <a:r>
              <a:rPr sz="1800" b="1" spc="-4" dirty="0" smtClean="0">
                <a:latin typeface="Times New Roman"/>
                <a:cs typeface="Times New Roman"/>
              </a:rPr>
              <a:t>p</a:t>
            </a:r>
            <a:r>
              <a:rPr sz="1800" b="1" spc="0" dirty="0" smtClean="0">
                <a:latin typeface="Times New Roman"/>
                <a:cs typeface="Times New Roman"/>
              </a:rPr>
              <a:t>l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m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nt -</a:t>
            </a:r>
            <a:r>
              <a:rPr sz="1800" b="1" spc="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(</a:t>
            </a:r>
            <a:r>
              <a:rPr sz="1800" b="1" spc="4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-1)’s</a:t>
            </a:r>
            <a:r>
              <a:rPr sz="1800" b="1" spc="-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Com</a:t>
            </a:r>
            <a:r>
              <a:rPr sz="1800" b="1" spc="-4" dirty="0" smtClean="0">
                <a:latin typeface="Times New Roman"/>
                <a:cs typeface="Times New Roman"/>
              </a:rPr>
              <a:t>p</a:t>
            </a:r>
            <a:r>
              <a:rPr sz="1800" b="1" spc="0" dirty="0" smtClean="0">
                <a:latin typeface="Times New Roman"/>
                <a:cs typeface="Times New Roman"/>
              </a:rPr>
              <a:t>l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m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978" y="2211760"/>
            <a:ext cx="7703085" cy="4572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Given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 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u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ber </a:t>
            </a:r>
            <a:r>
              <a:rPr sz="2000" i="1" spc="0" dirty="0" smtClean="0">
                <a:latin typeface="Times New Roman"/>
                <a:cs typeface="Times New Roman"/>
              </a:rPr>
              <a:t>N </a:t>
            </a:r>
            <a:r>
              <a:rPr sz="2000" spc="0" dirty="0" smtClean="0">
                <a:latin typeface="Times New Roman"/>
                <a:cs typeface="Times New Roman"/>
              </a:rPr>
              <a:t>in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base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i="1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ha</a:t>
            </a:r>
            <a:r>
              <a:rPr sz="2000" spc="9" dirty="0" smtClean="0">
                <a:latin typeface="Times New Roman"/>
                <a:cs typeface="Times New Roman"/>
              </a:rPr>
              <a:t>v</a:t>
            </a:r>
            <a:r>
              <a:rPr sz="2000" spc="0" dirty="0" smtClean="0">
                <a:latin typeface="Times New Roman"/>
                <a:cs typeface="Times New Roman"/>
              </a:rPr>
              <a:t>ing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n </a:t>
            </a:r>
            <a:r>
              <a:rPr sz="2000" spc="0" dirty="0" smtClean="0">
                <a:latin typeface="Times New Roman"/>
                <a:cs typeface="Times New Roman"/>
              </a:rPr>
              <a:t>di</a:t>
            </a:r>
            <a:r>
              <a:rPr sz="2000" spc="4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s,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i="1" spc="4" dirty="0" smtClean="0">
                <a:latin typeface="Times New Roman"/>
                <a:cs typeface="Times New Roman"/>
              </a:rPr>
              <a:t>–1</a:t>
            </a:r>
            <a:r>
              <a:rPr sz="2000" spc="0" dirty="0" smtClean="0">
                <a:latin typeface="Times New Roman"/>
                <a:cs typeface="Times New Roman"/>
              </a:rPr>
              <a:t>)’s</a:t>
            </a:r>
            <a:r>
              <a:rPr sz="2000" spc="-4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endParaRPr sz="2000">
              <a:latin typeface="Times New Roman"/>
              <a:cs typeface="Times New Roman"/>
            </a:endParaRPr>
          </a:p>
          <a:p>
            <a:pPr marL="756412" marR="38176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de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0" dirty="0" smtClean="0">
                <a:latin typeface="Times New Roman"/>
                <a:cs typeface="Times New Roman"/>
              </a:rPr>
              <a:t>ined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 marL="1841855" marR="38176">
              <a:lnSpc>
                <a:spcPts val="2759"/>
              </a:lnSpc>
              <a:spcBef>
                <a:spcPts val="688"/>
              </a:spcBef>
            </a:pPr>
            <a:r>
              <a:rPr sz="2400" i="1" spc="-4" dirty="0" smtClean="0">
                <a:latin typeface="Times New Roman"/>
                <a:cs typeface="Times New Roman"/>
              </a:rPr>
              <a:t>(</a:t>
            </a:r>
            <a:r>
              <a:rPr sz="2400" i="1" spc="0" dirty="0" smtClean="0">
                <a:latin typeface="Times New Roman"/>
                <a:cs typeface="Times New Roman"/>
              </a:rPr>
              <a:t>r</a:t>
            </a:r>
            <a:r>
              <a:rPr sz="2400" i="1" spc="0" baseline="25364" dirty="0" smtClean="0">
                <a:latin typeface="Times New Roman"/>
                <a:cs typeface="Times New Roman"/>
              </a:rPr>
              <a:t>n</a:t>
            </a:r>
            <a:r>
              <a:rPr sz="2400" i="1" spc="6" baseline="25364" dirty="0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latin typeface="Times New Roman"/>
                <a:cs typeface="Times New Roman"/>
              </a:rPr>
              <a:t>–1)</a:t>
            </a:r>
            <a:r>
              <a:rPr sz="2400" i="1" spc="-4" dirty="0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latin typeface="Times New Roman"/>
                <a:cs typeface="Times New Roman"/>
              </a:rPr>
              <a:t>– N</a:t>
            </a:r>
            <a:endParaRPr sz="24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36"/>
              </a:spcBef>
            </a:pPr>
            <a:r>
              <a:rPr sz="160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1600" spc="6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Example for </a:t>
            </a:r>
            <a:r>
              <a:rPr sz="1800" b="1" spc="-4" dirty="0" smtClean="0">
                <a:latin typeface="Times New Roman"/>
                <a:cs typeface="Times New Roman"/>
              </a:rPr>
              <a:t>6</a:t>
            </a:r>
            <a:r>
              <a:rPr sz="1800" b="1" spc="4" dirty="0" smtClean="0">
                <a:latin typeface="Times New Roman"/>
                <a:cs typeface="Times New Roman"/>
              </a:rPr>
              <a:t>-</a:t>
            </a:r>
            <a:r>
              <a:rPr sz="1800" b="1" spc="0" dirty="0" smtClean="0">
                <a:latin typeface="Times New Roman"/>
                <a:cs typeface="Times New Roman"/>
              </a:rPr>
              <a:t>digit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u="sng" spc="0" dirty="0" smtClean="0">
                <a:latin typeface="Times New Roman"/>
                <a:cs typeface="Times New Roman"/>
              </a:rPr>
              <a:t>dec</a:t>
            </a:r>
            <a:r>
              <a:rPr sz="1800" b="1" u="sng" spc="4" dirty="0" smtClean="0">
                <a:latin typeface="Times New Roman"/>
                <a:cs typeface="Times New Roman"/>
              </a:rPr>
              <a:t>i</a:t>
            </a:r>
            <a:r>
              <a:rPr sz="1800" b="1" u="sng" spc="0" dirty="0" smtClean="0">
                <a:latin typeface="Times New Roman"/>
                <a:cs typeface="Times New Roman"/>
              </a:rPr>
              <a:t>mal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n</a:t>
            </a:r>
            <a:r>
              <a:rPr sz="1800" b="1" spc="-9" dirty="0" smtClean="0">
                <a:latin typeface="Times New Roman"/>
                <a:cs typeface="Times New Roman"/>
              </a:rPr>
              <a:t>u</a:t>
            </a:r>
            <a:r>
              <a:rPr sz="1800" b="1" spc="0" dirty="0" smtClean="0">
                <a:latin typeface="Times New Roman"/>
                <a:cs typeface="Times New Roman"/>
              </a:rPr>
              <a:t>mbe</a:t>
            </a:r>
            <a:r>
              <a:rPr sz="1800" b="1" spc="4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s</a:t>
            </a:r>
            <a:r>
              <a:rPr sz="1800" spc="0" dirty="0" smtClean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9900" marR="38176">
              <a:lnSpc>
                <a:spcPts val="2306"/>
              </a:lnSpc>
              <a:spcBef>
                <a:spcPts val="575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9</a:t>
            </a:r>
            <a:r>
              <a:rPr sz="2000" spc="9" dirty="0" smtClean="0">
                <a:latin typeface="Times New Roman"/>
                <a:cs typeface="Times New Roman"/>
              </a:rPr>
              <a:t>’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i="1" spc="-4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1950" i="1" spc="0" baseline="26758" dirty="0" smtClean="0">
                <a:latin typeface="Times New Roman"/>
                <a:cs typeface="Times New Roman"/>
              </a:rPr>
              <a:t>n</a:t>
            </a:r>
            <a:r>
              <a:rPr sz="1950" i="1" spc="27" baseline="26758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– </a:t>
            </a:r>
            <a:r>
              <a:rPr sz="2000" i="1" spc="4" dirty="0" smtClean="0">
                <a:latin typeface="Times New Roman"/>
                <a:cs typeface="Times New Roman"/>
              </a:rPr>
              <a:t>1</a:t>
            </a:r>
            <a:r>
              <a:rPr sz="2000" i="1" spc="-19" dirty="0" smtClean="0">
                <a:latin typeface="Times New Roman"/>
                <a:cs typeface="Times New Roman"/>
              </a:rPr>
              <a:t>)</a:t>
            </a:r>
            <a:r>
              <a:rPr sz="2000" i="1" spc="9" dirty="0" smtClean="0">
                <a:latin typeface="Times New Roman"/>
                <a:cs typeface="Times New Roman"/>
              </a:rPr>
              <a:t>–</a:t>
            </a:r>
            <a:r>
              <a:rPr sz="2000" i="1" spc="0" dirty="0" smtClean="0">
                <a:latin typeface="Times New Roman"/>
                <a:cs typeface="Times New Roman"/>
              </a:rPr>
              <a:t>N 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(</a:t>
            </a:r>
            <a:r>
              <a:rPr sz="2000" spc="9" dirty="0" smtClean="0">
                <a:latin typeface="Times New Roman"/>
                <a:cs typeface="Times New Roman"/>
              </a:rPr>
              <a:t>10</a:t>
            </a:r>
            <a:r>
              <a:rPr sz="1950" spc="4" baseline="26758" dirty="0" smtClean="0">
                <a:latin typeface="Times New Roman"/>
                <a:cs typeface="Times New Roman"/>
              </a:rPr>
              <a:t>6</a:t>
            </a:r>
            <a:r>
              <a:rPr sz="2000" spc="-4" dirty="0" smtClean="0">
                <a:latin typeface="Times New Roman"/>
                <a:cs typeface="Times New Roman"/>
              </a:rPr>
              <a:t>–</a:t>
            </a:r>
            <a:r>
              <a:rPr sz="2000" spc="4" dirty="0" smtClean="0">
                <a:latin typeface="Times New Roman"/>
                <a:cs typeface="Times New Roman"/>
              </a:rPr>
              <a:t>1</a:t>
            </a:r>
            <a:r>
              <a:rPr sz="2000" spc="-4" dirty="0" smtClean="0">
                <a:latin typeface="Times New Roman"/>
                <a:cs typeface="Times New Roman"/>
              </a:rPr>
              <a:t>)–</a:t>
            </a:r>
            <a:r>
              <a:rPr sz="2000" i="1" spc="0" dirty="0" smtClean="0">
                <a:latin typeface="Times New Roman"/>
                <a:cs typeface="Times New Roman"/>
              </a:rPr>
              <a:t>N</a:t>
            </a:r>
            <a:r>
              <a:rPr sz="2000" i="1" spc="-21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</a:t>
            </a:r>
            <a:r>
              <a:rPr sz="2000" spc="4" dirty="0" smtClean="0">
                <a:latin typeface="Times New Roman"/>
                <a:cs typeface="Times New Roman"/>
              </a:rPr>
              <a:t>9</a:t>
            </a:r>
            <a:r>
              <a:rPr sz="2000" spc="0" dirty="0" smtClean="0">
                <a:latin typeface="Times New Roman"/>
                <a:cs typeface="Times New Roman"/>
              </a:rPr>
              <a:t>9</a:t>
            </a:r>
            <a:r>
              <a:rPr sz="2000" spc="9" dirty="0" smtClean="0">
                <a:latin typeface="Times New Roman"/>
                <a:cs typeface="Times New Roman"/>
              </a:rPr>
              <a:t>9</a:t>
            </a:r>
            <a:r>
              <a:rPr sz="2000" spc="0" dirty="0" smtClean="0">
                <a:latin typeface="Times New Roman"/>
                <a:cs typeface="Times New Roman"/>
              </a:rPr>
              <a:t>99</a:t>
            </a:r>
            <a:r>
              <a:rPr sz="2000" spc="14" dirty="0" smtClean="0">
                <a:latin typeface="Times New Roman"/>
                <a:cs typeface="Times New Roman"/>
              </a:rPr>
              <a:t>9</a:t>
            </a:r>
            <a:r>
              <a:rPr sz="2000" spc="-4" dirty="0" smtClean="0">
                <a:latin typeface="Times New Roman"/>
                <a:cs typeface="Times New Roman"/>
              </a:rPr>
              <a:t>–</a:t>
            </a:r>
            <a:r>
              <a:rPr sz="2000" i="1" spc="0" dirty="0" smtClean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469900" marR="38176">
              <a:lnSpc>
                <a:spcPct val="95825"/>
              </a:lnSpc>
              <a:spcBef>
                <a:spcPts val="580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9</a:t>
            </a:r>
            <a:r>
              <a:rPr sz="2000" spc="9" dirty="0" smtClean="0">
                <a:latin typeface="Times New Roman"/>
                <a:cs typeface="Times New Roman"/>
              </a:rPr>
              <a:t>’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 5</a:t>
            </a:r>
            <a:r>
              <a:rPr sz="2000" spc="9" dirty="0" smtClean="0">
                <a:latin typeface="Times New Roman"/>
                <a:cs typeface="Times New Roman"/>
              </a:rPr>
              <a:t>4</a:t>
            </a:r>
            <a:r>
              <a:rPr sz="2000" spc="0" dirty="0" smtClean="0">
                <a:latin typeface="Times New Roman"/>
                <a:cs typeface="Times New Roman"/>
              </a:rPr>
              <a:t>6</a:t>
            </a:r>
            <a:r>
              <a:rPr sz="2000" spc="9" dirty="0" smtClean="0">
                <a:latin typeface="Times New Roman"/>
                <a:cs typeface="Times New Roman"/>
              </a:rPr>
              <a:t>7</a:t>
            </a:r>
            <a:r>
              <a:rPr sz="2000" spc="0" dirty="0" smtClean="0">
                <a:latin typeface="Times New Roman"/>
                <a:cs typeface="Times New Roman"/>
              </a:rPr>
              <a:t>00</a:t>
            </a:r>
            <a:r>
              <a:rPr sz="2000" spc="-4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9</a:t>
            </a:r>
            <a:r>
              <a:rPr sz="2000" spc="9" dirty="0" smtClean="0">
                <a:latin typeface="Times New Roman"/>
                <a:cs typeface="Times New Roman"/>
              </a:rPr>
              <a:t>9</a:t>
            </a:r>
            <a:r>
              <a:rPr sz="2000" spc="0" dirty="0" smtClean="0">
                <a:latin typeface="Times New Roman"/>
                <a:cs typeface="Times New Roman"/>
              </a:rPr>
              <a:t>9</a:t>
            </a:r>
            <a:r>
              <a:rPr sz="2000" spc="9" dirty="0" smtClean="0">
                <a:latin typeface="Times New Roman"/>
                <a:cs typeface="Times New Roman"/>
              </a:rPr>
              <a:t>9</a:t>
            </a:r>
            <a:r>
              <a:rPr sz="2000" spc="0" dirty="0" smtClean="0">
                <a:latin typeface="Times New Roman"/>
                <a:cs typeface="Times New Roman"/>
              </a:rPr>
              <a:t>9</a:t>
            </a:r>
            <a:r>
              <a:rPr sz="2000" spc="14" dirty="0" smtClean="0">
                <a:latin typeface="Times New Roman"/>
                <a:cs typeface="Times New Roman"/>
              </a:rPr>
              <a:t>9</a:t>
            </a:r>
            <a:r>
              <a:rPr sz="2000" spc="4" dirty="0" smtClean="0">
                <a:latin typeface="Times New Roman"/>
                <a:cs typeface="Times New Roman"/>
              </a:rPr>
              <a:t>–</a:t>
            </a:r>
            <a:r>
              <a:rPr sz="2000" spc="0" dirty="0" smtClean="0">
                <a:latin typeface="Times New Roman"/>
                <a:cs typeface="Times New Roman"/>
              </a:rPr>
              <a:t>5</a:t>
            </a:r>
            <a:r>
              <a:rPr sz="2000" spc="-9" dirty="0" smtClean="0">
                <a:latin typeface="Times New Roman"/>
                <a:cs typeface="Times New Roman"/>
              </a:rPr>
              <a:t>4</a:t>
            </a:r>
            <a:r>
              <a:rPr sz="2000" spc="0" dirty="0" smtClean="0">
                <a:latin typeface="Times New Roman"/>
                <a:cs typeface="Times New Roman"/>
              </a:rPr>
              <a:t>6700</a:t>
            </a:r>
            <a:r>
              <a:rPr sz="2000" spc="-4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</a:t>
            </a:r>
            <a:r>
              <a:rPr sz="2000" spc="4" dirty="0" smtClean="0">
                <a:latin typeface="Times New Roman"/>
                <a:cs typeface="Times New Roman"/>
              </a:rPr>
              <a:t>4</a:t>
            </a:r>
            <a:r>
              <a:rPr sz="2000" spc="0" dirty="0" smtClean="0">
                <a:latin typeface="Times New Roman"/>
                <a:cs typeface="Times New Roman"/>
              </a:rPr>
              <a:t>5</a:t>
            </a:r>
            <a:r>
              <a:rPr sz="2000" spc="9" dirty="0" smtClean="0">
                <a:latin typeface="Times New Roman"/>
                <a:cs typeface="Times New Roman"/>
              </a:rPr>
              <a:t>3</a:t>
            </a:r>
            <a:r>
              <a:rPr sz="2000" spc="0" dirty="0" smtClean="0">
                <a:latin typeface="Times New Roman"/>
                <a:cs typeface="Times New Roman"/>
              </a:rPr>
              <a:t>299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29"/>
              </a:spcBef>
            </a:pPr>
            <a:r>
              <a:rPr sz="160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1600" spc="6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Example for </a:t>
            </a:r>
            <a:r>
              <a:rPr sz="1800" b="1" spc="-4" dirty="0" smtClean="0">
                <a:latin typeface="Times New Roman"/>
                <a:cs typeface="Times New Roman"/>
              </a:rPr>
              <a:t>7</a:t>
            </a:r>
            <a:r>
              <a:rPr sz="1800" b="1" spc="4" dirty="0" smtClean="0">
                <a:latin typeface="Times New Roman"/>
                <a:cs typeface="Times New Roman"/>
              </a:rPr>
              <a:t>-</a:t>
            </a:r>
            <a:r>
              <a:rPr sz="1800" b="1" spc="0" dirty="0" smtClean="0">
                <a:latin typeface="Times New Roman"/>
                <a:cs typeface="Times New Roman"/>
              </a:rPr>
              <a:t>digit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u="sng" spc="0" dirty="0" smtClean="0">
                <a:latin typeface="Times New Roman"/>
                <a:cs typeface="Times New Roman"/>
              </a:rPr>
              <a:t>bi</a:t>
            </a:r>
            <a:r>
              <a:rPr sz="1800" b="1" u="sng" spc="-4" dirty="0" smtClean="0">
                <a:latin typeface="Times New Roman"/>
                <a:cs typeface="Times New Roman"/>
              </a:rPr>
              <a:t>n</a:t>
            </a:r>
            <a:r>
              <a:rPr sz="1800" b="1" u="sng" spc="0" dirty="0" smtClean="0">
                <a:latin typeface="Times New Roman"/>
                <a:cs typeface="Times New Roman"/>
              </a:rPr>
              <a:t>ary</a:t>
            </a:r>
            <a:r>
              <a:rPr sz="1800" b="1" spc="0" dirty="0" smtClean="0">
                <a:latin typeface="Times New Roman"/>
                <a:cs typeface="Times New Roman"/>
              </a:rPr>
              <a:t> n</a:t>
            </a:r>
            <a:r>
              <a:rPr sz="1800" b="1" spc="-9" dirty="0" smtClean="0">
                <a:latin typeface="Times New Roman"/>
                <a:cs typeface="Times New Roman"/>
              </a:rPr>
              <a:t>u</a:t>
            </a:r>
            <a:r>
              <a:rPr sz="1800" b="1" spc="0" dirty="0" smtClean="0">
                <a:latin typeface="Times New Roman"/>
                <a:cs typeface="Times New Roman"/>
              </a:rPr>
              <a:t>mbe</a:t>
            </a:r>
            <a:r>
              <a:rPr sz="1800" b="1" spc="4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s:</a:t>
            </a:r>
            <a:endParaRPr sz="1800">
              <a:latin typeface="Times New Roman"/>
              <a:cs typeface="Times New Roman"/>
            </a:endParaRPr>
          </a:p>
          <a:p>
            <a:pPr marL="469900" marR="38176">
              <a:lnSpc>
                <a:spcPts val="2306"/>
              </a:lnSpc>
              <a:spcBef>
                <a:spcPts val="575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’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i="1" spc="-4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1950" i="1" spc="0" baseline="26758" dirty="0" smtClean="0">
                <a:latin typeface="Times New Roman"/>
                <a:cs typeface="Times New Roman"/>
              </a:rPr>
              <a:t>n </a:t>
            </a:r>
            <a:r>
              <a:rPr sz="1950" i="1" spc="42" baseline="26758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– 1)</a:t>
            </a:r>
            <a:r>
              <a:rPr sz="2000" i="1" spc="-4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– N 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(</a:t>
            </a:r>
            <a:r>
              <a:rPr sz="2000" spc="9" dirty="0" smtClean="0">
                <a:latin typeface="Times New Roman"/>
                <a:cs typeface="Times New Roman"/>
              </a:rPr>
              <a:t>2</a:t>
            </a:r>
            <a:r>
              <a:rPr sz="1950" spc="4" baseline="26758" dirty="0" smtClean="0">
                <a:latin typeface="Times New Roman"/>
                <a:cs typeface="Times New Roman"/>
              </a:rPr>
              <a:t>7</a:t>
            </a:r>
            <a:r>
              <a:rPr sz="2000" spc="4" dirty="0" smtClean="0">
                <a:latin typeface="Times New Roman"/>
                <a:cs typeface="Times New Roman"/>
              </a:rPr>
              <a:t>–1</a:t>
            </a:r>
            <a:r>
              <a:rPr sz="2000" spc="-4" dirty="0" smtClean="0">
                <a:latin typeface="Times New Roman"/>
                <a:cs typeface="Times New Roman"/>
              </a:rPr>
              <a:t>)–</a:t>
            </a:r>
            <a:r>
              <a:rPr sz="2000" i="1" spc="0" dirty="0" smtClean="0">
                <a:latin typeface="Times New Roman"/>
                <a:cs typeface="Times New Roman"/>
              </a:rPr>
              <a:t>N</a:t>
            </a:r>
            <a:r>
              <a:rPr sz="2000" i="1" spc="-11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111</a:t>
            </a:r>
            <a:r>
              <a:rPr sz="2000" spc="4" dirty="0" smtClean="0">
                <a:latin typeface="Times New Roman"/>
                <a:cs typeface="Times New Roman"/>
              </a:rPr>
              <a:t>–</a:t>
            </a:r>
            <a:r>
              <a:rPr sz="2000" i="1" spc="0" dirty="0" smtClean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469900" marR="38176">
              <a:lnSpc>
                <a:spcPct val="95825"/>
              </a:lnSpc>
              <a:spcBef>
                <a:spcPts val="580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’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 1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000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11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-4" dirty="0" smtClean="0">
                <a:latin typeface="Times New Roman"/>
                <a:cs typeface="Times New Roman"/>
              </a:rPr>
              <a:t>–</a:t>
            </a:r>
            <a:r>
              <a:rPr sz="2000" spc="0" dirty="0" smtClean="0">
                <a:latin typeface="Times New Roman"/>
                <a:cs typeface="Times New Roman"/>
              </a:rPr>
              <a:t>10110</a:t>
            </a:r>
            <a:r>
              <a:rPr sz="2000" spc="-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</a:t>
            </a:r>
            <a:r>
              <a:rPr sz="2000" spc="4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0111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26"/>
              </a:spcBef>
            </a:pPr>
            <a:r>
              <a:rPr sz="160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1600" spc="6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Ob</a:t>
            </a:r>
            <a:r>
              <a:rPr sz="1800" b="1" spc="-4" dirty="0" smtClean="0">
                <a:latin typeface="Times New Roman"/>
                <a:cs typeface="Times New Roman"/>
              </a:rPr>
              <a:t>s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4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vation:</a:t>
            </a:r>
            <a:endParaRPr sz="1800">
              <a:latin typeface="Times New Roman"/>
              <a:cs typeface="Times New Roman"/>
            </a:endParaRPr>
          </a:p>
          <a:p>
            <a:pPr marL="469900" marR="38176">
              <a:lnSpc>
                <a:spcPts val="2306"/>
              </a:lnSpc>
              <a:spcBef>
                <a:spcPts val="575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btract</a:t>
            </a:r>
            <a:r>
              <a:rPr sz="2000" spc="-9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on</a:t>
            </a:r>
            <a:r>
              <a:rPr sz="2000" spc="-4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om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1950" i="1" spc="0" baseline="26758" dirty="0" smtClean="0">
                <a:latin typeface="Times New Roman"/>
                <a:cs typeface="Times New Roman"/>
              </a:rPr>
              <a:t>n</a:t>
            </a:r>
            <a:r>
              <a:rPr sz="1950" i="1" spc="8" baseline="26758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– 1)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will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ne</a:t>
            </a:r>
            <a:r>
              <a:rPr sz="2000" spc="9" dirty="0" smtClean="0">
                <a:latin typeface="Times New Roman"/>
                <a:cs typeface="Times New Roman"/>
              </a:rPr>
              <a:t>v</a:t>
            </a:r>
            <a:r>
              <a:rPr sz="2000" spc="0" dirty="0" smtClean="0">
                <a:latin typeface="Times New Roman"/>
                <a:cs typeface="Times New Roman"/>
              </a:rPr>
              <a:t>er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re</a:t>
            </a:r>
            <a:r>
              <a:rPr sz="2000" spc="4" dirty="0" smtClean="0">
                <a:latin typeface="Times New Roman"/>
                <a:cs typeface="Times New Roman"/>
              </a:rPr>
              <a:t>q</a:t>
            </a:r>
            <a:r>
              <a:rPr sz="2000" spc="0" dirty="0" smtClean="0">
                <a:latin typeface="Times New Roman"/>
                <a:cs typeface="Times New Roman"/>
              </a:rPr>
              <a:t>uire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 </a:t>
            </a:r>
            <a:r>
              <a:rPr sz="2000" spc="4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row</a:t>
            </a:r>
            <a:endParaRPr sz="2000">
              <a:latin typeface="Times New Roman"/>
              <a:cs typeface="Times New Roman"/>
            </a:endParaRPr>
          </a:p>
          <a:p>
            <a:pPr marL="469900" marR="38176">
              <a:lnSpc>
                <a:spcPct val="95825"/>
              </a:lnSpc>
              <a:spcBef>
                <a:spcPts val="582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Di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inished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ra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ix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 can be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di</a:t>
            </a:r>
            <a:r>
              <a:rPr sz="2000" spc="4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t-b</a:t>
            </a:r>
            <a:r>
              <a:rPr sz="2000" spc="-4" dirty="0" smtClean="0">
                <a:latin typeface="Times New Roman"/>
                <a:cs typeface="Times New Roman"/>
              </a:rPr>
              <a:t>y</a:t>
            </a:r>
            <a:r>
              <a:rPr sz="2000" spc="4" dirty="0" smtClean="0">
                <a:latin typeface="Times New Roman"/>
                <a:cs typeface="Times New Roman"/>
              </a:rPr>
              <a:t>-</a:t>
            </a:r>
            <a:r>
              <a:rPr sz="2000" spc="-4" dirty="0" smtClean="0">
                <a:latin typeface="Times New Roman"/>
                <a:cs typeface="Times New Roman"/>
              </a:rPr>
              <a:t>digit</a:t>
            </a:r>
            <a:endParaRPr sz="2000">
              <a:latin typeface="Times New Roman"/>
              <a:cs typeface="Times New Roman"/>
            </a:endParaRPr>
          </a:p>
          <a:p>
            <a:pPr marL="469900" marR="38176">
              <a:lnSpc>
                <a:spcPct val="95825"/>
              </a:lnSpc>
              <a:spcBef>
                <a:spcPts val="580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ary: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 – 0 = 1 </a:t>
            </a:r>
            <a:r>
              <a:rPr sz="2000" spc="-9" dirty="0" smtClean="0">
                <a:latin typeface="Times New Roman"/>
                <a:cs typeface="Times New Roman"/>
              </a:rPr>
              <a:t>a</a:t>
            </a:r>
            <a:r>
              <a:rPr sz="2000" spc="0" dirty="0" smtClean="0">
                <a:latin typeface="Times New Roman"/>
                <a:cs typeface="Times New Roman"/>
              </a:rPr>
              <a:t>nd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 – 1 = 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519" y="2211760"/>
            <a:ext cx="49242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latin typeface="Times New Roman"/>
                <a:cs typeface="Times New Roman"/>
              </a:rPr>
              <a:t>of</a:t>
            </a:r>
            <a:r>
              <a:rPr sz="2000" i="1" spc="-19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3295" y="2211760"/>
            <a:ext cx="2333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15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3176651" y="5648325"/>
            <a:ext cx="2519299" cy="0"/>
          </a:xfrm>
          <a:custGeom>
            <a:avLst/>
            <a:gdLst/>
            <a:ahLst/>
            <a:cxnLst/>
            <a:rect l="l" t="t" r="r" b="b"/>
            <a:pathLst>
              <a:path w="2519299">
                <a:moveTo>
                  <a:pt x="251929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9727" y="319650"/>
            <a:ext cx="6552412" cy="2692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57398" marR="45720">
              <a:lnSpc>
                <a:spcPts val="3875"/>
              </a:lnSpc>
              <a:spcBef>
                <a:spcPts val="193"/>
              </a:spcBef>
            </a:pPr>
            <a:r>
              <a:rPr sz="5400" spc="0" baseline="3725" dirty="0" smtClean="0">
                <a:latin typeface="Book Antiqua"/>
                <a:cs typeface="Book Antiqua"/>
              </a:rPr>
              <a:t>Complements</a:t>
            </a:r>
            <a:endParaRPr sz="3600" dirty="0">
              <a:latin typeface="Book Antiqua"/>
              <a:cs typeface="Book Antiqua"/>
            </a:endParaRPr>
          </a:p>
          <a:p>
            <a:pPr marL="12700">
              <a:lnSpc>
                <a:spcPct val="95825"/>
              </a:lnSpc>
              <a:spcBef>
                <a:spcPts val="241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1’s Co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ent </a:t>
            </a:r>
            <a:r>
              <a:rPr sz="2400" spc="9" dirty="0" smtClean="0">
                <a:latin typeface="Times New Roman"/>
                <a:cs typeface="Times New Roman"/>
              </a:rPr>
              <a:t>(</a:t>
            </a:r>
            <a:r>
              <a:rPr sz="2400" i="1" spc="0" dirty="0" smtClean="0">
                <a:latin typeface="Times New Roman"/>
                <a:cs typeface="Times New Roman"/>
              </a:rPr>
              <a:t>Dimini</a:t>
            </a:r>
            <a:r>
              <a:rPr sz="2400" i="1" spc="4" dirty="0" smtClean="0">
                <a:latin typeface="Times New Roman"/>
                <a:cs typeface="Times New Roman"/>
              </a:rPr>
              <a:t>s</a:t>
            </a:r>
            <a:r>
              <a:rPr sz="2400" i="1" spc="0" dirty="0" smtClean="0">
                <a:latin typeface="Times New Roman"/>
                <a:cs typeface="Times New Roman"/>
              </a:rPr>
              <a:t>hed</a:t>
            </a:r>
            <a:r>
              <a:rPr sz="2400" i="1" spc="-9" dirty="0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latin typeface="Times New Roman"/>
                <a:cs typeface="Times New Roman"/>
              </a:rPr>
              <a:t>Radix</a:t>
            </a:r>
            <a:r>
              <a:rPr sz="2400" i="1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</a:t>
            </a:r>
            <a:r>
              <a:rPr sz="2400" spc="-25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469899" marR="45720">
              <a:lnSpc>
                <a:spcPct val="95825"/>
              </a:lnSpc>
              <a:spcBef>
                <a:spcPts val="589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All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‘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’s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bec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 ‘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’s</a:t>
            </a:r>
            <a:endParaRPr sz="2000" dirty="0">
              <a:latin typeface="Times New Roman"/>
              <a:cs typeface="Times New Roman"/>
            </a:endParaRPr>
          </a:p>
          <a:p>
            <a:pPr marL="469899" marR="45720">
              <a:lnSpc>
                <a:spcPct val="95825"/>
              </a:lnSpc>
              <a:spcBef>
                <a:spcPts val="580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All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‘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’s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bec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 ‘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’s</a:t>
            </a:r>
            <a:endParaRPr sz="2000" dirty="0">
              <a:latin typeface="Times New Roman"/>
              <a:cs typeface="Times New Roman"/>
            </a:endParaRPr>
          </a:p>
          <a:p>
            <a:pPr marL="469899" marR="45720">
              <a:lnSpc>
                <a:spcPts val="2299"/>
              </a:lnSpc>
              <a:spcBef>
                <a:spcPts val="58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Exa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2000" spc="4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r>
              <a:rPr sz="2000" spc="4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r>
              <a:rPr sz="2000" spc="4" dirty="0" smtClean="0">
                <a:solidFill>
                  <a:srgbClr val="D01608"/>
                </a:solidFill>
                <a:latin typeface="Times New Roman"/>
                <a:cs typeface="Times New Roman"/>
              </a:rPr>
              <a:t>11</a:t>
            </a:r>
            <a:r>
              <a:rPr sz="2000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000</a:t>
            </a:r>
            <a:r>
              <a:rPr sz="2000" spc="-9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r>
              <a:rPr sz="2000" spc="-4" dirty="0" smtClean="0">
                <a:latin typeface="Times New Roman"/>
                <a:cs typeface="Times New Roman"/>
              </a:rPr>
              <a:t>)</a:t>
            </a:r>
            <a:r>
              <a:rPr sz="1950" spc="0" baseline="-22298" dirty="0" smtClean="0">
                <a:solidFill>
                  <a:srgbClr val="FF6600"/>
                </a:solidFill>
                <a:latin typeface="Times New Roman"/>
                <a:cs typeface="Times New Roman"/>
              </a:rPr>
              <a:t>2</a:t>
            </a:r>
            <a:endParaRPr sz="1300" dirty="0">
              <a:latin typeface="Times New Roman"/>
              <a:cs typeface="Times New Roman"/>
            </a:endParaRPr>
          </a:p>
          <a:p>
            <a:pPr marL="1220012" marR="45720">
              <a:lnSpc>
                <a:spcPts val="2322"/>
              </a:lnSpc>
              <a:spcBef>
                <a:spcPts val="229"/>
              </a:spcBef>
            </a:pPr>
            <a:r>
              <a:rPr sz="2000" spc="0" dirty="0" smtClean="0">
                <a:latin typeface="Wingdings"/>
                <a:cs typeface="Wingdings"/>
              </a:rPr>
              <a:t>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(</a:t>
            </a:r>
            <a:r>
              <a:rPr sz="2000" spc="4" dirty="0" smtClean="0">
                <a:solidFill>
                  <a:srgbClr val="D01608"/>
                </a:solidFill>
                <a:latin typeface="Times New Roman"/>
                <a:cs typeface="Times New Roman"/>
              </a:rPr>
              <a:t>0</a:t>
            </a:r>
            <a:r>
              <a:rPr sz="2000" spc="4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r>
              <a:rPr sz="2000" spc="4" dirty="0" smtClean="0">
                <a:solidFill>
                  <a:srgbClr val="D01608"/>
                </a:solidFill>
                <a:latin typeface="Times New Roman"/>
                <a:cs typeface="Times New Roman"/>
              </a:rPr>
              <a:t>00</a:t>
            </a:r>
            <a:r>
              <a:rPr sz="2000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111</a:t>
            </a:r>
            <a:r>
              <a:rPr sz="2000" spc="-9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r>
              <a:rPr sz="2000" spc="-4" dirty="0" smtClean="0">
                <a:latin typeface="Times New Roman"/>
                <a:cs typeface="Times New Roman"/>
              </a:rPr>
              <a:t>)</a:t>
            </a:r>
            <a:r>
              <a:rPr sz="1950" spc="0" baseline="-22298" dirty="0" smtClean="0">
                <a:solidFill>
                  <a:srgbClr val="FF6600"/>
                </a:solidFill>
                <a:latin typeface="Times New Roman"/>
                <a:cs typeface="Times New Roman"/>
              </a:rPr>
              <a:t>2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6927" y="3051738"/>
            <a:ext cx="6769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If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you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43918" y="3051738"/>
            <a:ext cx="60593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add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49902" y="3051738"/>
            <a:ext cx="357578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u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ber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and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’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4438" y="4570111"/>
            <a:ext cx="256209" cy="97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6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71138" y="4570111"/>
            <a:ext cx="256209" cy="97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6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8091" y="4570111"/>
            <a:ext cx="256209" cy="97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6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4411" y="4570111"/>
            <a:ext cx="256209" cy="97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6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1492" y="4570111"/>
            <a:ext cx="256209" cy="97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6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37811" y="4570111"/>
            <a:ext cx="256209" cy="97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6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4840" y="4570111"/>
            <a:ext cx="256209" cy="97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6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1159" y="4570111"/>
            <a:ext cx="256209" cy="97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6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9346" y="5167519"/>
            <a:ext cx="28106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4438" y="5748189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0757" y="5748189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7786" y="5748189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4105" y="5748189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0424" y="5748189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7453" y="5748189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3772" y="5748189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70091" y="5748189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66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909637" y="1957451"/>
            <a:ext cx="7310374" cy="1311275"/>
          </a:xfrm>
          <a:custGeom>
            <a:avLst/>
            <a:gdLst/>
            <a:ahLst/>
            <a:cxnLst/>
            <a:rect l="l" t="t" r="r" b="b"/>
            <a:pathLst>
              <a:path w="7310374" h="1311275">
                <a:moveTo>
                  <a:pt x="0" y="1311275"/>
                </a:moveTo>
                <a:lnTo>
                  <a:pt x="7310374" y="1311275"/>
                </a:lnTo>
                <a:lnTo>
                  <a:pt x="7310374" y="0"/>
                </a:lnTo>
                <a:lnTo>
                  <a:pt x="0" y="0"/>
                </a:lnTo>
                <a:lnTo>
                  <a:pt x="0" y="131127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8375" y="4127500"/>
            <a:ext cx="4686300" cy="708025"/>
          </a:xfrm>
          <a:custGeom>
            <a:avLst/>
            <a:gdLst/>
            <a:ahLst/>
            <a:cxnLst/>
            <a:rect l="l" t="t" r="r" b="b"/>
            <a:pathLst>
              <a:path w="4686300" h="708025">
                <a:moveTo>
                  <a:pt x="0" y="708025"/>
                </a:moveTo>
                <a:lnTo>
                  <a:pt x="4686300" y="708025"/>
                </a:lnTo>
                <a:lnTo>
                  <a:pt x="4686300" y="0"/>
                </a:lnTo>
                <a:lnTo>
                  <a:pt x="0" y="0"/>
                </a:lnTo>
                <a:lnTo>
                  <a:pt x="0" y="708025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8375" y="5594350"/>
            <a:ext cx="4730750" cy="708025"/>
          </a:xfrm>
          <a:custGeom>
            <a:avLst/>
            <a:gdLst/>
            <a:ahLst/>
            <a:cxnLst/>
            <a:rect l="l" t="t" r="r" b="b"/>
            <a:pathLst>
              <a:path w="4730750" h="708025">
                <a:moveTo>
                  <a:pt x="0" y="708025"/>
                </a:moveTo>
                <a:lnTo>
                  <a:pt x="4730750" y="708025"/>
                </a:lnTo>
                <a:lnTo>
                  <a:pt x="4730750" y="0"/>
                </a:lnTo>
                <a:lnTo>
                  <a:pt x="0" y="0"/>
                </a:lnTo>
                <a:lnTo>
                  <a:pt x="0" y="708025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54426" y="319650"/>
            <a:ext cx="293176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Complements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978" y="1376398"/>
            <a:ext cx="27871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Radix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</a:t>
            </a:r>
            <a:r>
              <a:rPr sz="2400" spc="-25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978" y="3571212"/>
            <a:ext cx="26561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Exa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: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Bas</a:t>
            </a:r>
            <a:r>
              <a:rPr sz="2400" spc="9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-</a:t>
            </a:r>
            <a:r>
              <a:rPr sz="2400" spc="0" dirty="0" smtClean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978" y="5034887"/>
            <a:ext cx="250377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Exa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: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Bas</a:t>
            </a:r>
            <a:r>
              <a:rPr sz="2400" spc="9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-</a:t>
            </a: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375" y="5594350"/>
            <a:ext cx="4730750" cy="708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19">
              <a:lnSpc>
                <a:spcPct val="95825"/>
              </a:lnSpc>
              <a:spcBef>
                <a:spcPts val="459"/>
              </a:spcBef>
            </a:pPr>
            <a:r>
              <a:rPr sz="2000" spc="0" dirty="0" smtClean="0">
                <a:latin typeface="Times New Roman"/>
                <a:cs typeface="Times New Roman"/>
              </a:rPr>
              <a:t>The 2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 c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 </a:t>
            </a:r>
            <a:r>
              <a:rPr sz="2000" spc="-64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-64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-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100</a:t>
            </a:r>
            <a:endParaRPr sz="2000">
              <a:latin typeface="Times New Roman"/>
              <a:cs typeface="Times New Roman"/>
            </a:endParaRPr>
          </a:p>
          <a:p>
            <a:pPr marL="91719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Times New Roman"/>
                <a:cs typeface="Times New Roman"/>
              </a:rPr>
              <a:t>The 2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 c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 0</a:t>
            </a:r>
            <a:r>
              <a:rPr sz="2000" spc="-5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-79" dirty="0" smtClean="0">
                <a:latin typeface="Times New Roman"/>
                <a:cs typeface="Times New Roman"/>
              </a:rPr>
              <a:t>11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001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75" y="4127500"/>
            <a:ext cx="4686300" cy="708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19">
              <a:lnSpc>
                <a:spcPct val="95825"/>
              </a:lnSpc>
              <a:spcBef>
                <a:spcPts val="455"/>
              </a:spcBef>
            </a:pPr>
            <a:r>
              <a:rPr sz="2000" spc="0" dirty="0" smtClean="0">
                <a:latin typeface="Times New Roman"/>
                <a:cs typeface="Times New Roman"/>
              </a:rPr>
              <a:t>The 1</a:t>
            </a:r>
            <a:r>
              <a:rPr sz="2000" spc="4" dirty="0" smtClean="0">
                <a:latin typeface="Times New Roman"/>
                <a:cs typeface="Times New Roman"/>
              </a:rPr>
              <a:t>0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2</a:t>
            </a:r>
            <a:r>
              <a:rPr sz="2000" spc="9" dirty="0" smtClean="0">
                <a:latin typeface="Times New Roman"/>
                <a:cs typeface="Times New Roman"/>
              </a:rPr>
              <a:t>3</a:t>
            </a:r>
            <a:r>
              <a:rPr sz="2000" spc="0" dirty="0" smtClean="0">
                <a:latin typeface="Times New Roman"/>
                <a:cs typeface="Times New Roman"/>
              </a:rPr>
              <a:t>98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9</a:t>
            </a:r>
            <a:r>
              <a:rPr sz="2000" spc="9" dirty="0" smtClean="0">
                <a:latin typeface="Times New Roman"/>
                <a:cs typeface="Times New Roman"/>
              </a:rPr>
              <a:t>8</a:t>
            </a:r>
            <a:r>
              <a:rPr sz="2000" spc="0" dirty="0" smtClean="0">
                <a:latin typeface="Times New Roman"/>
                <a:cs typeface="Times New Roman"/>
              </a:rPr>
              <a:t>7</a:t>
            </a:r>
            <a:r>
              <a:rPr sz="2000" spc="9" dirty="0" smtClean="0">
                <a:latin typeface="Times New Roman"/>
                <a:cs typeface="Times New Roman"/>
              </a:rPr>
              <a:t>6</a:t>
            </a:r>
            <a:r>
              <a:rPr sz="2000" spc="0" dirty="0" smtClean="0">
                <a:latin typeface="Times New Roman"/>
                <a:cs typeface="Times New Roman"/>
              </a:rPr>
              <a:t>02</a:t>
            </a:r>
            <a:endParaRPr sz="2000">
              <a:latin typeface="Times New Roman"/>
              <a:cs typeface="Times New Roman"/>
            </a:endParaRPr>
          </a:p>
          <a:p>
            <a:pPr marL="91719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Times New Roman"/>
                <a:cs typeface="Times New Roman"/>
              </a:rPr>
              <a:t>The 1</a:t>
            </a:r>
            <a:r>
              <a:rPr sz="2000" spc="4" dirty="0" smtClean="0">
                <a:latin typeface="Times New Roman"/>
                <a:cs typeface="Times New Roman"/>
              </a:rPr>
              <a:t>0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2</a:t>
            </a:r>
            <a:r>
              <a:rPr sz="2000" spc="9" dirty="0" smtClean="0">
                <a:latin typeface="Times New Roman"/>
                <a:cs typeface="Times New Roman"/>
              </a:rPr>
              <a:t>4</a:t>
            </a:r>
            <a:r>
              <a:rPr sz="2000" spc="0" dirty="0" smtClean="0">
                <a:latin typeface="Times New Roman"/>
                <a:cs typeface="Times New Roman"/>
              </a:rPr>
              <a:t>6</a:t>
            </a:r>
            <a:r>
              <a:rPr sz="2000" spc="9" dirty="0" smtClean="0">
                <a:latin typeface="Times New Roman"/>
                <a:cs typeface="Times New Roman"/>
              </a:rPr>
              <a:t>7</a:t>
            </a:r>
            <a:r>
              <a:rPr sz="2000" spc="0" dirty="0" smtClean="0">
                <a:latin typeface="Times New Roman"/>
                <a:cs typeface="Times New Roman"/>
              </a:rPr>
              <a:t>00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7</a:t>
            </a:r>
            <a:r>
              <a:rPr sz="2000" spc="9" dirty="0" smtClean="0">
                <a:latin typeface="Times New Roman"/>
                <a:cs typeface="Times New Roman"/>
              </a:rPr>
              <a:t>5</a:t>
            </a:r>
            <a:r>
              <a:rPr sz="2000" spc="0" dirty="0" smtClean="0">
                <a:latin typeface="Times New Roman"/>
                <a:cs typeface="Times New Roman"/>
              </a:rPr>
              <a:t>3</a:t>
            </a:r>
            <a:r>
              <a:rPr sz="2000" spc="9" dirty="0" smtClean="0">
                <a:latin typeface="Times New Roman"/>
                <a:cs typeface="Times New Roman"/>
              </a:rPr>
              <a:t>3</a:t>
            </a:r>
            <a:r>
              <a:rPr sz="2000" spc="0" dirty="0" smtClean="0">
                <a:latin typeface="Times New Roman"/>
                <a:cs typeface="Times New Roman"/>
              </a:rPr>
              <a:t>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9637" y="1957451"/>
            <a:ext cx="7310374" cy="1311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30" marR="126088">
              <a:lnSpc>
                <a:spcPts val="2541"/>
              </a:lnSpc>
              <a:spcBef>
                <a:spcPts val="425"/>
              </a:spcBef>
            </a:pPr>
            <a:r>
              <a:rPr sz="2000" spc="0" dirty="0" smtClean="0">
                <a:latin typeface="Times New Roman"/>
                <a:cs typeface="Times New Roman"/>
              </a:rPr>
              <a:t>The 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 c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an </a:t>
            </a:r>
            <a:r>
              <a:rPr sz="2000" i="1" spc="9" dirty="0" smtClean="0">
                <a:latin typeface="Times New Roman"/>
                <a:cs typeface="Times New Roman"/>
              </a:rPr>
              <a:t>n</a:t>
            </a:r>
            <a:r>
              <a:rPr sz="2000" spc="4" dirty="0" smtClean="0">
                <a:latin typeface="Times New Roman"/>
                <a:cs typeface="Times New Roman"/>
              </a:rPr>
              <a:t>-</a:t>
            </a:r>
            <a:r>
              <a:rPr sz="2000" spc="0" dirty="0" smtClean="0">
                <a:latin typeface="Times New Roman"/>
                <a:cs typeface="Times New Roman"/>
              </a:rPr>
              <a:t>di</a:t>
            </a:r>
            <a:r>
              <a:rPr sz="2000" spc="4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it</a:t>
            </a:r>
            <a:r>
              <a:rPr sz="2000" spc="-5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ber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N </a:t>
            </a:r>
            <a:r>
              <a:rPr sz="2000" spc="0" dirty="0" smtClean="0">
                <a:latin typeface="Times New Roman"/>
                <a:cs typeface="Times New Roman"/>
              </a:rPr>
              <a:t>in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base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i="1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de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0" dirty="0" smtClean="0">
                <a:latin typeface="Times New Roman"/>
                <a:cs typeface="Times New Roman"/>
              </a:rPr>
              <a:t>ined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as 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1950" i="1" spc="0" baseline="26758" dirty="0" smtClean="0">
                <a:latin typeface="Times New Roman"/>
                <a:cs typeface="Times New Roman"/>
              </a:rPr>
              <a:t>n</a:t>
            </a:r>
            <a:r>
              <a:rPr sz="1950" i="1" spc="172" baseline="26758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– </a:t>
            </a:r>
            <a:r>
              <a:rPr sz="2000" i="1" spc="0" dirty="0" smtClean="0">
                <a:latin typeface="Times New Roman"/>
                <a:cs typeface="Times New Roman"/>
              </a:rPr>
              <a:t>N</a:t>
            </a:r>
            <a:r>
              <a:rPr sz="2000" i="1" spc="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fo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N </a:t>
            </a:r>
            <a:r>
              <a:rPr sz="2000" spc="0" dirty="0" smtClean="0">
                <a:latin typeface="Times New Roman"/>
                <a:cs typeface="Times New Roman"/>
              </a:rPr>
              <a:t>≠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0 </a:t>
            </a:r>
            <a:r>
              <a:rPr sz="2000" spc="-9" dirty="0" smtClean="0">
                <a:latin typeface="Times New Roman"/>
                <a:cs typeface="Times New Roman"/>
              </a:rPr>
              <a:t>a</a:t>
            </a:r>
            <a:r>
              <a:rPr sz="2000" spc="0" dirty="0" smtClean="0">
                <a:latin typeface="Times New Roman"/>
                <a:cs typeface="Times New Roman"/>
              </a:rPr>
              <a:t>nd as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0 for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N</a:t>
            </a:r>
            <a:r>
              <a:rPr sz="2000" i="1" spc="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0. </a:t>
            </a:r>
            <a:r>
              <a:rPr sz="2000" spc="-4" dirty="0" smtClean="0">
                <a:latin typeface="Times New Roman"/>
                <a:cs typeface="Times New Roman"/>
              </a:rPr>
              <a:t>C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paring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wi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h 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he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i="1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Symbol"/>
                <a:cs typeface="Symbol"/>
              </a:rPr>
              <a:t>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1) </a:t>
            </a:r>
            <a:r>
              <a:rPr sz="2000" spc="-14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 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ent,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we</a:t>
            </a:r>
            <a:r>
              <a:rPr sz="2000" spc="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te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that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 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 c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 is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a</a:t>
            </a:r>
            <a:r>
              <a:rPr sz="2000" spc="0" dirty="0" smtClean="0">
                <a:latin typeface="Times New Roman"/>
                <a:cs typeface="Times New Roman"/>
              </a:rPr>
              <a:t>ined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by a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di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 to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i="1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Symbol"/>
                <a:cs typeface="Symbol"/>
              </a:rPr>
              <a:t></a:t>
            </a:r>
            <a:r>
              <a:rPr sz="2000" spc="0" dirty="0" smtClean="0">
                <a:latin typeface="Times New Roman"/>
                <a:cs typeface="Times New Roman"/>
              </a:rPr>
              <a:t> 1) 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 c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ent,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since 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1950" i="1" spc="0" baseline="26758" dirty="0" smtClean="0">
                <a:latin typeface="Times New Roman"/>
                <a:cs typeface="Times New Roman"/>
              </a:rPr>
              <a:t>n</a:t>
            </a:r>
            <a:r>
              <a:rPr sz="1950" i="1" spc="172" baseline="26758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– </a:t>
            </a:r>
            <a:r>
              <a:rPr sz="2000" i="1" spc="0" dirty="0" smtClean="0">
                <a:latin typeface="Times New Roman"/>
                <a:cs typeface="Times New Roman"/>
              </a:rPr>
              <a:t>N </a:t>
            </a:r>
            <a:r>
              <a:rPr sz="2000" spc="0" dirty="0" smtClean="0">
                <a:latin typeface="Times New Roman"/>
                <a:cs typeface="Times New Roman"/>
              </a:rPr>
              <a:t>= [</a:t>
            </a: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1950" i="1" spc="0" baseline="26758" dirty="0" smtClean="0">
                <a:latin typeface="Times New Roman"/>
                <a:cs typeface="Times New Roman"/>
              </a:rPr>
              <a:t>n</a:t>
            </a:r>
            <a:r>
              <a:rPr sz="1950" i="1" spc="162" baseline="26758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Symbol"/>
                <a:cs typeface="Symbol"/>
              </a:rPr>
              <a:t></a:t>
            </a:r>
            <a:r>
              <a:rPr sz="2000" spc="0" dirty="0" smtClean="0">
                <a:latin typeface="Times New Roman"/>
                <a:cs typeface="Times New Roman"/>
              </a:rPr>
              <a:t> 1)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– </a:t>
            </a:r>
            <a:r>
              <a:rPr sz="2000" i="1" spc="-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]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+ 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31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32025" y="5049774"/>
            <a:ext cx="2700401" cy="126"/>
          </a:xfrm>
          <a:custGeom>
            <a:avLst/>
            <a:gdLst/>
            <a:ahLst/>
            <a:cxnLst/>
            <a:rect l="l" t="t" r="r" b="b"/>
            <a:pathLst>
              <a:path w="2700401" h="126">
                <a:moveTo>
                  <a:pt x="2700401" y="0"/>
                </a:moveTo>
                <a:lnTo>
                  <a:pt x="0" y="12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9727" y="319650"/>
            <a:ext cx="5576460" cy="1548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57398">
              <a:lnSpc>
                <a:spcPts val="3875"/>
              </a:lnSpc>
              <a:spcBef>
                <a:spcPts val="193"/>
              </a:spcBef>
            </a:pPr>
            <a:r>
              <a:rPr sz="5400" spc="0" baseline="3725" dirty="0" smtClean="0">
                <a:latin typeface="Book Antiqua"/>
                <a:cs typeface="Book Antiqua"/>
              </a:rPr>
              <a:t>Complements</a:t>
            </a:r>
            <a:endParaRPr sz="3600" dirty="0">
              <a:latin typeface="Book Antiqua"/>
              <a:cs typeface="Book Antiqua"/>
            </a:endParaRPr>
          </a:p>
          <a:p>
            <a:pPr marL="12700" marR="68625">
              <a:lnSpc>
                <a:spcPct val="95825"/>
              </a:lnSpc>
              <a:spcBef>
                <a:spcPts val="241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2’s Co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ent </a:t>
            </a:r>
            <a:r>
              <a:rPr sz="2400" spc="9" dirty="0" smtClean="0">
                <a:latin typeface="Times New Roman"/>
                <a:cs typeface="Times New Roman"/>
              </a:rPr>
              <a:t>(</a:t>
            </a:r>
            <a:r>
              <a:rPr sz="2400" i="1" spc="0" dirty="0" smtClean="0">
                <a:latin typeface="Times New Roman"/>
                <a:cs typeface="Times New Roman"/>
              </a:rPr>
              <a:t>Radix</a:t>
            </a:r>
            <a:r>
              <a:rPr sz="2400" i="1" spc="-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</a:t>
            </a:r>
            <a:r>
              <a:rPr sz="2400" spc="-25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469899" marR="68625">
              <a:lnSpc>
                <a:spcPct val="95825"/>
              </a:lnSpc>
              <a:spcBef>
                <a:spcPts val="589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Take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’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then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add 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6927" y="1954204"/>
            <a:ext cx="5796559" cy="1377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To</a:t>
            </a:r>
            <a:r>
              <a:rPr sz="2000" spc="9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gle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l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bits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to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l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ft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first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‘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’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om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rig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 marR="4777450">
              <a:lnSpc>
                <a:spcPts val="2299"/>
              </a:lnSpc>
              <a:spcBef>
                <a:spcPts val="474"/>
              </a:spcBef>
            </a:pPr>
            <a:r>
              <a:rPr sz="2000" i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Exa</a:t>
            </a:r>
            <a:r>
              <a:rPr sz="2000" i="1" spc="4" dirty="0" smtClean="0">
                <a:solidFill>
                  <a:srgbClr val="FF6600"/>
                </a:solidFill>
                <a:latin typeface="Times New Roman"/>
                <a:cs typeface="Times New Roman"/>
              </a:rPr>
              <a:t>m</a:t>
            </a:r>
            <a:r>
              <a:rPr sz="2000" i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pl</a:t>
            </a:r>
            <a:r>
              <a:rPr sz="2000" i="1" spc="4" dirty="0" smtClean="0">
                <a:solidFill>
                  <a:srgbClr val="FF6600"/>
                </a:solidFill>
                <a:latin typeface="Times New Roman"/>
                <a:cs typeface="Times New Roman"/>
              </a:rPr>
              <a:t>e</a:t>
            </a:r>
            <a:r>
              <a:rPr sz="2000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: </a:t>
            </a:r>
            <a:endParaRPr sz="2000">
              <a:latin typeface="Times New Roman"/>
              <a:cs typeface="Times New Roman"/>
            </a:endParaRPr>
          </a:p>
          <a:p>
            <a:pPr marL="12700" marR="4777450">
              <a:lnSpc>
                <a:spcPts val="2299"/>
              </a:lnSpc>
              <a:spcBef>
                <a:spcPts val="579"/>
              </a:spcBef>
            </a:pP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be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99"/>
              </a:spcBef>
            </a:pPr>
            <a:r>
              <a:rPr sz="20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1</a:t>
            </a:r>
            <a:r>
              <a:rPr sz="2000" spc="9" dirty="0" smtClean="0">
                <a:solidFill>
                  <a:srgbClr val="FF9900"/>
                </a:solidFill>
                <a:latin typeface="Times New Roman"/>
                <a:cs typeface="Times New Roman"/>
              </a:rPr>
              <a:t>’</a:t>
            </a:r>
            <a:r>
              <a:rPr sz="20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s</a:t>
            </a:r>
            <a:r>
              <a:rPr sz="2000" spc="-14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</a:t>
            </a:r>
            <a:r>
              <a:rPr sz="2000" spc="4" dirty="0" smtClean="0">
                <a:latin typeface="Times New Roman"/>
                <a:cs typeface="Times New Roman"/>
              </a:rPr>
              <a:t>.</a:t>
            </a:r>
            <a:r>
              <a:rPr sz="2000" spc="0" dirty="0" smtClean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6925" y="2072910"/>
            <a:ext cx="44556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D01608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94559" y="3361579"/>
            <a:ext cx="256407" cy="978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9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1259" y="3361579"/>
            <a:ext cx="256407" cy="978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9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27959" y="3361579"/>
            <a:ext cx="256407" cy="978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9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94278" y="3361579"/>
            <a:ext cx="256636" cy="978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26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928">
              <a:lnSpc>
                <a:spcPct val="95825"/>
              </a:lnSpc>
              <a:spcBef>
                <a:spcPts val="1339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61613" y="3361579"/>
            <a:ext cx="256407" cy="978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9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7932" y="3361579"/>
            <a:ext cx="256636" cy="978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26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928">
              <a:lnSpc>
                <a:spcPct val="95825"/>
              </a:lnSpc>
              <a:spcBef>
                <a:spcPts val="1339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94708" y="3361579"/>
            <a:ext cx="256462" cy="978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2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54">
              <a:lnSpc>
                <a:spcPct val="95825"/>
              </a:lnSpc>
              <a:spcBef>
                <a:spcPts val="1339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60607" y="3361579"/>
            <a:ext cx="257056" cy="1575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73" marR="173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3348">
              <a:lnSpc>
                <a:spcPct val="95825"/>
              </a:lnSpc>
              <a:spcBef>
                <a:spcPts val="1339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846">
              <a:lnSpc>
                <a:spcPct val="95825"/>
              </a:lnSpc>
              <a:spcBef>
                <a:spcPts val="1484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17717" y="3365008"/>
            <a:ext cx="7896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r>
              <a:rPr sz="2800" b="1" spc="-13" dirty="0" smtClean="0">
                <a:solidFill>
                  <a:srgbClr val="D01608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r>
              <a:rPr sz="2800" b="1" spc="-13" dirty="0" smtClean="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7436" y="3365008"/>
            <a:ext cx="132333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r>
              <a:rPr sz="2800" b="1" spc="-4" dirty="0" smtClean="0">
                <a:solidFill>
                  <a:srgbClr val="D01608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r>
              <a:rPr sz="2800" b="1" spc="-13" dirty="0" smtClean="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r>
              <a:rPr sz="2800" b="1" spc="-13" dirty="0" smtClean="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r>
              <a:rPr sz="2800" b="1" spc="-13" dirty="0" smtClean="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5167" y="4556776"/>
            <a:ext cx="28106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337" y="5232162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3037" y="5232162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9737" y="5232162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6437" y="5232162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3137" y="5232162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456" y="5232162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6485" y="5232162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2804" y="5232162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0318" y="5232162"/>
            <a:ext cx="79608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r>
              <a:rPr sz="2800" b="1" spc="-63" dirty="0" smtClean="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r>
              <a:rPr sz="2800" b="1" spc="90" dirty="0" smtClean="0">
                <a:solidFill>
                  <a:srgbClr val="D01608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00418" y="5232162"/>
            <a:ext cx="133774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r>
              <a:rPr sz="2800" b="1" spc="-13" dirty="0" smtClean="0">
                <a:solidFill>
                  <a:srgbClr val="D01608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latin typeface="Times New Roman"/>
                <a:cs typeface="Times New Roman"/>
              </a:rPr>
              <a:t>0</a:t>
            </a:r>
            <a:r>
              <a:rPr sz="2800" b="1" spc="40" dirty="0" smtClean="0"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latin typeface="Times New Roman"/>
                <a:cs typeface="Times New Roman"/>
              </a:rPr>
              <a:t>0</a:t>
            </a:r>
            <a:r>
              <a:rPr sz="2800" b="1" spc="-13" dirty="0" smtClean="0"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latin typeface="Times New Roman"/>
                <a:cs typeface="Times New Roman"/>
              </a:rPr>
              <a:t>0</a:t>
            </a:r>
            <a:r>
              <a:rPr sz="2800" b="1" spc="50" dirty="0" smtClean="0"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24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40327" y="2609850"/>
            <a:ext cx="7874198" cy="39732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54426" y="319650"/>
            <a:ext cx="293176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Complements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978" y="1376398"/>
            <a:ext cx="8114676" cy="1003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Subt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ac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ion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with </a:t>
            </a:r>
            <a:r>
              <a:rPr sz="2400" spc="-9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756412" indent="-286512">
              <a:lnSpc>
                <a:spcPct val="100041"/>
              </a:lnSpc>
              <a:spcBef>
                <a:spcPts val="462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 su</a:t>
            </a:r>
            <a:r>
              <a:rPr sz="2000" spc="4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trac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two </a:t>
            </a:r>
            <a:r>
              <a:rPr sz="2000" i="1" spc="4" dirty="0" smtClean="0">
                <a:latin typeface="Times New Roman"/>
                <a:cs typeface="Times New Roman"/>
              </a:rPr>
              <a:t>n</a:t>
            </a:r>
            <a:r>
              <a:rPr sz="2000" spc="4" dirty="0" smtClean="0">
                <a:latin typeface="Times New Roman"/>
                <a:cs typeface="Times New Roman"/>
              </a:rPr>
              <a:t>-</a:t>
            </a:r>
            <a:r>
              <a:rPr sz="2000" spc="0" dirty="0" smtClean="0">
                <a:latin typeface="Times New Roman"/>
                <a:cs typeface="Times New Roman"/>
              </a:rPr>
              <a:t>di</a:t>
            </a:r>
            <a:r>
              <a:rPr sz="2000" spc="4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it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u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sign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be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M</a:t>
            </a:r>
            <a:r>
              <a:rPr sz="2000" i="1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– </a:t>
            </a:r>
            <a:r>
              <a:rPr sz="2000" i="1" spc="0" dirty="0" smtClean="0">
                <a:latin typeface="Times New Roman"/>
                <a:cs typeface="Times New Roman"/>
              </a:rPr>
              <a:t>N </a:t>
            </a:r>
            <a:r>
              <a:rPr sz="2000" spc="0" dirty="0" smtClean="0">
                <a:latin typeface="Times New Roman"/>
                <a:cs typeface="Times New Roman"/>
              </a:rPr>
              <a:t>in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base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r </a:t>
            </a:r>
            <a:r>
              <a:rPr sz="2000" spc="0" dirty="0" smtClean="0">
                <a:latin typeface="Times New Roman"/>
                <a:cs typeface="Times New Roman"/>
              </a:rPr>
              <a:t>can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be d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ne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as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l</a:t>
            </a:r>
            <a:r>
              <a:rPr sz="2000" spc="-9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w</a:t>
            </a:r>
            <a:r>
              <a:rPr sz="2000" spc="0" dirty="0" smtClean="0">
                <a:latin typeface="Times New Roman"/>
                <a:cs typeface="Times New Roman"/>
              </a:rPr>
              <a:t>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85862" y="2609850"/>
            <a:ext cx="7242175" cy="2343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9472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179512" y="2231898"/>
            <a:ext cx="3481324" cy="1725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5225" y="2217674"/>
            <a:ext cx="3509899" cy="1754251"/>
          </a:xfrm>
          <a:custGeom>
            <a:avLst/>
            <a:gdLst/>
            <a:ahLst/>
            <a:cxnLst/>
            <a:rect l="l" t="t" r="r" b="b"/>
            <a:pathLst>
              <a:path w="3509899" h="1754251">
                <a:moveTo>
                  <a:pt x="0" y="1754251"/>
                </a:moveTo>
                <a:lnTo>
                  <a:pt x="3509899" y="1754251"/>
                </a:lnTo>
                <a:lnTo>
                  <a:pt x="3509899" y="0"/>
                </a:lnTo>
                <a:lnTo>
                  <a:pt x="0" y="0"/>
                </a:lnTo>
                <a:lnTo>
                  <a:pt x="0" y="1754251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9987" y="4984750"/>
            <a:ext cx="3657600" cy="105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5700" y="4970462"/>
            <a:ext cx="3686175" cy="1082675"/>
          </a:xfrm>
          <a:custGeom>
            <a:avLst/>
            <a:gdLst/>
            <a:ahLst/>
            <a:cxnLst/>
            <a:rect l="l" t="t" r="r" b="b"/>
            <a:pathLst>
              <a:path w="3686175" h="1082675">
                <a:moveTo>
                  <a:pt x="0" y="1082675"/>
                </a:moveTo>
                <a:lnTo>
                  <a:pt x="3686175" y="1082675"/>
                </a:lnTo>
                <a:lnTo>
                  <a:pt x="3686175" y="0"/>
                </a:lnTo>
                <a:lnTo>
                  <a:pt x="0" y="0"/>
                </a:lnTo>
                <a:lnTo>
                  <a:pt x="0" y="1082675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4501" y="5395976"/>
            <a:ext cx="830199" cy="215836"/>
          </a:xfrm>
          <a:custGeom>
            <a:avLst/>
            <a:gdLst/>
            <a:ahLst/>
            <a:cxnLst/>
            <a:rect l="l" t="t" r="r" b="b"/>
            <a:pathLst>
              <a:path w="830199" h="215836">
                <a:moveTo>
                  <a:pt x="605282" y="53975"/>
                </a:moveTo>
                <a:lnTo>
                  <a:pt x="0" y="53975"/>
                </a:lnTo>
                <a:lnTo>
                  <a:pt x="112395" y="107950"/>
                </a:lnTo>
                <a:lnTo>
                  <a:pt x="0" y="161925"/>
                </a:lnTo>
                <a:lnTo>
                  <a:pt x="605282" y="161925"/>
                </a:lnTo>
                <a:lnTo>
                  <a:pt x="605282" y="215836"/>
                </a:lnTo>
                <a:lnTo>
                  <a:pt x="830199" y="107950"/>
                </a:lnTo>
                <a:lnTo>
                  <a:pt x="605282" y="0"/>
                </a:lnTo>
                <a:lnTo>
                  <a:pt x="605282" y="539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21375" y="5311775"/>
            <a:ext cx="2357501" cy="400050"/>
          </a:xfrm>
          <a:custGeom>
            <a:avLst/>
            <a:gdLst/>
            <a:ahLst/>
            <a:cxnLst/>
            <a:rect l="l" t="t" r="r" b="b"/>
            <a:pathLst>
              <a:path w="2357501" h="400050">
                <a:moveTo>
                  <a:pt x="0" y="400050"/>
                </a:moveTo>
                <a:lnTo>
                  <a:pt x="2357501" y="400050"/>
                </a:lnTo>
                <a:lnTo>
                  <a:pt x="2357501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6487" y="6308725"/>
            <a:ext cx="830262" cy="215900"/>
          </a:xfrm>
          <a:custGeom>
            <a:avLst/>
            <a:gdLst/>
            <a:ahLst/>
            <a:cxnLst/>
            <a:rect l="l" t="t" r="r" b="b"/>
            <a:pathLst>
              <a:path w="830262" h="215900">
                <a:moveTo>
                  <a:pt x="605345" y="53975"/>
                </a:moveTo>
                <a:lnTo>
                  <a:pt x="0" y="53975"/>
                </a:lnTo>
                <a:lnTo>
                  <a:pt x="112433" y="107950"/>
                </a:lnTo>
                <a:lnTo>
                  <a:pt x="0" y="161925"/>
                </a:lnTo>
                <a:lnTo>
                  <a:pt x="605345" y="161925"/>
                </a:lnTo>
                <a:lnTo>
                  <a:pt x="605345" y="215900"/>
                </a:lnTo>
                <a:lnTo>
                  <a:pt x="830262" y="107950"/>
                </a:lnTo>
                <a:lnTo>
                  <a:pt x="605345" y="0"/>
                </a:lnTo>
                <a:lnTo>
                  <a:pt x="605345" y="539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1850" y="6234112"/>
            <a:ext cx="6369050" cy="369887"/>
          </a:xfrm>
          <a:custGeom>
            <a:avLst/>
            <a:gdLst/>
            <a:ahLst/>
            <a:cxnLst/>
            <a:rect l="l" t="t" r="r" b="b"/>
            <a:pathLst>
              <a:path w="6369050" h="369887">
                <a:moveTo>
                  <a:pt x="0" y="369887"/>
                </a:moveTo>
                <a:lnTo>
                  <a:pt x="6369050" y="369887"/>
                </a:lnTo>
                <a:lnTo>
                  <a:pt x="6369050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54426" y="319650"/>
            <a:ext cx="293176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Complements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978" y="1376398"/>
            <a:ext cx="5650026" cy="69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Exa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1.5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462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Usi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ent,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btract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7</a:t>
            </a:r>
            <a:r>
              <a:rPr sz="2000" spc="9" dirty="0" smtClean="0">
                <a:latin typeface="Times New Roman"/>
                <a:cs typeface="Times New Roman"/>
              </a:rPr>
              <a:t>2</a:t>
            </a:r>
            <a:r>
              <a:rPr sz="2000" spc="0" dirty="0" smtClean="0">
                <a:latin typeface="Times New Roman"/>
                <a:cs typeface="Times New Roman"/>
              </a:rPr>
              <a:t>5</a:t>
            </a:r>
            <a:r>
              <a:rPr sz="2000" spc="9" dirty="0" smtClean="0">
                <a:latin typeface="Times New Roman"/>
                <a:cs typeface="Times New Roman"/>
              </a:rPr>
              <a:t>3</a:t>
            </a:r>
            <a:r>
              <a:rPr sz="2000" spc="0" dirty="0" smtClean="0">
                <a:latin typeface="Times New Roman"/>
                <a:cs typeface="Times New Roman"/>
              </a:rPr>
              <a:t>2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– </a:t>
            </a:r>
            <a:r>
              <a:rPr sz="2000" spc="4" dirty="0" smtClean="0">
                <a:latin typeface="Times New Roman"/>
                <a:cs typeface="Times New Roman"/>
              </a:rPr>
              <a:t>3250.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978" y="4156809"/>
            <a:ext cx="5649523" cy="69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Exa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1.6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462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Usi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ent,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btract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3</a:t>
            </a:r>
            <a:r>
              <a:rPr sz="2000" spc="9" dirty="0" smtClean="0">
                <a:latin typeface="Times New Roman"/>
                <a:cs typeface="Times New Roman"/>
              </a:rPr>
              <a:t>2</a:t>
            </a:r>
            <a:r>
              <a:rPr sz="2000" spc="0" dirty="0" smtClean="0">
                <a:latin typeface="Times New Roman"/>
                <a:cs typeface="Times New Roman"/>
              </a:rPr>
              <a:t>50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– 7</a:t>
            </a:r>
            <a:r>
              <a:rPr sz="2000" spc="9" dirty="0" smtClean="0">
                <a:latin typeface="Times New Roman"/>
                <a:cs typeface="Times New Roman"/>
              </a:rPr>
              <a:t>2</a:t>
            </a:r>
            <a:r>
              <a:rPr sz="2000" spc="0" dirty="0" smtClean="0">
                <a:latin typeface="Times New Roman"/>
                <a:cs typeface="Times New Roman"/>
              </a:rPr>
              <a:t>5</a:t>
            </a:r>
            <a:r>
              <a:rPr sz="2000" spc="9" dirty="0" smtClean="0">
                <a:latin typeface="Times New Roman"/>
                <a:cs typeface="Times New Roman"/>
              </a:rPr>
              <a:t>3</a:t>
            </a:r>
            <a:r>
              <a:rPr sz="2000" spc="0" dirty="0" smtClean="0">
                <a:latin typeface="Times New Roman"/>
                <a:cs typeface="Times New Roman"/>
              </a:rPr>
              <a:t>2.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1850" y="6234112"/>
            <a:ext cx="6369050" cy="369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102091"/>
              </a:lnSpc>
              <a:spcBef>
                <a:spcPts val="315"/>
              </a:spcBef>
            </a:pPr>
            <a:r>
              <a:rPr sz="1800" spc="0" dirty="0" smtClean="0">
                <a:latin typeface="Times New Roman"/>
                <a:cs typeface="Times New Roman"/>
              </a:rPr>
              <a:t>Th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for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,</a:t>
            </a:r>
            <a:r>
              <a:rPr sz="1800" spc="-1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the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answer</a:t>
            </a:r>
            <a:r>
              <a:rPr sz="1800" spc="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is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– (10</a:t>
            </a:r>
            <a:r>
              <a:rPr sz="1800" spc="9" dirty="0" smtClean="0">
                <a:latin typeface="Times New Roman"/>
                <a:cs typeface="Times New Roman"/>
              </a:rPr>
              <a:t>'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complement of 30718)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=</a:t>
            </a:r>
            <a:r>
              <a:rPr sz="1800" spc="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Symbol"/>
                <a:cs typeface="Symbol"/>
              </a:rPr>
              <a:t></a:t>
            </a:r>
            <a:r>
              <a:rPr sz="1800" spc="0" dirty="0" smtClean="0">
                <a:latin typeface="Times New Roman"/>
                <a:cs typeface="Times New Roman"/>
              </a:rPr>
              <a:t> 69282.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1375" y="5311775"/>
            <a:ext cx="2357501" cy="400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3">
              <a:lnSpc>
                <a:spcPct val="95825"/>
              </a:lnSpc>
              <a:spcBef>
                <a:spcPts val="445"/>
              </a:spcBef>
            </a:pP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no </a:t>
            </a:r>
            <a:r>
              <a:rPr sz="2000" spc="-9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nd c</a:t>
            </a:r>
            <a:r>
              <a:rPr sz="2000" spc="-9" dirty="0" smtClean="0">
                <a:latin typeface="Times New Roman"/>
                <a:cs typeface="Times New Roman"/>
              </a:rPr>
              <a:t>ar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-134" dirty="0" smtClean="0">
                <a:latin typeface="Times New Roman"/>
                <a:cs typeface="Times New Roman"/>
              </a:rPr>
              <a:t>y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700" y="4970462"/>
            <a:ext cx="3686175" cy="1082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165225" y="2217674"/>
            <a:ext cx="3509899" cy="1754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7618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776287" y="5068887"/>
            <a:ext cx="4572000" cy="1241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000" y="5054600"/>
            <a:ext cx="4600575" cy="1270000"/>
          </a:xfrm>
          <a:custGeom>
            <a:avLst/>
            <a:gdLst/>
            <a:ahLst/>
            <a:cxnLst/>
            <a:rect l="l" t="t" r="r" b="b"/>
            <a:pathLst>
              <a:path w="4600575" h="1270000">
                <a:moveTo>
                  <a:pt x="0" y="1270000"/>
                </a:moveTo>
                <a:lnTo>
                  <a:pt x="4600575" y="1270000"/>
                </a:lnTo>
                <a:lnTo>
                  <a:pt x="4600575" y="0"/>
                </a:lnTo>
                <a:lnTo>
                  <a:pt x="0" y="0"/>
                </a:lnTo>
                <a:lnTo>
                  <a:pt x="0" y="1270000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6287" y="2805049"/>
            <a:ext cx="4668774" cy="2073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00" y="2790825"/>
            <a:ext cx="4697349" cy="2101850"/>
          </a:xfrm>
          <a:custGeom>
            <a:avLst/>
            <a:gdLst/>
            <a:ahLst/>
            <a:cxnLst/>
            <a:rect l="l" t="t" r="r" b="b"/>
            <a:pathLst>
              <a:path w="4697349" h="2101850">
                <a:moveTo>
                  <a:pt x="0" y="2101850"/>
                </a:moveTo>
                <a:lnTo>
                  <a:pt x="4697349" y="2101850"/>
                </a:lnTo>
                <a:lnTo>
                  <a:pt x="4697349" y="0"/>
                </a:lnTo>
                <a:lnTo>
                  <a:pt x="0" y="0"/>
                </a:lnTo>
                <a:lnTo>
                  <a:pt x="0" y="2101850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6283" y="3538601"/>
            <a:ext cx="1140078" cy="1524"/>
          </a:xfrm>
          <a:custGeom>
            <a:avLst/>
            <a:gdLst/>
            <a:ahLst/>
            <a:cxnLst/>
            <a:rect l="l" t="t" r="r" b="b"/>
            <a:pathLst>
              <a:path w="1140078" h="1524">
                <a:moveTo>
                  <a:pt x="1140078" y="1524"/>
                </a:moveTo>
                <a:lnTo>
                  <a:pt x="0" y="0"/>
                </a:lnTo>
              </a:path>
            </a:pathLst>
          </a:custGeom>
          <a:ln w="12700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22976" y="5581650"/>
            <a:ext cx="830199" cy="215900"/>
          </a:xfrm>
          <a:custGeom>
            <a:avLst/>
            <a:gdLst/>
            <a:ahLst/>
            <a:cxnLst/>
            <a:rect l="l" t="t" r="r" b="b"/>
            <a:pathLst>
              <a:path w="830199" h="215900">
                <a:moveTo>
                  <a:pt x="605282" y="53975"/>
                </a:moveTo>
                <a:lnTo>
                  <a:pt x="0" y="53975"/>
                </a:lnTo>
                <a:lnTo>
                  <a:pt x="112395" y="107950"/>
                </a:lnTo>
                <a:lnTo>
                  <a:pt x="0" y="161925"/>
                </a:lnTo>
                <a:lnTo>
                  <a:pt x="605282" y="161925"/>
                </a:lnTo>
                <a:lnTo>
                  <a:pt x="605282" y="215900"/>
                </a:lnTo>
                <a:lnTo>
                  <a:pt x="830199" y="107950"/>
                </a:lnTo>
                <a:lnTo>
                  <a:pt x="605282" y="0"/>
                </a:lnTo>
                <a:lnTo>
                  <a:pt x="605282" y="539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4051" y="5154612"/>
            <a:ext cx="2433574" cy="1077912"/>
          </a:xfrm>
          <a:custGeom>
            <a:avLst/>
            <a:gdLst/>
            <a:ahLst/>
            <a:cxnLst/>
            <a:rect l="l" t="t" r="r" b="b"/>
            <a:pathLst>
              <a:path w="2433574" h="1077912">
                <a:moveTo>
                  <a:pt x="0" y="1077912"/>
                </a:moveTo>
                <a:lnTo>
                  <a:pt x="2433574" y="1077912"/>
                </a:lnTo>
                <a:lnTo>
                  <a:pt x="2433574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54426" y="319650"/>
            <a:ext cx="293176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Complements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978" y="1376398"/>
            <a:ext cx="8378472" cy="1004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976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Exa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1.7</a:t>
            </a:r>
            <a:endParaRPr sz="2400">
              <a:latin typeface="Times New Roman"/>
              <a:cs typeface="Times New Roman"/>
            </a:endParaRPr>
          </a:p>
          <a:p>
            <a:pPr marL="756412" indent="-286512">
              <a:lnSpc>
                <a:spcPts val="2410"/>
              </a:lnSpc>
              <a:spcBef>
                <a:spcPts val="521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Given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two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ary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be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X</a:t>
            </a:r>
            <a:r>
              <a:rPr sz="2000" i="1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</a:t>
            </a:r>
            <a:r>
              <a:rPr sz="2000" spc="4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00</a:t>
            </a:r>
            <a:r>
              <a:rPr sz="2000" spc="-4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and </a:t>
            </a:r>
            <a:r>
              <a:rPr sz="2000" i="1" spc="0" dirty="0" smtClean="0">
                <a:latin typeface="Times New Roman"/>
                <a:cs typeface="Times New Roman"/>
              </a:rPr>
              <a:t>Y</a:t>
            </a:r>
            <a:r>
              <a:rPr sz="2000" i="1" spc="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011,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pe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-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m</a:t>
            </a:r>
            <a:r>
              <a:rPr sz="2000" spc="-4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 s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btract</a:t>
            </a:r>
            <a:r>
              <a:rPr sz="2000" spc="-9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on</a:t>
            </a:r>
            <a:r>
              <a:rPr sz="2000" spc="-4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(a)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X </a:t>
            </a:r>
            <a:r>
              <a:rPr sz="2000" spc="0" dirty="0" smtClean="0">
                <a:latin typeface="Times New Roman"/>
                <a:cs typeface="Times New Roman"/>
              </a:rPr>
              <a:t>– </a:t>
            </a:r>
            <a:r>
              <a:rPr sz="2000" i="1" spc="0" dirty="0" smtClean="0">
                <a:latin typeface="Times New Roman"/>
                <a:cs typeface="Times New Roman"/>
              </a:rPr>
              <a:t>Y</a:t>
            </a:r>
            <a:r>
              <a:rPr sz="2000" i="1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; and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(</a:t>
            </a:r>
            <a:r>
              <a:rPr sz="2000" spc="9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)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Y</a:t>
            </a:r>
            <a:r>
              <a:rPr sz="2000" i="1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Symbol"/>
                <a:cs typeface="Symbol"/>
              </a:rPr>
              <a:t></a:t>
            </a:r>
            <a:r>
              <a:rPr sz="2000" spc="0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X</a:t>
            </a:r>
            <a:r>
              <a:rPr sz="2000" spc="0" dirty="0" smtClean="0">
                <a:latin typeface="Times New Roman"/>
                <a:cs typeface="Times New Roman"/>
              </a:rPr>
              <a:t>, </a:t>
            </a:r>
            <a:r>
              <a:rPr sz="2000" spc="9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y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u</a:t>
            </a:r>
            <a:r>
              <a:rPr sz="2000" spc="4" dirty="0" smtClean="0">
                <a:latin typeface="Times New Roman"/>
                <a:cs typeface="Times New Roman"/>
              </a:rPr>
              <a:t>s</a:t>
            </a:r>
            <a:r>
              <a:rPr sz="2000" spc="0" dirty="0" smtClean="0">
                <a:latin typeface="Times New Roman"/>
                <a:cs typeface="Times New Roman"/>
              </a:rPr>
              <a:t>ing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2</a:t>
            </a:r>
            <a:r>
              <a:rPr sz="2000" spc="-4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 c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4051" y="5154612"/>
            <a:ext cx="2433574" cy="1077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5">
              <a:lnSpc>
                <a:spcPct val="95825"/>
              </a:lnSpc>
              <a:spcBef>
                <a:spcPts val="46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There</a:t>
            </a:r>
            <a:r>
              <a:rPr sz="1600" spc="-22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is </a:t>
            </a:r>
            <a:r>
              <a:rPr sz="1600" spc="4" dirty="0" smtClean="0">
                <a:latin typeface="Times New Roman"/>
                <a:cs typeface="Times New Roman"/>
              </a:rPr>
              <a:t>n</a:t>
            </a:r>
            <a:r>
              <a:rPr sz="1600" spc="0" dirty="0" smtClean="0">
                <a:latin typeface="Times New Roman"/>
                <a:cs typeface="Times New Roman"/>
              </a:rPr>
              <a:t>o</a:t>
            </a:r>
            <a:r>
              <a:rPr sz="1600" spc="-25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4" dirty="0" smtClean="0">
                <a:latin typeface="Times New Roman"/>
                <a:cs typeface="Times New Roman"/>
              </a:rPr>
              <a:t>n</a:t>
            </a:r>
            <a:r>
              <a:rPr sz="1600" spc="0" dirty="0" smtClean="0">
                <a:latin typeface="Times New Roman"/>
                <a:cs typeface="Times New Roman"/>
              </a:rPr>
              <a:t>d</a:t>
            </a:r>
            <a:r>
              <a:rPr sz="1600" spc="-23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ca</a:t>
            </a:r>
            <a:r>
              <a:rPr sz="1600" spc="-9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r</a:t>
            </a:r>
            <a:r>
              <a:rPr sz="1600" spc="-119" dirty="0" smtClean="0">
                <a:latin typeface="Times New Roman"/>
                <a:cs typeface="Times New Roman"/>
              </a:rPr>
              <a:t>y</a:t>
            </a:r>
            <a:r>
              <a:rPr sz="1600" spc="0" dirty="0" smtClean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92455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The</a:t>
            </a:r>
            <a:r>
              <a:rPr sz="1600" spc="-4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4" dirty="0" smtClean="0">
                <a:latin typeface="Times New Roman"/>
                <a:cs typeface="Times New Roman"/>
              </a:rPr>
              <a:t>fo</a:t>
            </a:r>
            <a:r>
              <a:rPr sz="1600" spc="0" dirty="0" smtClean="0">
                <a:latin typeface="Times New Roman"/>
                <a:cs typeface="Times New Roman"/>
              </a:rPr>
              <a:t>r</a:t>
            </a:r>
            <a:r>
              <a:rPr sz="1600" spc="-4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,</a:t>
            </a:r>
            <a:r>
              <a:rPr sz="1600" spc="12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the</a:t>
            </a:r>
            <a:r>
              <a:rPr sz="1600" spc="9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an</a:t>
            </a:r>
            <a:r>
              <a:rPr sz="1600" spc="4" dirty="0" smtClean="0">
                <a:latin typeface="Times New Roman"/>
                <a:cs typeface="Times New Roman"/>
              </a:rPr>
              <a:t>s</a:t>
            </a:r>
            <a:r>
              <a:rPr sz="1600" spc="0" dirty="0" smtClean="0">
                <a:latin typeface="Times New Roman"/>
                <a:cs typeface="Times New Roman"/>
              </a:rPr>
              <a:t>wer</a:t>
            </a:r>
            <a:r>
              <a:rPr sz="1600" spc="-45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is</a:t>
            </a:r>
            <a:endParaRPr sz="1600">
              <a:latin typeface="Times New Roman"/>
              <a:cs typeface="Times New Roman"/>
            </a:endParaRPr>
          </a:p>
          <a:p>
            <a:pPr marL="92455" marR="102758">
              <a:lnSpc>
                <a:spcPts val="1920"/>
              </a:lnSpc>
              <a:spcBef>
                <a:spcPts val="131"/>
              </a:spcBef>
            </a:pPr>
            <a:r>
              <a:rPr sz="1600" spc="0" dirty="0" smtClean="0">
                <a:latin typeface="Times New Roman"/>
                <a:cs typeface="Times New Roman"/>
              </a:rPr>
              <a:t>Y</a:t>
            </a:r>
            <a:r>
              <a:rPr sz="1600" spc="-76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–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X</a:t>
            </a:r>
            <a:r>
              <a:rPr sz="1600" spc="-11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=</a:t>
            </a:r>
            <a:r>
              <a:rPr sz="1600" spc="-4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Symbol"/>
                <a:cs typeface="Symbol"/>
              </a:rPr>
              <a:t></a:t>
            </a:r>
            <a:r>
              <a:rPr sz="1600" spc="-13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(2's</a:t>
            </a:r>
            <a:r>
              <a:rPr sz="1600" spc="-12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c</a:t>
            </a:r>
            <a:r>
              <a:rPr sz="1600" spc="4" dirty="0" smtClean="0">
                <a:latin typeface="Times New Roman"/>
                <a:cs typeface="Times New Roman"/>
              </a:rPr>
              <a:t>o</a:t>
            </a:r>
            <a:r>
              <a:rPr sz="1600" spc="-29" dirty="0" smtClean="0">
                <a:latin typeface="Times New Roman"/>
                <a:cs typeface="Times New Roman"/>
              </a:rPr>
              <a:t>m</a:t>
            </a:r>
            <a:r>
              <a:rPr sz="1600" spc="4" dirty="0" smtClean="0">
                <a:latin typeface="Times New Roman"/>
                <a:cs typeface="Times New Roman"/>
              </a:rPr>
              <a:t>p</a:t>
            </a:r>
            <a:r>
              <a:rPr sz="1600" spc="0" dirty="0" smtClean="0">
                <a:latin typeface="Times New Roman"/>
                <a:cs typeface="Times New Roman"/>
              </a:rPr>
              <a:t>l</a:t>
            </a:r>
            <a:r>
              <a:rPr sz="1600" spc="9" dirty="0" smtClean="0">
                <a:latin typeface="Times New Roman"/>
                <a:cs typeface="Times New Roman"/>
              </a:rPr>
              <a:t>e</a:t>
            </a:r>
            <a:r>
              <a:rPr sz="1600" spc="-19" dirty="0" smtClean="0">
                <a:latin typeface="Times New Roman"/>
                <a:cs typeface="Times New Roman"/>
              </a:rPr>
              <a:t>m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4" dirty="0" smtClean="0">
                <a:latin typeface="Times New Roman"/>
                <a:cs typeface="Times New Roman"/>
              </a:rPr>
              <a:t>n</a:t>
            </a:r>
            <a:r>
              <a:rPr sz="1600" spc="0" dirty="0" smtClean="0">
                <a:latin typeface="Times New Roman"/>
                <a:cs typeface="Times New Roman"/>
              </a:rPr>
              <a:t>t </a:t>
            </a:r>
            <a:r>
              <a:rPr sz="1600" spc="4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f</a:t>
            </a:r>
            <a:r>
              <a:rPr sz="1600" spc="-8" dirty="0" smtClean="0">
                <a:latin typeface="Times New Roman"/>
                <a:cs typeface="Times New Roman"/>
              </a:rPr>
              <a:t> </a:t>
            </a:r>
            <a:r>
              <a:rPr sz="1600" spc="-54" dirty="0" smtClean="0">
                <a:latin typeface="Times New Roman"/>
                <a:cs typeface="Times New Roman"/>
              </a:rPr>
              <a:t>1</a:t>
            </a:r>
            <a:r>
              <a:rPr sz="1600" spc="4" dirty="0" smtClean="0">
                <a:latin typeface="Times New Roman"/>
                <a:cs typeface="Times New Roman"/>
              </a:rPr>
              <a:t>10</a:t>
            </a:r>
            <a:r>
              <a:rPr sz="1600" spc="-54" dirty="0" smtClean="0">
                <a:latin typeface="Times New Roman"/>
                <a:cs typeface="Times New Roman"/>
              </a:rPr>
              <a:t>111</a:t>
            </a:r>
            <a:r>
              <a:rPr sz="1600" spc="4" dirty="0" smtClean="0">
                <a:latin typeface="Times New Roman"/>
                <a:cs typeface="Times New Roman"/>
              </a:rPr>
              <a:t>1</a:t>
            </a:r>
            <a:r>
              <a:rPr sz="1600" spc="0" dirty="0" smtClean="0">
                <a:latin typeface="Times New Roman"/>
                <a:cs typeface="Times New Roman"/>
              </a:rPr>
              <a:t>)</a:t>
            </a:r>
            <a:r>
              <a:rPr sz="1600" spc="-81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=</a:t>
            </a:r>
            <a:r>
              <a:rPr sz="1600" spc="-4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Symbol"/>
                <a:cs typeface="Symbol"/>
              </a:rPr>
              <a:t></a:t>
            </a:r>
            <a:r>
              <a:rPr sz="1600" spc="-13" dirty="0" smtClean="0">
                <a:latin typeface="Times New Roman"/>
                <a:cs typeface="Times New Roman"/>
              </a:rPr>
              <a:t> </a:t>
            </a:r>
            <a:r>
              <a:rPr sz="1600" spc="4" dirty="0" smtClean="0">
                <a:latin typeface="Times New Roman"/>
                <a:cs typeface="Times New Roman"/>
              </a:rPr>
              <a:t>0010001.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5054600"/>
            <a:ext cx="4600575" cy="1270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62000" y="2790825"/>
            <a:ext cx="4697349" cy="2101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7788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160462" y="3098800"/>
            <a:ext cx="3549650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6175" y="3084449"/>
            <a:ext cx="3578225" cy="1971675"/>
          </a:xfrm>
          <a:custGeom>
            <a:avLst/>
            <a:gdLst/>
            <a:ahLst/>
            <a:cxnLst/>
            <a:rect l="l" t="t" r="r" b="b"/>
            <a:pathLst>
              <a:path w="3578225" h="1971675">
                <a:moveTo>
                  <a:pt x="0" y="1971675"/>
                </a:moveTo>
                <a:lnTo>
                  <a:pt x="3578225" y="1971675"/>
                </a:lnTo>
                <a:lnTo>
                  <a:pt x="3578225" y="0"/>
                </a:lnTo>
                <a:lnTo>
                  <a:pt x="0" y="0"/>
                </a:lnTo>
                <a:lnTo>
                  <a:pt x="0" y="1971675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9987" y="5340350"/>
            <a:ext cx="3595624" cy="1258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5700" y="5326126"/>
            <a:ext cx="3624199" cy="1287399"/>
          </a:xfrm>
          <a:custGeom>
            <a:avLst/>
            <a:gdLst/>
            <a:ahLst/>
            <a:cxnLst/>
            <a:rect l="l" t="t" r="r" b="b"/>
            <a:pathLst>
              <a:path w="3624199" h="1287399">
                <a:moveTo>
                  <a:pt x="0" y="1287399"/>
                </a:moveTo>
                <a:lnTo>
                  <a:pt x="3624199" y="1287399"/>
                </a:lnTo>
                <a:lnTo>
                  <a:pt x="3624199" y="0"/>
                </a:lnTo>
                <a:lnTo>
                  <a:pt x="0" y="0"/>
                </a:lnTo>
                <a:lnTo>
                  <a:pt x="0" y="1287399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5451" y="5864225"/>
            <a:ext cx="831850" cy="215900"/>
          </a:xfrm>
          <a:custGeom>
            <a:avLst/>
            <a:gdLst/>
            <a:ahLst/>
            <a:cxnLst/>
            <a:rect l="l" t="t" r="r" b="b"/>
            <a:pathLst>
              <a:path w="831850" h="215900">
                <a:moveTo>
                  <a:pt x="606551" y="53975"/>
                </a:moveTo>
                <a:lnTo>
                  <a:pt x="0" y="53975"/>
                </a:lnTo>
                <a:lnTo>
                  <a:pt x="112522" y="107950"/>
                </a:lnTo>
                <a:lnTo>
                  <a:pt x="0" y="161925"/>
                </a:lnTo>
                <a:lnTo>
                  <a:pt x="606551" y="161925"/>
                </a:lnTo>
                <a:lnTo>
                  <a:pt x="606551" y="215900"/>
                </a:lnTo>
                <a:lnTo>
                  <a:pt x="831850" y="107950"/>
                </a:lnTo>
                <a:lnTo>
                  <a:pt x="606551" y="0"/>
                </a:lnTo>
                <a:lnTo>
                  <a:pt x="606551" y="539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5825" y="5424487"/>
            <a:ext cx="2644775" cy="1077912"/>
          </a:xfrm>
          <a:custGeom>
            <a:avLst/>
            <a:gdLst/>
            <a:ahLst/>
            <a:cxnLst/>
            <a:rect l="l" t="t" r="r" b="b"/>
            <a:pathLst>
              <a:path w="2644775" h="1077912">
                <a:moveTo>
                  <a:pt x="0" y="1077912"/>
                </a:moveTo>
                <a:lnTo>
                  <a:pt x="2644775" y="1077912"/>
                </a:lnTo>
                <a:lnTo>
                  <a:pt x="2644775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54426" y="319650"/>
            <a:ext cx="293176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Complements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978" y="1395657"/>
            <a:ext cx="8240143" cy="1588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85"/>
              </a:lnSpc>
              <a:spcBef>
                <a:spcPts val="109"/>
              </a:spcBef>
            </a:pPr>
            <a:r>
              <a:rPr sz="180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18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9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btract</a:t>
            </a:r>
            <a:r>
              <a:rPr sz="2000" spc="-9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on</a:t>
            </a:r>
            <a:r>
              <a:rPr sz="2000" spc="-4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 u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sign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be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can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so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be d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ne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by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eans 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25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i="1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Symbol"/>
                <a:cs typeface="Symbol"/>
              </a:rPr>
              <a:t>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)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390"/>
              </a:lnSpc>
              <a:spcBef>
                <a:spcPts val="55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ent.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ber</a:t>
            </a:r>
            <a:r>
              <a:rPr sz="2000" spc="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that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i="1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Symbol"/>
                <a:cs typeface="Symbol"/>
              </a:rPr>
              <a:t></a:t>
            </a:r>
            <a:r>
              <a:rPr sz="2000" spc="0" dirty="0" smtClean="0">
                <a:latin typeface="Times New Roman"/>
                <a:cs typeface="Times New Roman"/>
              </a:rPr>
              <a:t> 1) 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 c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 is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l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ss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then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 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ent.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418"/>
              </a:spcBef>
            </a:pPr>
            <a:r>
              <a:rPr sz="180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18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9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Exa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4" dirty="0" smtClean="0">
                <a:latin typeface="Times New Roman"/>
                <a:cs typeface="Times New Roman"/>
              </a:rPr>
              <a:t>.</a:t>
            </a:r>
            <a:r>
              <a:rPr sz="2000" spc="0" dirty="0" smtClean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  <a:p>
            <a:pPr marL="469900" marR="31111">
              <a:lnSpc>
                <a:spcPct val="95825"/>
              </a:lnSpc>
              <a:spcBef>
                <a:spcPts val="526"/>
              </a:spcBef>
            </a:pPr>
            <a:r>
              <a:rPr sz="125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25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 </a:t>
            </a:r>
            <a:r>
              <a:rPr sz="1250" spc="75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Rep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at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Ex</a:t>
            </a:r>
            <a:r>
              <a:rPr sz="1800" spc="4" dirty="0" smtClean="0">
                <a:latin typeface="Times New Roman"/>
                <a:cs typeface="Times New Roman"/>
              </a:rPr>
              <a:t>a</a:t>
            </a:r>
            <a:r>
              <a:rPr sz="1800" spc="-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ple 1</a:t>
            </a:r>
            <a:r>
              <a:rPr sz="1800" spc="4" dirty="0" smtClean="0">
                <a:latin typeface="Times New Roman"/>
                <a:cs typeface="Times New Roman"/>
              </a:rPr>
              <a:t>.</a:t>
            </a:r>
            <a:r>
              <a:rPr sz="1800" spc="0" dirty="0" smtClean="0">
                <a:latin typeface="Times New Roman"/>
                <a:cs typeface="Times New Roman"/>
              </a:rPr>
              <a:t>7, but this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-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e using 1</a:t>
            </a:r>
            <a:r>
              <a:rPr sz="1800" spc="14" dirty="0" smtClean="0">
                <a:latin typeface="Times New Roman"/>
                <a:cs typeface="Times New Roman"/>
              </a:rPr>
              <a:t>'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r>
              <a:rPr sz="1800" spc="-1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complement.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5825" y="5424487"/>
            <a:ext cx="2644775" cy="1077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 marR="212468">
              <a:lnSpc>
                <a:spcPct val="103316"/>
              </a:lnSpc>
              <a:spcBef>
                <a:spcPts val="46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T</a:t>
            </a:r>
            <a:r>
              <a:rPr sz="1600" spc="4" dirty="0" smtClean="0">
                <a:latin typeface="Times New Roman"/>
                <a:cs typeface="Times New Roman"/>
              </a:rPr>
              <a:t>h</a:t>
            </a:r>
            <a:r>
              <a:rPr sz="1600" spc="0" dirty="0" smtClean="0">
                <a:latin typeface="Times New Roman"/>
                <a:cs typeface="Times New Roman"/>
              </a:rPr>
              <a:t>ere</a:t>
            </a:r>
            <a:r>
              <a:rPr sz="1600" spc="-22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is </a:t>
            </a:r>
            <a:r>
              <a:rPr sz="1600" spc="4" dirty="0" smtClean="0">
                <a:latin typeface="Times New Roman"/>
                <a:cs typeface="Times New Roman"/>
              </a:rPr>
              <a:t>n</a:t>
            </a:r>
            <a:r>
              <a:rPr sz="1600" spc="0" dirty="0" smtClean="0">
                <a:latin typeface="Times New Roman"/>
                <a:cs typeface="Times New Roman"/>
              </a:rPr>
              <a:t>o</a:t>
            </a:r>
            <a:r>
              <a:rPr sz="1600" spc="-25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4" dirty="0" smtClean="0">
                <a:latin typeface="Times New Roman"/>
                <a:cs typeface="Times New Roman"/>
              </a:rPr>
              <a:t>n</a:t>
            </a:r>
            <a:r>
              <a:rPr sz="1600" spc="0" dirty="0" smtClean="0">
                <a:latin typeface="Times New Roman"/>
                <a:cs typeface="Times New Roman"/>
              </a:rPr>
              <a:t>d</a:t>
            </a:r>
            <a:r>
              <a:rPr sz="1600" spc="-23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ca</a:t>
            </a:r>
            <a:r>
              <a:rPr sz="1600" spc="-9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r</a:t>
            </a:r>
            <a:r>
              <a:rPr sz="1600" spc="-119" dirty="0" smtClean="0">
                <a:latin typeface="Times New Roman"/>
                <a:cs typeface="Times New Roman"/>
              </a:rPr>
              <a:t>y</a:t>
            </a:r>
            <a:r>
              <a:rPr sz="1600" spc="0" dirty="0" smtClean="0">
                <a:latin typeface="Times New Roman"/>
                <a:cs typeface="Times New Roman"/>
              </a:rPr>
              <a:t>, T</a:t>
            </a:r>
            <a:r>
              <a:rPr sz="1600" spc="4" dirty="0" smtClean="0">
                <a:latin typeface="Times New Roman"/>
                <a:cs typeface="Times New Roman"/>
              </a:rPr>
              <a:t>h</a:t>
            </a:r>
            <a:r>
              <a:rPr sz="1600" spc="0" dirty="0" smtClean="0">
                <a:latin typeface="Times New Roman"/>
                <a:cs typeface="Times New Roman"/>
              </a:rPr>
              <a:t>eref</a:t>
            </a:r>
            <a:r>
              <a:rPr sz="1600" spc="9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re,</a:t>
            </a:r>
            <a:r>
              <a:rPr sz="1600" spc="-41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t</a:t>
            </a:r>
            <a:r>
              <a:rPr sz="1600" spc="4" dirty="0" smtClean="0">
                <a:latin typeface="Times New Roman"/>
                <a:cs typeface="Times New Roman"/>
              </a:rPr>
              <a:t>h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-14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4" dirty="0" smtClean="0">
                <a:latin typeface="Times New Roman"/>
                <a:cs typeface="Times New Roman"/>
              </a:rPr>
              <a:t>n</a:t>
            </a:r>
            <a:r>
              <a:rPr sz="1600" spc="0" dirty="0" smtClean="0">
                <a:latin typeface="Times New Roman"/>
                <a:cs typeface="Times New Roman"/>
              </a:rPr>
              <a:t>s</a:t>
            </a:r>
            <a:r>
              <a:rPr sz="1600" spc="4" dirty="0" smtClean="0">
                <a:latin typeface="Times New Roman"/>
                <a:cs typeface="Times New Roman"/>
              </a:rPr>
              <a:t>w</a:t>
            </a:r>
            <a:r>
              <a:rPr sz="1600" spc="0" dirty="0" smtClean="0">
                <a:latin typeface="Times New Roman"/>
                <a:cs typeface="Times New Roman"/>
              </a:rPr>
              <a:t>er</a:t>
            </a:r>
            <a:r>
              <a:rPr sz="1600" spc="-45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is</a:t>
            </a:r>
            <a:r>
              <a:rPr sz="1600" spc="-60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Y</a:t>
            </a:r>
            <a:r>
              <a:rPr sz="1600" spc="-61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– X</a:t>
            </a:r>
            <a:r>
              <a:rPr sz="1600" spc="-11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=</a:t>
            </a:r>
            <a:r>
              <a:rPr sz="1600" spc="-13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Symbol"/>
                <a:cs typeface="Symbol"/>
              </a:rPr>
              <a:t></a:t>
            </a:r>
            <a:r>
              <a:rPr sz="1600" spc="1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(1's</a:t>
            </a:r>
            <a:r>
              <a:rPr sz="1600" spc="-12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c</a:t>
            </a:r>
            <a:r>
              <a:rPr sz="1600" spc="4" dirty="0" smtClean="0">
                <a:latin typeface="Times New Roman"/>
                <a:cs typeface="Times New Roman"/>
              </a:rPr>
              <a:t>o</a:t>
            </a:r>
            <a:r>
              <a:rPr sz="1600" spc="-25" dirty="0" smtClean="0">
                <a:latin typeface="Times New Roman"/>
                <a:cs typeface="Times New Roman"/>
              </a:rPr>
              <a:t>m</a:t>
            </a:r>
            <a:r>
              <a:rPr sz="1600" spc="4" dirty="0" smtClean="0">
                <a:latin typeface="Times New Roman"/>
                <a:cs typeface="Times New Roman"/>
              </a:rPr>
              <a:t>p</a:t>
            </a:r>
            <a:r>
              <a:rPr sz="1600" spc="0" dirty="0" smtClean="0">
                <a:latin typeface="Times New Roman"/>
                <a:cs typeface="Times New Roman"/>
              </a:rPr>
              <a:t>l</a:t>
            </a:r>
            <a:r>
              <a:rPr sz="1600" spc="9" dirty="0" smtClean="0">
                <a:latin typeface="Times New Roman"/>
                <a:cs typeface="Times New Roman"/>
              </a:rPr>
              <a:t>e</a:t>
            </a:r>
            <a:r>
              <a:rPr sz="1600" spc="-14" dirty="0" smtClean="0">
                <a:latin typeface="Times New Roman"/>
                <a:cs typeface="Times New Roman"/>
              </a:rPr>
              <a:t>m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4" dirty="0" smtClean="0">
                <a:latin typeface="Times New Roman"/>
                <a:cs typeface="Times New Roman"/>
              </a:rPr>
              <a:t>n</a:t>
            </a:r>
            <a:r>
              <a:rPr sz="1600" spc="0" dirty="0" smtClean="0">
                <a:latin typeface="Times New Roman"/>
                <a:cs typeface="Times New Roman"/>
              </a:rPr>
              <a:t>t</a:t>
            </a:r>
            <a:r>
              <a:rPr sz="1600" spc="-8" dirty="0" smtClean="0">
                <a:latin typeface="Times New Roman"/>
                <a:cs typeface="Times New Roman"/>
              </a:rPr>
              <a:t> </a:t>
            </a:r>
            <a:r>
              <a:rPr sz="1600" spc="4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  <a:p>
            <a:pPr marL="92328">
              <a:lnSpc>
                <a:spcPts val="1900"/>
              </a:lnSpc>
              <a:spcBef>
                <a:spcPts val="95"/>
              </a:spcBef>
            </a:pPr>
            <a:r>
              <a:rPr sz="2400" spc="-54" baseline="-1811" dirty="0" smtClean="0">
                <a:latin typeface="Times New Roman"/>
                <a:cs typeface="Times New Roman"/>
              </a:rPr>
              <a:t>1</a:t>
            </a:r>
            <a:r>
              <a:rPr sz="2400" spc="4" baseline="-1811" dirty="0" smtClean="0">
                <a:latin typeface="Times New Roman"/>
                <a:cs typeface="Times New Roman"/>
              </a:rPr>
              <a:t>10</a:t>
            </a:r>
            <a:r>
              <a:rPr sz="2400" spc="-54" baseline="-1811" dirty="0" smtClean="0">
                <a:latin typeface="Times New Roman"/>
                <a:cs typeface="Times New Roman"/>
              </a:rPr>
              <a:t>11</a:t>
            </a:r>
            <a:r>
              <a:rPr sz="2400" spc="4" baseline="-1811" dirty="0" smtClean="0">
                <a:latin typeface="Times New Roman"/>
                <a:cs typeface="Times New Roman"/>
              </a:rPr>
              <a:t>10</a:t>
            </a:r>
            <a:r>
              <a:rPr sz="2400" spc="0" baseline="-1811" dirty="0" smtClean="0">
                <a:latin typeface="Times New Roman"/>
                <a:cs typeface="Times New Roman"/>
              </a:rPr>
              <a:t>)</a:t>
            </a:r>
            <a:r>
              <a:rPr sz="2400" spc="-81" baseline="-1811" dirty="0" smtClean="0">
                <a:latin typeface="Times New Roman"/>
                <a:cs typeface="Times New Roman"/>
              </a:rPr>
              <a:t> </a:t>
            </a:r>
            <a:r>
              <a:rPr sz="2400" spc="0" baseline="-1811" dirty="0" smtClean="0">
                <a:latin typeface="Times New Roman"/>
                <a:cs typeface="Times New Roman"/>
              </a:rPr>
              <a:t>=</a:t>
            </a:r>
            <a:r>
              <a:rPr sz="2400" spc="4" baseline="-1811" dirty="0" smtClean="0">
                <a:latin typeface="Times New Roman"/>
                <a:cs typeface="Times New Roman"/>
              </a:rPr>
              <a:t> </a:t>
            </a:r>
            <a:r>
              <a:rPr sz="2400" spc="0" baseline="-1700" dirty="0" smtClean="0">
                <a:latin typeface="Symbol"/>
                <a:cs typeface="Symbol"/>
              </a:rPr>
              <a:t></a:t>
            </a:r>
            <a:r>
              <a:rPr sz="2400" spc="-4" baseline="-1811" dirty="0" smtClean="0">
                <a:latin typeface="Times New Roman"/>
                <a:cs typeface="Times New Roman"/>
              </a:rPr>
              <a:t> </a:t>
            </a:r>
            <a:r>
              <a:rPr sz="2400" spc="4" baseline="-1811" dirty="0" smtClean="0">
                <a:latin typeface="Times New Roman"/>
                <a:cs typeface="Times New Roman"/>
              </a:rPr>
              <a:t>0010001.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700" y="5326126"/>
            <a:ext cx="3624199" cy="1287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146175" y="3084449"/>
            <a:ext cx="3578225" cy="1971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251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685800" y="4367276"/>
            <a:ext cx="6248400" cy="1319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1512" y="4352988"/>
            <a:ext cx="6276975" cy="1347724"/>
          </a:xfrm>
          <a:custGeom>
            <a:avLst/>
            <a:gdLst/>
            <a:ahLst/>
            <a:cxnLst/>
            <a:rect l="l" t="t" r="r" b="b"/>
            <a:pathLst>
              <a:path w="6276975" h="1347724">
                <a:moveTo>
                  <a:pt x="0" y="1347724"/>
                </a:moveTo>
                <a:lnTo>
                  <a:pt x="6276975" y="1347724"/>
                </a:lnTo>
                <a:lnTo>
                  <a:pt x="6276975" y="0"/>
                </a:lnTo>
                <a:lnTo>
                  <a:pt x="0" y="0"/>
                </a:lnTo>
                <a:lnTo>
                  <a:pt x="0" y="1347724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80464" y="319650"/>
            <a:ext cx="66636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1.6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5118" y="319650"/>
            <a:ext cx="497003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Signed</a:t>
            </a:r>
            <a:r>
              <a:rPr sz="5400" spc="14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r>
              <a:rPr sz="5400" spc="9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Numbe</a:t>
            </a:r>
            <a:r>
              <a:rPr sz="5400" spc="14" baseline="2980" dirty="0" smtClean="0">
                <a:latin typeface="Book Antiqua"/>
                <a:cs typeface="Book Antiqua"/>
              </a:rPr>
              <a:t>r</a:t>
            </a:r>
            <a:r>
              <a:rPr sz="5400" spc="0" baseline="2980" dirty="0" smtClean="0">
                <a:latin typeface="Book Antiqua"/>
                <a:cs typeface="Book Antiqua"/>
              </a:rPr>
              <a:t>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5978" y="1376398"/>
            <a:ext cx="7994395" cy="1500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-38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To rep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es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nt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nega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ive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in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ege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s,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we need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not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t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for negat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ve</a:t>
            </a:r>
            <a:endParaRPr sz="2400">
              <a:latin typeface="Times New Roman"/>
              <a:cs typeface="Times New Roman"/>
            </a:endParaRPr>
          </a:p>
          <a:p>
            <a:pPr marL="276352" marR="45720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va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ues.</a:t>
            </a:r>
            <a:endParaRPr sz="2400">
              <a:latin typeface="Times New Roman"/>
              <a:cs typeface="Times New Roman"/>
            </a:endParaRPr>
          </a:p>
          <a:p>
            <a:pPr marL="276352" marR="465180" indent="-263652">
              <a:lnSpc>
                <a:spcPct val="100041"/>
              </a:lnSpc>
              <a:spcBef>
                <a:spcPts val="698"/>
              </a:spcBef>
            </a:pPr>
            <a:r>
              <a:rPr sz="215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-38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It is custo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y to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pr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sent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sign </a:t>
            </a:r>
            <a:r>
              <a:rPr sz="2400" spc="-9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 b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t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ced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in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 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ft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ost posit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of the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nu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ber</a:t>
            </a:r>
            <a:r>
              <a:rPr sz="2400" spc="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sin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bin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ry digi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978" y="2985996"/>
            <a:ext cx="2238857" cy="1135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-38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conven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  <a:p>
            <a:pPr marL="276352" marR="45719">
              <a:lnSpc>
                <a:spcPct val="95825"/>
              </a:lnSpc>
            </a:pP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nega</a:t>
            </a:r>
            <a:r>
              <a:rPr sz="2400" spc="4" dirty="0" smtClean="0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iv</a:t>
            </a:r>
            <a:r>
              <a:rPr sz="2400" spc="9" dirty="0" smtClean="0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699"/>
              </a:spcBef>
            </a:pPr>
            <a:r>
              <a:rPr sz="215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-38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Exa</a:t>
            </a:r>
            <a:r>
              <a:rPr sz="2400" spc="-25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27477" y="2985996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06979" y="2985996"/>
            <a:ext cx="3082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8789" y="2985996"/>
            <a:ext cx="7288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ake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4576" y="2985996"/>
            <a:ext cx="4435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3852" y="2985996"/>
            <a:ext cx="5792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sign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8153" y="2985996"/>
            <a:ext cx="3929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bit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3783" y="2985996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2383" y="2985996"/>
            <a:ext cx="4265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4895" y="2985996"/>
            <a:ext cx="10379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pos</a:t>
            </a:r>
            <a:r>
              <a:rPr sz="2400" spc="4" dirty="0" smtClean="0">
                <a:solidFill>
                  <a:srgbClr val="00AF50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sz="2400" spc="4" dirty="0" smtClean="0">
                <a:solidFill>
                  <a:srgbClr val="00AF50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4822" y="2985996"/>
            <a:ext cx="5112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00315" y="2985996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8915" y="2985996"/>
            <a:ext cx="4265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978" y="5949287"/>
            <a:ext cx="8124240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-38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Table</a:t>
            </a:r>
            <a:r>
              <a:rPr sz="2400" spc="-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1.3 </a:t>
            </a:r>
            <a:r>
              <a:rPr sz="2400" spc="0" dirty="0" smtClean="0">
                <a:latin typeface="Times New Roman"/>
                <a:cs typeface="Times New Roman"/>
              </a:rPr>
              <a:t>l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sts</a:t>
            </a:r>
            <a:r>
              <a:rPr sz="2400" spc="-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l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poss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ble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fou</a:t>
            </a:r>
            <a:r>
              <a:rPr sz="2400" spc="14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-</a:t>
            </a:r>
            <a:r>
              <a:rPr sz="2400" spc="0" dirty="0" smtClean="0">
                <a:latin typeface="Times New Roman"/>
                <a:cs typeface="Times New Roman"/>
              </a:rPr>
              <a:t>bit sign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bin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ry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nu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be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s in 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endParaRPr sz="2400">
              <a:latin typeface="Times New Roman"/>
              <a:cs typeface="Times New Roman"/>
            </a:endParaRPr>
          </a:p>
          <a:p>
            <a:pPr marL="276352" marR="45720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th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ee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pr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sen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at</a:t>
            </a:r>
            <a:r>
              <a:rPr sz="2400" spc="-9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1512" y="4352988"/>
            <a:ext cx="6276975" cy="1347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2069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950212" y="713848"/>
            <a:ext cx="534623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Analog a</a:t>
            </a:r>
            <a:r>
              <a:rPr sz="5400" spc="14" baseline="2980" dirty="0" smtClean="0">
                <a:latin typeface="Book Antiqua"/>
                <a:cs typeface="Book Antiqua"/>
              </a:rPr>
              <a:t>n</a:t>
            </a:r>
            <a:r>
              <a:rPr sz="5400" spc="0" baseline="2980" dirty="0" smtClean="0">
                <a:latin typeface="Book Antiqua"/>
                <a:cs typeface="Book Antiqua"/>
              </a:rPr>
              <a:t>d Digital</a:t>
            </a:r>
            <a:r>
              <a:rPr sz="5400" spc="19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Signal</a:t>
            </a:r>
            <a:endParaRPr sz="3600" dirty="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978" y="1427080"/>
            <a:ext cx="3433047" cy="2626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-4" dirty="0" smtClean="0">
                <a:latin typeface="Times New Roman"/>
                <a:cs typeface="Times New Roman"/>
              </a:rPr>
              <a:t>n</a:t>
            </a:r>
            <a:r>
              <a:rPr sz="2400" spc="0" dirty="0" smtClean="0">
                <a:latin typeface="Times New Roman"/>
                <a:cs typeface="Times New Roman"/>
              </a:rPr>
              <a:t>alog sys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em</a:t>
            </a:r>
            <a:endParaRPr sz="2400" dirty="0">
              <a:latin typeface="Times New Roman"/>
              <a:cs typeface="Times New Roman"/>
            </a:endParaRPr>
          </a:p>
          <a:p>
            <a:pPr marL="756412" marR="7064" indent="-286512">
              <a:lnSpc>
                <a:spcPct val="100041"/>
              </a:lnSpc>
              <a:spcBef>
                <a:spcPts val="462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 p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ys</a:t>
            </a:r>
            <a:r>
              <a:rPr sz="2000" spc="-9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cal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q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anti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or ra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ge.</a:t>
            </a:r>
            <a:endParaRPr sz="2000" dirty="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8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Digi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al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sys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em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591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 p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ys</a:t>
            </a:r>
            <a:r>
              <a:rPr sz="2000" spc="-9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cal</a:t>
            </a:r>
            <a:r>
              <a:rPr sz="2000" spc="-2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q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anti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or</a:t>
            </a:r>
            <a:endParaRPr sz="2000" dirty="0">
              <a:latin typeface="Times New Roman"/>
              <a:cs typeface="Times New Roman"/>
            </a:endParaRPr>
          </a:p>
          <a:p>
            <a:pPr marL="469900" marR="38176">
              <a:lnSpc>
                <a:spcPct val="95825"/>
              </a:lnSpc>
              <a:spcBef>
                <a:spcPts val="580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ea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er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accuracy</a:t>
            </a:r>
            <a:endParaRPr sz="2000" dirty="0">
              <a:latin typeface="Times New Roman"/>
              <a:cs typeface="Times New Roman"/>
            </a:endParaRPr>
          </a:p>
          <a:p>
            <a:pPr marL="1167828" marR="1805995" algn="ctr">
              <a:lnSpc>
                <a:spcPct val="95825"/>
              </a:lnSpc>
              <a:spcBef>
                <a:spcPts val="1259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9076" y="1845746"/>
            <a:ext cx="482567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sig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ay</a:t>
            </a:r>
            <a:r>
              <a:rPr sz="2000" spc="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va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y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9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ous</a:t>
            </a:r>
            <a:r>
              <a:rPr sz="2000" spc="-1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y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v</a:t>
            </a:r>
            <a:r>
              <a:rPr sz="2000" spc="0" dirty="0" smtClean="0">
                <a:latin typeface="Times New Roman"/>
                <a:cs typeface="Times New Roman"/>
              </a:rPr>
              <a:t>er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 s</a:t>
            </a:r>
            <a:r>
              <a:rPr sz="2000" spc="4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ec</a:t>
            </a:r>
            <a:r>
              <a:rPr sz="2000" spc="-9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fied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9076" y="2955472"/>
            <a:ext cx="413468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sig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can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assu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ly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discrete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4730" y="3773225"/>
            <a:ext cx="45922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7050" y="6120210"/>
            <a:ext cx="154936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4994" y="6478471"/>
            <a:ext cx="133596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47182" y="6478471"/>
            <a:ext cx="12973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58" y="3913178"/>
            <a:ext cx="3330244" cy="23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16075" y="1363662"/>
            <a:ext cx="5833999" cy="5314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137918" y="319650"/>
            <a:ext cx="497003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Signed</a:t>
            </a:r>
            <a:r>
              <a:rPr sz="5400" spc="14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r>
              <a:rPr sz="5400" spc="9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Numbe</a:t>
            </a:r>
            <a:r>
              <a:rPr sz="5400" spc="14" baseline="2980" dirty="0" smtClean="0">
                <a:latin typeface="Book Antiqua"/>
                <a:cs typeface="Book Antiqua"/>
              </a:rPr>
              <a:t>r</a:t>
            </a:r>
            <a:r>
              <a:rPr sz="5400" spc="0" baseline="2980" dirty="0" smtClean="0">
                <a:latin typeface="Book Antiqua"/>
                <a:cs typeface="Book Antiqua"/>
              </a:rPr>
              <a:t>s</a:t>
            </a:r>
            <a:endParaRPr sz="360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2690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142174" y="2517140"/>
            <a:ext cx="7493571" cy="0"/>
          </a:xfrm>
          <a:custGeom>
            <a:avLst/>
            <a:gdLst/>
            <a:ahLst/>
            <a:cxnLst/>
            <a:rect l="l" t="t" r="r" b="b"/>
            <a:pathLst>
              <a:path w="7493571">
                <a:moveTo>
                  <a:pt x="0" y="0"/>
                </a:moveTo>
                <a:lnTo>
                  <a:pt x="7493571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42174" y="2791460"/>
            <a:ext cx="7533195" cy="0"/>
          </a:xfrm>
          <a:custGeom>
            <a:avLst/>
            <a:gdLst/>
            <a:ahLst/>
            <a:cxnLst/>
            <a:rect l="l" t="t" r="r" b="b"/>
            <a:pathLst>
              <a:path w="7533195">
                <a:moveTo>
                  <a:pt x="0" y="0"/>
                </a:moveTo>
                <a:lnTo>
                  <a:pt x="7533195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7287" y="4553013"/>
            <a:ext cx="3978275" cy="2039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43000" y="4538599"/>
            <a:ext cx="4006850" cy="2068576"/>
          </a:xfrm>
          <a:custGeom>
            <a:avLst/>
            <a:gdLst/>
            <a:ahLst/>
            <a:cxnLst/>
            <a:rect l="l" t="t" r="r" b="b"/>
            <a:pathLst>
              <a:path w="4006850" h="2068576">
                <a:moveTo>
                  <a:pt x="0" y="2068576"/>
                </a:moveTo>
                <a:lnTo>
                  <a:pt x="4006850" y="2068576"/>
                </a:lnTo>
                <a:lnTo>
                  <a:pt x="4006850" y="0"/>
                </a:lnTo>
                <a:lnTo>
                  <a:pt x="0" y="0"/>
                </a:lnTo>
                <a:lnTo>
                  <a:pt x="0" y="2068576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37918" y="319650"/>
            <a:ext cx="497003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Signed</a:t>
            </a:r>
            <a:r>
              <a:rPr sz="5400" spc="14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r>
              <a:rPr sz="5400" spc="9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Numbe</a:t>
            </a:r>
            <a:r>
              <a:rPr sz="5400" spc="14" baseline="2980" dirty="0" smtClean="0">
                <a:latin typeface="Book Antiqua"/>
                <a:cs typeface="Book Antiqua"/>
              </a:rPr>
              <a:t>r</a:t>
            </a:r>
            <a:r>
              <a:rPr sz="5400" spc="0" baseline="2980" dirty="0" smtClean="0">
                <a:latin typeface="Book Antiqua"/>
                <a:cs typeface="Book Antiqua"/>
              </a:rPr>
              <a:t>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5978" y="1368099"/>
            <a:ext cx="8237076" cy="884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145"/>
              </a:lnSpc>
              <a:spcBef>
                <a:spcPts val="107"/>
              </a:spcBef>
            </a:pPr>
            <a:r>
              <a:rPr sz="180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18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9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h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ic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ad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ion</a:t>
            </a:r>
            <a:endParaRPr sz="2000">
              <a:latin typeface="Times New Roman"/>
              <a:cs typeface="Times New Roman"/>
            </a:endParaRPr>
          </a:p>
          <a:p>
            <a:pPr marL="756412" indent="-286512">
              <a:lnSpc>
                <a:spcPct val="100041"/>
              </a:lnSpc>
              <a:spcBef>
                <a:spcPts val="419"/>
              </a:spcBef>
              <a:tabLst>
                <a:tab pos="749300" algn="l"/>
              </a:tabLst>
            </a:pPr>
            <a:r>
              <a:rPr sz="125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25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	</a:t>
            </a:r>
            <a:r>
              <a:rPr sz="1800" spc="0" dirty="0" smtClean="0">
                <a:latin typeface="Times New Roman"/>
                <a:cs typeface="Times New Roman"/>
              </a:rPr>
              <a:t>The add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on</a:t>
            </a:r>
            <a:r>
              <a:rPr sz="1800" spc="-1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of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two nu</a:t>
            </a:r>
            <a:r>
              <a:rPr sz="1800" spc="-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be</a:t>
            </a:r>
            <a:r>
              <a:rPr sz="1800" spc="4" dirty="0" smtClean="0">
                <a:latin typeface="Times New Roman"/>
                <a:cs typeface="Times New Roman"/>
              </a:rPr>
              <a:t>r</a:t>
            </a:r>
            <a:r>
              <a:rPr sz="1800" spc="0" dirty="0" smtClean="0">
                <a:latin typeface="Times New Roman"/>
                <a:cs typeface="Times New Roman"/>
              </a:rPr>
              <a:t>s in the signe</a:t>
            </a:r>
            <a:r>
              <a:rPr sz="1800" spc="19" dirty="0" smtClean="0">
                <a:latin typeface="Times New Roman"/>
                <a:cs typeface="Times New Roman"/>
              </a:rPr>
              <a:t>d</a:t>
            </a:r>
            <a:r>
              <a:rPr sz="1800" spc="0" dirty="0" smtClean="0">
                <a:latin typeface="Times New Roman"/>
                <a:cs typeface="Times New Roman"/>
              </a:rPr>
              <a:t>-</a:t>
            </a:r>
            <a:r>
              <a:rPr sz="1800" spc="-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agn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tude s</a:t>
            </a:r>
            <a:r>
              <a:rPr sz="1800" spc="19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stem</a:t>
            </a:r>
            <a:r>
              <a:rPr sz="1800" spc="-1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fol</a:t>
            </a:r>
            <a:r>
              <a:rPr sz="1800" spc="4" dirty="0" smtClean="0">
                <a:latin typeface="Times New Roman"/>
                <a:cs typeface="Times New Roman"/>
              </a:rPr>
              <a:t>l</a:t>
            </a:r>
            <a:r>
              <a:rPr sz="1800" spc="0" dirty="0" smtClean="0">
                <a:latin typeface="Times New Roman"/>
                <a:cs typeface="Times New Roman"/>
              </a:rPr>
              <a:t>ows</a:t>
            </a:r>
            <a:r>
              <a:rPr sz="1800" spc="-1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the rul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of ordin</a:t>
            </a:r>
            <a:r>
              <a:rPr sz="1800" spc="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ry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ar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thmet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c. </a:t>
            </a:r>
            <a:r>
              <a:rPr sz="1800" b="1" u="sng" spc="0" dirty="0" smtClean="0">
                <a:latin typeface="Times New Roman"/>
                <a:cs typeface="Times New Roman"/>
              </a:rPr>
              <a:t>If the</a:t>
            </a:r>
            <a:r>
              <a:rPr sz="1800" b="1" u="sng" spc="4" dirty="0" smtClean="0">
                <a:latin typeface="Times New Roman"/>
                <a:cs typeface="Times New Roman"/>
              </a:rPr>
              <a:t> </a:t>
            </a:r>
            <a:r>
              <a:rPr sz="1800" b="1" u="sng" spc="0" dirty="0" smtClean="0">
                <a:latin typeface="Times New Roman"/>
                <a:cs typeface="Times New Roman"/>
              </a:rPr>
              <a:t>sig</a:t>
            </a:r>
            <a:r>
              <a:rPr sz="1800" b="1" u="sng" spc="-4" dirty="0" smtClean="0">
                <a:latin typeface="Times New Roman"/>
                <a:cs typeface="Times New Roman"/>
              </a:rPr>
              <a:t>n</a:t>
            </a:r>
            <a:r>
              <a:rPr sz="1800" b="1" u="sng" spc="0" dirty="0" smtClean="0">
                <a:latin typeface="Times New Roman"/>
                <a:cs typeface="Times New Roman"/>
              </a:rPr>
              <a:t>s a</a:t>
            </a:r>
            <a:r>
              <a:rPr sz="1800" b="1" u="sng" spc="4" dirty="0" smtClean="0">
                <a:latin typeface="Times New Roman"/>
                <a:cs typeface="Times New Roman"/>
              </a:rPr>
              <a:t>r</a:t>
            </a:r>
            <a:r>
              <a:rPr sz="1800" b="1" u="sng" spc="0" dirty="0" smtClean="0">
                <a:latin typeface="Times New Roman"/>
                <a:cs typeface="Times New Roman"/>
              </a:rPr>
              <a:t>e t</a:t>
            </a:r>
            <a:r>
              <a:rPr sz="1800" b="1" u="sng" spc="-4" dirty="0" smtClean="0">
                <a:latin typeface="Times New Roman"/>
                <a:cs typeface="Times New Roman"/>
              </a:rPr>
              <a:t>h</a:t>
            </a:r>
            <a:r>
              <a:rPr sz="1800" b="1" u="sng" spc="0" dirty="0" smtClean="0">
                <a:latin typeface="Times New Roman"/>
                <a:cs typeface="Times New Roman"/>
              </a:rPr>
              <a:t>e sam</a:t>
            </a:r>
            <a:r>
              <a:rPr sz="1800" b="1" u="sng" spc="4" dirty="0" smtClean="0">
                <a:latin typeface="Times New Roman"/>
                <a:cs typeface="Times New Roman"/>
              </a:rPr>
              <a:t>e</a:t>
            </a:r>
            <a:r>
              <a:rPr sz="1800" u="sng" spc="0" dirty="0" smtClean="0">
                <a:latin typeface="Times New Roman"/>
                <a:cs typeface="Times New Roman"/>
              </a:rPr>
              <a:t>, we</a:t>
            </a:r>
            <a:r>
              <a:rPr sz="1800" u="sng" spc="4" dirty="0" smtClean="0">
                <a:latin typeface="Times New Roman"/>
                <a:cs typeface="Times New Roman"/>
              </a:rPr>
              <a:t> </a:t>
            </a:r>
            <a:r>
              <a:rPr sz="1800" u="sng" spc="0" dirty="0" smtClean="0">
                <a:latin typeface="Times New Roman"/>
                <a:cs typeface="Times New Roman"/>
              </a:rPr>
              <a:t>add the two</a:t>
            </a:r>
            <a:r>
              <a:rPr sz="1800" u="sng" spc="-4" dirty="0" smtClean="0">
                <a:latin typeface="Times New Roman"/>
                <a:cs typeface="Times New Roman"/>
              </a:rPr>
              <a:t> </a:t>
            </a:r>
            <a:r>
              <a:rPr sz="1800" u="sng" spc="-9" dirty="0" smtClean="0">
                <a:latin typeface="Times New Roman"/>
                <a:cs typeface="Times New Roman"/>
              </a:rPr>
              <a:t>m</a:t>
            </a:r>
            <a:r>
              <a:rPr sz="1800" u="sng" spc="0" dirty="0" smtClean="0">
                <a:latin typeface="Times New Roman"/>
                <a:cs typeface="Times New Roman"/>
              </a:rPr>
              <a:t>agn</a:t>
            </a:r>
            <a:r>
              <a:rPr sz="1800" u="sng" spc="4" dirty="0" smtClean="0">
                <a:latin typeface="Times New Roman"/>
                <a:cs typeface="Times New Roman"/>
              </a:rPr>
              <a:t>i</a:t>
            </a:r>
            <a:r>
              <a:rPr sz="1800" u="sng" spc="0" dirty="0" smtClean="0">
                <a:latin typeface="Times New Roman"/>
                <a:cs typeface="Times New Roman"/>
              </a:rPr>
              <a:t>tud</a:t>
            </a:r>
            <a:r>
              <a:rPr sz="1800" u="sng" spc="4" dirty="0" smtClean="0">
                <a:latin typeface="Times New Roman"/>
                <a:cs typeface="Times New Roman"/>
              </a:rPr>
              <a:t>e</a:t>
            </a:r>
            <a:r>
              <a:rPr sz="1800" u="sng" spc="0" dirty="0" smtClean="0">
                <a:latin typeface="Times New Roman"/>
                <a:cs typeface="Times New Roman"/>
              </a:rPr>
              <a:t>s</a:t>
            </a:r>
            <a:r>
              <a:rPr sz="1800" u="sng" spc="-9" dirty="0" smtClean="0">
                <a:latin typeface="Times New Roman"/>
                <a:cs typeface="Times New Roman"/>
              </a:rPr>
              <a:t> </a:t>
            </a:r>
            <a:r>
              <a:rPr sz="1800" u="sng" spc="0" dirty="0" smtClean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9690" y="2272875"/>
            <a:ext cx="755326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Times New Roman"/>
                <a:cs typeface="Times New Roman"/>
              </a:rPr>
              <a:t>give the </a:t>
            </a:r>
            <a:r>
              <a:rPr sz="1800" spc="-9" dirty="0" smtClean="0">
                <a:latin typeface="Times New Roman"/>
                <a:cs typeface="Times New Roman"/>
              </a:rPr>
              <a:t>s</a:t>
            </a:r>
            <a:r>
              <a:rPr sz="1800" spc="0" dirty="0" smtClean="0">
                <a:latin typeface="Times New Roman"/>
                <a:cs typeface="Times New Roman"/>
              </a:rPr>
              <a:t>um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he co</a:t>
            </a:r>
            <a:r>
              <a:rPr sz="1800" spc="-14" dirty="0" smtClean="0">
                <a:latin typeface="Times New Roman"/>
                <a:cs typeface="Times New Roman"/>
              </a:rPr>
              <a:t>m</a:t>
            </a:r>
            <a:r>
              <a:rPr sz="1800" spc="-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on</a:t>
            </a:r>
            <a:r>
              <a:rPr sz="1800" spc="1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sign. </a:t>
            </a:r>
            <a:r>
              <a:rPr sz="1800" b="1" spc="0" dirty="0" smtClean="0">
                <a:latin typeface="Times New Roman"/>
                <a:cs typeface="Times New Roman"/>
              </a:rPr>
              <a:t>If</a:t>
            </a:r>
            <a:r>
              <a:rPr sz="1800" b="1" spc="-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4" dirty="0" smtClean="0">
                <a:latin typeface="Times New Roman"/>
                <a:cs typeface="Times New Roman"/>
              </a:rPr>
              <a:t>h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sig</a:t>
            </a:r>
            <a:r>
              <a:rPr sz="1800" b="1" spc="-9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s are </a:t>
            </a:r>
            <a:r>
              <a:rPr sz="1800" b="1" spc="-4" dirty="0" smtClean="0">
                <a:latin typeface="Times New Roman"/>
                <a:cs typeface="Times New Roman"/>
              </a:rPr>
              <a:t>d</a:t>
            </a:r>
            <a:r>
              <a:rPr sz="1800" b="1" spc="0" dirty="0" smtClean="0">
                <a:latin typeface="Times New Roman"/>
                <a:cs typeface="Times New Roman"/>
              </a:rPr>
              <a:t>iff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r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9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,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we subtra</a:t>
            </a:r>
            <a:r>
              <a:rPr sz="1800" spc="4" dirty="0" smtClean="0">
                <a:latin typeface="Times New Roman"/>
                <a:cs typeface="Times New Roman"/>
              </a:rPr>
              <a:t>c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-1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the s</a:t>
            </a:r>
            <a:r>
              <a:rPr sz="1800" spc="-14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a</a:t>
            </a:r>
            <a:r>
              <a:rPr sz="1800" spc="4" dirty="0" smtClean="0">
                <a:latin typeface="Times New Roman"/>
                <a:cs typeface="Times New Roman"/>
              </a:rPr>
              <a:t>l</a:t>
            </a:r>
            <a:r>
              <a:rPr sz="1800" spc="0" dirty="0" smtClean="0">
                <a:latin typeface="Times New Roman"/>
                <a:cs typeface="Times New Roman"/>
              </a:rPr>
              <a:t>l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9690" y="2547440"/>
            <a:ext cx="75884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agn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tude from the l</a:t>
            </a:r>
            <a:r>
              <a:rPr sz="1800" spc="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rg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-1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and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give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the diff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nce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the sign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if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the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l</a:t>
            </a:r>
            <a:r>
              <a:rPr sz="1800" spc="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rg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r </a:t>
            </a:r>
            <a:r>
              <a:rPr sz="1800" spc="-14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agn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tud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978" y="2876624"/>
            <a:ext cx="8237016" cy="1496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>
              <a:lnSpc>
                <a:spcPts val="1939"/>
              </a:lnSpc>
              <a:spcBef>
                <a:spcPts val="97"/>
              </a:spcBef>
            </a:pPr>
            <a:r>
              <a:rPr sz="125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25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 </a:t>
            </a:r>
            <a:r>
              <a:rPr sz="1250" spc="75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The add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on</a:t>
            </a:r>
            <a:r>
              <a:rPr sz="1800" spc="-1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of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two signed bin</a:t>
            </a:r>
            <a:r>
              <a:rPr sz="1800" spc="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ry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nu</a:t>
            </a:r>
            <a:r>
              <a:rPr sz="1800" spc="-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be</a:t>
            </a:r>
            <a:r>
              <a:rPr sz="1800" spc="4" dirty="0" smtClean="0">
                <a:latin typeface="Times New Roman"/>
                <a:cs typeface="Times New Roman"/>
              </a:rPr>
              <a:t>r</a:t>
            </a:r>
            <a:r>
              <a:rPr sz="1800" spc="0" dirty="0" smtClean="0">
                <a:latin typeface="Times New Roman"/>
                <a:cs typeface="Times New Roman"/>
              </a:rPr>
              <a:t>s with neg</a:t>
            </a:r>
            <a:r>
              <a:rPr sz="1800" spc="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ve</a:t>
            </a:r>
            <a:r>
              <a:rPr sz="1800" spc="-1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nu</a:t>
            </a:r>
            <a:r>
              <a:rPr sz="1800" spc="-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be</a:t>
            </a:r>
            <a:r>
              <a:rPr sz="1800" spc="4" dirty="0" smtClean="0">
                <a:latin typeface="Times New Roman"/>
                <a:cs typeface="Times New Roman"/>
              </a:rPr>
              <a:t>r</a:t>
            </a:r>
            <a:r>
              <a:rPr sz="1800" spc="0" dirty="0" smtClean="0">
                <a:latin typeface="Times New Roman"/>
                <a:cs typeface="Times New Roman"/>
              </a:rPr>
              <a:t>s r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pr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sent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756412" marR="232984">
              <a:lnSpc>
                <a:spcPct val="100041"/>
              </a:lnSpc>
            </a:pPr>
            <a:r>
              <a:rPr sz="1800" spc="0" dirty="0" smtClean="0">
                <a:latin typeface="Times New Roman"/>
                <a:cs typeface="Times New Roman"/>
              </a:rPr>
              <a:t>signe</a:t>
            </a:r>
            <a:r>
              <a:rPr sz="1800" spc="4" dirty="0" smtClean="0">
                <a:latin typeface="Times New Roman"/>
                <a:cs typeface="Times New Roman"/>
              </a:rPr>
              <a:t>d</a:t>
            </a:r>
            <a:r>
              <a:rPr sz="1800" spc="0" dirty="0" smtClean="0">
                <a:latin typeface="Times New Roman"/>
                <a:cs typeface="Times New Roman"/>
              </a:rPr>
              <a:t>-2</a:t>
            </a:r>
            <a:r>
              <a:rPr sz="1800" spc="9" dirty="0" smtClean="0">
                <a:latin typeface="Times New Roman"/>
                <a:cs typeface="Times New Roman"/>
              </a:rPr>
              <a:t>'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4" dirty="0" smtClean="0">
                <a:latin typeface="Times New Roman"/>
                <a:cs typeface="Times New Roman"/>
              </a:rPr>
              <a:t>-</a:t>
            </a:r>
            <a:r>
              <a:rPr sz="1800" spc="0" dirty="0" smtClean="0">
                <a:latin typeface="Times New Roman"/>
                <a:cs typeface="Times New Roman"/>
              </a:rPr>
              <a:t>complement</a:t>
            </a:r>
            <a:r>
              <a:rPr sz="1800" spc="-1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form is obt</a:t>
            </a:r>
            <a:r>
              <a:rPr sz="1800" spc="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in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-1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from the add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on</a:t>
            </a:r>
            <a:r>
              <a:rPr sz="1800" spc="-1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of</a:t>
            </a:r>
            <a:r>
              <a:rPr sz="1800" spc="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the two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nu</a:t>
            </a:r>
            <a:r>
              <a:rPr sz="1800" spc="-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be</a:t>
            </a:r>
            <a:r>
              <a:rPr sz="1800" spc="4" dirty="0" smtClean="0">
                <a:latin typeface="Times New Roman"/>
                <a:cs typeface="Times New Roman"/>
              </a:rPr>
              <a:t>r</a:t>
            </a:r>
            <a:r>
              <a:rPr sz="1800" spc="0" dirty="0" smtClean="0">
                <a:latin typeface="Times New Roman"/>
                <a:cs typeface="Times New Roman"/>
              </a:rPr>
              <a:t>s, in</a:t>
            </a:r>
            <a:r>
              <a:rPr sz="1800" spc="4" dirty="0" smtClean="0">
                <a:latin typeface="Times New Roman"/>
                <a:cs typeface="Times New Roman"/>
              </a:rPr>
              <a:t>c</a:t>
            </a:r>
            <a:r>
              <a:rPr sz="1800" spc="0" dirty="0" smtClean="0">
                <a:latin typeface="Times New Roman"/>
                <a:cs typeface="Times New Roman"/>
              </a:rPr>
              <a:t>lud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ng</a:t>
            </a:r>
            <a:r>
              <a:rPr sz="1800" spc="-1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th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ir </a:t>
            </a:r>
            <a:r>
              <a:rPr sz="1800" spc="-4" dirty="0" smtClean="0">
                <a:latin typeface="Times New Roman"/>
                <a:cs typeface="Times New Roman"/>
              </a:rPr>
              <a:t>s</a:t>
            </a:r>
            <a:r>
              <a:rPr sz="1800" spc="0" dirty="0" smtClean="0">
                <a:latin typeface="Times New Roman"/>
                <a:cs typeface="Times New Roman"/>
              </a:rPr>
              <a:t>ign bits.</a:t>
            </a:r>
            <a:endParaRPr sz="1800">
              <a:latin typeface="Times New Roman"/>
              <a:cs typeface="Times New Roman"/>
            </a:endParaRPr>
          </a:p>
          <a:p>
            <a:pPr marL="469900" marR="34290">
              <a:lnSpc>
                <a:spcPct val="95825"/>
              </a:lnSpc>
              <a:spcBef>
                <a:spcPts val="434"/>
              </a:spcBef>
            </a:pPr>
            <a:r>
              <a:rPr sz="125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25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 </a:t>
            </a:r>
            <a:r>
              <a:rPr sz="1250" spc="75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 c</a:t>
            </a:r>
            <a:r>
              <a:rPr sz="1800" spc="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rry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out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of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the sig</a:t>
            </a:r>
            <a:r>
              <a:rPr sz="1800" spc="4" dirty="0" smtClean="0">
                <a:latin typeface="Times New Roman"/>
                <a:cs typeface="Times New Roman"/>
              </a:rPr>
              <a:t>n</a:t>
            </a:r>
            <a:r>
              <a:rPr sz="1800" spc="0" dirty="0" smtClean="0">
                <a:latin typeface="Times New Roman"/>
                <a:cs typeface="Times New Roman"/>
              </a:rPr>
              <a:t>-bit po</a:t>
            </a:r>
            <a:r>
              <a:rPr sz="1800" spc="-9" dirty="0" smtClean="0">
                <a:latin typeface="Times New Roman"/>
                <a:cs typeface="Times New Roman"/>
              </a:rPr>
              <a:t>s</a:t>
            </a:r>
            <a:r>
              <a:rPr sz="1800" spc="0" dirty="0" smtClean="0">
                <a:latin typeface="Times New Roman"/>
                <a:cs typeface="Times New Roman"/>
              </a:rPr>
              <a:t>i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ion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is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discard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d.</a:t>
            </a:r>
            <a:endParaRPr sz="1800">
              <a:latin typeface="Times New Roman"/>
              <a:cs typeface="Times New Roman"/>
            </a:endParaRPr>
          </a:p>
          <a:p>
            <a:pPr marL="12700" marR="34290">
              <a:lnSpc>
                <a:spcPct val="95825"/>
              </a:lnSpc>
              <a:spcBef>
                <a:spcPts val="575"/>
              </a:spcBef>
            </a:pPr>
            <a:r>
              <a:rPr sz="180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18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9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Exa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3000" y="4538599"/>
            <a:ext cx="4006850" cy="2068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180791" y="2055495"/>
            <a:ext cx="571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542665" y="2055495"/>
            <a:ext cx="580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082846" y="2055495"/>
            <a:ext cx="571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457979" y="2055495"/>
            <a:ext cx="571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819167" y="2055495"/>
            <a:ext cx="571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429250" y="2055495"/>
            <a:ext cx="5692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752719" y="2055495"/>
            <a:ext cx="578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140653" y="2055495"/>
            <a:ext cx="571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477152" y="2055495"/>
            <a:ext cx="571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877202" y="2055495"/>
            <a:ext cx="564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988427" y="2055495"/>
            <a:ext cx="5577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142174" y="2377440"/>
            <a:ext cx="749357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142174" y="2651760"/>
            <a:ext cx="75331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5245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158875" y="2208212"/>
            <a:ext cx="7454900" cy="1154112"/>
          </a:xfrm>
          <a:custGeom>
            <a:avLst/>
            <a:gdLst/>
            <a:ahLst/>
            <a:cxnLst/>
            <a:rect l="l" t="t" r="r" b="b"/>
            <a:pathLst>
              <a:path w="7454900" h="1154112">
                <a:moveTo>
                  <a:pt x="0" y="1154112"/>
                </a:moveTo>
                <a:lnTo>
                  <a:pt x="7454900" y="1154112"/>
                </a:lnTo>
                <a:lnTo>
                  <a:pt x="7454900" y="0"/>
                </a:lnTo>
                <a:lnTo>
                  <a:pt x="0" y="0"/>
                </a:lnTo>
                <a:lnTo>
                  <a:pt x="0" y="115411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8400" y="3868801"/>
            <a:ext cx="830326" cy="215900"/>
          </a:xfrm>
          <a:custGeom>
            <a:avLst/>
            <a:gdLst/>
            <a:ahLst/>
            <a:cxnLst/>
            <a:rect l="l" t="t" r="r" b="b"/>
            <a:pathLst>
              <a:path w="830326" h="215900">
                <a:moveTo>
                  <a:pt x="605408" y="53975"/>
                </a:moveTo>
                <a:lnTo>
                  <a:pt x="0" y="53975"/>
                </a:lnTo>
                <a:lnTo>
                  <a:pt x="112394" y="107950"/>
                </a:lnTo>
                <a:lnTo>
                  <a:pt x="0" y="161925"/>
                </a:lnTo>
                <a:lnTo>
                  <a:pt x="605408" y="161925"/>
                </a:lnTo>
                <a:lnTo>
                  <a:pt x="605408" y="215900"/>
                </a:lnTo>
                <a:lnTo>
                  <a:pt x="830326" y="107950"/>
                </a:lnTo>
                <a:lnTo>
                  <a:pt x="605408" y="0"/>
                </a:lnTo>
                <a:lnTo>
                  <a:pt x="605408" y="539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89226" y="3546411"/>
            <a:ext cx="3024124" cy="842962"/>
          </a:xfrm>
          <a:custGeom>
            <a:avLst/>
            <a:gdLst/>
            <a:ahLst/>
            <a:cxnLst/>
            <a:rect l="l" t="t" r="r" b="b"/>
            <a:pathLst>
              <a:path w="3024124" h="842962">
                <a:moveTo>
                  <a:pt x="0" y="842962"/>
                </a:moveTo>
                <a:lnTo>
                  <a:pt x="3024124" y="842962"/>
                </a:lnTo>
                <a:lnTo>
                  <a:pt x="3024124" y="0"/>
                </a:lnTo>
                <a:lnTo>
                  <a:pt x="0" y="0"/>
                </a:lnTo>
                <a:lnTo>
                  <a:pt x="0" y="84296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0300" y="5168900"/>
            <a:ext cx="831850" cy="215900"/>
          </a:xfrm>
          <a:custGeom>
            <a:avLst/>
            <a:gdLst/>
            <a:ahLst/>
            <a:cxnLst/>
            <a:rect l="l" t="t" r="r" b="b"/>
            <a:pathLst>
              <a:path w="831850" h="215900">
                <a:moveTo>
                  <a:pt x="606551" y="53975"/>
                </a:moveTo>
                <a:lnTo>
                  <a:pt x="0" y="53975"/>
                </a:lnTo>
                <a:lnTo>
                  <a:pt x="112649" y="107950"/>
                </a:lnTo>
                <a:lnTo>
                  <a:pt x="0" y="161925"/>
                </a:lnTo>
                <a:lnTo>
                  <a:pt x="606551" y="161925"/>
                </a:lnTo>
                <a:lnTo>
                  <a:pt x="606551" y="215900"/>
                </a:lnTo>
                <a:lnTo>
                  <a:pt x="831850" y="107950"/>
                </a:lnTo>
                <a:lnTo>
                  <a:pt x="606551" y="0"/>
                </a:lnTo>
                <a:lnTo>
                  <a:pt x="606551" y="539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3475" y="5654675"/>
            <a:ext cx="830326" cy="215900"/>
          </a:xfrm>
          <a:custGeom>
            <a:avLst/>
            <a:gdLst/>
            <a:ahLst/>
            <a:cxnLst/>
            <a:rect l="l" t="t" r="r" b="b"/>
            <a:pathLst>
              <a:path w="830326" h="215900">
                <a:moveTo>
                  <a:pt x="605408" y="53975"/>
                </a:moveTo>
                <a:lnTo>
                  <a:pt x="0" y="53975"/>
                </a:lnTo>
                <a:lnTo>
                  <a:pt x="112394" y="107950"/>
                </a:lnTo>
                <a:lnTo>
                  <a:pt x="0" y="161925"/>
                </a:lnTo>
                <a:lnTo>
                  <a:pt x="605408" y="161925"/>
                </a:lnTo>
                <a:lnTo>
                  <a:pt x="605408" y="215900"/>
                </a:lnTo>
                <a:lnTo>
                  <a:pt x="830326" y="107950"/>
                </a:lnTo>
                <a:lnTo>
                  <a:pt x="605408" y="0"/>
                </a:lnTo>
                <a:lnTo>
                  <a:pt x="605408" y="539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3475" y="6157912"/>
            <a:ext cx="830326" cy="215900"/>
          </a:xfrm>
          <a:custGeom>
            <a:avLst/>
            <a:gdLst/>
            <a:ahLst/>
            <a:cxnLst/>
            <a:rect l="l" t="t" r="r" b="b"/>
            <a:pathLst>
              <a:path w="830326" h="215900">
                <a:moveTo>
                  <a:pt x="605408" y="53975"/>
                </a:moveTo>
                <a:lnTo>
                  <a:pt x="0" y="53975"/>
                </a:lnTo>
                <a:lnTo>
                  <a:pt x="112394" y="107950"/>
                </a:lnTo>
                <a:lnTo>
                  <a:pt x="0" y="161925"/>
                </a:lnTo>
                <a:lnTo>
                  <a:pt x="605408" y="161925"/>
                </a:lnTo>
                <a:lnTo>
                  <a:pt x="605408" y="215900"/>
                </a:lnTo>
                <a:lnTo>
                  <a:pt x="830326" y="107950"/>
                </a:lnTo>
                <a:lnTo>
                  <a:pt x="605408" y="0"/>
                </a:lnTo>
                <a:lnTo>
                  <a:pt x="605408" y="539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7918" y="319650"/>
            <a:ext cx="294567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Signed</a:t>
            </a:r>
            <a:r>
              <a:rPr sz="5400" spc="14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5294" y="319650"/>
            <a:ext cx="200265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Numbe</a:t>
            </a:r>
            <a:r>
              <a:rPr sz="5400" spc="14" baseline="2980" dirty="0" smtClean="0">
                <a:latin typeface="Book Antiqua"/>
                <a:cs typeface="Book Antiqua"/>
              </a:rPr>
              <a:t>r</a:t>
            </a:r>
            <a:r>
              <a:rPr sz="5400" spc="0" baseline="2980" dirty="0" smtClean="0">
                <a:latin typeface="Book Antiqua"/>
                <a:cs typeface="Book Antiqua"/>
              </a:rPr>
              <a:t>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978" y="1376398"/>
            <a:ext cx="3355834" cy="69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Ari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ic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Subt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ac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i</a:t>
            </a:r>
            <a:r>
              <a:rPr sz="2400" spc="-4" dirty="0" smtClean="0">
                <a:latin typeface="Times New Roman"/>
                <a:cs typeface="Times New Roman"/>
              </a:rPr>
              <a:t>o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462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In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2</a:t>
            </a:r>
            <a:r>
              <a:rPr sz="2000" spc="9" dirty="0" smtClean="0">
                <a:latin typeface="Times New Roman"/>
                <a:cs typeface="Times New Roman"/>
              </a:rPr>
              <a:t>’</a:t>
            </a:r>
            <a:r>
              <a:rPr sz="2000" spc="4" dirty="0" smtClean="0">
                <a:latin typeface="Times New Roman"/>
                <a:cs typeface="Times New Roman"/>
              </a:rPr>
              <a:t>s-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978" y="4522569"/>
            <a:ext cx="15804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Exa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344" y="5139617"/>
            <a:ext cx="1458815" cy="283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5"/>
              </a:lnSpc>
              <a:spcBef>
                <a:spcPts val="109"/>
              </a:spcBef>
            </a:pPr>
            <a:r>
              <a:rPr sz="2000" spc="4" dirty="0" smtClean="0">
                <a:latin typeface="Times New Roman"/>
                <a:cs typeface="Times New Roman"/>
              </a:rPr>
              <a:t>(</a:t>
            </a:r>
            <a:r>
              <a:rPr sz="2000" spc="0" dirty="0" smtClean="0">
                <a:latin typeface="Symbol"/>
                <a:cs typeface="Symbol"/>
              </a:rPr>
              <a:t></a:t>
            </a:r>
            <a:r>
              <a:rPr sz="2000" spc="0" dirty="0" smtClean="0">
                <a:latin typeface="Times New Roman"/>
                <a:cs typeface="Times New Roman"/>
              </a:rPr>
              <a:t> 6)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Symbol"/>
                <a:cs typeface="Symbol"/>
              </a:rPr>
              <a:t></a:t>
            </a:r>
            <a:r>
              <a:rPr sz="2000" spc="0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(</a:t>
            </a:r>
            <a:r>
              <a:rPr sz="2000" spc="0" dirty="0" smtClean="0">
                <a:latin typeface="Symbol"/>
                <a:cs typeface="Symbol"/>
              </a:rPr>
              <a:t></a:t>
            </a:r>
            <a:r>
              <a:rPr sz="2000" spc="0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13)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6475" y="5139617"/>
            <a:ext cx="2491208" cy="1252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85"/>
              </a:lnSpc>
              <a:spcBef>
                <a:spcPts val="109"/>
              </a:spcBef>
            </a:pPr>
            <a:r>
              <a:rPr sz="2000" spc="0" dirty="0" smtClean="0">
                <a:latin typeface="Times New Roman"/>
                <a:cs typeface="Times New Roman"/>
              </a:rPr>
              <a:t>(</a:t>
            </a:r>
            <a:r>
              <a:rPr sz="2000" spc="-59" dirty="0" smtClean="0">
                <a:latin typeface="Times New Roman"/>
                <a:cs typeface="Times New Roman"/>
              </a:rPr>
              <a:t>1</a:t>
            </a:r>
            <a:r>
              <a:rPr sz="2000" spc="-64" dirty="0" smtClean="0">
                <a:latin typeface="Times New Roman"/>
                <a:cs typeface="Times New Roman"/>
              </a:rPr>
              <a:t>11</a:t>
            </a:r>
            <a:r>
              <a:rPr sz="2000" spc="-7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1010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Symbol"/>
                <a:cs typeface="Symbol"/>
              </a:rPr>
              <a:t></a:t>
            </a:r>
            <a:r>
              <a:rPr sz="2000" spc="0" dirty="0" smtClean="0">
                <a:latin typeface="Times New Roman"/>
                <a:cs typeface="Times New Roman"/>
              </a:rPr>
              <a:t> </a:t>
            </a:r>
            <a:r>
              <a:rPr sz="2000" spc="-64" dirty="0" smtClean="0">
                <a:latin typeface="Times New Roman"/>
                <a:cs typeface="Times New Roman"/>
              </a:rPr>
              <a:t>111</a:t>
            </a:r>
            <a:r>
              <a:rPr sz="2000" spc="0" dirty="0" smtClean="0">
                <a:latin typeface="Times New Roman"/>
                <a:cs typeface="Times New Roman"/>
              </a:rPr>
              <a:t>100</a:t>
            </a:r>
            <a:r>
              <a:rPr sz="2000" spc="-69" dirty="0" smtClean="0">
                <a:latin typeface="Times New Roman"/>
                <a:cs typeface="Times New Roman"/>
              </a:rPr>
              <a:t>1</a:t>
            </a:r>
            <a:r>
              <a:rPr sz="2000" spc="-4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246"/>
              </a:spcBef>
            </a:pPr>
            <a:r>
              <a:rPr sz="2000" spc="0" dirty="0" smtClean="0">
                <a:latin typeface="Times New Roman"/>
                <a:cs typeface="Times New Roman"/>
              </a:rPr>
              <a:t>(</a:t>
            </a:r>
            <a:r>
              <a:rPr sz="2000" spc="-59" dirty="0" smtClean="0">
                <a:latin typeface="Times New Roman"/>
                <a:cs typeface="Times New Roman"/>
              </a:rPr>
              <a:t>1</a:t>
            </a:r>
            <a:r>
              <a:rPr sz="2000" spc="-64" dirty="0" smtClean="0">
                <a:latin typeface="Times New Roman"/>
                <a:cs typeface="Times New Roman"/>
              </a:rPr>
              <a:t>11</a:t>
            </a:r>
            <a:r>
              <a:rPr sz="2000" spc="-7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1010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+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-64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-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664"/>
              </a:spcBef>
            </a:pP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-69" dirty="0" smtClean="0">
                <a:latin typeface="Times New Roman"/>
                <a:cs typeface="Times New Roman"/>
              </a:rPr>
              <a:t>1</a:t>
            </a:r>
            <a:r>
              <a:rPr sz="2000" spc="-7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(+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7)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9226" y="3546411"/>
            <a:ext cx="3024124" cy="842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779">
              <a:lnSpc>
                <a:spcPts val="2655"/>
              </a:lnSpc>
              <a:spcBef>
                <a:spcPts val="132"/>
              </a:spcBef>
            </a:pPr>
            <a:r>
              <a:rPr sz="2350" spc="79" dirty="0" smtClean="0">
                <a:latin typeface="Times New Roman"/>
                <a:cs typeface="Times New Roman"/>
              </a:rPr>
              <a:t>(</a:t>
            </a:r>
            <a:r>
              <a:rPr sz="2350" spc="0" dirty="0" smtClean="0">
                <a:latin typeface="Symbol"/>
                <a:cs typeface="Symbol"/>
              </a:rPr>
              <a:t></a:t>
            </a:r>
            <a:r>
              <a:rPr sz="2350" spc="-339" dirty="0" smtClean="0">
                <a:latin typeface="Times New Roman"/>
                <a:cs typeface="Times New Roman"/>
              </a:rPr>
              <a:t> </a:t>
            </a:r>
            <a:r>
              <a:rPr sz="2350" i="1" spc="-73" dirty="0" smtClean="0">
                <a:latin typeface="Times New Roman"/>
                <a:cs typeface="Times New Roman"/>
              </a:rPr>
              <a:t>A</a:t>
            </a:r>
            <a:r>
              <a:rPr sz="2350" spc="0" dirty="0" smtClean="0">
                <a:latin typeface="Times New Roman"/>
                <a:cs typeface="Times New Roman"/>
              </a:rPr>
              <a:t>)</a:t>
            </a:r>
            <a:r>
              <a:rPr sz="2350" spc="-137" dirty="0" smtClean="0">
                <a:latin typeface="Times New Roman"/>
                <a:cs typeface="Times New Roman"/>
              </a:rPr>
              <a:t> </a:t>
            </a:r>
            <a:r>
              <a:rPr sz="2350" spc="0" dirty="0" smtClean="0">
                <a:latin typeface="Symbol"/>
                <a:cs typeface="Symbol"/>
              </a:rPr>
              <a:t></a:t>
            </a:r>
            <a:r>
              <a:rPr sz="2350" spc="-239" dirty="0" smtClean="0">
                <a:latin typeface="Times New Roman"/>
                <a:cs typeface="Times New Roman"/>
              </a:rPr>
              <a:t> </a:t>
            </a:r>
            <a:r>
              <a:rPr sz="2350" spc="74" dirty="0" smtClean="0">
                <a:latin typeface="Times New Roman"/>
                <a:cs typeface="Times New Roman"/>
              </a:rPr>
              <a:t>(</a:t>
            </a:r>
            <a:r>
              <a:rPr sz="2350" spc="130" dirty="0" smtClean="0">
                <a:latin typeface="Symbol"/>
                <a:cs typeface="Symbol"/>
              </a:rPr>
              <a:t></a:t>
            </a:r>
            <a:r>
              <a:rPr sz="2350" i="1" spc="51" dirty="0" smtClean="0">
                <a:latin typeface="Times New Roman"/>
                <a:cs typeface="Times New Roman"/>
              </a:rPr>
              <a:t>B</a:t>
            </a:r>
            <a:r>
              <a:rPr sz="2350" spc="0" dirty="0" smtClean="0">
                <a:latin typeface="Times New Roman"/>
                <a:cs typeface="Times New Roman"/>
              </a:rPr>
              <a:t>)</a:t>
            </a:r>
            <a:r>
              <a:rPr sz="2350" spc="-24" dirty="0" smtClean="0">
                <a:latin typeface="Times New Roman"/>
                <a:cs typeface="Times New Roman"/>
              </a:rPr>
              <a:t> </a:t>
            </a:r>
            <a:r>
              <a:rPr sz="2350" spc="0" dirty="0" smtClean="0">
                <a:latin typeface="Symbol"/>
                <a:cs typeface="Symbol"/>
              </a:rPr>
              <a:t></a:t>
            </a:r>
            <a:r>
              <a:rPr sz="2350" spc="-220" dirty="0" smtClean="0">
                <a:latin typeface="Times New Roman"/>
                <a:cs typeface="Times New Roman"/>
              </a:rPr>
              <a:t> </a:t>
            </a:r>
            <a:r>
              <a:rPr sz="2350" spc="79" dirty="0" smtClean="0">
                <a:latin typeface="Times New Roman"/>
                <a:cs typeface="Times New Roman"/>
              </a:rPr>
              <a:t>(</a:t>
            </a:r>
            <a:r>
              <a:rPr sz="2350" spc="0" dirty="0" smtClean="0">
                <a:latin typeface="Symbol"/>
                <a:cs typeface="Symbol"/>
              </a:rPr>
              <a:t></a:t>
            </a:r>
            <a:r>
              <a:rPr sz="2350" spc="-339" dirty="0" smtClean="0">
                <a:latin typeface="Times New Roman"/>
                <a:cs typeface="Times New Roman"/>
              </a:rPr>
              <a:t> </a:t>
            </a:r>
            <a:r>
              <a:rPr sz="2350" i="1" spc="-73" dirty="0" smtClean="0">
                <a:latin typeface="Times New Roman"/>
                <a:cs typeface="Times New Roman"/>
              </a:rPr>
              <a:t>A</a:t>
            </a:r>
            <a:r>
              <a:rPr sz="2350" spc="0" dirty="0" smtClean="0">
                <a:latin typeface="Times New Roman"/>
                <a:cs typeface="Times New Roman"/>
              </a:rPr>
              <a:t>)</a:t>
            </a:r>
            <a:r>
              <a:rPr sz="2350" spc="-132" dirty="0" smtClean="0">
                <a:latin typeface="Times New Roman"/>
                <a:cs typeface="Times New Roman"/>
              </a:rPr>
              <a:t> </a:t>
            </a:r>
            <a:r>
              <a:rPr sz="2350" spc="0" dirty="0" smtClean="0">
                <a:latin typeface="Symbol"/>
                <a:cs typeface="Symbol"/>
              </a:rPr>
              <a:t></a:t>
            </a:r>
            <a:r>
              <a:rPr sz="2350" spc="-159" dirty="0" smtClean="0">
                <a:latin typeface="Times New Roman"/>
                <a:cs typeface="Times New Roman"/>
              </a:rPr>
              <a:t> </a:t>
            </a:r>
            <a:r>
              <a:rPr sz="2350" spc="84" dirty="0" smtClean="0">
                <a:latin typeface="Times New Roman"/>
                <a:cs typeface="Times New Roman"/>
              </a:rPr>
              <a:t>(</a:t>
            </a:r>
            <a:r>
              <a:rPr sz="2350" spc="119" dirty="0" smtClean="0">
                <a:latin typeface="Symbol"/>
                <a:cs typeface="Symbol"/>
              </a:rPr>
              <a:t></a:t>
            </a:r>
            <a:r>
              <a:rPr sz="2350" i="1" spc="54" dirty="0" smtClean="0">
                <a:latin typeface="Times New Roman"/>
                <a:cs typeface="Times New Roman"/>
              </a:rPr>
              <a:t>B</a:t>
            </a:r>
            <a:r>
              <a:rPr sz="2350" spc="0" dirty="0" smtClean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marL="35779">
              <a:lnSpc>
                <a:spcPct val="102091"/>
              </a:lnSpc>
              <a:spcBef>
                <a:spcPts val="508"/>
              </a:spcBef>
            </a:pPr>
            <a:r>
              <a:rPr sz="2350" spc="79" dirty="0" smtClean="0">
                <a:latin typeface="Times New Roman"/>
                <a:cs typeface="Times New Roman"/>
              </a:rPr>
              <a:t>(</a:t>
            </a:r>
            <a:r>
              <a:rPr sz="2350" spc="0" dirty="0" smtClean="0">
                <a:latin typeface="Symbol"/>
                <a:cs typeface="Symbol"/>
              </a:rPr>
              <a:t></a:t>
            </a:r>
            <a:r>
              <a:rPr sz="2350" spc="-339" dirty="0" smtClean="0">
                <a:latin typeface="Times New Roman"/>
                <a:cs typeface="Times New Roman"/>
              </a:rPr>
              <a:t> </a:t>
            </a:r>
            <a:r>
              <a:rPr sz="2350" i="1" spc="-73" dirty="0" smtClean="0">
                <a:latin typeface="Times New Roman"/>
                <a:cs typeface="Times New Roman"/>
              </a:rPr>
              <a:t>A</a:t>
            </a:r>
            <a:r>
              <a:rPr sz="2350" spc="0" dirty="0" smtClean="0">
                <a:latin typeface="Times New Roman"/>
                <a:cs typeface="Times New Roman"/>
              </a:rPr>
              <a:t>)</a:t>
            </a:r>
            <a:r>
              <a:rPr sz="2350" spc="-137" dirty="0" smtClean="0">
                <a:latin typeface="Times New Roman"/>
                <a:cs typeface="Times New Roman"/>
              </a:rPr>
              <a:t> </a:t>
            </a:r>
            <a:r>
              <a:rPr sz="2350" spc="0" dirty="0" smtClean="0">
                <a:latin typeface="Symbol"/>
                <a:cs typeface="Symbol"/>
              </a:rPr>
              <a:t></a:t>
            </a:r>
            <a:r>
              <a:rPr sz="2350" spc="-239" dirty="0" smtClean="0">
                <a:latin typeface="Times New Roman"/>
                <a:cs typeface="Times New Roman"/>
              </a:rPr>
              <a:t> </a:t>
            </a:r>
            <a:r>
              <a:rPr sz="2350" spc="74" dirty="0" smtClean="0">
                <a:latin typeface="Times New Roman"/>
                <a:cs typeface="Times New Roman"/>
              </a:rPr>
              <a:t>(</a:t>
            </a:r>
            <a:r>
              <a:rPr sz="2350" spc="111" dirty="0" smtClean="0">
                <a:latin typeface="Symbol"/>
                <a:cs typeface="Symbol"/>
              </a:rPr>
              <a:t></a:t>
            </a:r>
            <a:r>
              <a:rPr sz="2350" i="1" spc="51" dirty="0" smtClean="0">
                <a:latin typeface="Times New Roman"/>
                <a:cs typeface="Times New Roman"/>
              </a:rPr>
              <a:t>B</a:t>
            </a:r>
            <a:r>
              <a:rPr sz="2350" spc="0" dirty="0" smtClean="0">
                <a:latin typeface="Times New Roman"/>
                <a:cs typeface="Times New Roman"/>
              </a:rPr>
              <a:t>)</a:t>
            </a:r>
            <a:r>
              <a:rPr sz="2350" spc="-30" dirty="0" smtClean="0">
                <a:latin typeface="Times New Roman"/>
                <a:cs typeface="Times New Roman"/>
              </a:rPr>
              <a:t> </a:t>
            </a:r>
            <a:r>
              <a:rPr sz="2350" spc="0" dirty="0" smtClean="0">
                <a:latin typeface="Symbol"/>
                <a:cs typeface="Symbol"/>
              </a:rPr>
              <a:t></a:t>
            </a:r>
            <a:r>
              <a:rPr sz="2350" spc="-215" dirty="0" smtClean="0">
                <a:latin typeface="Times New Roman"/>
                <a:cs typeface="Times New Roman"/>
              </a:rPr>
              <a:t> </a:t>
            </a:r>
            <a:r>
              <a:rPr sz="2350" spc="75" dirty="0" smtClean="0">
                <a:latin typeface="Times New Roman"/>
                <a:cs typeface="Times New Roman"/>
              </a:rPr>
              <a:t>(</a:t>
            </a:r>
            <a:r>
              <a:rPr sz="2350" spc="0" dirty="0" smtClean="0">
                <a:latin typeface="Symbol"/>
                <a:cs typeface="Symbol"/>
              </a:rPr>
              <a:t></a:t>
            </a:r>
            <a:r>
              <a:rPr sz="2350" spc="-334" dirty="0" smtClean="0">
                <a:latin typeface="Times New Roman"/>
                <a:cs typeface="Times New Roman"/>
              </a:rPr>
              <a:t> </a:t>
            </a:r>
            <a:r>
              <a:rPr sz="2350" i="1" spc="-73" dirty="0" smtClean="0">
                <a:latin typeface="Times New Roman"/>
                <a:cs typeface="Times New Roman"/>
              </a:rPr>
              <a:t>A</a:t>
            </a:r>
            <a:r>
              <a:rPr sz="2350" spc="0" dirty="0" smtClean="0">
                <a:latin typeface="Times New Roman"/>
                <a:cs typeface="Times New Roman"/>
              </a:rPr>
              <a:t>)</a:t>
            </a:r>
            <a:r>
              <a:rPr sz="2350" spc="-137" dirty="0" smtClean="0">
                <a:latin typeface="Times New Roman"/>
                <a:cs typeface="Times New Roman"/>
              </a:rPr>
              <a:t> </a:t>
            </a:r>
            <a:r>
              <a:rPr sz="2350" spc="0" dirty="0" smtClean="0">
                <a:latin typeface="Symbol"/>
                <a:cs typeface="Symbol"/>
              </a:rPr>
              <a:t></a:t>
            </a:r>
            <a:r>
              <a:rPr sz="2350" spc="-154" dirty="0" smtClean="0">
                <a:latin typeface="Times New Roman"/>
                <a:cs typeface="Times New Roman"/>
              </a:rPr>
              <a:t> </a:t>
            </a:r>
            <a:r>
              <a:rPr sz="2350" spc="79" dirty="0" smtClean="0">
                <a:latin typeface="Times New Roman"/>
                <a:cs typeface="Times New Roman"/>
              </a:rPr>
              <a:t>(</a:t>
            </a:r>
            <a:r>
              <a:rPr sz="2350" spc="144" dirty="0" smtClean="0">
                <a:latin typeface="Symbol"/>
                <a:cs typeface="Symbol"/>
              </a:rPr>
              <a:t></a:t>
            </a:r>
            <a:r>
              <a:rPr sz="2350" i="1" spc="54" dirty="0" smtClean="0">
                <a:latin typeface="Times New Roman"/>
                <a:cs typeface="Times New Roman"/>
              </a:rPr>
              <a:t>B</a:t>
            </a:r>
            <a:r>
              <a:rPr sz="2350" spc="0" dirty="0" smtClean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58875" y="2208212"/>
            <a:ext cx="7454900" cy="1154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4"/>
              </a:spcBef>
            </a:pPr>
            <a:endParaRPr sz="550"/>
          </a:p>
          <a:p>
            <a:pPr marL="91719">
              <a:lnSpc>
                <a:spcPct val="95825"/>
              </a:lnSpc>
            </a:pPr>
            <a:r>
              <a:rPr sz="2000" spc="4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.   </a:t>
            </a:r>
            <a:r>
              <a:rPr sz="2000" spc="89" dirty="0" smtClean="0">
                <a:latin typeface="Times New Roman"/>
                <a:cs typeface="Times New Roman"/>
              </a:rPr>
              <a:t> </a:t>
            </a:r>
            <a:r>
              <a:rPr sz="2000" spc="-14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ake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2</a:t>
            </a:r>
            <a:r>
              <a:rPr sz="2000" spc="-100" dirty="0" smtClean="0">
                <a:latin typeface="Times New Roman"/>
                <a:cs typeface="Times New Roman"/>
              </a:rPr>
              <a:t>’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 the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su</a:t>
            </a:r>
            <a:r>
              <a:rPr sz="2000" spc="9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trahe</a:t>
            </a:r>
            <a:r>
              <a:rPr sz="2000" spc="-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(includi</a:t>
            </a:r>
            <a:r>
              <a:rPr sz="2000" spc="-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gn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bi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548894">
              <a:lnSpc>
                <a:spcPct val="95825"/>
              </a:lnSpc>
              <a:spcBef>
                <a:spcPts val="459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and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add it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to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in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end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(includ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ng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sign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bit).</a:t>
            </a:r>
            <a:endParaRPr sz="2000">
              <a:latin typeface="Times New Roman"/>
              <a:cs typeface="Times New Roman"/>
            </a:endParaRPr>
          </a:p>
          <a:p>
            <a:pPr marL="91719">
              <a:lnSpc>
                <a:spcPct val="95825"/>
              </a:lnSpc>
              <a:spcBef>
                <a:spcPts val="459"/>
              </a:spcBef>
            </a:pPr>
            <a:r>
              <a:rPr sz="2000" spc="4" dirty="0" smtClean="0">
                <a:latin typeface="Times New Roman"/>
                <a:cs typeface="Times New Roman"/>
              </a:rPr>
              <a:t>2</a:t>
            </a:r>
            <a:r>
              <a:rPr sz="2000" spc="0" dirty="0" smtClean="0">
                <a:latin typeface="Times New Roman"/>
                <a:cs typeface="Times New Roman"/>
              </a:rPr>
              <a:t>.   </a:t>
            </a:r>
            <a:r>
              <a:rPr sz="2000" spc="8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10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carry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sig</a:t>
            </a:r>
            <a:r>
              <a:rPr sz="2000" spc="14" dirty="0" smtClean="0">
                <a:latin typeface="Times New Roman"/>
                <a:cs typeface="Times New Roman"/>
              </a:rPr>
              <a:t>n</a:t>
            </a:r>
            <a:r>
              <a:rPr sz="2000" spc="4" dirty="0" smtClean="0">
                <a:latin typeface="Times New Roman"/>
                <a:cs typeface="Times New Roman"/>
              </a:rPr>
              <a:t>-</a:t>
            </a:r>
            <a:r>
              <a:rPr sz="2000" spc="0" dirty="0" smtClean="0">
                <a:latin typeface="Times New Roman"/>
                <a:cs typeface="Times New Roman"/>
              </a:rPr>
              <a:t>b</a:t>
            </a:r>
            <a:r>
              <a:rPr sz="2000" spc="-9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p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si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ion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discar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ed.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71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23528" y="319650"/>
            <a:ext cx="8701012" cy="58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lang="en-US" sz="4400" dirty="0" smtClean="0">
                <a:solidFill>
                  <a:schemeClr val="tx2"/>
                </a:solidFill>
                <a:latin typeface="+mn-lt"/>
                <a:cs typeface="Book Antiqua"/>
              </a:rPr>
              <a:t>Weighted and Non weighted Code</a:t>
            </a:r>
            <a:endParaRPr lang="en-US" sz="4400" dirty="0">
              <a:solidFill>
                <a:schemeClr val="tx2"/>
              </a:solidFill>
              <a:latin typeface="+mn-lt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512" y="908720"/>
            <a:ext cx="8845028" cy="499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+mn-lt"/>
              </a:rPr>
              <a:t>Weighted Code:-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In weighted code, each digit position has a weight or value. The sum of all digits multiplied by a weight gives the total amount being represented.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We can express any decimal number in tens, hundreds, thousands and so 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+mn-lt"/>
              </a:rPr>
              <a:t>Eg</a:t>
            </a:r>
            <a:r>
              <a:rPr lang="en-US" sz="2000" dirty="0">
                <a:latin typeface="+mn-lt"/>
              </a:rPr>
              <a:t>:- Decimal number 4327 can be written as </a:t>
            </a:r>
          </a:p>
          <a:p>
            <a:pPr lvl="1"/>
            <a:r>
              <a:rPr lang="en-US" sz="2000" dirty="0">
                <a:latin typeface="+mn-lt"/>
              </a:rPr>
              <a:t>		4327= 4000+300+20+7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In the power of 10, it becomes</a:t>
            </a:r>
          </a:p>
          <a:p>
            <a:pPr lvl="1"/>
            <a:r>
              <a:rPr lang="en-US" sz="2000" dirty="0">
                <a:latin typeface="+mn-lt"/>
              </a:rPr>
              <a:t>		4327= 4(10³)+3(10²)+2(10¹)+7(100)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BCD or 8421 is a type of weighted code where each digit position is being assigned a specific weight.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+mn-lt"/>
              </a:rPr>
              <a:t>Non-weighted </a:t>
            </a:r>
            <a:r>
              <a:rPr lang="en-US" sz="2000" b="1" dirty="0">
                <a:latin typeface="+mn-lt"/>
              </a:rPr>
              <a:t>code:-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In non-weighted code, there is no positional weight i.e. each position within the binary number is not assigned a prefixed value. No specific weights are assigned to bit position in non –weighted code.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The non-weighted codes are:-</a:t>
            </a:r>
          </a:p>
          <a:p>
            <a:pPr lvl="2"/>
            <a:r>
              <a:rPr lang="en-US" sz="2000" dirty="0">
                <a:latin typeface="+mn-lt"/>
              </a:rPr>
              <a:t>a) The Gray code b) The Excess-3 code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62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5202301" y="1570101"/>
            <a:ext cx="3554349" cy="4783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69538" y="319650"/>
            <a:ext cx="143682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8063" y="319650"/>
            <a:ext cx="136169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Cod</a:t>
            </a:r>
            <a:r>
              <a:rPr sz="5400" spc="9" baseline="2980" dirty="0" smtClean="0">
                <a:latin typeface="Book Antiqua"/>
                <a:cs typeface="Book Antiqua"/>
              </a:rPr>
              <a:t>e</a:t>
            </a:r>
            <a:r>
              <a:rPr sz="5400" spc="0" baseline="2980" dirty="0" smtClean="0">
                <a:latin typeface="Book Antiqua"/>
                <a:cs typeface="Book Antiqua"/>
              </a:rPr>
              <a:t>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528" y="802554"/>
            <a:ext cx="4566941" cy="58668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latin typeface="+mn-lt"/>
              </a:rPr>
              <a:t>BCD or 8421 code:-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It is composed of four bits representing </a:t>
            </a:r>
            <a:r>
              <a:rPr lang="en-US" sz="2000" dirty="0" smtClean="0">
                <a:latin typeface="+mn-lt"/>
              </a:rPr>
              <a:t>the decimal </a:t>
            </a:r>
            <a:r>
              <a:rPr lang="en-US" sz="2000" dirty="0">
                <a:latin typeface="+mn-lt"/>
              </a:rPr>
              <a:t>digits 0 through 9. </a:t>
            </a:r>
            <a:endParaRPr lang="en-US" sz="20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The </a:t>
            </a:r>
            <a:r>
              <a:rPr lang="en-US" sz="2000" dirty="0">
                <a:latin typeface="+mn-lt"/>
              </a:rPr>
              <a:t>8421 </a:t>
            </a:r>
            <a:r>
              <a:rPr lang="en-US" sz="2000" dirty="0" smtClean="0">
                <a:latin typeface="+mn-lt"/>
              </a:rPr>
              <a:t>indicates the </a:t>
            </a:r>
            <a:r>
              <a:rPr lang="en-US" sz="2000" dirty="0">
                <a:latin typeface="+mn-lt"/>
              </a:rPr>
              <a:t>binary weights of the four bits(2³,2²,2¹,20).</a:t>
            </a:r>
          </a:p>
          <a:p>
            <a:pPr marL="355600" marR="31111" indent="-342900">
              <a:lnSpc>
                <a:spcPts val="2145"/>
              </a:lnSpc>
              <a:spcBef>
                <a:spcPts val="107"/>
              </a:spcBef>
              <a:buFont typeface="Wingdings" panose="05000000000000000000" pitchFamily="2" charset="2"/>
              <a:buChar char="v"/>
            </a:pPr>
            <a:r>
              <a:rPr sz="2000" spc="0" dirty="0" smtClean="0">
                <a:latin typeface="+mn-lt"/>
                <a:cs typeface="Times New Roman"/>
              </a:rPr>
              <a:t>A n</a:t>
            </a:r>
            <a:r>
              <a:rPr sz="2000" spc="4" dirty="0" smtClean="0">
                <a:latin typeface="+mn-lt"/>
                <a:cs typeface="Times New Roman"/>
              </a:rPr>
              <a:t>u</a:t>
            </a:r>
            <a:r>
              <a:rPr sz="2000" spc="-25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ber</a:t>
            </a:r>
            <a:r>
              <a:rPr sz="2000" spc="-1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with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k deci</a:t>
            </a:r>
            <a:r>
              <a:rPr sz="2000" spc="-29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al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4" dirty="0" smtClean="0">
                <a:latin typeface="+mn-lt"/>
                <a:cs typeface="Times New Roman"/>
              </a:rPr>
              <a:t>d</a:t>
            </a:r>
            <a:r>
              <a:rPr sz="2000" spc="0" dirty="0" smtClean="0">
                <a:latin typeface="+mn-lt"/>
                <a:cs typeface="Times New Roman"/>
              </a:rPr>
              <a:t>igi</a:t>
            </a:r>
            <a:r>
              <a:rPr sz="2000" spc="-9" dirty="0" smtClean="0">
                <a:latin typeface="+mn-lt"/>
                <a:cs typeface="Times New Roman"/>
              </a:rPr>
              <a:t>t</a:t>
            </a:r>
            <a:r>
              <a:rPr sz="2000" spc="0" dirty="0" smtClean="0">
                <a:latin typeface="+mn-lt"/>
                <a:cs typeface="Times New Roman"/>
              </a:rPr>
              <a:t>s</a:t>
            </a:r>
            <a:r>
              <a:rPr sz="2000" spc="-2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will</a:t>
            </a:r>
            <a:endParaRPr sz="2000" dirty="0">
              <a:latin typeface="+mn-lt"/>
              <a:cs typeface="Times New Roman"/>
            </a:endParaRPr>
          </a:p>
          <a:p>
            <a:pPr marL="355600" marR="31111" indent="-342900">
              <a:lnSpc>
                <a:spcPct val="95825"/>
              </a:lnSpc>
              <a:buFont typeface="Wingdings" panose="05000000000000000000" pitchFamily="2" charset="2"/>
              <a:buChar char="v"/>
            </a:pPr>
            <a:r>
              <a:rPr sz="2000" spc="0" dirty="0" smtClean="0">
                <a:latin typeface="+mn-lt"/>
                <a:cs typeface="Times New Roman"/>
              </a:rPr>
              <a:t>re</a:t>
            </a:r>
            <a:r>
              <a:rPr sz="2000" spc="4" dirty="0" smtClean="0">
                <a:latin typeface="+mn-lt"/>
                <a:cs typeface="Times New Roman"/>
              </a:rPr>
              <a:t>q</a:t>
            </a:r>
            <a:r>
              <a:rPr sz="2000" spc="0" dirty="0" smtClean="0">
                <a:latin typeface="+mn-lt"/>
                <a:cs typeface="Times New Roman"/>
              </a:rPr>
              <a:t>uire</a:t>
            </a:r>
            <a:r>
              <a:rPr sz="2000" spc="-3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4k bits</a:t>
            </a:r>
            <a:r>
              <a:rPr sz="2000" spc="-25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in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B</a:t>
            </a:r>
            <a:r>
              <a:rPr sz="2000" spc="-9" dirty="0" smtClean="0">
                <a:latin typeface="+mn-lt"/>
                <a:cs typeface="Times New Roman"/>
              </a:rPr>
              <a:t>C</a:t>
            </a:r>
            <a:r>
              <a:rPr sz="2000" spc="0" dirty="0" smtClean="0">
                <a:latin typeface="+mn-lt"/>
                <a:cs typeface="Times New Roman"/>
              </a:rPr>
              <a:t>D.</a:t>
            </a:r>
            <a:endParaRPr sz="2000" dirty="0">
              <a:latin typeface="+mn-lt"/>
              <a:cs typeface="Times New Roman"/>
            </a:endParaRPr>
          </a:p>
          <a:p>
            <a:pPr marL="355600" marR="5090" indent="-342900">
              <a:lnSpc>
                <a:spcPct val="100041"/>
              </a:lnSpc>
              <a:spcBef>
                <a:spcPts val="582"/>
              </a:spcBef>
              <a:buFont typeface="Wingdings" panose="05000000000000000000" pitchFamily="2" charset="2"/>
              <a:buChar char="v"/>
            </a:pPr>
            <a:r>
              <a:rPr sz="2000" spc="0" dirty="0" smtClean="0">
                <a:latin typeface="+mn-lt"/>
                <a:cs typeface="Times New Roman"/>
              </a:rPr>
              <a:t>Deci</a:t>
            </a:r>
            <a:r>
              <a:rPr sz="2000" spc="-25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al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4" dirty="0" smtClean="0">
                <a:latin typeface="+mn-lt"/>
                <a:cs typeface="Times New Roman"/>
              </a:rPr>
              <a:t>3</a:t>
            </a:r>
            <a:r>
              <a:rPr sz="2000" spc="0" dirty="0" smtClean="0">
                <a:latin typeface="+mn-lt"/>
                <a:cs typeface="Times New Roman"/>
              </a:rPr>
              <a:t>96</a:t>
            </a:r>
            <a:r>
              <a:rPr sz="2000" spc="-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is</a:t>
            </a:r>
            <a:r>
              <a:rPr sz="2000" spc="-1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re</a:t>
            </a:r>
            <a:r>
              <a:rPr sz="2000" spc="4" dirty="0" smtClean="0">
                <a:latin typeface="+mn-lt"/>
                <a:cs typeface="Times New Roman"/>
              </a:rPr>
              <a:t>p</a:t>
            </a:r>
            <a:r>
              <a:rPr sz="2000" spc="0" dirty="0" smtClean="0">
                <a:latin typeface="+mn-lt"/>
                <a:cs typeface="Times New Roman"/>
              </a:rPr>
              <a:t>rese</a:t>
            </a:r>
            <a:r>
              <a:rPr sz="2000" spc="4" dirty="0" smtClean="0">
                <a:latin typeface="+mn-lt"/>
                <a:cs typeface="Times New Roman"/>
              </a:rPr>
              <a:t>n</a:t>
            </a:r>
            <a:r>
              <a:rPr sz="2000" spc="-19" dirty="0" smtClean="0">
                <a:latin typeface="+mn-lt"/>
                <a:cs typeface="Times New Roman"/>
              </a:rPr>
              <a:t>t</a:t>
            </a:r>
            <a:r>
              <a:rPr sz="2000" spc="0" dirty="0" smtClean="0">
                <a:latin typeface="+mn-lt"/>
                <a:cs typeface="Times New Roman"/>
              </a:rPr>
              <a:t>ed</a:t>
            </a:r>
            <a:r>
              <a:rPr sz="2000" spc="-3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in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B</a:t>
            </a:r>
            <a:r>
              <a:rPr sz="2000" spc="-9" dirty="0" smtClean="0">
                <a:latin typeface="+mn-lt"/>
                <a:cs typeface="Times New Roman"/>
              </a:rPr>
              <a:t>C</a:t>
            </a:r>
            <a:r>
              <a:rPr sz="2000" spc="0" dirty="0" smtClean="0">
                <a:latin typeface="+mn-lt"/>
                <a:cs typeface="Times New Roman"/>
              </a:rPr>
              <a:t>D with</a:t>
            </a:r>
            <a:r>
              <a:rPr sz="2000" spc="-1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1</a:t>
            </a:r>
            <a:r>
              <a:rPr sz="2000" spc="9" dirty="0" smtClean="0">
                <a:latin typeface="+mn-lt"/>
                <a:cs typeface="Times New Roman"/>
              </a:rPr>
              <a:t>2</a:t>
            </a:r>
            <a:r>
              <a:rPr sz="2000" spc="0" dirty="0" smtClean="0">
                <a:latin typeface="+mn-lt"/>
                <a:cs typeface="Times New Roman"/>
              </a:rPr>
              <a:t>bits</a:t>
            </a:r>
            <a:r>
              <a:rPr sz="2000" spc="-3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as </a:t>
            </a:r>
            <a:r>
              <a:rPr sz="2000" spc="4" dirty="0" smtClean="0">
                <a:latin typeface="+mn-lt"/>
                <a:cs typeface="Times New Roman"/>
              </a:rPr>
              <a:t>0</a:t>
            </a:r>
            <a:r>
              <a:rPr sz="2000" spc="0" dirty="0" smtClean="0">
                <a:latin typeface="+mn-lt"/>
                <a:cs typeface="Times New Roman"/>
              </a:rPr>
              <a:t>0</a:t>
            </a:r>
            <a:r>
              <a:rPr sz="2000" spc="9" dirty="0" smtClean="0">
                <a:latin typeface="+mn-lt"/>
                <a:cs typeface="Times New Roman"/>
              </a:rPr>
              <a:t>1</a:t>
            </a:r>
            <a:r>
              <a:rPr sz="2000" spc="0" dirty="0" smtClean="0">
                <a:latin typeface="+mn-lt"/>
                <a:cs typeface="Times New Roman"/>
              </a:rPr>
              <a:t>1</a:t>
            </a:r>
            <a:r>
              <a:rPr sz="2000" spc="-25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1</a:t>
            </a:r>
            <a:r>
              <a:rPr sz="2000" spc="9" dirty="0" smtClean="0">
                <a:latin typeface="+mn-lt"/>
                <a:cs typeface="Times New Roman"/>
              </a:rPr>
              <a:t>0</a:t>
            </a:r>
            <a:r>
              <a:rPr sz="2000" spc="0" dirty="0" smtClean="0">
                <a:latin typeface="+mn-lt"/>
                <a:cs typeface="Times New Roman"/>
              </a:rPr>
              <a:t>01</a:t>
            </a:r>
            <a:r>
              <a:rPr sz="2000" spc="-1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0</a:t>
            </a:r>
            <a:r>
              <a:rPr sz="2000" spc="9" dirty="0" smtClean="0">
                <a:latin typeface="+mn-lt"/>
                <a:cs typeface="Times New Roman"/>
              </a:rPr>
              <a:t>1</a:t>
            </a:r>
            <a:r>
              <a:rPr sz="2000" spc="0" dirty="0" smtClean="0">
                <a:latin typeface="+mn-lt"/>
                <a:cs typeface="Times New Roman"/>
              </a:rPr>
              <a:t>1</a:t>
            </a:r>
            <a:r>
              <a:rPr sz="2000" spc="9" dirty="0" smtClean="0">
                <a:latin typeface="+mn-lt"/>
                <a:cs typeface="Times New Roman"/>
              </a:rPr>
              <a:t>0</a:t>
            </a:r>
            <a:r>
              <a:rPr sz="2000" spc="0" dirty="0" smtClean="0">
                <a:latin typeface="+mn-lt"/>
                <a:cs typeface="Times New Roman"/>
              </a:rPr>
              <a:t>,</a:t>
            </a:r>
            <a:r>
              <a:rPr sz="2000" spc="-3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with each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g</a:t>
            </a:r>
            <a:r>
              <a:rPr sz="2000" spc="9" dirty="0" smtClean="0">
                <a:latin typeface="+mn-lt"/>
                <a:cs typeface="Times New Roman"/>
              </a:rPr>
              <a:t>r</a:t>
            </a:r>
            <a:r>
              <a:rPr sz="2000" spc="0" dirty="0" smtClean="0">
                <a:latin typeface="+mn-lt"/>
                <a:cs typeface="Times New Roman"/>
              </a:rPr>
              <a:t>o</a:t>
            </a:r>
            <a:r>
              <a:rPr sz="2000" spc="9" dirty="0" smtClean="0">
                <a:latin typeface="+mn-lt"/>
                <a:cs typeface="Times New Roman"/>
              </a:rPr>
              <a:t>u</a:t>
            </a:r>
            <a:r>
              <a:rPr sz="2000" spc="0" dirty="0" smtClean="0">
                <a:latin typeface="+mn-lt"/>
                <a:cs typeface="Times New Roman"/>
              </a:rPr>
              <a:t>p</a:t>
            </a:r>
            <a:r>
              <a:rPr sz="2000" spc="-3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of</a:t>
            </a:r>
            <a:r>
              <a:rPr sz="2000" spc="-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4 bi</a:t>
            </a:r>
            <a:r>
              <a:rPr sz="2000" spc="-9" dirty="0" smtClean="0">
                <a:latin typeface="+mn-lt"/>
                <a:cs typeface="Times New Roman"/>
              </a:rPr>
              <a:t>t</a:t>
            </a:r>
            <a:r>
              <a:rPr sz="2000" spc="0" dirty="0" smtClean="0">
                <a:latin typeface="+mn-lt"/>
                <a:cs typeface="Times New Roman"/>
              </a:rPr>
              <a:t>s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re</a:t>
            </a:r>
            <a:r>
              <a:rPr sz="2000" spc="4" dirty="0" smtClean="0">
                <a:latin typeface="+mn-lt"/>
                <a:cs typeface="Times New Roman"/>
              </a:rPr>
              <a:t>p</a:t>
            </a:r>
            <a:r>
              <a:rPr sz="2000" spc="0" dirty="0" smtClean="0">
                <a:latin typeface="+mn-lt"/>
                <a:cs typeface="Times New Roman"/>
              </a:rPr>
              <a:t>resen</a:t>
            </a:r>
            <a:r>
              <a:rPr sz="2000" spc="-9" dirty="0" smtClean="0">
                <a:latin typeface="+mn-lt"/>
                <a:cs typeface="Times New Roman"/>
              </a:rPr>
              <a:t>t</a:t>
            </a:r>
            <a:r>
              <a:rPr sz="2000" spc="0" dirty="0" smtClean="0">
                <a:latin typeface="+mn-lt"/>
                <a:cs typeface="Times New Roman"/>
              </a:rPr>
              <a:t>i</a:t>
            </a:r>
            <a:r>
              <a:rPr sz="2000" spc="-9" dirty="0" smtClean="0">
                <a:latin typeface="+mn-lt"/>
                <a:cs typeface="Times New Roman"/>
              </a:rPr>
              <a:t>n</a:t>
            </a:r>
            <a:r>
              <a:rPr sz="2000" spc="0" dirty="0" smtClean="0">
                <a:latin typeface="+mn-lt"/>
                <a:cs typeface="Times New Roman"/>
              </a:rPr>
              <a:t>g</a:t>
            </a:r>
            <a:r>
              <a:rPr sz="2000" spc="-3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o</a:t>
            </a:r>
            <a:r>
              <a:rPr sz="2000" spc="9" dirty="0" smtClean="0">
                <a:latin typeface="+mn-lt"/>
                <a:cs typeface="Times New Roman"/>
              </a:rPr>
              <a:t>n</a:t>
            </a:r>
            <a:r>
              <a:rPr sz="2000" spc="0" dirty="0" smtClean="0">
                <a:latin typeface="+mn-lt"/>
                <a:cs typeface="Times New Roman"/>
              </a:rPr>
              <a:t>e deci</a:t>
            </a:r>
            <a:r>
              <a:rPr sz="2000" spc="-25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al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4" dirty="0" smtClean="0">
                <a:latin typeface="+mn-lt"/>
                <a:cs typeface="Times New Roman"/>
              </a:rPr>
              <a:t>d</a:t>
            </a:r>
            <a:r>
              <a:rPr sz="2000" spc="0" dirty="0" smtClean="0">
                <a:latin typeface="+mn-lt"/>
                <a:cs typeface="Times New Roman"/>
              </a:rPr>
              <a:t>igi</a:t>
            </a:r>
            <a:r>
              <a:rPr sz="2000" spc="-9" dirty="0" smtClean="0">
                <a:latin typeface="+mn-lt"/>
                <a:cs typeface="Times New Roman"/>
              </a:rPr>
              <a:t>t</a:t>
            </a:r>
            <a:r>
              <a:rPr sz="2000" spc="0" dirty="0" smtClean="0">
                <a:latin typeface="+mn-lt"/>
                <a:cs typeface="Times New Roman"/>
              </a:rPr>
              <a:t>.</a:t>
            </a:r>
            <a:endParaRPr sz="2000" dirty="0">
              <a:latin typeface="+mn-lt"/>
              <a:cs typeface="Times New Roman"/>
            </a:endParaRPr>
          </a:p>
          <a:p>
            <a:pPr marL="355600" indent="-342900">
              <a:lnSpc>
                <a:spcPct val="100041"/>
              </a:lnSpc>
              <a:spcBef>
                <a:spcPts val="484"/>
              </a:spcBef>
              <a:buFont typeface="Wingdings" panose="05000000000000000000" pitchFamily="2" charset="2"/>
              <a:buChar char="v"/>
            </a:pPr>
            <a:r>
              <a:rPr sz="2000" spc="0" dirty="0" smtClean="0">
                <a:latin typeface="+mn-lt"/>
                <a:cs typeface="Times New Roman"/>
              </a:rPr>
              <a:t>A dec</a:t>
            </a:r>
            <a:r>
              <a:rPr sz="2000" spc="-4" dirty="0" smtClean="0">
                <a:latin typeface="+mn-lt"/>
                <a:cs typeface="Times New Roman"/>
              </a:rPr>
              <a:t>i</a:t>
            </a:r>
            <a:r>
              <a:rPr sz="2000" spc="-25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al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4" dirty="0" smtClean="0">
                <a:latin typeface="+mn-lt"/>
                <a:cs typeface="Times New Roman"/>
              </a:rPr>
              <a:t>n</a:t>
            </a:r>
            <a:r>
              <a:rPr sz="2000" spc="0" dirty="0" smtClean="0">
                <a:latin typeface="+mn-lt"/>
                <a:cs typeface="Times New Roman"/>
              </a:rPr>
              <a:t>u</a:t>
            </a:r>
            <a:r>
              <a:rPr sz="2000" spc="-19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ber</a:t>
            </a:r>
            <a:r>
              <a:rPr sz="2000" spc="-1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in</a:t>
            </a:r>
            <a:r>
              <a:rPr sz="2000" spc="-9" dirty="0" smtClean="0">
                <a:latin typeface="+mn-lt"/>
                <a:cs typeface="Times New Roman"/>
              </a:rPr>
              <a:t> </a:t>
            </a:r>
            <a:r>
              <a:rPr sz="2000" spc="-4" dirty="0" smtClean="0">
                <a:latin typeface="+mn-lt"/>
                <a:cs typeface="Times New Roman"/>
              </a:rPr>
              <a:t>BC</a:t>
            </a:r>
            <a:r>
              <a:rPr sz="2000" spc="0" dirty="0" smtClean="0">
                <a:latin typeface="+mn-lt"/>
                <a:cs typeface="Times New Roman"/>
              </a:rPr>
              <a:t>D is</a:t>
            </a:r>
            <a:r>
              <a:rPr sz="2000" spc="-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the sa</a:t>
            </a:r>
            <a:r>
              <a:rPr sz="2000" spc="-25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e as i</a:t>
            </a:r>
            <a:r>
              <a:rPr sz="2000" spc="-9" dirty="0" smtClean="0">
                <a:latin typeface="+mn-lt"/>
                <a:cs typeface="Times New Roman"/>
              </a:rPr>
              <a:t>t</a:t>
            </a:r>
            <a:r>
              <a:rPr sz="2000" spc="0" dirty="0" smtClean="0">
                <a:latin typeface="+mn-lt"/>
                <a:cs typeface="Times New Roman"/>
              </a:rPr>
              <a:t>s</a:t>
            </a:r>
            <a:r>
              <a:rPr sz="2000" spc="-1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eq</a:t>
            </a:r>
            <a:r>
              <a:rPr sz="2000" spc="9" dirty="0" smtClean="0">
                <a:latin typeface="+mn-lt"/>
                <a:cs typeface="Times New Roman"/>
              </a:rPr>
              <a:t>u</a:t>
            </a:r>
            <a:r>
              <a:rPr sz="2000" spc="0" dirty="0" smtClean="0">
                <a:latin typeface="+mn-lt"/>
                <a:cs typeface="Times New Roman"/>
              </a:rPr>
              <a:t>ival</a:t>
            </a:r>
            <a:r>
              <a:rPr sz="2000" spc="-9" dirty="0" smtClean="0">
                <a:latin typeface="+mn-lt"/>
                <a:cs typeface="Times New Roman"/>
              </a:rPr>
              <a:t>e</a:t>
            </a:r>
            <a:r>
              <a:rPr sz="2000" spc="0" dirty="0" smtClean="0">
                <a:latin typeface="+mn-lt"/>
                <a:cs typeface="Times New Roman"/>
              </a:rPr>
              <a:t>nt</a:t>
            </a:r>
            <a:r>
              <a:rPr sz="2000" spc="-2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bi</a:t>
            </a:r>
            <a:r>
              <a:rPr sz="2000" spc="4" dirty="0" smtClean="0">
                <a:latin typeface="+mn-lt"/>
                <a:cs typeface="Times New Roman"/>
              </a:rPr>
              <a:t>n</a:t>
            </a:r>
            <a:r>
              <a:rPr sz="2000" spc="0" dirty="0" smtClean="0">
                <a:latin typeface="+mn-lt"/>
                <a:cs typeface="Times New Roman"/>
              </a:rPr>
              <a:t>ary</a:t>
            </a:r>
            <a:r>
              <a:rPr sz="2000" spc="-25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n</a:t>
            </a:r>
            <a:r>
              <a:rPr sz="2000" spc="9" dirty="0" smtClean="0">
                <a:latin typeface="+mn-lt"/>
                <a:cs typeface="Times New Roman"/>
              </a:rPr>
              <a:t>u</a:t>
            </a:r>
            <a:r>
              <a:rPr sz="2000" spc="-25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ber o</a:t>
            </a:r>
            <a:r>
              <a:rPr sz="2000" spc="9" dirty="0" smtClean="0">
                <a:latin typeface="+mn-lt"/>
                <a:cs typeface="Times New Roman"/>
              </a:rPr>
              <a:t>n</a:t>
            </a:r>
            <a:r>
              <a:rPr sz="2000" spc="0" dirty="0" smtClean="0">
                <a:latin typeface="+mn-lt"/>
                <a:cs typeface="Times New Roman"/>
              </a:rPr>
              <a:t>ly</a:t>
            </a:r>
            <a:r>
              <a:rPr sz="2000" spc="-2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w</a:t>
            </a:r>
            <a:r>
              <a:rPr sz="2000" spc="9" dirty="0" smtClean="0">
                <a:latin typeface="+mn-lt"/>
                <a:cs typeface="Times New Roman"/>
              </a:rPr>
              <a:t>h</a:t>
            </a:r>
            <a:r>
              <a:rPr sz="2000" spc="0" dirty="0" smtClean="0">
                <a:latin typeface="+mn-lt"/>
                <a:cs typeface="Times New Roman"/>
              </a:rPr>
              <a:t>en </a:t>
            </a:r>
            <a:r>
              <a:rPr sz="2000" spc="-9" dirty="0" smtClean="0">
                <a:latin typeface="+mn-lt"/>
                <a:cs typeface="Times New Roman"/>
              </a:rPr>
              <a:t>t</a:t>
            </a:r>
            <a:r>
              <a:rPr sz="2000" spc="0" dirty="0" smtClean="0">
                <a:latin typeface="+mn-lt"/>
                <a:cs typeface="Times New Roman"/>
              </a:rPr>
              <a:t>he</a:t>
            </a:r>
            <a:r>
              <a:rPr sz="2000" spc="-1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n</a:t>
            </a:r>
            <a:r>
              <a:rPr sz="2000" spc="9" dirty="0" smtClean="0">
                <a:latin typeface="+mn-lt"/>
                <a:cs typeface="Times New Roman"/>
              </a:rPr>
              <a:t>u</a:t>
            </a:r>
            <a:r>
              <a:rPr sz="2000" spc="-25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ber</a:t>
            </a:r>
            <a:r>
              <a:rPr sz="2000" spc="-1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is between</a:t>
            </a:r>
            <a:r>
              <a:rPr sz="2000" spc="-25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0 and</a:t>
            </a:r>
            <a:r>
              <a:rPr sz="2000" spc="-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9.</a:t>
            </a:r>
            <a:endParaRPr sz="2000" dirty="0">
              <a:latin typeface="+mn-lt"/>
              <a:cs typeface="Times New Roman"/>
            </a:endParaRPr>
          </a:p>
          <a:p>
            <a:pPr marL="355600" marR="142269" indent="-342900">
              <a:lnSpc>
                <a:spcPct val="100041"/>
              </a:lnSpc>
              <a:spcBef>
                <a:spcPts val="480"/>
              </a:spcBef>
              <a:buFont typeface="Wingdings" panose="05000000000000000000" pitchFamily="2" charset="2"/>
              <a:buChar char="v"/>
            </a:pPr>
            <a:r>
              <a:rPr sz="2000" spc="0" dirty="0" smtClean="0">
                <a:latin typeface="+mn-lt"/>
                <a:cs typeface="Times New Roman"/>
              </a:rPr>
              <a:t>The binary</a:t>
            </a:r>
            <a:r>
              <a:rPr sz="2000" spc="-1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co</a:t>
            </a:r>
            <a:r>
              <a:rPr sz="2000" spc="-19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bi</a:t>
            </a:r>
            <a:r>
              <a:rPr sz="2000" spc="4" dirty="0" smtClean="0">
                <a:latin typeface="+mn-lt"/>
                <a:cs typeface="Times New Roman"/>
              </a:rPr>
              <a:t>n</a:t>
            </a:r>
            <a:r>
              <a:rPr sz="2000" spc="0" dirty="0" smtClean="0">
                <a:latin typeface="+mn-lt"/>
                <a:cs typeface="Times New Roman"/>
              </a:rPr>
              <a:t>a</a:t>
            </a:r>
            <a:r>
              <a:rPr sz="2000" spc="-4" dirty="0" smtClean="0">
                <a:latin typeface="+mn-lt"/>
                <a:cs typeface="Times New Roman"/>
              </a:rPr>
              <a:t>t</a:t>
            </a:r>
            <a:r>
              <a:rPr sz="2000" spc="0" dirty="0" smtClean="0">
                <a:latin typeface="+mn-lt"/>
                <a:cs typeface="Times New Roman"/>
              </a:rPr>
              <a:t>io</a:t>
            </a:r>
            <a:r>
              <a:rPr sz="2000" spc="4" dirty="0" smtClean="0">
                <a:latin typeface="+mn-lt"/>
                <a:cs typeface="Times New Roman"/>
              </a:rPr>
              <a:t>n</a:t>
            </a:r>
            <a:r>
              <a:rPr sz="2000" spc="0" dirty="0" smtClean="0">
                <a:latin typeface="+mn-lt"/>
                <a:cs typeface="Times New Roman"/>
              </a:rPr>
              <a:t>s</a:t>
            </a:r>
            <a:r>
              <a:rPr sz="2000" spc="-4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1</a:t>
            </a:r>
            <a:r>
              <a:rPr sz="2000" spc="9" dirty="0" smtClean="0">
                <a:latin typeface="+mn-lt"/>
                <a:cs typeface="Times New Roman"/>
              </a:rPr>
              <a:t>0</a:t>
            </a:r>
            <a:r>
              <a:rPr sz="2000" spc="0" dirty="0" smtClean="0">
                <a:latin typeface="+mn-lt"/>
                <a:cs typeface="Times New Roman"/>
              </a:rPr>
              <a:t>10 thr</a:t>
            </a:r>
            <a:r>
              <a:rPr sz="2000" spc="9" dirty="0" smtClean="0">
                <a:latin typeface="+mn-lt"/>
                <a:cs typeface="Times New Roman"/>
              </a:rPr>
              <a:t>o</a:t>
            </a:r>
            <a:r>
              <a:rPr sz="2000" spc="0" dirty="0" smtClean="0">
                <a:latin typeface="+mn-lt"/>
                <a:cs typeface="Times New Roman"/>
              </a:rPr>
              <a:t>ugh</a:t>
            </a:r>
            <a:r>
              <a:rPr sz="2000" spc="-3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1</a:t>
            </a:r>
            <a:r>
              <a:rPr sz="2000" spc="9" dirty="0" smtClean="0">
                <a:latin typeface="+mn-lt"/>
                <a:cs typeface="Times New Roman"/>
              </a:rPr>
              <a:t>1</a:t>
            </a:r>
            <a:r>
              <a:rPr sz="2000" spc="0" dirty="0" smtClean="0">
                <a:latin typeface="+mn-lt"/>
                <a:cs typeface="Times New Roman"/>
              </a:rPr>
              <a:t>11</a:t>
            </a:r>
            <a:r>
              <a:rPr sz="2000" spc="-1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are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n</a:t>
            </a:r>
            <a:r>
              <a:rPr sz="2000" spc="9" dirty="0" smtClean="0">
                <a:latin typeface="+mn-lt"/>
                <a:cs typeface="Times New Roman"/>
              </a:rPr>
              <a:t>o</a:t>
            </a:r>
            <a:r>
              <a:rPr sz="2000" spc="0" dirty="0" smtClean="0">
                <a:latin typeface="+mn-lt"/>
                <a:cs typeface="Times New Roman"/>
              </a:rPr>
              <a:t>t</a:t>
            </a:r>
            <a:r>
              <a:rPr sz="2000" spc="-25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u</a:t>
            </a:r>
            <a:r>
              <a:rPr sz="2000" spc="4" dirty="0" smtClean="0">
                <a:latin typeface="+mn-lt"/>
                <a:cs typeface="Times New Roman"/>
              </a:rPr>
              <a:t>s</a:t>
            </a:r>
            <a:r>
              <a:rPr sz="2000" spc="0" dirty="0" smtClean="0">
                <a:latin typeface="+mn-lt"/>
                <a:cs typeface="Times New Roman"/>
              </a:rPr>
              <a:t>ed</a:t>
            </a:r>
            <a:r>
              <a:rPr sz="2000" spc="-1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and ha</a:t>
            </a:r>
            <a:r>
              <a:rPr sz="2000" spc="9" dirty="0" smtClean="0">
                <a:latin typeface="+mn-lt"/>
                <a:cs typeface="Times New Roman"/>
              </a:rPr>
              <a:t>v</a:t>
            </a:r>
            <a:r>
              <a:rPr sz="2000" spc="0" dirty="0" smtClean="0">
                <a:latin typeface="+mn-lt"/>
                <a:cs typeface="Times New Roman"/>
              </a:rPr>
              <a:t>e no</a:t>
            </a:r>
            <a:r>
              <a:rPr sz="2000" spc="-9" dirty="0" smtClean="0">
                <a:latin typeface="+mn-lt"/>
                <a:cs typeface="Times New Roman"/>
              </a:rPr>
              <a:t> </a:t>
            </a:r>
            <a:r>
              <a:rPr sz="2000" spc="-25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eaning in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B</a:t>
            </a:r>
            <a:r>
              <a:rPr sz="2000" spc="-9" dirty="0" smtClean="0">
                <a:latin typeface="+mn-lt"/>
                <a:cs typeface="Times New Roman"/>
              </a:rPr>
              <a:t>C</a:t>
            </a:r>
            <a:r>
              <a:rPr sz="2000" spc="0" dirty="0" smtClean="0">
                <a:latin typeface="+mn-lt"/>
                <a:cs typeface="Times New Roman"/>
              </a:rPr>
              <a:t>D.</a:t>
            </a:r>
            <a:endParaRPr sz="2000" dirty="0">
              <a:latin typeface="+mn-lt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728" y="2526009"/>
            <a:ext cx="22795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endParaRPr sz="1400" dirty="0">
              <a:latin typeface="Wingdings"/>
              <a:cs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541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79512" y="260648"/>
            <a:ext cx="8845028" cy="626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2400" b="1" dirty="0">
                <a:latin typeface="+mn-lt"/>
              </a:rPr>
              <a:t>BCD addition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Add two numbers as same as binary </a:t>
            </a:r>
            <a:r>
              <a:rPr lang="en-US" sz="2400" dirty="0" smtClean="0">
                <a:latin typeface="+mn-lt"/>
              </a:rPr>
              <a:t>addition 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</a:rPr>
              <a:t>Case </a:t>
            </a:r>
            <a:r>
              <a:rPr lang="en-US" sz="2400" dirty="0">
                <a:latin typeface="+mn-lt"/>
              </a:rPr>
              <a:t>1: If the result is less than or equals to </a:t>
            </a:r>
            <a:r>
              <a:rPr lang="en-US" sz="2400" dirty="0" smtClean="0">
                <a:latin typeface="+mn-lt"/>
              </a:rPr>
              <a:t>9 and </a:t>
            </a:r>
            <a:r>
              <a:rPr lang="en-US" sz="2400" dirty="0">
                <a:latin typeface="+mn-lt"/>
              </a:rPr>
              <a:t>carry is zero then it is valid BCD.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Case 2: If result is greater than 9 and carry </a:t>
            </a:r>
            <a:r>
              <a:rPr lang="en-US" sz="2400" dirty="0" smtClean="0">
                <a:latin typeface="+mn-lt"/>
              </a:rPr>
              <a:t>is zero </a:t>
            </a:r>
            <a:r>
              <a:rPr lang="en-US" sz="2400" dirty="0">
                <a:latin typeface="+mn-lt"/>
              </a:rPr>
              <a:t>then add 6 in four bit combination.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Case 3: If result is less than or equals to 9 </a:t>
            </a:r>
            <a:r>
              <a:rPr lang="en-US" sz="2400" dirty="0" smtClean="0">
                <a:latin typeface="+mn-lt"/>
              </a:rPr>
              <a:t>but carry </a:t>
            </a:r>
            <a:r>
              <a:rPr lang="en-US" sz="2400" dirty="0">
                <a:latin typeface="+mn-lt"/>
              </a:rPr>
              <a:t>is 1 then add 6 in four bit combination</a:t>
            </a:r>
            <a:r>
              <a:rPr lang="en-US" sz="2400" dirty="0" smtClean="0">
                <a:latin typeface="+mn-lt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+mn-lt"/>
              </a:rPr>
              <a:t>Packed BCD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The BCD numbers corresponding to </a:t>
            </a:r>
            <a:r>
              <a:rPr lang="en-US" sz="2400" dirty="0" smtClean="0">
                <a:latin typeface="+mn-lt"/>
              </a:rPr>
              <a:t>decimal numbers </a:t>
            </a:r>
            <a:r>
              <a:rPr lang="en-US" sz="2400" dirty="0">
                <a:latin typeface="+mn-lt"/>
              </a:rPr>
              <a:t>beyond 9 are called as packed BCD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Decimal (25) 0010 0101(Packed BCD</a:t>
            </a:r>
            <a:r>
              <a:rPr lang="en-US" sz="2400" dirty="0" smtClean="0">
                <a:latin typeface="+mn-lt"/>
              </a:rPr>
              <a:t>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+mn-lt"/>
              </a:rPr>
              <a:t>9’s </a:t>
            </a:r>
            <a:r>
              <a:rPr lang="en-US" sz="2400" b="1" dirty="0">
                <a:latin typeface="+mn-lt"/>
              </a:rPr>
              <a:t>complement: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9’s complement of a BCD number can </a:t>
            </a:r>
            <a:r>
              <a:rPr lang="en-US" sz="2400" dirty="0" smtClean="0">
                <a:latin typeface="+mn-lt"/>
              </a:rPr>
              <a:t>be obtained </a:t>
            </a:r>
            <a:r>
              <a:rPr lang="en-US" sz="2400" dirty="0">
                <a:latin typeface="+mn-lt"/>
              </a:rPr>
              <a:t>by subtracting it from 9.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+mn-lt"/>
              </a:rPr>
              <a:t>10’s compliment: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10’s compliment is obtained by adding 1 to </a:t>
            </a:r>
            <a:r>
              <a:rPr lang="en-US" sz="2400" dirty="0" smtClean="0">
                <a:latin typeface="+mn-lt"/>
              </a:rPr>
              <a:t>9’s compliment</a:t>
            </a:r>
            <a:endParaRPr lang="en-US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26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137918" y="319650"/>
            <a:ext cx="581845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lang="en-US" sz="4400" b="1" dirty="0" smtClean="0">
                <a:latin typeface="+mj-lt"/>
                <a:cs typeface="Book Antiqua"/>
              </a:rPr>
              <a:t>BCD or 8421 Code</a:t>
            </a:r>
            <a:endParaRPr lang="en-US" sz="4400" b="1" dirty="0">
              <a:latin typeface="+mj-lt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512" y="1340768"/>
            <a:ext cx="8845028" cy="499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Convert following to BCD form</a:t>
            </a:r>
          </a:p>
          <a:p>
            <a:r>
              <a:rPr lang="pt-BR" sz="2400" dirty="0" smtClean="0">
                <a:latin typeface="+mn-lt"/>
              </a:rPr>
              <a:t>	a)47310 </a:t>
            </a:r>
            <a:r>
              <a:rPr lang="pt-BR" sz="2400" dirty="0">
                <a:latin typeface="+mn-lt"/>
              </a:rPr>
              <a:t>b) 31210 c) 25710 d) 11210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Convert following BCD to their decimal equivalent</a:t>
            </a:r>
          </a:p>
          <a:p>
            <a:r>
              <a:rPr lang="en-US" sz="2400" dirty="0" smtClean="0">
                <a:latin typeface="+mn-lt"/>
              </a:rPr>
              <a:t>	a)10000110 </a:t>
            </a:r>
            <a:r>
              <a:rPr lang="en-US" sz="2400" dirty="0">
                <a:latin typeface="+mn-lt"/>
              </a:rPr>
              <a:t>b) 00110010.10010100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Convert the following binary number numbers </a:t>
            </a:r>
            <a:r>
              <a:rPr lang="en-US" sz="2400" dirty="0" smtClean="0">
                <a:latin typeface="+mn-lt"/>
              </a:rPr>
              <a:t>to their </a:t>
            </a:r>
            <a:r>
              <a:rPr lang="en-US" sz="2400" dirty="0">
                <a:latin typeface="+mn-lt"/>
              </a:rPr>
              <a:t>BCD equivalent.</a:t>
            </a:r>
          </a:p>
          <a:p>
            <a:r>
              <a:rPr lang="en-US" sz="2400" dirty="0" smtClean="0">
                <a:latin typeface="+mn-lt"/>
              </a:rPr>
              <a:t>	a)1101.012 </a:t>
            </a:r>
            <a:r>
              <a:rPr lang="en-US" sz="2400" dirty="0">
                <a:latin typeface="+mn-lt"/>
              </a:rPr>
              <a:t>b) 11.0112</a:t>
            </a:r>
          </a:p>
          <a:p>
            <a:r>
              <a:rPr lang="en-US" sz="2400" dirty="0" smtClean="0">
                <a:latin typeface="+mn-lt"/>
              </a:rPr>
              <a:t>	(</a:t>
            </a:r>
            <a:r>
              <a:rPr lang="en-US" sz="2400" dirty="0">
                <a:latin typeface="+mn-lt"/>
              </a:rPr>
              <a:t>Binary to </a:t>
            </a:r>
            <a:r>
              <a:rPr lang="en-US" sz="2400" dirty="0" smtClean="0">
                <a:latin typeface="+mn-lt"/>
              </a:rPr>
              <a:t>decimal </a:t>
            </a:r>
            <a:r>
              <a:rPr lang="en-US" sz="2400" dirty="0" err="1" smtClean="0">
                <a:latin typeface="+mn-lt"/>
              </a:rPr>
              <a:t>Decimal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to BCD)</a:t>
            </a:r>
          </a:p>
        </p:txBody>
      </p:sp>
    </p:spTree>
    <p:extLst>
      <p:ext uri="{BB962C8B-B14F-4D97-AF65-F5344CB8AC3E}">
        <p14:creationId xmlns:p14="http://schemas.microsoft.com/office/powerpoint/2010/main" val="11591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619672" y="319650"/>
            <a:ext cx="6538538" cy="661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</a:rPr>
              <a:t>Comparison of BCD with Binary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9512" y="980728"/>
            <a:ext cx="8856984" cy="5357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2400" dirty="0" smtClean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. BCD is less efficient than binary</a:t>
            </a:r>
          </a:p>
          <a:p>
            <a:r>
              <a:rPr lang="en-US" sz="2400" dirty="0" err="1">
                <a:latin typeface="+mn-lt"/>
              </a:rPr>
              <a:t>eg</a:t>
            </a:r>
            <a:r>
              <a:rPr lang="en-US" sz="2400" dirty="0">
                <a:latin typeface="+mn-lt"/>
              </a:rPr>
              <a:t>:- (78)10 </a:t>
            </a:r>
            <a:r>
              <a:rPr lang="en-US" sz="2400" dirty="0" smtClean="0">
                <a:latin typeface="+mn-lt"/>
              </a:rPr>
              <a:t>= </a:t>
            </a:r>
            <a:r>
              <a:rPr lang="en-US" sz="2400" dirty="0">
                <a:latin typeface="+mn-lt"/>
              </a:rPr>
              <a:t>(0111 1000)BCD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=(</a:t>
            </a:r>
            <a:r>
              <a:rPr lang="en-US" sz="2400" dirty="0">
                <a:latin typeface="+mn-lt"/>
              </a:rPr>
              <a:t>1001110)2</a:t>
            </a:r>
          </a:p>
          <a:p>
            <a:r>
              <a:rPr lang="en-US" sz="2400" dirty="0">
                <a:latin typeface="+mn-lt"/>
              </a:rPr>
              <a:t>To encode the same decimal number , BCD </a:t>
            </a:r>
            <a:r>
              <a:rPr lang="en-US" sz="2400" dirty="0" smtClean="0">
                <a:latin typeface="+mn-lt"/>
              </a:rPr>
              <a:t>needs more </a:t>
            </a:r>
            <a:r>
              <a:rPr lang="en-US" sz="2400" dirty="0">
                <a:latin typeface="+mn-lt"/>
              </a:rPr>
              <a:t>no. of bits than binary . Hence BCD is </a:t>
            </a:r>
            <a:r>
              <a:rPr lang="en-US" sz="2400" dirty="0" smtClean="0">
                <a:latin typeface="+mn-lt"/>
              </a:rPr>
              <a:t>less efficient </a:t>
            </a:r>
            <a:r>
              <a:rPr lang="en-US" sz="2400" dirty="0">
                <a:latin typeface="+mn-lt"/>
              </a:rPr>
              <a:t>as compared to Binary</a:t>
            </a:r>
          </a:p>
          <a:p>
            <a:r>
              <a:rPr lang="en-US" sz="2400" dirty="0">
                <a:latin typeface="+mn-lt"/>
              </a:rPr>
              <a:t>2. BCD arithmetic is more complicated than </a:t>
            </a:r>
            <a:r>
              <a:rPr lang="en-US" sz="2400" dirty="0" smtClean="0">
                <a:latin typeface="+mn-lt"/>
              </a:rPr>
              <a:t>binary arithmetic</a:t>
            </a:r>
            <a:r>
              <a:rPr lang="en-US" sz="2400" dirty="0">
                <a:latin typeface="+mn-lt"/>
              </a:rPr>
              <a:t>.</a:t>
            </a:r>
          </a:p>
          <a:p>
            <a:r>
              <a:rPr lang="en-US" sz="2400" dirty="0">
                <a:latin typeface="+mn-lt"/>
              </a:rPr>
              <a:t>3. Advantage of a BCD code is that the </a:t>
            </a:r>
            <a:r>
              <a:rPr lang="en-US" sz="2400" dirty="0" smtClean="0">
                <a:latin typeface="+mn-lt"/>
              </a:rPr>
              <a:t>conversion from </a:t>
            </a:r>
            <a:r>
              <a:rPr lang="en-US" sz="2400" dirty="0">
                <a:latin typeface="+mn-lt"/>
              </a:rPr>
              <a:t>decimal to BCD or vice versa is simple.</a:t>
            </a:r>
          </a:p>
        </p:txBody>
      </p:sp>
    </p:spTree>
    <p:extLst>
      <p:ext uri="{BB962C8B-B14F-4D97-AF65-F5344CB8AC3E}">
        <p14:creationId xmlns:p14="http://schemas.microsoft.com/office/powerpoint/2010/main" val="30550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475656" y="188640"/>
            <a:ext cx="6538538" cy="661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The </a:t>
            </a:r>
            <a:r>
              <a:rPr lang="en-US" sz="3200" b="1" dirty="0">
                <a:solidFill>
                  <a:schemeClr val="tx2"/>
                </a:solidFill>
                <a:latin typeface="+mn-lt"/>
              </a:rPr>
              <a:t>Gray code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9512" y="980728"/>
            <a:ext cx="8856984" cy="5357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+mn-lt"/>
              </a:rPr>
              <a:t>Introduction:</a:t>
            </a:r>
            <a:endParaRPr lang="en-US" sz="2400" b="1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	It </a:t>
            </a:r>
            <a:r>
              <a:rPr lang="en-US" sz="2400" dirty="0">
                <a:latin typeface="+mn-lt"/>
              </a:rPr>
              <a:t>is non weighted code in which each </a:t>
            </a:r>
            <a:r>
              <a:rPr lang="en-US" sz="2400" dirty="0" smtClean="0">
                <a:latin typeface="+mn-lt"/>
              </a:rPr>
              <a:t>number differs </a:t>
            </a:r>
            <a:r>
              <a:rPr lang="en-US" sz="2400" dirty="0">
                <a:latin typeface="+mn-lt"/>
              </a:rPr>
              <a:t>from </a:t>
            </a:r>
            <a:r>
              <a:rPr lang="en-US" sz="2400" dirty="0" smtClean="0">
                <a:latin typeface="+mn-lt"/>
              </a:rPr>
              <a:t>	previous </a:t>
            </a:r>
            <a:r>
              <a:rPr lang="en-US" sz="2400" dirty="0">
                <a:latin typeface="+mn-lt"/>
              </a:rPr>
              <a:t>number by a single bit</a:t>
            </a:r>
            <a:r>
              <a:rPr lang="en-US" sz="2400" dirty="0" smtClean="0">
                <a:latin typeface="+mn-lt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+mn-lt"/>
              </a:rPr>
              <a:t>Binary to gray conversion:-</a:t>
            </a:r>
          </a:p>
          <a:p>
            <a:r>
              <a:rPr lang="en-US" sz="2400" dirty="0" smtClean="0">
                <a:latin typeface="+mn-lt"/>
              </a:rPr>
              <a:t>	a)The </a:t>
            </a:r>
            <a:r>
              <a:rPr lang="en-US" sz="2400" dirty="0">
                <a:latin typeface="+mn-lt"/>
              </a:rPr>
              <a:t>MSB in the Gray code is same as </a:t>
            </a:r>
            <a:r>
              <a:rPr lang="en-US" sz="2400" dirty="0" smtClean="0">
                <a:latin typeface="+mn-lt"/>
              </a:rPr>
              <a:t>the corresponding </a:t>
            </a:r>
            <a:r>
              <a:rPr lang="en-US" sz="2400" dirty="0">
                <a:latin typeface="+mn-lt"/>
              </a:rPr>
              <a:t>bit </a:t>
            </a:r>
            <a:r>
              <a:rPr lang="en-US" sz="2400" dirty="0" smtClean="0">
                <a:latin typeface="+mn-lt"/>
              </a:rPr>
              <a:t>	in </a:t>
            </a:r>
            <a:r>
              <a:rPr lang="en-US" sz="2400" dirty="0">
                <a:latin typeface="+mn-lt"/>
              </a:rPr>
              <a:t>the binary number.</a:t>
            </a:r>
          </a:p>
          <a:p>
            <a:r>
              <a:rPr lang="en-US" sz="2400" dirty="0" smtClean="0">
                <a:latin typeface="+mn-lt"/>
              </a:rPr>
              <a:t>	b)Going </a:t>
            </a:r>
            <a:r>
              <a:rPr lang="en-US" sz="2400" dirty="0">
                <a:latin typeface="+mn-lt"/>
              </a:rPr>
              <a:t>from left to right, add each adjacent pair </a:t>
            </a:r>
            <a:r>
              <a:rPr lang="en-US" sz="2400" dirty="0" smtClean="0">
                <a:latin typeface="+mn-lt"/>
              </a:rPr>
              <a:t>of binary 	bit </a:t>
            </a:r>
            <a:r>
              <a:rPr lang="en-US" sz="2400" dirty="0">
                <a:latin typeface="+mn-lt"/>
              </a:rPr>
              <a:t>to get next gray code bit and </a:t>
            </a:r>
            <a:r>
              <a:rPr lang="en-US" sz="2400" dirty="0" smtClean="0">
                <a:latin typeface="+mn-lt"/>
              </a:rPr>
              <a:t>discard carry</a:t>
            </a:r>
            <a:endParaRPr lang="en-US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+mn-lt"/>
              </a:rPr>
              <a:t>Gray to binary conversion:-</a:t>
            </a:r>
          </a:p>
          <a:p>
            <a:r>
              <a:rPr lang="en-US" sz="2400" dirty="0" smtClean="0">
                <a:latin typeface="+mn-lt"/>
              </a:rPr>
              <a:t>	a)The </a:t>
            </a:r>
            <a:r>
              <a:rPr lang="en-US" sz="2400" dirty="0">
                <a:latin typeface="+mn-lt"/>
              </a:rPr>
              <a:t>MSB is the binary code is same </a:t>
            </a:r>
            <a:r>
              <a:rPr lang="en-US" sz="2400" dirty="0" smtClean="0">
                <a:latin typeface="+mn-lt"/>
              </a:rPr>
              <a:t>as corresponding </a:t>
            </a:r>
            <a:r>
              <a:rPr lang="en-US" sz="2400" dirty="0">
                <a:latin typeface="+mn-lt"/>
              </a:rPr>
              <a:t>digit </a:t>
            </a:r>
            <a:r>
              <a:rPr lang="en-US" sz="2400" dirty="0" smtClean="0">
                <a:latin typeface="+mn-lt"/>
              </a:rPr>
              <a:t>	in </a:t>
            </a:r>
            <a:r>
              <a:rPr lang="en-US" sz="2400" dirty="0">
                <a:latin typeface="+mn-lt"/>
              </a:rPr>
              <a:t>the gray code.</a:t>
            </a:r>
          </a:p>
          <a:p>
            <a:r>
              <a:rPr lang="en-US" sz="2400" dirty="0" smtClean="0">
                <a:latin typeface="+mn-lt"/>
              </a:rPr>
              <a:t>	b)Add </a:t>
            </a:r>
            <a:r>
              <a:rPr lang="en-US" sz="2400" dirty="0">
                <a:latin typeface="+mn-lt"/>
              </a:rPr>
              <a:t>each binary digit generated to the gray </a:t>
            </a:r>
            <a:r>
              <a:rPr lang="en-US" sz="2400" dirty="0" smtClean="0">
                <a:latin typeface="+mn-lt"/>
              </a:rPr>
              <a:t>digit in </a:t>
            </a:r>
            <a:r>
              <a:rPr lang="en-US" sz="2400" dirty="0">
                <a:latin typeface="+mn-lt"/>
              </a:rPr>
              <a:t>the </a:t>
            </a:r>
            <a:r>
              <a:rPr lang="en-US" sz="2400" dirty="0" smtClean="0">
                <a:latin typeface="+mn-lt"/>
              </a:rPr>
              <a:t>	next </a:t>
            </a:r>
            <a:r>
              <a:rPr lang="en-US" sz="2400" dirty="0">
                <a:latin typeface="+mn-lt"/>
              </a:rPr>
              <a:t>adjacent position and discard carry.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2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475656" y="188640"/>
            <a:ext cx="6538538" cy="661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+mn-lt"/>
              </a:rPr>
              <a:t>The Excess-3 code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9512" y="980728"/>
            <a:ext cx="8568952" cy="5357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+mn-lt"/>
              </a:rPr>
              <a:t>It </a:t>
            </a:r>
            <a:r>
              <a:rPr lang="en-US" sz="2400" dirty="0">
                <a:latin typeface="+mn-lt"/>
              </a:rPr>
              <a:t>is an important BCD code , is a 4 bit code </a:t>
            </a:r>
            <a:r>
              <a:rPr lang="en-US" sz="2400" dirty="0" smtClean="0">
                <a:latin typeface="+mn-lt"/>
              </a:rPr>
              <a:t>and used </a:t>
            </a:r>
            <a:r>
              <a:rPr lang="en-US" sz="2400" dirty="0">
                <a:latin typeface="+mn-lt"/>
              </a:rPr>
              <a:t>with BCD numbers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To convert any decimal numbers into its </a:t>
            </a:r>
            <a:r>
              <a:rPr lang="en-US" sz="2400" dirty="0" smtClean="0">
                <a:latin typeface="+mn-lt"/>
              </a:rPr>
              <a:t>excess-3 </a:t>
            </a:r>
            <a:r>
              <a:rPr lang="en-US" sz="2400" dirty="0">
                <a:latin typeface="+mn-lt"/>
              </a:rPr>
              <a:t>form ,add 3 to each decimal digit and </a:t>
            </a:r>
            <a:r>
              <a:rPr lang="en-US" sz="2400" dirty="0" smtClean="0">
                <a:latin typeface="+mn-lt"/>
              </a:rPr>
              <a:t>then convert </a:t>
            </a:r>
            <a:r>
              <a:rPr lang="en-US" sz="2400" dirty="0">
                <a:latin typeface="+mn-lt"/>
              </a:rPr>
              <a:t>the sum to a BCD number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As weights are not assigned, it is a kind of </a:t>
            </a:r>
            <a:r>
              <a:rPr lang="en-US" sz="2400" dirty="0" smtClean="0">
                <a:latin typeface="+mn-lt"/>
              </a:rPr>
              <a:t>non weighted </a:t>
            </a:r>
            <a:r>
              <a:rPr lang="en-US" sz="2400" dirty="0">
                <a:latin typeface="+mn-lt"/>
              </a:rPr>
              <a:t>codes</a:t>
            </a:r>
            <a:r>
              <a:rPr lang="en-US" sz="2400" dirty="0" smtClean="0">
                <a:latin typeface="+mn-lt"/>
              </a:rPr>
              <a:t>.</a:t>
            </a:r>
          </a:p>
          <a:p>
            <a:endParaRPr lang="en-US" sz="24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Convert the following into Excess-3 number</a:t>
            </a:r>
          </a:p>
          <a:p>
            <a:r>
              <a:rPr lang="pt-BR" sz="2400" dirty="0" smtClean="0">
                <a:latin typeface="+mn-lt"/>
              </a:rPr>
              <a:t>	a)149 </a:t>
            </a:r>
            <a:r>
              <a:rPr lang="pt-BR" sz="2400" dirty="0">
                <a:latin typeface="+mn-lt"/>
              </a:rPr>
              <a:t>b) 2546 c) 152 d) </a:t>
            </a:r>
            <a:r>
              <a:rPr lang="pt-BR" sz="2400" dirty="0" smtClean="0">
                <a:latin typeface="+mn-lt"/>
              </a:rPr>
              <a:t>2694</a:t>
            </a:r>
          </a:p>
          <a:p>
            <a:endParaRPr lang="pt-BR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Add the following numbers in excess-3 code</a:t>
            </a:r>
          </a:p>
          <a:p>
            <a:r>
              <a:rPr lang="en-US" sz="2400" dirty="0" smtClean="0">
                <a:latin typeface="+mn-lt"/>
              </a:rPr>
              <a:t>	a</a:t>
            </a:r>
            <a:r>
              <a:rPr lang="en-US" sz="2400" dirty="0">
                <a:latin typeface="+mn-lt"/>
              </a:rPr>
              <a:t>) 108+789 b) 275+496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84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71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32475" y="2708275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32475" y="2708275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7222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7222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13626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13626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53376" y="3071876"/>
            <a:ext cx="179324" cy="180975"/>
          </a:xfrm>
          <a:custGeom>
            <a:avLst/>
            <a:gdLst/>
            <a:ahLst/>
            <a:cxnLst/>
            <a:rect l="l" t="t" r="r" b="b"/>
            <a:pathLst>
              <a:path w="179324" h="180975">
                <a:moveTo>
                  <a:pt x="0" y="90424"/>
                </a:moveTo>
                <a:lnTo>
                  <a:pt x="1244" y="105555"/>
                </a:lnTo>
                <a:lnTo>
                  <a:pt x="4691" y="119421"/>
                </a:lnTo>
                <a:lnTo>
                  <a:pt x="10157" y="132344"/>
                </a:lnTo>
                <a:lnTo>
                  <a:pt x="17462" y="144142"/>
                </a:lnTo>
                <a:lnTo>
                  <a:pt x="26422" y="154629"/>
                </a:lnTo>
                <a:lnTo>
                  <a:pt x="36854" y="163623"/>
                </a:lnTo>
                <a:lnTo>
                  <a:pt x="48577" y="170938"/>
                </a:lnTo>
                <a:lnTo>
                  <a:pt x="61408" y="176391"/>
                </a:lnTo>
                <a:lnTo>
                  <a:pt x="75163" y="179798"/>
                </a:lnTo>
                <a:lnTo>
                  <a:pt x="89662" y="180975"/>
                </a:lnTo>
                <a:lnTo>
                  <a:pt x="90164" y="180973"/>
                </a:lnTo>
                <a:lnTo>
                  <a:pt x="104640" y="179718"/>
                </a:lnTo>
                <a:lnTo>
                  <a:pt x="118367" y="176239"/>
                </a:lnTo>
                <a:lnTo>
                  <a:pt x="131163" y="170719"/>
                </a:lnTo>
                <a:lnTo>
                  <a:pt x="142845" y="163344"/>
                </a:lnTo>
                <a:lnTo>
                  <a:pt x="153231" y="154297"/>
                </a:lnTo>
                <a:lnTo>
                  <a:pt x="162137" y="143762"/>
                </a:lnTo>
                <a:lnTo>
                  <a:pt x="169383" y="131923"/>
                </a:lnTo>
                <a:lnTo>
                  <a:pt x="174784" y="118964"/>
                </a:lnTo>
                <a:lnTo>
                  <a:pt x="178158" y="105070"/>
                </a:lnTo>
                <a:lnTo>
                  <a:pt x="179324" y="90424"/>
                </a:lnTo>
                <a:lnTo>
                  <a:pt x="179323" y="90022"/>
                </a:lnTo>
                <a:lnTo>
                  <a:pt x="178094" y="75387"/>
                </a:lnTo>
                <a:lnTo>
                  <a:pt x="174658" y="61516"/>
                </a:lnTo>
                <a:lnTo>
                  <a:pt x="169197" y="48592"/>
                </a:lnTo>
                <a:lnTo>
                  <a:pt x="161896" y="36798"/>
                </a:lnTo>
                <a:lnTo>
                  <a:pt x="152936" y="26316"/>
                </a:lnTo>
                <a:lnTo>
                  <a:pt x="142500" y="17330"/>
                </a:lnTo>
                <a:lnTo>
                  <a:pt x="130772" y="10022"/>
                </a:lnTo>
                <a:lnTo>
                  <a:pt x="117934" y="4576"/>
                </a:lnTo>
                <a:lnTo>
                  <a:pt x="104170" y="1174"/>
                </a:lnTo>
                <a:lnTo>
                  <a:pt x="89662" y="0"/>
                </a:lnTo>
                <a:lnTo>
                  <a:pt x="89264" y="0"/>
                </a:lnTo>
                <a:lnTo>
                  <a:pt x="74773" y="1237"/>
                </a:lnTo>
                <a:lnTo>
                  <a:pt x="61031" y="4696"/>
                </a:lnTo>
                <a:lnTo>
                  <a:pt x="48221" y="10195"/>
                </a:lnTo>
                <a:lnTo>
                  <a:pt x="36525" y="17550"/>
                </a:lnTo>
                <a:lnTo>
                  <a:pt x="26126" y="26579"/>
                </a:lnTo>
                <a:lnTo>
                  <a:pt x="17209" y="37098"/>
                </a:lnTo>
                <a:lnTo>
                  <a:pt x="9954" y="48925"/>
                </a:lnTo>
                <a:lnTo>
                  <a:pt x="4546" y="61877"/>
                </a:lnTo>
                <a:lnTo>
                  <a:pt x="1167" y="75771"/>
                </a:lnTo>
                <a:lnTo>
                  <a:pt x="0" y="90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1367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1367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51901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51901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72225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72225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13626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13626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53376" y="4332351"/>
            <a:ext cx="179324" cy="180975"/>
          </a:xfrm>
          <a:custGeom>
            <a:avLst/>
            <a:gdLst/>
            <a:ahLst/>
            <a:cxnLst/>
            <a:rect l="l" t="t" r="r" b="b"/>
            <a:pathLst>
              <a:path w="179324" h="180975">
                <a:moveTo>
                  <a:pt x="0" y="90424"/>
                </a:moveTo>
                <a:lnTo>
                  <a:pt x="1244" y="105555"/>
                </a:lnTo>
                <a:lnTo>
                  <a:pt x="4691" y="119421"/>
                </a:lnTo>
                <a:lnTo>
                  <a:pt x="10157" y="132344"/>
                </a:lnTo>
                <a:lnTo>
                  <a:pt x="17462" y="144142"/>
                </a:lnTo>
                <a:lnTo>
                  <a:pt x="26422" y="154629"/>
                </a:lnTo>
                <a:lnTo>
                  <a:pt x="36854" y="163623"/>
                </a:lnTo>
                <a:lnTo>
                  <a:pt x="48577" y="170938"/>
                </a:lnTo>
                <a:lnTo>
                  <a:pt x="61408" y="176391"/>
                </a:lnTo>
                <a:lnTo>
                  <a:pt x="75163" y="179798"/>
                </a:lnTo>
                <a:lnTo>
                  <a:pt x="89662" y="180975"/>
                </a:lnTo>
                <a:lnTo>
                  <a:pt x="90164" y="180973"/>
                </a:lnTo>
                <a:lnTo>
                  <a:pt x="104640" y="179718"/>
                </a:lnTo>
                <a:lnTo>
                  <a:pt x="118367" y="176239"/>
                </a:lnTo>
                <a:lnTo>
                  <a:pt x="131163" y="170719"/>
                </a:lnTo>
                <a:lnTo>
                  <a:pt x="142845" y="163344"/>
                </a:lnTo>
                <a:lnTo>
                  <a:pt x="153231" y="154297"/>
                </a:lnTo>
                <a:lnTo>
                  <a:pt x="162137" y="143762"/>
                </a:lnTo>
                <a:lnTo>
                  <a:pt x="169383" y="131923"/>
                </a:lnTo>
                <a:lnTo>
                  <a:pt x="174784" y="118964"/>
                </a:lnTo>
                <a:lnTo>
                  <a:pt x="178158" y="105070"/>
                </a:lnTo>
                <a:lnTo>
                  <a:pt x="179324" y="90424"/>
                </a:lnTo>
                <a:lnTo>
                  <a:pt x="179323" y="90023"/>
                </a:lnTo>
                <a:lnTo>
                  <a:pt x="178094" y="75418"/>
                </a:lnTo>
                <a:lnTo>
                  <a:pt x="174658" y="61565"/>
                </a:lnTo>
                <a:lnTo>
                  <a:pt x="169197" y="48648"/>
                </a:lnTo>
                <a:lnTo>
                  <a:pt x="161896" y="36852"/>
                </a:lnTo>
                <a:lnTo>
                  <a:pt x="152936" y="26363"/>
                </a:lnTo>
                <a:lnTo>
                  <a:pt x="142500" y="17366"/>
                </a:lnTo>
                <a:lnTo>
                  <a:pt x="130772" y="10046"/>
                </a:lnTo>
                <a:lnTo>
                  <a:pt x="117934" y="4588"/>
                </a:lnTo>
                <a:lnTo>
                  <a:pt x="104170" y="1178"/>
                </a:lnTo>
                <a:lnTo>
                  <a:pt x="89662" y="0"/>
                </a:lnTo>
                <a:lnTo>
                  <a:pt x="89264" y="0"/>
                </a:lnTo>
                <a:lnTo>
                  <a:pt x="74773" y="1241"/>
                </a:lnTo>
                <a:lnTo>
                  <a:pt x="61031" y="4709"/>
                </a:lnTo>
                <a:lnTo>
                  <a:pt x="48221" y="10219"/>
                </a:lnTo>
                <a:lnTo>
                  <a:pt x="36525" y="17587"/>
                </a:lnTo>
                <a:lnTo>
                  <a:pt x="26126" y="26627"/>
                </a:lnTo>
                <a:lnTo>
                  <a:pt x="17209" y="37153"/>
                </a:lnTo>
                <a:lnTo>
                  <a:pt x="9954" y="48981"/>
                </a:lnTo>
                <a:lnTo>
                  <a:pt x="4546" y="61926"/>
                </a:lnTo>
                <a:lnTo>
                  <a:pt x="1167" y="75802"/>
                </a:lnTo>
                <a:lnTo>
                  <a:pt x="0" y="90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13675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13675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51901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51901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32475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32475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13166" y="1163691"/>
            <a:ext cx="713279" cy="815548"/>
          </a:xfrm>
          <a:custGeom>
            <a:avLst/>
            <a:gdLst/>
            <a:ahLst/>
            <a:cxnLst/>
            <a:rect l="l" t="t" r="r" b="b"/>
            <a:pathLst>
              <a:path w="713279" h="815548">
                <a:moveTo>
                  <a:pt x="208131" y="350649"/>
                </a:moveTo>
                <a:lnTo>
                  <a:pt x="173405" y="303696"/>
                </a:lnTo>
                <a:lnTo>
                  <a:pt x="171804" y="293331"/>
                </a:lnTo>
                <a:lnTo>
                  <a:pt x="170895" y="288857"/>
                </a:lnTo>
                <a:lnTo>
                  <a:pt x="170661" y="281541"/>
                </a:lnTo>
                <a:lnTo>
                  <a:pt x="166550" y="278691"/>
                </a:lnTo>
                <a:lnTo>
                  <a:pt x="160837" y="267309"/>
                </a:lnTo>
                <a:lnTo>
                  <a:pt x="159470" y="263443"/>
                </a:lnTo>
                <a:lnTo>
                  <a:pt x="156726" y="254702"/>
                </a:lnTo>
                <a:lnTo>
                  <a:pt x="148044" y="223806"/>
                </a:lnTo>
                <a:lnTo>
                  <a:pt x="142790" y="202259"/>
                </a:lnTo>
                <a:lnTo>
                  <a:pt x="137536" y="183961"/>
                </a:lnTo>
                <a:lnTo>
                  <a:pt x="135027" y="176645"/>
                </a:lnTo>
                <a:lnTo>
                  <a:pt x="130222" y="167296"/>
                </a:lnTo>
                <a:lnTo>
                  <a:pt x="129314" y="166080"/>
                </a:lnTo>
                <a:lnTo>
                  <a:pt x="127712" y="155098"/>
                </a:lnTo>
                <a:lnTo>
                  <a:pt x="124519" y="134158"/>
                </a:lnTo>
                <a:lnTo>
                  <a:pt x="122000" y="124201"/>
                </a:lnTo>
                <a:lnTo>
                  <a:pt x="119031" y="114444"/>
                </a:lnTo>
                <a:lnTo>
                  <a:pt x="115828" y="104687"/>
                </a:lnTo>
                <a:lnTo>
                  <a:pt x="108982" y="85581"/>
                </a:lnTo>
                <a:lnTo>
                  <a:pt x="101893" y="66875"/>
                </a:lnTo>
                <a:lnTo>
                  <a:pt x="98699" y="57726"/>
                </a:lnTo>
                <a:lnTo>
                  <a:pt x="95955" y="48785"/>
                </a:lnTo>
                <a:lnTo>
                  <a:pt x="93445" y="40045"/>
                </a:lnTo>
                <a:lnTo>
                  <a:pt x="89783" y="14023"/>
                </a:lnTo>
                <a:lnTo>
                  <a:pt x="89783" y="13615"/>
                </a:lnTo>
                <a:lnTo>
                  <a:pt x="87732" y="12598"/>
                </a:lnTo>
                <a:lnTo>
                  <a:pt x="61688" y="1424"/>
                </a:lnTo>
                <a:lnTo>
                  <a:pt x="57577" y="408"/>
                </a:lnTo>
                <a:lnTo>
                  <a:pt x="47294" y="0"/>
                </a:lnTo>
                <a:lnTo>
                  <a:pt x="44091" y="2233"/>
                </a:lnTo>
                <a:lnTo>
                  <a:pt x="30155" y="17481"/>
                </a:lnTo>
                <a:lnTo>
                  <a:pt x="26044" y="17481"/>
                </a:lnTo>
                <a:lnTo>
                  <a:pt x="25360" y="20530"/>
                </a:lnTo>
                <a:lnTo>
                  <a:pt x="23300" y="21339"/>
                </a:lnTo>
                <a:lnTo>
                  <a:pt x="13476" y="28254"/>
                </a:lnTo>
                <a:lnTo>
                  <a:pt x="1142" y="43094"/>
                </a:lnTo>
                <a:lnTo>
                  <a:pt x="0" y="62000"/>
                </a:lnTo>
                <a:lnTo>
                  <a:pt x="9824" y="125826"/>
                </a:lnTo>
                <a:lnTo>
                  <a:pt x="11884" y="136600"/>
                </a:lnTo>
                <a:lnTo>
                  <a:pt x="14619" y="150223"/>
                </a:lnTo>
                <a:lnTo>
                  <a:pt x="15995" y="157539"/>
                </a:lnTo>
                <a:lnTo>
                  <a:pt x="16679" y="162622"/>
                </a:lnTo>
                <a:lnTo>
                  <a:pt x="17138" y="168513"/>
                </a:lnTo>
                <a:lnTo>
                  <a:pt x="17587" y="172379"/>
                </a:lnTo>
                <a:lnTo>
                  <a:pt x="26503" y="196368"/>
                </a:lnTo>
                <a:lnTo>
                  <a:pt x="36786" y="212832"/>
                </a:lnTo>
                <a:lnTo>
                  <a:pt x="42499" y="220756"/>
                </a:lnTo>
                <a:lnTo>
                  <a:pt x="72655" y="261618"/>
                </a:lnTo>
                <a:lnTo>
                  <a:pt x="85672" y="287023"/>
                </a:lnTo>
                <a:lnTo>
                  <a:pt x="88191" y="295764"/>
                </a:lnTo>
                <a:lnTo>
                  <a:pt x="90242" y="310604"/>
                </a:lnTo>
                <a:lnTo>
                  <a:pt x="91385" y="332560"/>
                </a:lnTo>
                <a:lnTo>
                  <a:pt x="91844" y="336018"/>
                </a:lnTo>
                <a:lnTo>
                  <a:pt x="94588" y="344350"/>
                </a:lnTo>
                <a:lnTo>
                  <a:pt x="117888" y="358581"/>
                </a:lnTo>
                <a:lnTo>
                  <a:pt x="119490" y="360406"/>
                </a:lnTo>
                <a:lnTo>
                  <a:pt x="130222" y="384803"/>
                </a:lnTo>
                <a:lnTo>
                  <a:pt x="131824" y="390294"/>
                </a:lnTo>
                <a:lnTo>
                  <a:pt x="133425" y="396185"/>
                </a:lnTo>
                <a:lnTo>
                  <a:pt x="135027" y="402485"/>
                </a:lnTo>
                <a:lnTo>
                  <a:pt x="136619" y="408992"/>
                </a:lnTo>
                <a:lnTo>
                  <a:pt x="142790" y="437855"/>
                </a:lnTo>
                <a:lnTo>
                  <a:pt x="154216" y="500065"/>
                </a:lnTo>
                <a:lnTo>
                  <a:pt x="155817" y="510838"/>
                </a:lnTo>
                <a:lnTo>
                  <a:pt x="157185" y="519579"/>
                </a:lnTo>
                <a:lnTo>
                  <a:pt x="157868" y="525678"/>
                </a:lnTo>
                <a:lnTo>
                  <a:pt x="157868" y="527911"/>
                </a:lnTo>
                <a:lnTo>
                  <a:pt x="156726" y="528111"/>
                </a:lnTo>
                <a:lnTo>
                  <a:pt x="149421" y="563890"/>
                </a:lnTo>
                <a:lnTo>
                  <a:pt x="145310" y="565107"/>
                </a:lnTo>
                <a:lnTo>
                  <a:pt x="143933" y="567548"/>
                </a:lnTo>
                <a:lnTo>
                  <a:pt x="140739" y="571206"/>
                </a:lnTo>
                <a:lnTo>
                  <a:pt x="136619" y="576089"/>
                </a:lnTo>
                <a:lnTo>
                  <a:pt x="135027" y="577914"/>
                </a:lnTo>
                <a:lnTo>
                  <a:pt x="131365" y="581371"/>
                </a:lnTo>
                <a:lnTo>
                  <a:pt x="96180" y="596620"/>
                </a:lnTo>
                <a:lnTo>
                  <a:pt x="76307" y="613693"/>
                </a:lnTo>
                <a:lnTo>
                  <a:pt x="75848" y="614101"/>
                </a:lnTo>
                <a:lnTo>
                  <a:pt x="72655" y="614301"/>
                </a:lnTo>
                <a:lnTo>
                  <a:pt x="54598" y="635648"/>
                </a:lnTo>
                <a:lnTo>
                  <a:pt x="53915" y="639306"/>
                </a:lnTo>
                <a:lnTo>
                  <a:pt x="53006" y="643572"/>
                </a:lnTo>
                <a:lnTo>
                  <a:pt x="51864" y="668578"/>
                </a:lnTo>
                <a:lnTo>
                  <a:pt x="53465" y="701507"/>
                </a:lnTo>
                <a:lnTo>
                  <a:pt x="54598" y="712081"/>
                </a:lnTo>
                <a:lnTo>
                  <a:pt x="55975" y="721638"/>
                </a:lnTo>
                <a:lnTo>
                  <a:pt x="57577" y="733828"/>
                </a:lnTo>
                <a:lnTo>
                  <a:pt x="59169" y="742978"/>
                </a:lnTo>
                <a:lnTo>
                  <a:pt x="137995" y="789732"/>
                </a:lnTo>
                <a:lnTo>
                  <a:pt x="170212" y="805791"/>
                </a:lnTo>
                <a:lnTo>
                  <a:pt x="172946" y="806400"/>
                </a:lnTo>
                <a:lnTo>
                  <a:pt x="175924" y="808637"/>
                </a:lnTo>
                <a:lnTo>
                  <a:pt x="187799" y="814938"/>
                </a:lnTo>
                <a:lnTo>
                  <a:pt x="191452" y="815548"/>
                </a:lnTo>
                <a:lnTo>
                  <a:pt x="194655" y="815548"/>
                </a:lnTo>
                <a:lnTo>
                  <a:pt x="221617" y="806400"/>
                </a:lnTo>
                <a:lnTo>
                  <a:pt x="221617" y="804165"/>
                </a:lnTo>
                <a:lnTo>
                  <a:pt x="226412" y="799489"/>
                </a:lnTo>
                <a:lnTo>
                  <a:pt x="226871" y="799286"/>
                </a:lnTo>
                <a:lnTo>
                  <a:pt x="235093" y="794408"/>
                </a:lnTo>
                <a:lnTo>
                  <a:pt x="241265" y="791968"/>
                </a:lnTo>
                <a:lnTo>
                  <a:pt x="242857" y="791968"/>
                </a:lnTo>
                <a:lnTo>
                  <a:pt x="249712" y="782617"/>
                </a:lnTo>
                <a:lnTo>
                  <a:pt x="252681" y="782821"/>
                </a:lnTo>
                <a:lnTo>
                  <a:pt x="255425" y="783837"/>
                </a:lnTo>
                <a:lnTo>
                  <a:pt x="282388" y="804775"/>
                </a:lnTo>
                <a:lnTo>
                  <a:pt x="285132" y="808230"/>
                </a:lnTo>
                <a:lnTo>
                  <a:pt x="286499" y="809247"/>
                </a:lnTo>
                <a:lnTo>
                  <a:pt x="316655" y="810670"/>
                </a:lnTo>
                <a:lnTo>
                  <a:pt x="341107" y="806198"/>
                </a:lnTo>
                <a:lnTo>
                  <a:pt x="346811" y="805181"/>
                </a:lnTo>
                <a:lnTo>
                  <a:pt x="351840" y="804165"/>
                </a:lnTo>
                <a:lnTo>
                  <a:pt x="360755" y="802742"/>
                </a:lnTo>
                <a:lnTo>
                  <a:pt x="362347" y="801318"/>
                </a:lnTo>
                <a:lnTo>
                  <a:pt x="366459" y="798473"/>
                </a:lnTo>
                <a:lnTo>
                  <a:pt x="378568" y="795424"/>
                </a:lnTo>
                <a:lnTo>
                  <a:pt x="379027" y="792578"/>
                </a:lnTo>
                <a:lnTo>
                  <a:pt x="379027" y="792171"/>
                </a:lnTo>
                <a:lnTo>
                  <a:pt x="383138" y="791968"/>
                </a:lnTo>
                <a:lnTo>
                  <a:pt x="385198" y="791968"/>
                </a:lnTo>
                <a:lnTo>
                  <a:pt x="388167" y="792171"/>
                </a:lnTo>
                <a:lnTo>
                  <a:pt x="391820" y="792578"/>
                </a:lnTo>
                <a:lnTo>
                  <a:pt x="406448" y="794611"/>
                </a:lnTo>
                <a:lnTo>
                  <a:pt x="435686" y="797863"/>
                </a:lnTo>
                <a:lnTo>
                  <a:pt x="441633" y="798473"/>
                </a:lnTo>
                <a:lnTo>
                  <a:pt x="446887" y="798879"/>
                </a:lnTo>
                <a:lnTo>
                  <a:pt x="455334" y="799286"/>
                </a:lnTo>
                <a:lnTo>
                  <a:pt x="455793" y="802335"/>
                </a:lnTo>
                <a:lnTo>
                  <a:pt x="456252" y="804165"/>
                </a:lnTo>
                <a:lnTo>
                  <a:pt x="462424" y="808840"/>
                </a:lnTo>
                <a:lnTo>
                  <a:pt x="501945" y="810263"/>
                </a:lnTo>
                <a:lnTo>
                  <a:pt x="506290" y="810060"/>
                </a:lnTo>
                <a:lnTo>
                  <a:pt x="514972" y="795830"/>
                </a:lnTo>
                <a:lnTo>
                  <a:pt x="517940" y="792171"/>
                </a:lnTo>
                <a:lnTo>
                  <a:pt x="518624" y="791968"/>
                </a:lnTo>
                <a:lnTo>
                  <a:pt x="527989" y="776316"/>
                </a:lnTo>
                <a:lnTo>
                  <a:pt x="528907" y="775299"/>
                </a:lnTo>
                <a:lnTo>
                  <a:pt x="531642" y="772453"/>
                </a:lnTo>
                <a:lnTo>
                  <a:pt x="532101" y="771030"/>
                </a:lnTo>
                <a:lnTo>
                  <a:pt x="543067" y="759647"/>
                </a:lnTo>
                <a:lnTo>
                  <a:pt x="547637" y="755378"/>
                </a:lnTo>
                <a:lnTo>
                  <a:pt x="548780" y="751923"/>
                </a:lnTo>
                <a:lnTo>
                  <a:pt x="548780" y="749483"/>
                </a:lnTo>
                <a:lnTo>
                  <a:pt x="552891" y="748466"/>
                </a:lnTo>
                <a:lnTo>
                  <a:pt x="566377" y="725296"/>
                </a:lnTo>
                <a:lnTo>
                  <a:pt x="571172" y="718588"/>
                </a:lnTo>
                <a:lnTo>
                  <a:pt x="574141" y="714722"/>
                </a:lnTo>
                <a:lnTo>
                  <a:pt x="575059" y="712689"/>
                </a:lnTo>
                <a:lnTo>
                  <a:pt x="575283" y="712281"/>
                </a:lnTo>
                <a:lnTo>
                  <a:pt x="585566" y="677527"/>
                </a:lnTo>
                <a:lnTo>
                  <a:pt x="586475" y="674069"/>
                </a:lnTo>
                <a:lnTo>
                  <a:pt x="586709" y="671019"/>
                </a:lnTo>
                <a:lnTo>
                  <a:pt x="586709" y="667969"/>
                </a:lnTo>
                <a:lnTo>
                  <a:pt x="582363" y="664103"/>
                </a:lnTo>
                <a:lnTo>
                  <a:pt x="594473" y="622025"/>
                </a:lnTo>
                <a:lnTo>
                  <a:pt x="596533" y="615317"/>
                </a:lnTo>
                <a:lnTo>
                  <a:pt x="614580" y="572431"/>
                </a:lnTo>
                <a:lnTo>
                  <a:pt x="617324" y="565107"/>
                </a:lnTo>
                <a:lnTo>
                  <a:pt x="625087" y="531369"/>
                </a:lnTo>
                <a:lnTo>
                  <a:pt x="623945" y="530961"/>
                </a:lnTo>
                <a:lnTo>
                  <a:pt x="620751" y="520995"/>
                </a:lnTo>
                <a:lnTo>
                  <a:pt x="618691" y="506364"/>
                </a:lnTo>
                <a:lnTo>
                  <a:pt x="617089" y="501889"/>
                </a:lnTo>
                <a:lnTo>
                  <a:pt x="612529" y="495182"/>
                </a:lnTo>
                <a:lnTo>
                  <a:pt x="612070" y="494773"/>
                </a:lnTo>
                <a:lnTo>
                  <a:pt x="608867" y="490707"/>
                </a:lnTo>
                <a:lnTo>
                  <a:pt x="603613" y="479934"/>
                </a:lnTo>
                <a:lnTo>
                  <a:pt x="593330" y="450662"/>
                </a:lnTo>
                <a:lnTo>
                  <a:pt x="591279" y="437855"/>
                </a:lnTo>
                <a:lnTo>
                  <a:pt x="591738" y="434406"/>
                </a:lnTo>
                <a:lnTo>
                  <a:pt x="592187" y="432573"/>
                </a:lnTo>
                <a:lnTo>
                  <a:pt x="593330" y="430540"/>
                </a:lnTo>
                <a:lnTo>
                  <a:pt x="602246" y="419358"/>
                </a:lnTo>
                <a:lnTo>
                  <a:pt x="604756" y="416716"/>
                </a:lnTo>
                <a:lnTo>
                  <a:pt x="610927" y="404926"/>
                </a:lnTo>
                <a:lnTo>
                  <a:pt x="620292" y="394152"/>
                </a:lnTo>
                <a:lnTo>
                  <a:pt x="620976" y="392727"/>
                </a:lnTo>
                <a:lnTo>
                  <a:pt x="624404" y="377079"/>
                </a:lnTo>
                <a:lnTo>
                  <a:pt x="637880" y="338859"/>
                </a:lnTo>
                <a:lnTo>
                  <a:pt x="645194" y="326052"/>
                </a:lnTo>
                <a:lnTo>
                  <a:pt x="646337" y="323819"/>
                </a:lnTo>
                <a:lnTo>
                  <a:pt x="649540" y="320361"/>
                </a:lnTo>
                <a:lnTo>
                  <a:pt x="652509" y="318736"/>
                </a:lnTo>
                <a:lnTo>
                  <a:pt x="655243" y="316911"/>
                </a:lnTo>
                <a:lnTo>
                  <a:pt x="671698" y="311012"/>
                </a:lnTo>
                <a:lnTo>
                  <a:pt x="674442" y="310604"/>
                </a:lnTo>
                <a:lnTo>
                  <a:pt x="676268" y="309387"/>
                </a:lnTo>
                <a:lnTo>
                  <a:pt x="676493" y="307554"/>
                </a:lnTo>
                <a:lnTo>
                  <a:pt x="677411" y="292714"/>
                </a:lnTo>
                <a:lnTo>
                  <a:pt x="681063" y="265884"/>
                </a:lnTo>
                <a:lnTo>
                  <a:pt x="687693" y="241496"/>
                </a:lnTo>
                <a:lnTo>
                  <a:pt x="693406" y="232547"/>
                </a:lnTo>
                <a:lnTo>
                  <a:pt x="696141" y="231122"/>
                </a:lnTo>
                <a:lnTo>
                  <a:pt x="697742" y="230722"/>
                </a:lnTo>
                <a:lnTo>
                  <a:pt x="713279" y="184977"/>
                </a:lnTo>
                <a:lnTo>
                  <a:pt x="712361" y="183153"/>
                </a:lnTo>
                <a:lnTo>
                  <a:pt x="701854" y="176645"/>
                </a:lnTo>
                <a:lnTo>
                  <a:pt x="701854" y="173187"/>
                </a:lnTo>
                <a:lnTo>
                  <a:pt x="693406" y="168921"/>
                </a:lnTo>
                <a:lnTo>
                  <a:pt x="690887" y="168513"/>
                </a:lnTo>
                <a:lnTo>
                  <a:pt x="690428" y="168921"/>
                </a:lnTo>
                <a:lnTo>
                  <a:pt x="689286" y="170754"/>
                </a:lnTo>
                <a:lnTo>
                  <a:pt x="688377" y="173804"/>
                </a:lnTo>
                <a:lnTo>
                  <a:pt x="685174" y="173804"/>
                </a:lnTo>
                <a:lnTo>
                  <a:pt x="684725" y="170954"/>
                </a:lnTo>
                <a:lnTo>
                  <a:pt x="670555" y="161397"/>
                </a:lnTo>
                <a:lnTo>
                  <a:pt x="656161" y="159980"/>
                </a:lnTo>
                <a:lnTo>
                  <a:pt x="653651" y="160180"/>
                </a:lnTo>
                <a:lnTo>
                  <a:pt x="651366" y="161397"/>
                </a:lnTo>
                <a:lnTo>
                  <a:pt x="646337" y="163430"/>
                </a:lnTo>
                <a:lnTo>
                  <a:pt x="646337" y="164446"/>
                </a:lnTo>
                <a:lnTo>
                  <a:pt x="646796" y="167296"/>
                </a:lnTo>
                <a:lnTo>
                  <a:pt x="646337" y="168513"/>
                </a:lnTo>
                <a:lnTo>
                  <a:pt x="643827" y="169329"/>
                </a:lnTo>
                <a:lnTo>
                  <a:pt x="638114" y="176645"/>
                </a:lnTo>
                <a:lnTo>
                  <a:pt x="636513" y="176853"/>
                </a:lnTo>
                <a:lnTo>
                  <a:pt x="634228" y="177662"/>
                </a:lnTo>
                <a:lnTo>
                  <a:pt x="630800" y="198401"/>
                </a:lnTo>
                <a:lnTo>
                  <a:pt x="632177" y="209983"/>
                </a:lnTo>
                <a:lnTo>
                  <a:pt x="632401" y="213441"/>
                </a:lnTo>
                <a:lnTo>
                  <a:pt x="631718" y="218315"/>
                </a:lnTo>
                <a:lnTo>
                  <a:pt x="631718" y="218932"/>
                </a:lnTo>
                <a:lnTo>
                  <a:pt x="629658" y="221365"/>
                </a:lnTo>
                <a:lnTo>
                  <a:pt x="628056" y="223806"/>
                </a:lnTo>
                <a:lnTo>
                  <a:pt x="625087" y="223806"/>
                </a:lnTo>
                <a:lnTo>
                  <a:pt x="608408" y="241895"/>
                </a:lnTo>
                <a:lnTo>
                  <a:pt x="599961" y="257144"/>
                </a:lnTo>
                <a:lnTo>
                  <a:pt x="599043" y="258160"/>
                </a:lnTo>
                <a:lnTo>
                  <a:pt x="596992" y="259585"/>
                </a:lnTo>
                <a:lnTo>
                  <a:pt x="589678" y="279099"/>
                </a:lnTo>
                <a:lnTo>
                  <a:pt x="585107" y="284382"/>
                </a:lnTo>
                <a:lnTo>
                  <a:pt x="583965" y="284990"/>
                </a:lnTo>
                <a:lnTo>
                  <a:pt x="582598" y="288857"/>
                </a:lnTo>
                <a:lnTo>
                  <a:pt x="565918" y="314262"/>
                </a:lnTo>
                <a:lnTo>
                  <a:pt x="544669" y="350649"/>
                </a:lnTo>
                <a:lnTo>
                  <a:pt x="535762" y="370163"/>
                </a:lnTo>
                <a:lnTo>
                  <a:pt x="533243" y="372813"/>
                </a:lnTo>
                <a:lnTo>
                  <a:pt x="532101" y="374230"/>
                </a:lnTo>
                <a:lnTo>
                  <a:pt x="527530" y="379112"/>
                </a:lnTo>
                <a:lnTo>
                  <a:pt x="526847" y="379521"/>
                </a:lnTo>
                <a:lnTo>
                  <a:pt x="511993" y="382362"/>
                </a:lnTo>
                <a:lnTo>
                  <a:pt x="499435" y="384803"/>
                </a:lnTo>
                <a:lnTo>
                  <a:pt x="479553" y="388461"/>
                </a:lnTo>
                <a:lnTo>
                  <a:pt x="468820" y="390294"/>
                </a:lnTo>
                <a:lnTo>
                  <a:pt x="423127" y="394760"/>
                </a:lnTo>
                <a:lnTo>
                  <a:pt x="417415" y="394152"/>
                </a:lnTo>
                <a:lnTo>
                  <a:pt x="384740" y="386836"/>
                </a:lnTo>
                <a:lnTo>
                  <a:pt x="378568" y="387245"/>
                </a:lnTo>
                <a:lnTo>
                  <a:pt x="371722" y="390294"/>
                </a:lnTo>
                <a:lnTo>
                  <a:pt x="369662" y="394760"/>
                </a:lnTo>
                <a:lnTo>
                  <a:pt x="366459" y="394760"/>
                </a:lnTo>
                <a:lnTo>
                  <a:pt x="344301" y="386020"/>
                </a:lnTo>
                <a:lnTo>
                  <a:pt x="342016" y="385412"/>
                </a:lnTo>
                <a:lnTo>
                  <a:pt x="293813" y="382970"/>
                </a:lnTo>
                <a:lnTo>
                  <a:pt x="293813" y="381554"/>
                </a:lnTo>
                <a:lnTo>
                  <a:pt x="288100" y="379521"/>
                </a:lnTo>
                <a:lnTo>
                  <a:pt x="254966" y="368747"/>
                </a:lnTo>
                <a:lnTo>
                  <a:pt x="210875" y="354107"/>
                </a:lnTo>
                <a:lnTo>
                  <a:pt x="208824" y="354107"/>
                </a:lnTo>
                <a:lnTo>
                  <a:pt x="208131" y="350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33589" y="1615370"/>
            <a:ext cx="134343" cy="110586"/>
          </a:xfrm>
          <a:custGeom>
            <a:avLst/>
            <a:gdLst/>
            <a:ahLst/>
            <a:cxnLst/>
            <a:rect l="l" t="t" r="r" b="b"/>
            <a:pathLst>
              <a:path w="134343" h="110586">
                <a:moveTo>
                  <a:pt x="114236" y="21547"/>
                </a:moveTo>
                <a:lnTo>
                  <a:pt x="111717" y="21547"/>
                </a:lnTo>
                <a:lnTo>
                  <a:pt x="109666" y="20330"/>
                </a:lnTo>
                <a:lnTo>
                  <a:pt x="109666" y="18097"/>
                </a:lnTo>
                <a:lnTo>
                  <a:pt x="105779" y="18097"/>
                </a:lnTo>
                <a:lnTo>
                  <a:pt x="82477" y="13215"/>
                </a:lnTo>
                <a:lnTo>
                  <a:pt x="79507" y="13015"/>
                </a:lnTo>
                <a:lnTo>
                  <a:pt x="68997" y="7324"/>
                </a:lnTo>
                <a:lnTo>
                  <a:pt x="68083" y="7115"/>
                </a:lnTo>
                <a:lnTo>
                  <a:pt x="63743" y="3257"/>
                </a:lnTo>
                <a:lnTo>
                  <a:pt x="51862" y="0"/>
                </a:lnTo>
                <a:lnTo>
                  <a:pt x="41581" y="816"/>
                </a:lnTo>
                <a:lnTo>
                  <a:pt x="37240" y="1224"/>
                </a:lnTo>
                <a:lnTo>
                  <a:pt x="25359" y="2849"/>
                </a:lnTo>
                <a:lnTo>
                  <a:pt x="16221" y="5291"/>
                </a:lnTo>
                <a:lnTo>
                  <a:pt x="13479" y="6307"/>
                </a:lnTo>
                <a:lnTo>
                  <a:pt x="456" y="18906"/>
                </a:lnTo>
                <a:lnTo>
                  <a:pt x="0" y="21547"/>
                </a:lnTo>
                <a:lnTo>
                  <a:pt x="1142" y="28254"/>
                </a:lnTo>
                <a:lnTo>
                  <a:pt x="21247" y="57126"/>
                </a:lnTo>
                <a:lnTo>
                  <a:pt x="35412" y="73791"/>
                </a:lnTo>
                <a:lnTo>
                  <a:pt x="37469" y="76840"/>
                </a:lnTo>
                <a:lnTo>
                  <a:pt x="40895" y="82331"/>
                </a:lnTo>
                <a:lnTo>
                  <a:pt x="42038" y="87006"/>
                </a:lnTo>
                <a:lnTo>
                  <a:pt x="42952" y="87006"/>
                </a:lnTo>
                <a:lnTo>
                  <a:pt x="60315" y="94930"/>
                </a:lnTo>
                <a:lnTo>
                  <a:pt x="61686" y="95546"/>
                </a:lnTo>
                <a:lnTo>
                  <a:pt x="69683" y="98796"/>
                </a:lnTo>
                <a:lnTo>
                  <a:pt x="95955" y="109978"/>
                </a:lnTo>
                <a:lnTo>
                  <a:pt x="99158" y="110586"/>
                </a:lnTo>
                <a:lnTo>
                  <a:pt x="126111" y="109570"/>
                </a:lnTo>
                <a:lnTo>
                  <a:pt x="130915" y="108553"/>
                </a:lnTo>
                <a:lnTo>
                  <a:pt x="134343" y="88431"/>
                </a:lnTo>
                <a:lnTo>
                  <a:pt x="132741" y="73791"/>
                </a:lnTo>
                <a:lnTo>
                  <a:pt x="131824" y="66475"/>
                </a:lnTo>
                <a:lnTo>
                  <a:pt x="131365" y="60176"/>
                </a:lnTo>
                <a:lnTo>
                  <a:pt x="130915" y="54276"/>
                </a:lnTo>
                <a:lnTo>
                  <a:pt x="126570" y="52243"/>
                </a:lnTo>
                <a:lnTo>
                  <a:pt x="126570" y="47369"/>
                </a:lnTo>
                <a:lnTo>
                  <a:pt x="127029" y="43503"/>
                </a:lnTo>
                <a:lnTo>
                  <a:pt x="126570" y="43094"/>
                </a:lnTo>
                <a:lnTo>
                  <a:pt x="117888" y="29679"/>
                </a:lnTo>
                <a:lnTo>
                  <a:pt x="114236" y="22363"/>
                </a:lnTo>
                <a:lnTo>
                  <a:pt x="114236" y="21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91509" y="1133803"/>
            <a:ext cx="117888" cy="375254"/>
          </a:xfrm>
          <a:custGeom>
            <a:avLst/>
            <a:gdLst/>
            <a:ahLst/>
            <a:cxnLst/>
            <a:rect l="l" t="t" r="r" b="b"/>
            <a:pathLst>
              <a:path w="117888" h="375254">
                <a:moveTo>
                  <a:pt x="117888" y="206533"/>
                </a:moveTo>
                <a:lnTo>
                  <a:pt x="117429" y="183561"/>
                </a:lnTo>
                <a:lnTo>
                  <a:pt x="116521" y="160597"/>
                </a:lnTo>
                <a:lnTo>
                  <a:pt x="115378" y="137416"/>
                </a:lnTo>
                <a:lnTo>
                  <a:pt x="114236" y="115061"/>
                </a:lnTo>
                <a:lnTo>
                  <a:pt x="112634" y="93305"/>
                </a:lnTo>
                <a:lnTo>
                  <a:pt x="111717" y="82531"/>
                </a:lnTo>
                <a:lnTo>
                  <a:pt x="111267" y="72374"/>
                </a:lnTo>
                <a:lnTo>
                  <a:pt x="110583" y="62209"/>
                </a:lnTo>
                <a:lnTo>
                  <a:pt x="110125" y="52652"/>
                </a:lnTo>
                <a:lnTo>
                  <a:pt x="109207" y="43503"/>
                </a:lnTo>
                <a:lnTo>
                  <a:pt x="109207" y="34562"/>
                </a:lnTo>
                <a:lnTo>
                  <a:pt x="108982" y="18081"/>
                </a:lnTo>
                <a:lnTo>
                  <a:pt x="107156" y="18081"/>
                </a:lnTo>
                <a:lnTo>
                  <a:pt x="104871" y="17914"/>
                </a:lnTo>
                <a:lnTo>
                  <a:pt x="104412" y="14664"/>
                </a:lnTo>
                <a:lnTo>
                  <a:pt x="103953" y="14664"/>
                </a:lnTo>
                <a:lnTo>
                  <a:pt x="51630" y="0"/>
                </a:lnTo>
                <a:lnTo>
                  <a:pt x="40663" y="1249"/>
                </a:lnTo>
                <a:lnTo>
                  <a:pt x="36552" y="7332"/>
                </a:lnTo>
                <a:lnTo>
                  <a:pt x="28104" y="12165"/>
                </a:lnTo>
                <a:lnTo>
                  <a:pt x="27645" y="13998"/>
                </a:lnTo>
                <a:lnTo>
                  <a:pt x="27645" y="14414"/>
                </a:lnTo>
                <a:lnTo>
                  <a:pt x="19423" y="21997"/>
                </a:lnTo>
                <a:lnTo>
                  <a:pt x="15536" y="27246"/>
                </a:lnTo>
                <a:lnTo>
                  <a:pt x="15761" y="30296"/>
                </a:lnTo>
                <a:lnTo>
                  <a:pt x="15536" y="31104"/>
                </a:lnTo>
                <a:lnTo>
                  <a:pt x="10966" y="36187"/>
                </a:lnTo>
                <a:lnTo>
                  <a:pt x="5937" y="46352"/>
                </a:lnTo>
                <a:lnTo>
                  <a:pt x="5712" y="51227"/>
                </a:lnTo>
                <a:lnTo>
                  <a:pt x="5253" y="56309"/>
                </a:lnTo>
                <a:lnTo>
                  <a:pt x="5253" y="81115"/>
                </a:lnTo>
                <a:lnTo>
                  <a:pt x="5712" y="87414"/>
                </a:lnTo>
                <a:lnTo>
                  <a:pt x="6396" y="97779"/>
                </a:lnTo>
                <a:lnTo>
                  <a:pt x="6396" y="104079"/>
                </a:lnTo>
                <a:lnTo>
                  <a:pt x="6855" y="105304"/>
                </a:lnTo>
                <a:lnTo>
                  <a:pt x="6855" y="122376"/>
                </a:lnTo>
                <a:lnTo>
                  <a:pt x="6396" y="136200"/>
                </a:lnTo>
                <a:lnTo>
                  <a:pt x="5937" y="149415"/>
                </a:lnTo>
                <a:lnTo>
                  <a:pt x="5253" y="162422"/>
                </a:lnTo>
                <a:lnTo>
                  <a:pt x="4345" y="174620"/>
                </a:lnTo>
                <a:lnTo>
                  <a:pt x="3652" y="186610"/>
                </a:lnTo>
                <a:lnTo>
                  <a:pt x="2743" y="198401"/>
                </a:lnTo>
                <a:lnTo>
                  <a:pt x="2060" y="209991"/>
                </a:lnTo>
                <a:lnTo>
                  <a:pt x="683" y="232963"/>
                </a:lnTo>
                <a:lnTo>
                  <a:pt x="224" y="243937"/>
                </a:lnTo>
                <a:lnTo>
                  <a:pt x="0" y="255527"/>
                </a:lnTo>
                <a:lnTo>
                  <a:pt x="224" y="266909"/>
                </a:lnTo>
                <a:lnTo>
                  <a:pt x="683" y="278699"/>
                </a:lnTo>
                <a:lnTo>
                  <a:pt x="2060" y="290898"/>
                </a:lnTo>
                <a:lnTo>
                  <a:pt x="3202" y="303496"/>
                </a:lnTo>
                <a:lnTo>
                  <a:pt x="4111" y="308379"/>
                </a:lnTo>
                <a:lnTo>
                  <a:pt x="5712" y="313054"/>
                </a:lnTo>
                <a:lnTo>
                  <a:pt x="7763" y="317928"/>
                </a:lnTo>
                <a:lnTo>
                  <a:pt x="36327" y="366922"/>
                </a:lnTo>
                <a:lnTo>
                  <a:pt x="36552" y="369364"/>
                </a:lnTo>
                <a:lnTo>
                  <a:pt x="37928" y="369364"/>
                </a:lnTo>
                <a:lnTo>
                  <a:pt x="40214" y="369763"/>
                </a:lnTo>
                <a:lnTo>
                  <a:pt x="42265" y="374238"/>
                </a:lnTo>
                <a:lnTo>
                  <a:pt x="44091" y="375254"/>
                </a:lnTo>
                <a:lnTo>
                  <a:pt x="57118" y="374038"/>
                </a:lnTo>
                <a:lnTo>
                  <a:pt x="61913" y="372813"/>
                </a:lnTo>
                <a:lnTo>
                  <a:pt x="67625" y="363264"/>
                </a:lnTo>
                <a:lnTo>
                  <a:pt x="69227" y="362448"/>
                </a:lnTo>
                <a:lnTo>
                  <a:pt x="79959" y="349233"/>
                </a:lnTo>
                <a:lnTo>
                  <a:pt x="89793" y="342325"/>
                </a:lnTo>
                <a:lnTo>
                  <a:pt x="90926" y="341309"/>
                </a:lnTo>
                <a:lnTo>
                  <a:pt x="92986" y="313054"/>
                </a:lnTo>
                <a:lnTo>
                  <a:pt x="110583" y="291506"/>
                </a:lnTo>
                <a:lnTo>
                  <a:pt x="110125" y="269750"/>
                </a:lnTo>
                <a:lnTo>
                  <a:pt x="116287" y="251053"/>
                </a:lnTo>
                <a:lnTo>
                  <a:pt x="117429" y="229097"/>
                </a:lnTo>
                <a:lnTo>
                  <a:pt x="117888" y="206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77206" y="1089058"/>
            <a:ext cx="135935" cy="365522"/>
          </a:xfrm>
          <a:custGeom>
            <a:avLst/>
            <a:gdLst/>
            <a:ahLst/>
            <a:cxnLst/>
            <a:rect l="l" t="t" r="r" b="b"/>
            <a:pathLst>
              <a:path w="135935" h="365522">
                <a:moveTo>
                  <a:pt x="106463" y="363489"/>
                </a:moveTo>
                <a:lnTo>
                  <a:pt x="106463" y="360640"/>
                </a:lnTo>
                <a:lnTo>
                  <a:pt x="107605" y="359623"/>
                </a:lnTo>
                <a:lnTo>
                  <a:pt x="114236" y="358606"/>
                </a:lnTo>
                <a:lnTo>
                  <a:pt x="114695" y="356173"/>
                </a:lnTo>
                <a:lnTo>
                  <a:pt x="120857" y="337467"/>
                </a:lnTo>
                <a:lnTo>
                  <a:pt x="123601" y="307179"/>
                </a:lnTo>
                <a:lnTo>
                  <a:pt x="124060" y="289498"/>
                </a:lnTo>
                <a:lnTo>
                  <a:pt x="123601" y="281157"/>
                </a:lnTo>
                <a:lnTo>
                  <a:pt x="114695" y="252294"/>
                </a:lnTo>
                <a:lnTo>
                  <a:pt x="114236" y="245995"/>
                </a:lnTo>
                <a:lnTo>
                  <a:pt x="114236" y="239487"/>
                </a:lnTo>
                <a:lnTo>
                  <a:pt x="117205" y="224856"/>
                </a:lnTo>
                <a:lnTo>
                  <a:pt x="127712" y="216515"/>
                </a:lnTo>
                <a:lnTo>
                  <a:pt x="129314" y="215099"/>
                </a:lnTo>
                <a:lnTo>
                  <a:pt x="131824" y="212249"/>
                </a:lnTo>
                <a:lnTo>
                  <a:pt x="135935" y="202492"/>
                </a:lnTo>
                <a:lnTo>
                  <a:pt x="135027" y="193951"/>
                </a:lnTo>
                <a:lnTo>
                  <a:pt x="133884" y="184811"/>
                </a:lnTo>
                <a:lnTo>
                  <a:pt x="132283" y="175453"/>
                </a:lnTo>
                <a:lnTo>
                  <a:pt x="130456" y="166513"/>
                </a:lnTo>
                <a:lnTo>
                  <a:pt x="111033" y="66325"/>
                </a:lnTo>
                <a:lnTo>
                  <a:pt x="110574" y="55326"/>
                </a:lnTo>
                <a:lnTo>
                  <a:pt x="108523" y="46994"/>
                </a:lnTo>
                <a:lnTo>
                  <a:pt x="107605" y="44161"/>
                </a:lnTo>
                <a:lnTo>
                  <a:pt x="103728" y="32746"/>
                </a:lnTo>
                <a:lnTo>
                  <a:pt x="101668" y="27913"/>
                </a:lnTo>
                <a:lnTo>
                  <a:pt x="92303" y="19164"/>
                </a:lnTo>
                <a:lnTo>
                  <a:pt x="42898" y="67"/>
                </a:lnTo>
                <a:lnTo>
                  <a:pt x="38250" y="67"/>
                </a:lnTo>
                <a:lnTo>
                  <a:pt x="36327" y="1083"/>
                </a:lnTo>
                <a:lnTo>
                  <a:pt x="29696" y="8748"/>
                </a:lnTo>
                <a:lnTo>
                  <a:pt x="29696" y="12248"/>
                </a:lnTo>
                <a:lnTo>
                  <a:pt x="25585" y="16081"/>
                </a:lnTo>
                <a:lnTo>
                  <a:pt x="21249" y="19580"/>
                </a:lnTo>
                <a:lnTo>
                  <a:pt x="19872" y="19747"/>
                </a:lnTo>
                <a:lnTo>
                  <a:pt x="15536" y="25413"/>
                </a:lnTo>
                <a:lnTo>
                  <a:pt x="11884" y="36245"/>
                </a:lnTo>
                <a:lnTo>
                  <a:pt x="10966" y="36828"/>
                </a:lnTo>
                <a:lnTo>
                  <a:pt x="8456" y="41328"/>
                </a:lnTo>
                <a:lnTo>
                  <a:pt x="5253" y="42078"/>
                </a:lnTo>
                <a:lnTo>
                  <a:pt x="2060" y="45577"/>
                </a:lnTo>
                <a:lnTo>
                  <a:pt x="0" y="61825"/>
                </a:lnTo>
                <a:lnTo>
                  <a:pt x="458" y="67716"/>
                </a:lnTo>
                <a:lnTo>
                  <a:pt x="3652" y="86622"/>
                </a:lnTo>
                <a:lnTo>
                  <a:pt x="4794" y="92522"/>
                </a:lnTo>
                <a:lnTo>
                  <a:pt x="6171" y="97604"/>
                </a:lnTo>
                <a:lnTo>
                  <a:pt x="7763" y="104512"/>
                </a:lnTo>
                <a:lnTo>
                  <a:pt x="8456" y="108378"/>
                </a:lnTo>
                <a:lnTo>
                  <a:pt x="8906" y="110811"/>
                </a:lnTo>
                <a:lnTo>
                  <a:pt x="10507" y="118135"/>
                </a:lnTo>
                <a:lnTo>
                  <a:pt x="11884" y="125043"/>
                </a:lnTo>
                <a:lnTo>
                  <a:pt x="13026" y="132359"/>
                </a:lnTo>
                <a:lnTo>
                  <a:pt x="14160" y="140083"/>
                </a:lnTo>
                <a:lnTo>
                  <a:pt x="17138" y="155739"/>
                </a:lnTo>
                <a:lnTo>
                  <a:pt x="20790" y="171387"/>
                </a:lnTo>
                <a:lnTo>
                  <a:pt x="22851" y="178911"/>
                </a:lnTo>
                <a:lnTo>
                  <a:pt x="25360" y="186635"/>
                </a:lnTo>
                <a:lnTo>
                  <a:pt x="34267" y="206758"/>
                </a:lnTo>
                <a:lnTo>
                  <a:pt x="46835" y="222006"/>
                </a:lnTo>
                <a:lnTo>
                  <a:pt x="48436" y="223431"/>
                </a:lnTo>
                <a:lnTo>
                  <a:pt x="58260" y="232172"/>
                </a:lnTo>
                <a:lnTo>
                  <a:pt x="73113" y="246403"/>
                </a:lnTo>
                <a:lnTo>
                  <a:pt x="80418" y="256160"/>
                </a:lnTo>
                <a:lnTo>
                  <a:pt x="81102" y="258593"/>
                </a:lnTo>
                <a:lnTo>
                  <a:pt x="76307" y="263476"/>
                </a:lnTo>
                <a:lnTo>
                  <a:pt x="70594" y="265509"/>
                </a:lnTo>
                <a:lnTo>
                  <a:pt x="63739" y="275266"/>
                </a:lnTo>
                <a:lnTo>
                  <a:pt x="55516" y="283807"/>
                </a:lnTo>
                <a:lnTo>
                  <a:pt x="65799" y="340925"/>
                </a:lnTo>
                <a:lnTo>
                  <a:pt x="67401" y="346008"/>
                </a:lnTo>
                <a:lnTo>
                  <a:pt x="86815" y="364914"/>
                </a:lnTo>
                <a:lnTo>
                  <a:pt x="88641" y="365522"/>
                </a:lnTo>
                <a:lnTo>
                  <a:pt x="106463" y="36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52819" y="1163447"/>
            <a:ext cx="710564" cy="817244"/>
          </a:xfrm>
          <a:custGeom>
            <a:avLst/>
            <a:gdLst/>
            <a:ahLst/>
            <a:cxnLst/>
            <a:rect l="l" t="t" r="r" b="b"/>
            <a:pathLst>
              <a:path w="710564" h="817244">
                <a:moveTo>
                  <a:pt x="17017" y="231648"/>
                </a:moveTo>
                <a:lnTo>
                  <a:pt x="19811" y="233172"/>
                </a:lnTo>
                <a:lnTo>
                  <a:pt x="25273" y="242188"/>
                </a:lnTo>
                <a:lnTo>
                  <a:pt x="32003" y="266573"/>
                </a:lnTo>
                <a:lnTo>
                  <a:pt x="35559" y="293242"/>
                </a:lnTo>
                <a:lnTo>
                  <a:pt x="36322" y="308228"/>
                </a:lnTo>
                <a:lnTo>
                  <a:pt x="36702" y="311403"/>
                </a:lnTo>
                <a:lnTo>
                  <a:pt x="38353" y="311403"/>
                </a:lnTo>
                <a:lnTo>
                  <a:pt x="41528" y="311912"/>
                </a:lnTo>
                <a:lnTo>
                  <a:pt x="57657" y="317626"/>
                </a:lnTo>
                <a:lnTo>
                  <a:pt x="60451" y="319531"/>
                </a:lnTo>
                <a:lnTo>
                  <a:pt x="63246" y="321310"/>
                </a:lnTo>
                <a:lnTo>
                  <a:pt x="66421" y="324738"/>
                </a:lnTo>
                <a:lnTo>
                  <a:pt x="67563" y="326898"/>
                </a:lnTo>
                <a:lnTo>
                  <a:pt x="75056" y="339725"/>
                </a:lnTo>
                <a:lnTo>
                  <a:pt x="88519" y="377951"/>
                </a:lnTo>
                <a:lnTo>
                  <a:pt x="91694" y="393700"/>
                </a:lnTo>
                <a:lnTo>
                  <a:pt x="92455" y="395097"/>
                </a:lnTo>
                <a:lnTo>
                  <a:pt x="101980" y="405764"/>
                </a:lnTo>
                <a:lnTo>
                  <a:pt x="107950" y="417575"/>
                </a:lnTo>
                <a:lnTo>
                  <a:pt x="110362" y="420497"/>
                </a:lnTo>
                <a:lnTo>
                  <a:pt x="119379" y="431545"/>
                </a:lnTo>
                <a:lnTo>
                  <a:pt x="121030" y="435482"/>
                </a:lnTo>
                <a:lnTo>
                  <a:pt x="121411" y="438785"/>
                </a:lnTo>
                <a:lnTo>
                  <a:pt x="119379" y="451738"/>
                </a:lnTo>
                <a:lnTo>
                  <a:pt x="109092" y="481075"/>
                </a:lnTo>
                <a:lnTo>
                  <a:pt x="104012" y="491870"/>
                </a:lnTo>
                <a:lnTo>
                  <a:pt x="100837" y="496062"/>
                </a:lnTo>
                <a:lnTo>
                  <a:pt x="100456" y="496315"/>
                </a:lnTo>
                <a:lnTo>
                  <a:pt x="95630" y="503047"/>
                </a:lnTo>
                <a:lnTo>
                  <a:pt x="94106" y="507618"/>
                </a:lnTo>
                <a:lnTo>
                  <a:pt x="92075" y="522224"/>
                </a:lnTo>
                <a:lnTo>
                  <a:pt x="88900" y="532256"/>
                </a:lnTo>
                <a:lnTo>
                  <a:pt x="87756" y="532511"/>
                </a:lnTo>
                <a:lnTo>
                  <a:pt x="95250" y="566292"/>
                </a:lnTo>
                <a:lnTo>
                  <a:pt x="98425" y="573658"/>
                </a:lnTo>
                <a:lnTo>
                  <a:pt x="116204" y="616965"/>
                </a:lnTo>
                <a:lnTo>
                  <a:pt x="118236" y="623442"/>
                </a:lnTo>
                <a:lnTo>
                  <a:pt x="130428" y="665733"/>
                </a:lnTo>
                <a:lnTo>
                  <a:pt x="125729" y="669416"/>
                </a:lnTo>
                <a:lnTo>
                  <a:pt x="125729" y="672464"/>
                </a:lnTo>
                <a:lnTo>
                  <a:pt x="126491" y="675639"/>
                </a:lnTo>
                <a:lnTo>
                  <a:pt x="127253" y="679068"/>
                </a:lnTo>
                <a:lnTo>
                  <a:pt x="137159" y="713993"/>
                </a:lnTo>
                <a:lnTo>
                  <a:pt x="138429" y="716279"/>
                </a:lnTo>
                <a:lnTo>
                  <a:pt x="141604" y="720216"/>
                </a:lnTo>
                <a:lnTo>
                  <a:pt x="146303" y="726820"/>
                </a:lnTo>
                <a:lnTo>
                  <a:pt x="159765" y="750188"/>
                </a:lnTo>
                <a:lnTo>
                  <a:pt x="163702" y="751204"/>
                </a:lnTo>
                <a:lnTo>
                  <a:pt x="163702" y="753872"/>
                </a:lnTo>
                <a:lnTo>
                  <a:pt x="164846" y="757301"/>
                </a:lnTo>
                <a:lnTo>
                  <a:pt x="169672" y="761491"/>
                </a:lnTo>
                <a:lnTo>
                  <a:pt x="180339" y="772922"/>
                </a:lnTo>
                <a:lnTo>
                  <a:pt x="180721" y="774318"/>
                </a:lnTo>
                <a:lnTo>
                  <a:pt x="183896" y="776858"/>
                </a:lnTo>
                <a:lnTo>
                  <a:pt x="184657" y="778001"/>
                </a:lnTo>
                <a:lnTo>
                  <a:pt x="193801" y="793750"/>
                </a:lnTo>
                <a:lnTo>
                  <a:pt x="194563" y="794257"/>
                </a:lnTo>
                <a:lnTo>
                  <a:pt x="197738" y="797687"/>
                </a:lnTo>
                <a:lnTo>
                  <a:pt x="205994" y="811783"/>
                </a:lnTo>
                <a:lnTo>
                  <a:pt x="210311" y="812291"/>
                </a:lnTo>
                <a:lnTo>
                  <a:pt x="249935" y="810767"/>
                </a:lnTo>
                <a:lnTo>
                  <a:pt x="256285" y="806068"/>
                </a:lnTo>
                <a:lnTo>
                  <a:pt x="257048" y="802893"/>
                </a:lnTo>
                <a:lnTo>
                  <a:pt x="257048" y="800988"/>
                </a:lnTo>
                <a:lnTo>
                  <a:pt x="265302" y="800735"/>
                </a:lnTo>
                <a:lnTo>
                  <a:pt x="270890" y="800226"/>
                </a:lnTo>
                <a:lnTo>
                  <a:pt x="276351" y="799718"/>
                </a:lnTo>
                <a:lnTo>
                  <a:pt x="305688" y="796543"/>
                </a:lnTo>
                <a:lnTo>
                  <a:pt x="320294" y="794512"/>
                </a:lnTo>
                <a:lnTo>
                  <a:pt x="323850" y="794257"/>
                </a:lnTo>
                <a:lnTo>
                  <a:pt x="327025" y="793750"/>
                </a:lnTo>
                <a:lnTo>
                  <a:pt x="329056" y="793750"/>
                </a:lnTo>
                <a:lnTo>
                  <a:pt x="332994" y="794257"/>
                </a:lnTo>
                <a:lnTo>
                  <a:pt x="333375" y="797051"/>
                </a:lnTo>
                <a:lnTo>
                  <a:pt x="345566" y="800226"/>
                </a:lnTo>
                <a:lnTo>
                  <a:pt x="349503" y="803148"/>
                </a:lnTo>
                <a:lnTo>
                  <a:pt x="351154" y="804417"/>
                </a:lnTo>
                <a:lnTo>
                  <a:pt x="360172" y="806068"/>
                </a:lnTo>
                <a:lnTo>
                  <a:pt x="364998" y="807085"/>
                </a:lnTo>
                <a:lnTo>
                  <a:pt x="370966" y="808101"/>
                </a:lnTo>
                <a:lnTo>
                  <a:pt x="395097" y="812545"/>
                </a:lnTo>
                <a:lnTo>
                  <a:pt x="425069" y="811276"/>
                </a:lnTo>
                <a:lnTo>
                  <a:pt x="426720" y="810260"/>
                </a:lnTo>
                <a:lnTo>
                  <a:pt x="429386" y="806576"/>
                </a:lnTo>
                <a:lnTo>
                  <a:pt x="456310" y="785876"/>
                </a:lnTo>
                <a:lnTo>
                  <a:pt x="459104" y="784732"/>
                </a:lnTo>
                <a:lnTo>
                  <a:pt x="461899" y="784225"/>
                </a:lnTo>
                <a:lnTo>
                  <a:pt x="469010" y="793750"/>
                </a:lnTo>
                <a:lnTo>
                  <a:pt x="470534" y="793750"/>
                </a:lnTo>
                <a:lnTo>
                  <a:pt x="476503" y="796036"/>
                </a:lnTo>
                <a:lnTo>
                  <a:pt x="484758" y="800988"/>
                </a:lnTo>
                <a:lnTo>
                  <a:pt x="485139" y="801242"/>
                </a:lnTo>
                <a:lnTo>
                  <a:pt x="489965" y="806068"/>
                </a:lnTo>
                <a:lnTo>
                  <a:pt x="489965" y="808354"/>
                </a:lnTo>
                <a:lnTo>
                  <a:pt x="516889" y="817244"/>
                </a:lnTo>
                <a:lnTo>
                  <a:pt x="519937" y="817244"/>
                </a:lnTo>
                <a:lnTo>
                  <a:pt x="523494" y="816737"/>
                </a:lnTo>
                <a:lnTo>
                  <a:pt x="535431" y="810513"/>
                </a:lnTo>
                <a:lnTo>
                  <a:pt x="538226" y="808354"/>
                </a:lnTo>
                <a:lnTo>
                  <a:pt x="541401" y="807592"/>
                </a:lnTo>
                <a:lnTo>
                  <a:pt x="573404" y="791590"/>
                </a:lnTo>
                <a:lnTo>
                  <a:pt x="651636" y="744601"/>
                </a:lnTo>
                <a:lnTo>
                  <a:pt x="653287" y="735456"/>
                </a:lnTo>
                <a:lnTo>
                  <a:pt x="655192" y="723391"/>
                </a:lnTo>
                <a:lnTo>
                  <a:pt x="656462" y="713739"/>
                </a:lnTo>
                <a:lnTo>
                  <a:pt x="657605" y="703199"/>
                </a:lnTo>
                <a:lnTo>
                  <a:pt x="659256" y="670178"/>
                </a:lnTo>
                <a:lnTo>
                  <a:pt x="657986" y="645032"/>
                </a:lnTo>
                <a:lnTo>
                  <a:pt x="657225" y="640841"/>
                </a:lnTo>
                <a:lnTo>
                  <a:pt x="656462" y="637158"/>
                </a:lnTo>
                <a:lnTo>
                  <a:pt x="638175" y="615823"/>
                </a:lnTo>
                <a:lnTo>
                  <a:pt x="635126" y="615314"/>
                </a:lnTo>
                <a:lnTo>
                  <a:pt x="634619" y="615061"/>
                </a:lnTo>
                <a:lnTo>
                  <a:pt x="614933" y="598042"/>
                </a:lnTo>
                <a:lnTo>
                  <a:pt x="579754" y="582802"/>
                </a:lnTo>
                <a:lnTo>
                  <a:pt x="576199" y="579119"/>
                </a:lnTo>
                <a:lnTo>
                  <a:pt x="574548" y="577595"/>
                </a:lnTo>
                <a:lnTo>
                  <a:pt x="570610" y="572642"/>
                </a:lnTo>
                <a:lnTo>
                  <a:pt x="567054" y="568960"/>
                </a:lnTo>
                <a:lnTo>
                  <a:pt x="565911" y="566292"/>
                </a:lnTo>
                <a:lnTo>
                  <a:pt x="561975" y="565276"/>
                </a:lnTo>
                <a:lnTo>
                  <a:pt x="554735" y="529336"/>
                </a:lnTo>
                <a:lnTo>
                  <a:pt x="553211" y="526923"/>
                </a:lnTo>
                <a:lnTo>
                  <a:pt x="553974" y="520700"/>
                </a:lnTo>
                <a:lnTo>
                  <a:pt x="555625" y="512063"/>
                </a:lnTo>
                <a:lnTo>
                  <a:pt x="557149" y="501268"/>
                </a:lnTo>
                <a:lnTo>
                  <a:pt x="568198" y="438785"/>
                </a:lnTo>
                <a:lnTo>
                  <a:pt x="574548" y="409955"/>
                </a:lnTo>
                <a:lnTo>
                  <a:pt x="576199" y="403478"/>
                </a:lnTo>
                <a:lnTo>
                  <a:pt x="577723" y="397128"/>
                </a:lnTo>
                <a:lnTo>
                  <a:pt x="579374" y="391160"/>
                </a:lnTo>
                <a:lnTo>
                  <a:pt x="580898" y="385572"/>
                </a:lnTo>
                <a:lnTo>
                  <a:pt x="591565" y="361188"/>
                </a:lnTo>
                <a:lnTo>
                  <a:pt x="593089" y="359663"/>
                </a:lnTo>
                <a:lnTo>
                  <a:pt x="616457" y="345186"/>
                </a:lnTo>
                <a:lnTo>
                  <a:pt x="619251" y="336803"/>
                </a:lnTo>
                <a:lnTo>
                  <a:pt x="619632" y="333375"/>
                </a:lnTo>
                <a:lnTo>
                  <a:pt x="620776" y="311403"/>
                </a:lnTo>
                <a:lnTo>
                  <a:pt x="622807" y="296417"/>
                </a:lnTo>
                <a:lnTo>
                  <a:pt x="625221" y="287781"/>
                </a:lnTo>
                <a:lnTo>
                  <a:pt x="638175" y="262381"/>
                </a:lnTo>
                <a:lnTo>
                  <a:pt x="668274" y="221361"/>
                </a:lnTo>
                <a:lnTo>
                  <a:pt x="674242" y="213232"/>
                </a:lnTo>
                <a:lnTo>
                  <a:pt x="684529" y="196976"/>
                </a:lnTo>
                <a:lnTo>
                  <a:pt x="693165" y="172847"/>
                </a:lnTo>
                <a:lnTo>
                  <a:pt x="693547" y="168910"/>
                </a:lnTo>
                <a:lnTo>
                  <a:pt x="694054" y="163194"/>
                </a:lnTo>
                <a:lnTo>
                  <a:pt x="694816" y="157987"/>
                </a:lnTo>
                <a:lnTo>
                  <a:pt x="695959" y="150622"/>
                </a:lnTo>
                <a:lnTo>
                  <a:pt x="699134" y="136905"/>
                </a:lnTo>
                <a:lnTo>
                  <a:pt x="701166" y="126237"/>
                </a:lnTo>
                <a:lnTo>
                  <a:pt x="710564" y="62229"/>
                </a:lnTo>
                <a:lnTo>
                  <a:pt x="709422" y="43306"/>
                </a:lnTo>
                <a:lnTo>
                  <a:pt x="697610" y="28448"/>
                </a:lnTo>
                <a:lnTo>
                  <a:pt x="687704" y="21336"/>
                </a:lnTo>
                <a:lnTo>
                  <a:pt x="684910" y="18923"/>
                </a:lnTo>
                <a:lnTo>
                  <a:pt x="684910" y="17652"/>
                </a:lnTo>
                <a:lnTo>
                  <a:pt x="680592" y="17652"/>
                </a:lnTo>
                <a:lnTo>
                  <a:pt x="666750" y="2158"/>
                </a:lnTo>
                <a:lnTo>
                  <a:pt x="663575" y="0"/>
                </a:lnTo>
                <a:lnTo>
                  <a:pt x="653287" y="635"/>
                </a:lnTo>
                <a:lnTo>
                  <a:pt x="649351" y="1650"/>
                </a:lnTo>
                <a:lnTo>
                  <a:pt x="623188" y="12700"/>
                </a:lnTo>
                <a:lnTo>
                  <a:pt x="621283" y="14224"/>
                </a:lnTo>
                <a:lnTo>
                  <a:pt x="617727" y="40131"/>
                </a:lnTo>
                <a:lnTo>
                  <a:pt x="615314" y="48894"/>
                </a:lnTo>
                <a:lnTo>
                  <a:pt x="612521" y="58038"/>
                </a:lnTo>
                <a:lnTo>
                  <a:pt x="608964" y="66928"/>
                </a:lnTo>
                <a:lnTo>
                  <a:pt x="602233" y="85851"/>
                </a:lnTo>
                <a:lnTo>
                  <a:pt x="595122" y="105028"/>
                </a:lnTo>
                <a:lnTo>
                  <a:pt x="591947" y="114680"/>
                </a:lnTo>
                <a:lnTo>
                  <a:pt x="589152" y="124332"/>
                </a:lnTo>
                <a:lnTo>
                  <a:pt x="586866" y="134619"/>
                </a:lnTo>
                <a:lnTo>
                  <a:pt x="583691" y="155575"/>
                </a:lnTo>
                <a:lnTo>
                  <a:pt x="581659" y="166624"/>
                </a:lnTo>
                <a:lnTo>
                  <a:pt x="576199" y="177037"/>
                </a:lnTo>
                <a:lnTo>
                  <a:pt x="573785" y="184403"/>
                </a:lnTo>
                <a:lnTo>
                  <a:pt x="568198" y="202818"/>
                </a:lnTo>
                <a:lnTo>
                  <a:pt x="563117" y="224281"/>
                </a:lnTo>
                <a:lnTo>
                  <a:pt x="554735" y="255524"/>
                </a:lnTo>
                <a:lnTo>
                  <a:pt x="551687" y="264160"/>
                </a:lnTo>
                <a:lnTo>
                  <a:pt x="550417" y="267842"/>
                </a:lnTo>
                <a:lnTo>
                  <a:pt x="544956" y="279400"/>
                </a:lnTo>
                <a:lnTo>
                  <a:pt x="540892" y="282320"/>
                </a:lnTo>
                <a:lnTo>
                  <a:pt x="540511" y="289560"/>
                </a:lnTo>
                <a:lnTo>
                  <a:pt x="539369" y="294004"/>
                </a:lnTo>
                <a:lnTo>
                  <a:pt x="537845" y="304545"/>
                </a:lnTo>
                <a:lnTo>
                  <a:pt x="503427" y="351536"/>
                </a:lnTo>
                <a:lnTo>
                  <a:pt x="502538" y="354964"/>
                </a:lnTo>
                <a:lnTo>
                  <a:pt x="500633" y="354964"/>
                </a:lnTo>
                <a:lnTo>
                  <a:pt x="456691" y="369569"/>
                </a:lnTo>
                <a:lnTo>
                  <a:pt x="423545" y="380364"/>
                </a:lnTo>
                <a:lnTo>
                  <a:pt x="417956" y="382397"/>
                </a:lnTo>
                <a:lnTo>
                  <a:pt x="417956" y="384048"/>
                </a:lnTo>
                <a:lnTo>
                  <a:pt x="370077" y="386333"/>
                </a:lnTo>
                <a:lnTo>
                  <a:pt x="367410" y="386968"/>
                </a:lnTo>
                <a:lnTo>
                  <a:pt x="345566" y="395858"/>
                </a:lnTo>
                <a:lnTo>
                  <a:pt x="342391" y="395858"/>
                </a:lnTo>
                <a:lnTo>
                  <a:pt x="340486" y="391160"/>
                </a:lnTo>
                <a:lnTo>
                  <a:pt x="333375" y="387985"/>
                </a:lnTo>
                <a:lnTo>
                  <a:pt x="327405" y="387730"/>
                </a:lnTo>
                <a:lnTo>
                  <a:pt x="294639" y="395097"/>
                </a:lnTo>
                <a:lnTo>
                  <a:pt x="289051" y="395858"/>
                </a:lnTo>
                <a:lnTo>
                  <a:pt x="243585" y="391160"/>
                </a:lnTo>
                <a:lnTo>
                  <a:pt x="232917" y="389508"/>
                </a:lnTo>
                <a:lnTo>
                  <a:pt x="213105" y="385572"/>
                </a:lnTo>
                <a:lnTo>
                  <a:pt x="200532" y="383286"/>
                </a:lnTo>
                <a:lnTo>
                  <a:pt x="185800" y="380364"/>
                </a:lnTo>
                <a:lnTo>
                  <a:pt x="180339" y="375157"/>
                </a:lnTo>
                <a:lnTo>
                  <a:pt x="179070" y="373761"/>
                </a:lnTo>
                <a:lnTo>
                  <a:pt x="176783" y="370966"/>
                </a:lnTo>
                <a:lnTo>
                  <a:pt x="167639" y="351536"/>
                </a:lnTo>
                <a:lnTo>
                  <a:pt x="146684" y="315087"/>
                </a:lnTo>
                <a:lnTo>
                  <a:pt x="130048" y="289560"/>
                </a:lnTo>
                <a:lnTo>
                  <a:pt x="128904" y="285623"/>
                </a:lnTo>
                <a:lnTo>
                  <a:pt x="127761" y="284861"/>
                </a:lnTo>
                <a:lnTo>
                  <a:pt x="122935" y="279907"/>
                </a:lnTo>
                <a:lnTo>
                  <a:pt x="115824" y="260223"/>
                </a:lnTo>
                <a:lnTo>
                  <a:pt x="113029" y="257937"/>
                </a:lnTo>
                <a:lnTo>
                  <a:pt x="104394" y="242442"/>
                </a:lnTo>
                <a:lnTo>
                  <a:pt x="87756" y="224281"/>
                </a:lnTo>
                <a:lnTo>
                  <a:pt x="84962" y="224281"/>
                </a:lnTo>
                <a:lnTo>
                  <a:pt x="83057" y="220599"/>
                </a:lnTo>
                <a:lnTo>
                  <a:pt x="81025" y="218820"/>
                </a:lnTo>
                <a:lnTo>
                  <a:pt x="80263" y="214122"/>
                </a:lnTo>
                <a:lnTo>
                  <a:pt x="80645" y="210438"/>
                </a:lnTo>
                <a:lnTo>
                  <a:pt x="81787" y="199136"/>
                </a:lnTo>
                <a:lnTo>
                  <a:pt x="78612" y="178180"/>
                </a:lnTo>
                <a:lnTo>
                  <a:pt x="74675" y="177037"/>
                </a:lnTo>
                <a:lnTo>
                  <a:pt x="68833" y="169799"/>
                </a:lnTo>
                <a:lnTo>
                  <a:pt x="66039" y="168655"/>
                </a:lnTo>
                <a:lnTo>
                  <a:pt x="66039" y="167639"/>
                </a:lnTo>
                <a:lnTo>
                  <a:pt x="66421" y="164718"/>
                </a:lnTo>
                <a:lnTo>
                  <a:pt x="66421" y="163702"/>
                </a:lnTo>
                <a:lnTo>
                  <a:pt x="61722" y="161670"/>
                </a:lnTo>
                <a:lnTo>
                  <a:pt x="56896" y="160274"/>
                </a:lnTo>
                <a:lnTo>
                  <a:pt x="42672" y="161670"/>
                </a:lnTo>
                <a:lnTo>
                  <a:pt x="28448" y="171576"/>
                </a:lnTo>
                <a:lnTo>
                  <a:pt x="28066" y="174243"/>
                </a:lnTo>
                <a:lnTo>
                  <a:pt x="24510" y="174243"/>
                </a:lnTo>
                <a:lnTo>
                  <a:pt x="23749" y="171068"/>
                </a:lnTo>
                <a:lnTo>
                  <a:pt x="19811" y="169544"/>
                </a:lnTo>
                <a:lnTo>
                  <a:pt x="11049" y="173736"/>
                </a:lnTo>
                <a:lnTo>
                  <a:pt x="11049" y="177037"/>
                </a:lnTo>
                <a:lnTo>
                  <a:pt x="761" y="183641"/>
                </a:lnTo>
                <a:lnTo>
                  <a:pt x="0" y="185547"/>
                </a:lnTo>
                <a:lnTo>
                  <a:pt x="15366" y="231393"/>
                </a:lnTo>
                <a:lnTo>
                  <a:pt x="17017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08469" y="1616710"/>
            <a:ext cx="134111" cy="110109"/>
          </a:xfrm>
          <a:custGeom>
            <a:avLst/>
            <a:gdLst/>
            <a:ahLst/>
            <a:cxnLst/>
            <a:rect l="l" t="t" r="r" b="b"/>
            <a:pathLst>
              <a:path w="134111" h="110109">
                <a:moveTo>
                  <a:pt x="70611" y="3175"/>
                </a:moveTo>
                <a:lnTo>
                  <a:pt x="65912" y="6985"/>
                </a:lnTo>
                <a:lnTo>
                  <a:pt x="65024" y="7238"/>
                </a:lnTo>
                <a:lnTo>
                  <a:pt x="54355" y="13080"/>
                </a:lnTo>
                <a:lnTo>
                  <a:pt x="51561" y="13335"/>
                </a:lnTo>
                <a:lnTo>
                  <a:pt x="28575" y="18034"/>
                </a:lnTo>
                <a:lnTo>
                  <a:pt x="24256" y="18034"/>
                </a:lnTo>
                <a:lnTo>
                  <a:pt x="23875" y="20827"/>
                </a:lnTo>
                <a:lnTo>
                  <a:pt x="19811" y="21589"/>
                </a:lnTo>
                <a:lnTo>
                  <a:pt x="19811" y="22098"/>
                </a:lnTo>
                <a:lnTo>
                  <a:pt x="16255" y="29463"/>
                </a:lnTo>
                <a:lnTo>
                  <a:pt x="7620" y="42925"/>
                </a:lnTo>
                <a:lnTo>
                  <a:pt x="7111" y="43179"/>
                </a:lnTo>
                <a:lnTo>
                  <a:pt x="7620" y="47116"/>
                </a:lnTo>
                <a:lnTo>
                  <a:pt x="7620" y="52069"/>
                </a:lnTo>
                <a:lnTo>
                  <a:pt x="3175" y="54228"/>
                </a:lnTo>
                <a:lnTo>
                  <a:pt x="2794" y="59943"/>
                </a:lnTo>
                <a:lnTo>
                  <a:pt x="2412" y="66166"/>
                </a:lnTo>
                <a:lnTo>
                  <a:pt x="1650" y="73405"/>
                </a:lnTo>
                <a:lnTo>
                  <a:pt x="0" y="88011"/>
                </a:lnTo>
                <a:lnTo>
                  <a:pt x="3175" y="108076"/>
                </a:lnTo>
                <a:lnTo>
                  <a:pt x="8000" y="109092"/>
                </a:lnTo>
                <a:lnTo>
                  <a:pt x="34925" y="110109"/>
                </a:lnTo>
                <a:lnTo>
                  <a:pt x="38100" y="109347"/>
                </a:lnTo>
                <a:lnTo>
                  <a:pt x="64261" y="98170"/>
                </a:lnTo>
                <a:lnTo>
                  <a:pt x="72644" y="95250"/>
                </a:lnTo>
                <a:lnTo>
                  <a:pt x="73786" y="94487"/>
                </a:lnTo>
                <a:lnTo>
                  <a:pt x="91312" y="86487"/>
                </a:lnTo>
                <a:lnTo>
                  <a:pt x="92075" y="86487"/>
                </a:lnTo>
                <a:lnTo>
                  <a:pt x="93217" y="82041"/>
                </a:lnTo>
                <a:lnTo>
                  <a:pt x="96392" y="76580"/>
                </a:lnTo>
                <a:lnTo>
                  <a:pt x="98805" y="73405"/>
                </a:lnTo>
                <a:lnTo>
                  <a:pt x="113029" y="56768"/>
                </a:lnTo>
                <a:lnTo>
                  <a:pt x="132841" y="28066"/>
                </a:lnTo>
                <a:lnTo>
                  <a:pt x="134111" y="21589"/>
                </a:lnTo>
                <a:lnTo>
                  <a:pt x="133730" y="18795"/>
                </a:lnTo>
                <a:lnTo>
                  <a:pt x="120650" y="6223"/>
                </a:lnTo>
                <a:lnTo>
                  <a:pt x="117855" y="5206"/>
                </a:lnTo>
                <a:lnTo>
                  <a:pt x="108711" y="2920"/>
                </a:lnTo>
                <a:lnTo>
                  <a:pt x="96774" y="1015"/>
                </a:lnTo>
                <a:lnTo>
                  <a:pt x="92455" y="762"/>
                </a:lnTo>
                <a:lnTo>
                  <a:pt x="82169" y="0"/>
                </a:lnTo>
                <a:lnTo>
                  <a:pt x="70611" y="3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68719" y="1134110"/>
            <a:ext cx="117475" cy="375538"/>
          </a:xfrm>
          <a:custGeom>
            <a:avLst/>
            <a:gdLst/>
            <a:ahLst/>
            <a:cxnLst/>
            <a:rect l="l" t="t" r="r" b="b"/>
            <a:pathLst>
              <a:path w="117475" h="375538">
                <a:moveTo>
                  <a:pt x="117475" y="255650"/>
                </a:moveTo>
                <a:lnTo>
                  <a:pt x="117094" y="244093"/>
                </a:lnTo>
                <a:lnTo>
                  <a:pt x="116712" y="233172"/>
                </a:lnTo>
                <a:lnTo>
                  <a:pt x="115442" y="210057"/>
                </a:lnTo>
                <a:lnTo>
                  <a:pt x="114680" y="198500"/>
                </a:lnTo>
                <a:lnTo>
                  <a:pt x="113919" y="186816"/>
                </a:lnTo>
                <a:lnTo>
                  <a:pt x="113029" y="174751"/>
                </a:lnTo>
                <a:lnTo>
                  <a:pt x="112267" y="162432"/>
                </a:lnTo>
                <a:lnTo>
                  <a:pt x="111505" y="149605"/>
                </a:lnTo>
                <a:lnTo>
                  <a:pt x="111125" y="136525"/>
                </a:lnTo>
                <a:lnTo>
                  <a:pt x="110744" y="122554"/>
                </a:lnTo>
                <a:lnTo>
                  <a:pt x="110744" y="105537"/>
                </a:lnTo>
                <a:lnTo>
                  <a:pt x="111125" y="104012"/>
                </a:lnTo>
                <a:lnTo>
                  <a:pt x="111125" y="97662"/>
                </a:lnTo>
                <a:lnTo>
                  <a:pt x="111886" y="87502"/>
                </a:lnTo>
                <a:lnTo>
                  <a:pt x="112267" y="81152"/>
                </a:lnTo>
                <a:lnTo>
                  <a:pt x="112267" y="56387"/>
                </a:lnTo>
                <a:lnTo>
                  <a:pt x="111886" y="51053"/>
                </a:lnTo>
                <a:lnTo>
                  <a:pt x="111505" y="46354"/>
                </a:lnTo>
                <a:lnTo>
                  <a:pt x="106425" y="36194"/>
                </a:lnTo>
                <a:lnTo>
                  <a:pt x="101980" y="30987"/>
                </a:lnTo>
                <a:lnTo>
                  <a:pt x="101600" y="30352"/>
                </a:lnTo>
                <a:lnTo>
                  <a:pt x="101980" y="27304"/>
                </a:lnTo>
                <a:lnTo>
                  <a:pt x="98044" y="21970"/>
                </a:lnTo>
                <a:lnTo>
                  <a:pt x="89788" y="14477"/>
                </a:lnTo>
                <a:lnTo>
                  <a:pt x="89407" y="12318"/>
                </a:lnTo>
                <a:lnTo>
                  <a:pt x="80645" y="7365"/>
                </a:lnTo>
                <a:lnTo>
                  <a:pt x="76707" y="1015"/>
                </a:lnTo>
                <a:lnTo>
                  <a:pt x="65658" y="0"/>
                </a:lnTo>
                <a:lnTo>
                  <a:pt x="13842" y="14731"/>
                </a:lnTo>
                <a:lnTo>
                  <a:pt x="13461" y="14731"/>
                </a:lnTo>
                <a:lnTo>
                  <a:pt x="13080" y="17779"/>
                </a:lnTo>
                <a:lnTo>
                  <a:pt x="8635" y="18034"/>
                </a:lnTo>
                <a:lnTo>
                  <a:pt x="8254" y="34543"/>
                </a:lnTo>
                <a:lnTo>
                  <a:pt x="8254" y="43561"/>
                </a:lnTo>
                <a:lnTo>
                  <a:pt x="7492" y="52704"/>
                </a:lnTo>
                <a:lnTo>
                  <a:pt x="7111" y="62356"/>
                </a:lnTo>
                <a:lnTo>
                  <a:pt x="6350" y="72262"/>
                </a:lnTo>
                <a:lnTo>
                  <a:pt x="5969" y="82550"/>
                </a:lnTo>
                <a:lnTo>
                  <a:pt x="5079" y="93217"/>
                </a:lnTo>
                <a:lnTo>
                  <a:pt x="3555" y="115315"/>
                </a:lnTo>
                <a:lnTo>
                  <a:pt x="2412" y="137540"/>
                </a:lnTo>
                <a:lnTo>
                  <a:pt x="1142" y="160781"/>
                </a:lnTo>
                <a:lnTo>
                  <a:pt x="380" y="183641"/>
                </a:lnTo>
                <a:lnTo>
                  <a:pt x="0" y="206628"/>
                </a:lnTo>
                <a:lnTo>
                  <a:pt x="380" y="229235"/>
                </a:lnTo>
                <a:lnTo>
                  <a:pt x="1524" y="251205"/>
                </a:lnTo>
                <a:lnTo>
                  <a:pt x="7492" y="270001"/>
                </a:lnTo>
                <a:lnTo>
                  <a:pt x="7111" y="291845"/>
                </a:lnTo>
                <a:lnTo>
                  <a:pt x="24891" y="313309"/>
                </a:lnTo>
                <a:lnTo>
                  <a:pt x="26924" y="341502"/>
                </a:lnTo>
                <a:lnTo>
                  <a:pt x="28066" y="342645"/>
                </a:lnTo>
                <a:lnTo>
                  <a:pt x="37591" y="349630"/>
                </a:lnTo>
                <a:lnTo>
                  <a:pt x="48259" y="362712"/>
                </a:lnTo>
                <a:lnTo>
                  <a:pt x="49783" y="363600"/>
                </a:lnTo>
                <a:lnTo>
                  <a:pt x="55752" y="373252"/>
                </a:lnTo>
                <a:lnTo>
                  <a:pt x="60451" y="374268"/>
                </a:lnTo>
                <a:lnTo>
                  <a:pt x="73532" y="375538"/>
                </a:lnTo>
                <a:lnTo>
                  <a:pt x="75183" y="374523"/>
                </a:lnTo>
                <a:lnTo>
                  <a:pt x="77088" y="370077"/>
                </a:lnTo>
                <a:lnTo>
                  <a:pt x="80645" y="369824"/>
                </a:lnTo>
                <a:lnTo>
                  <a:pt x="81406" y="367156"/>
                </a:lnTo>
                <a:lnTo>
                  <a:pt x="109981" y="318262"/>
                </a:lnTo>
                <a:lnTo>
                  <a:pt x="111886" y="313309"/>
                </a:lnTo>
                <a:lnTo>
                  <a:pt x="113537" y="308610"/>
                </a:lnTo>
                <a:lnTo>
                  <a:pt x="114300" y="303529"/>
                </a:lnTo>
                <a:lnTo>
                  <a:pt x="115442" y="291211"/>
                </a:lnTo>
                <a:lnTo>
                  <a:pt x="116712" y="278891"/>
                </a:lnTo>
                <a:lnTo>
                  <a:pt x="117094" y="267207"/>
                </a:lnTo>
                <a:lnTo>
                  <a:pt x="117475" y="255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64426" y="1089025"/>
            <a:ext cx="135254" cy="366140"/>
          </a:xfrm>
          <a:custGeom>
            <a:avLst/>
            <a:gdLst/>
            <a:ahLst/>
            <a:cxnLst/>
            <a:rect l="l" t="t" r="r" b="b"/>
            <a:pathLst>
              <a:path w="135254" h="366140">
                <a:moveTo>
                  <a:pt x="124587" y="118237"/>
                </a:moveTo>
                <a:lnTo>
                  <a:pt x="126238" y="111125"/>
                </a:lnTo>
                <a:lnTo>
                  <a:pt x="126619" y="108458"/>
                </a:lnTo>
                <a:lnTo>
                  <a:pt x="127380" y="104775"/>
                </a:lnTo>
                <a:lnTo>
                  <a:pt x="129285" y="97789"/>
                </a:lnTo>
                <a:lnTo>
                  <a:pt x="130555" y="92455"/>
                </a:lnTo>
                <a:lnTo>
                  <a:pt x="131699" y="86740"/>
                </a:lnTo>
                <a:lnTo>
                  <a:pt x="134874" y="67817"/>
                </a:lnTo>
                <a:lnTo>
                  <a:pt x="135254" y="61849"/>
                </a:lnTo>
                <a:lnTo>
                  <a:pt x="133350" y="45592"/>
                </a:lnTo>
                <a:lnTo>
                  <a:pt x="130175" y="42163"/>
                </a:lnTo>
                <a:lnTo>
                  <a:pt x="126619" y="41401"/>
                </a:lnTo>
                <a:lnTo>
                  <a:pt x="124205" y="36957"/>
                </a:lnTo>
                <a:lnTo>
                  <a:pt x="123444" y="36195"/>
                </a:lnTo>
                <a:lnTo>
                  <a:pt x="119888" y="25400"/>
                </a:lnTo>
                <a:lnTo>
                  <a:pt x="115570" y="19938"/>
                </a:lnTo>
                <a:lnTo>
                  <a:pt x="114300" y="19430"/>
                </a:lnTo>
                <a:lnTo>
                  <a:pt x="109600" y="16001"/>
                </a:lnTo>
                <a:lnTo>
                  <a:pt x="105664" y="12064"/>
                </a:lnTo>
                <a:lnTo>
                  <a:pt x="105664" y="8636"/>
                </a:lnTo>
                <a:lnTo>
                  <a:pt x="98932" y="1015"/>
                </a:lnTo>
                <a:lnTo>
                  <a:pt x="96900" y="0"/>
                </a:lnTo>
                <a:lnTo>
                  <a:pt x="92582" y="0"/>
                </a:lnTo>
                <a:lnTo>
                  <a:pt x="43560" y="19176"/>
                </a:lnTo>
                <a:lnTo>
                  <a:pt x="34035" y="27812"/>
                </a:lnTo>
                <a:lnTo>
                  <a:pt x="32003" y="32765"/>
                </a:lnTo>
                <a:lnTo>
                  <a:pt x="27685" y="44323"/>
                </a:lnTo>
                <a:lnTo>
                  <a:pt x="26924" y="46862"/>
                </a:lnTo>
                <a:lnTo>
                  <a:pt x="24892" y="55245"/>
                </a:lnTo>
                <a:lnTo>
                  <a:pt x="24510" y="66548"/>
                </a:lnTo>
                <a:lnTo>
                  <a:pt x="5206" y="166624"/>
                </a:lnTo>
                <a:lnTo>
                  <a:pt x="3555" y="175640"/>
                </a:lnTo>
                <a:lnTo>
                  <a:pt x="2031" y="185038"/>
                </a:lnTo>
                <a:lnTo>
                  <a:pt x="889" y="194183"/>
                </a:lnTo>
                <a:lnTo>
                  <a:pt x="0" y="202819"/>
                </a:lnTo>
                <a:lnTo>
                  <a:pt x="3937" y="212598"/>
                </a:lnTo>
                <a:lnTo>
                  <a:pt x="6350" y="215391"/>
                </a:lnTo>
                <a:lnTo>
                  <a:pt x="8000" y="216788"/>
                </a:lnTo>
                <a:lnTo>
                  <a:pt x="18669" y="225171"/>
                </a:lnTo>
                <a:lnTo>
                  <a:pt x="21335" y="239775"/>
                </a:lnTo>
                <a:lnTo>
                  <a:pt x="21335" y="246379"/>
                </a:lnTo>
                <a:lnTo>
                  <a:pt x="20954" y="252602"/>
                </a:lnTo>
                <a:lnTo>
                  <a:pt x="11938" y="281432"/>
                </a:lnTo>
                <a:lnTo>
                  <a:pt x="11556" y="289813"/>
                </a:lnTo>
                <a:lnTo>
                  <a:pt x="11938" y="307721"/>
                </a:lnTo>
                <a:lnTo>
                  <a:pt x="15113" y="337820"/>
                </a:lnTo>
                <a:lnTo>
                  <a:pt x="20954" y="356742"/>
                </a:lnTo>
                <a:lnTo>
                  <a:pt x="21335" y="359028"/>
                </a:lnTo>
                <a:lnTo>
                  <a:pt x="27685" y="360045"/>
                </a:lnTo>
                <a:lnTo>
                  <a:pt x="29337" y="361188"/>
                </a:lnTo>
                <a:lnTo>
                  <a:pt x="29337" y="363982"/>
                </a:lnTo>
                <a:lnTo>
                  <a:pt x="47117" y="366140"/>
                </a:lnTo>
                <a:lnTo>
                  <a:pt x="48641" y="365378"/>
                </a:lnTo>
                <a:lnTo>
                  <a:pt x="68072" y="346455"/>
                </a:lnTo>
                <a:lnTo>
                  <a:pt x="69596" y="341249"/>
                </a:lnTo>
                <a:lnTo>
                  <a:pt x="79882" y="284352"/>
                </a:lnTo>
                <a:lnTo>
                  <a:pt x="72008" y="275716"/>
                </a:lnTo>
                <a:lnTo>
                  <a:pt x="64897" y="265811"/>
                </a:lnTo>
                <a:lnTo>
                  <a:pt x="59308" y="263651"/>
                </a:lnTo>
                <a:lnTo>
                  <a:pt x="54228" y="258952"/>
                </a:lnTo>
                <a:lnTo>
                  <a:pt x="54991" y="256286"/>
                </a:lnTo>
                <a:lnTo>
                  <a:pt x="62483" y="246634"/>
                </a:lnTo>
                <a:lnTo>
                  <a:pt x="77089" y="232410"/>
                </a:lnTo>
                <a:lnTo>
                  <a:pt x="86995" y="223774"/>
                </a:lnTo>
                <a:lnTo>
                  <a:pt x="88646" y="222250"/>
                </a:lnTo>
                <a:lnTo>
                  <a:pt x="101219" y="207010"/>
                </a:lnTo>
                <a:lnTo>
                  <a:pt x="109981" y="186816"/>
                </a:lnTo>
                <a:lnTo>
                  <a:pt x="112395" y="179324"/>
                </a:lnTo>
                <a:lnTo>
                  <a:pt x="114680" y="171703"/>
                </a:lnTo>
                <a:lnTo>
                  <a:pt x="118237" y="155955"/>
                </a:lnTo>
                <a:lnTo>
                  <a:pt x="121030" y="140208"/>
                </a:lnTo>
                <a:lnTo>
                  <a:pt x="122174" y="132587"/>
                </a:lnTo>
                <a:lnTo>
                  <a:pt x="123444" y="125222"/>
                </a:lnTo>
                <a:lnTo>
                  <a:pt x="124587" y="118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09726" y="404664"/>
            <a:ext cx="7389111" cy="1180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8528">
              <a:lnSpc>
                <a:spcPts val="3875"/>
              </a:lnSpc>
              <a:spcBef>
                <a:spcPts val="193"/>
              </a:spcBef>
            </a:pPr>
            <a:r>
              <a:rPr sz="5400" spc="0" baseline="3725" dirty="0" smtClean="0">
                <a:latin typeface="Book Antiqua"/>
                <a:cs typeface="Book Antiqua"/>
              </a:rPr>
              <a:t>Decimal Number</a:t>
            </a:r>
            <a:r>
              <a:rPr lang="en-US" sz="5400" spc="0" baseline="3725" dirty="0" smtClean="0">
                <a:latin typeface="Book Antiqua"/>
                <a:cs typeface="Book Antiqua"/>
              </a:rPr>
              <a:t> System</a:t>
            </a:r>
            <a:endParaRPr sz="3600" dirty="0">
              <a:latin typeface="Book Antiqua"/>
              <a:cs typeface="Book Antiqua"/>
            </a:endParaRPr>
          </a:p>
          <a:p>
            <a:pPr marL="12700" marR="68625">
              <a:lnSpc>
                <a:spcPct val="95825"/>
              </a:lnSpc>
              <a:spcBef>
                <a:spcPts val="241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Base </a:t>
            </a:r>
            <a:r>
              <a:rPr sz="2400" spc="4" dirty="0" smtClean="0">
                <a:latin typeface="Times New Roman"/>
                <a:cs typeface="Times New Roman"/>
              </a:rPr>
              <a:t>(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so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ca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dix)</a:t>
            </a:r>
            <a:r>
              <a:rPr sz="2400" spc="-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= 10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9727" y="1588444"/>
            <a:ext cx="4347239" cy="1521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10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di</a:t>
            </a:r>
            <a:r>
              <a:rPr sz="2000" spc="4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{ </a:t>
            </a:r>
            <a:r>
              <a:rPr sz="2000" spc="4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1, 2, 3,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4, 5, 6,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7, 8, 9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Digit</a:t>
            </a:r>
            <a:r>
              <a:rPr sz="2400" spc="-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Posi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  <a:p>
            <a:pPr marL="469899" marR="38176">
              <a:lnSpc>
                <a:spcPct val="95825"/>
              </a:lnSpc>
              <a:spcBef>
                <a:spcPts val="591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ger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&amp;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ac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ion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686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Digit</a:t>
            </a:r>
            <a:r>
              <a:rPr sz="2400" spc="-14" dirty="0" smtClean="0">
                <a:latin typeface="Times New Roman"/>
                <a:cs typeface="Times New Roman"/>
              </a:rPr>
              <a:t> </a:t>
            </a:r>
            <a:r>
              <a:rPr sz="2400" spc="-19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ght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57017" y="1588444"/>
            <a:ext cx="1857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37885" y="235019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78016" y="235019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19290" y="235019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81366" y="2350197"/>
            <a:ext cx="26346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19592" y="2350197"/>
            <a:ext cx="2632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-2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95676" y="3140224"/>
            <a:ext cx="616628" cy="194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i="1" spc="0" dirty="0" smtClean="0">
                <a:latin typeface="Times New Roman"/>
                <a:cs typeface="Times New Roman"/>
              </a:rPr>
              <a:t>P</a:t>
            </a:r>
            <a:r>
              <a:rPr sz="1300" i="1" spc="5" dirty="0" smtClean="0">
                <a:latin typeface="Times New Roman"/>
                <a:cs typeface="Times New Roman"/>
              </a:rPr>
              <a:t>o</a:t>
            </a:r>
            <a:r>
              <a:rPr sz="1300" i="1" spc="0" dirty="0" smtClean="0">
                <a:latin typeface="Times New Roman"/>
                <a:cs typeface="Times New Roman"/>
              </a:rPr>
              <a:t>siti</a:t>
            </a:r>
            <a:r>
              <a:rPr sz="1300" i="1" spc="10" dirty="0" smtClean="0">
                <a:latin typeface="Times New Roman"/>
                <a:cs typeface="Times New Roman"/>
              </a:rPr>
              <a:t>o</a:t>
            </a:r>
            <a:r>
              <a:rPr sz="1300" i="1" spc="0" dirty="0" smtClean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9727" y="3198042"/>
            <a:ext cx="2488959" cy="716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14" dirty="0" smtClean="0">
                <a:latin typeface="Times New Roman"/>
                <a:cs typeface="Times New Roman"/>
              </a:rPr>
              <a:t>W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</a:t>
            </a: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Base)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Magn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tude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96788" y="3611173"/>
            <a:ext cx="4391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-4" dirty="0" smtClean="0">
                <a:solidFill>
                  <a:srgbClr val="0066CC"/>
                </a:solidFill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13373" y="3611173"/>
            <a:ext cx="3126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-4" dirty="0" smtClean="0">
                <a:solidFill>
                  <a:srgbClr val="0066CC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18782" y="3611173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23073" y="3611173"/>
            <a:ext cx="3774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0.1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87004" y="3611173"/>
            <a:ext cx="5038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0.</a:t>
            </a:r>
            <a:r>
              <a:rPr sz="1800" b="1" i="1" spc="-4" dirty="0" smtClean="0">
                <a:solidFill>
                  <a:srgbClr val="0066CC"/>
                </a:solidFill>
                <a:latin typeface="Arial"/>
                <a:cs typeface="Arial"/>
              </a:rPr>
              <a:t>0</a:t>
            </a: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9727" y="4002849"/>
            <a:ext cx="3331997" cy="716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Sum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“</a:t>
            </a:r>
            <a:r>
              <a:rPr sz="2000" i="1" spc="0" dirty="0" smtClean="0">
                <a:latin typeface="Times New Roman"/>
                <a:cs typeface="Times New Roman"/>
              </a:rPr>
              <a:t>Digit</a:t>
            </a:r>
            <a:r>
              <a:rPr sz="2000" i="1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x </a:t>
            </a:r>
            <a:r>
              <a:rPr sz="2000" i="1" spc="0" dirty="0" smtClean="0">
                <a:latin typeface="Times New Roman"/>
                <a:cs typeface="Times New Roman"/>
              </a:rPr>
              <a:t>W</a:t>
            </a:r>
            <a:r>
              <a:rPr sz="2000" i="1" spc="-4" dirty="0" smtClean="0">
                <a:latin typeface="Times New Roman"/>
                <a:cs typeface="Times New Roman"/>
              </a:rPr>
              <a:t>e</a:t>
            </a:r>
            <a:r>
              <a:rPr sz="2000" i="1" spc="0" dirty="0" smtClean="0">
                <a:latin typeface="Times New Roman"/>
                <a:cs typeface="Times New Roman"/>
              </a:rPr>
              <a:t>ight</a:t>
            </a:r>
            <a:r>
              <a:rPr sz="2000" spc="0" dirty="0" smtClean="0">
                <a:latin typeface="Times New Roman"/>
                <a:cs typeface="Times New Roman"/>
              </a:rPr>
              <a:t>”</a:t>
            </a:r>
            <a:endParaRPr sz="2000">
              <a:latin typeface="Times New Roman"/>
              <a:cs typeface="Times New Roman"/>
            </a:endParaRPr>
          </a:p>
          <a:p>
            <a:pPr marL="12700" marR="38221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For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al Notat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20334" y="4871775"/>
            <a:ext cx="4400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500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13754" y="4871775"/>
            <a:ext cx="3132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17766" y="4871775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21930" y="4871775"/>
            <a:ext cx="3774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0.7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24215" y="4871775"/>
            <a:ext cx="5038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0.</a:t>
            </a:r>
            <a:r>
              <a:rPr sz="1800" b="1" i="1" spc="-4" dirty="0" smtClean="0">
                <a:solidFill>
                  <a:srgbClr val="D01608"/>
                </a:solidFill>
                <a:latin typeface="Arial"/>
                <a:cs typeface="Arial"/>
              </a:rPr>
              <a:t>0</a:t>
            </a:r>
            <a:r>
              <a:rPr sz="18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59577" y="5359098"/>
            <a:ext cx="1329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7569" y="5359098"/>
            <a:ext cx="1329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52894" y="5359098"/>
            <a:ext cx="1329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99654" y="5359098"/>
            <a:ext cx="1832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-4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r>
              <a:rPr sz="12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96960" y="5359098"/>
            <a:ext cx="1832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-4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r>
              <a:rPr sz="12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1041" y="5411601"/>
            <a:ext cx="3482356" cy="926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sz="2700" b="1" i="1" spc="4" baseline="8052" dirty="0" smtClean="0">
                <a:solidFill>
                  <a:srgbClr val="D01608"/>
                </a:solidFill>
                <a:latin typeface="Arial"/>
                <a:cs typeface="Arial"/>
              </a:rPr>
              <a:t>d</a:t>
            </a:r>
            <a:r>
              <a:rPr sz="1800" b="1" spc="4" baseline="-9662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r>
              <a:rPr sz="2700" b="1" spc="-4" baseline="8052" dirty="0" smtClean="0">
                <a:latin typeface="Arial"/>
                <a:cs typeface="Arial"/>
              </a:rPr>
              <a:t>*</a:t>
            </a:r>
            <a:r>
              <a:rPr sz="2700" b="1" i="1" spc="0" baseline="8052" dirty="0" smtClean="0">
                <a:latin typeface="Arial"/>
                <a:cs typeface="Arial"/>
              </a:rPr>
              <a:t>B</a:t>
            </a:r>
            <a:r>
              <a:rPr sz="2700" b="1" i="1" spc="169" baseline="8052" dirty="0" smtClean="0">
                <a:latin typeface="Arial"/>
                <a:cs typeface="Arial"/>
              </a:rPr>
              <a:t> </a:t>
            </a:r>
            <a:r>
              <a:rPr sz="2700" b="1" spc="4" baseline="8052" dirty="0" smtClean="0">
                <a:latin typeface="Arial"/>
                <a:cs typeface="Arial"/>
              </a:rPr>
              <a:t>+</a:t>
            </a:r>
            <a:r>
              <a:rPr sz="2700" b="1" i="1" spc="4" baseline="8052" dirty="0" smtClean="0">
                <a:solidFill>
                  <a:srgbClr val="D01608"/>
                </a:solidFill>
                <a:latin typeface="Arial"/>
                <a:cs typeface="Arial"/>
              </a:rPr>
              <a:t>d</a:t>
            </a:r>
            <a:r>
              <a:rPr sz="1800" b="1" spc="4" baseline="-9662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700" b="1" spc="-4" baseline="8052" dirty="0" smtClean="0">
                <a:latin typeface="Arial"/>
                <a:cs typeface="Arial"/>
              </a:rPr>
              <a:t>*</a:t>
            </a:r>
            <a:r>
              <a:rPr sz="2700" b="1" i="1" spc="0" baseline="8052" dirty="0" smtClean="0">
                <a:latin typeface="Arial"/>
                <a:cs typeface="Arial"/>
              </a:rPr>
              <a:t>B</a:t>
            </a:r>
            <a:r>
              <a:rPr sz="2700" b="1" i="1" spc="169" baseline="8052" dirty="0" smtClean="0">
                <a:latin typeface="Arial"/>
                <a:cs typeface="Arial"/>
              </a:rPr>
              <a:t> </a:t>
            </a:r>
            <a:r>
              <a:rPr sz="2700" b="1" spc="-4" baseline="8052" dirty="0" smtClean="0">
                <a:latin typeface="Arial"/>
                <a:cs typeface="Arial"/>
              </a:rPr>
              <a:t>+</a:t>
            </a:r>
            <a:r>
              <a:rPr sz="2700" b="1" i="1" spc="4" baseline="8052" dirty="0" smtClean="0">
                <a:solidFill>
                  <a:srgbClr val="D01608"/>
                </a:solidFill>
                <a:latin typeface="Arial"/>
                <a:cs typeface="Arial"/>
              </a:rPr>
              <a:t>d</a:t>
            </a:r>
            <a:r>
              <a:rPr sz="1800" b="1" spc="-4" baseline="-9662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2700" b="1" spc="-4" baseline="8052" dirty="0" smtClean="0">
                <a:latin typeface="Arial"/>
                <a:cs typeface="Arial"/>
              </a:rPr>
              <a:t>*</a:t>
            </a:r>
            <a:r>
              <a:rPr sz="2700" b="1" i="1" spc="0" baseline="8052" dirty="0" smtClean="0">
                <a:latin typeface="Arial"/>
                <a:cs typeface="Arial"/>
              </a:rPr>
              <a:t>B</a:t>
            </a:r>
            <a:r>
              <a:rPr sz="2700" b="1" i="1" spc="169" baseline="8052" dirty="0" smtClean="0">
                <a:latin typeface="Arial"/>
                <a:cs typeface="Arial"/>
              </a:rPr>
              <a:t> </a:t>
            </a:r>
            <a:r>
              <a:rPr sz="2700" b="1" spc="4" baseline="8052" dirty="0" smtClean="0">
                <a:latin typeface="Arial"/>
                <a:cs typeface="Arial"/>
              </a:rPr>
              <a:t>+</a:t>
            </a:r>
            <a:r>
              <a:rPr sz="2700" b="1" i="1" spc="-9" baseline="8052" dirty="0" smtClean="0">
                <a:solidFill>
                  <a:srgbClr val="D01608"/>
                </a:solidFill>
                <a:latin typeface="Arial"/>
                <a:cs typeface="Arial"/>
              </a:rPr>
              <a:t>d</a:t>
            </a:r>
            <a:r>
              <a:rPr sz="1800" b="1" spc="-4" baseline="-9662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r>
              <a:rPr sz="1800" b="1" spc="4" baseline="-9662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700" b="1" spc="-4" baseline="8052" dirty="0" smtClean="0">
                <a:latin typeface="Arial"/>
                <a:cs typeface="Arial"/>
              </a:rPr>
              <a:t>*</a:t>
            </a:r>
            <a:r>
              <a:rPr sz="2700" b="1" i="1" spc="0" baseline="8052" dirty="0" smtClean="0">
                <a:latin typeface="Arial"/>
                <a:cs typeface="Arial"/>
              </a:rPr>
              <a:t>B </a:t>
            </a:r>
            <a:r>
              <a:rPr sz="2700" b="1" i="1" spc="64" baseline="8052" dirty="0" smtClean="0">
                <a:latin typeface="Arial"/>
                <a:cs typeface="Arial"/>
              </a:rPr>
              <a:t> </a:t>
            </a:r>
            <a:r>
              <a:rPr sz="2700" b="1" spc="4" baseline="8052" dirty="0" smtClean="0">
                <a:latin typeface="Arial"/>
                <a:cs typeface="Arial"/>
              </a:rPr>
              <a:t>+</a:t>
            </a:r>
            <a:r>
              <a:rPr sz="2700" b="1" i="1" spc="-9" baseline="8052" dirty="0" smtClean="0">
                <a:solidFill>
                  <a:srgbClr val="D01608"/>
                </a:solidFill>
                <a:latin typeface="Arial"/>
                <a:cs typeface="Arial"/>
              </a:rPr>
              <a:t>d</a:t>
            </a:r>
            <a:r>
              <a:rPr sz="1800" b="1" spc="-4" baseline="-9662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r>
              <a:rPr sz="1800" b="1" spc="4" baseline="-9662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r>
              <a:rPr sz="2700" b="1" spc="0" baseline="8052" dirty="0" smtClean="0">
                <a:latin typeface="Arial"/>
                <a:cs typeface="Arial"/>
              </a:rPr>
              <a:t>*</a:t>
            </a:r>
            <a:r>
              <a:rPr sz="2700" b="1" i="1" spc="0" baseline="8052" dirty="0" smtClean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452626" marR="40580">
              <a:lnSpc>
                <a:spcPts val="2759"/>
              </a:lnSpc>
              <a:spcBef>
                <a:spcPts val="1673"/>
              </a:spcBef>
            </a:pPr>
            <a:r>
              <a:rPr sz="2400" b="1" spc="4" dirty="0" smtClean="0">
                <a:latin typeface="Arial"/>
                <a:cs typeface="Arial"/>
              </a:rPr>
              <a:t>(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51</a:t>
            </a:r>
            <a:r>
              <a:rPr sz="2400" b="1" spc="-4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r>
              <a:rPr sz="2400" b="1" spc="4" dirty="0" smtClean="0">
                <a:latin typeface="Arial"/>
                <a:cs typeface="Arial"/>
              </a:rPr>
              <a:t>.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7</a:t>
            </a:r>
            <a:r>
              <a:rPr sz="2400" b="1" spc="-4" dirty="0" smtClean="0">
                <a:solidFill>
                  <a:srgbClr val="D01608"/>
                </a:solidFill>
                <a:latin typeface="Arial"/>
                <a:cs typeface="Arial"/>
              </a:rPr>
              <a:t>4</a:t>
            </a:r>
            <a:r>
              <a:rPr sz="2400" b="1" spc="4" dirty="0" smtClean="0">
                <a:latin typeface="Arial"/>
                <a:cs typeface="Arial"/>
              </a:rPr>
              <a:t>)</a:t>
            </a:r>
            <a:r>
              <a:rPr sz="2400" b="1" spc="4" baseline="-21740" dirty="0" smtClean="0">
                <a:solidFill>
                  <a:srgbClr val="000082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1901" y="3973576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813675" y="3973576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913626" y="3973576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372225" y="3973576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832475" y="3973576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8351901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660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3675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755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626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264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2225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914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2475" y="2708275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534">
              <a:lnSpc>
                <a:spcPct val="95825"/>
              </a:lnSpc>
              <a:spcBef>
                <a:spcPts val="390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51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2430526" y="2447861"/>
            <a:ext cx="5119624" cy="360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16175" y="2433637"/>
            <a:ext cx="5148199" cy="388937"/>
          </a:xfrm>
          <a:custGeom>
            <a:avLst/>
            <a:gdLst/>
            <a:ahLst/>
            <a:cxnLst/>
            <a:rect l="l" t="t" r="r" b="b"/>
            <a:pathLst>
              <a:path w="5148199" h="388937">
                <a:moveTo>
                  <a:pt x="0" y="388937"/>
                </a:moveTo>
                <a:lnTo>
                  <a:pt x="5148199" y="388937"/>
                </a:lnTo>
                <a:lnTo>
                  <a:pt x="5148199" y="0"/>
                </a:lnTo>
                <a:lnTo>
                  <a:pt x="0" y="0"/>
                </a:lnTo>
                <a:lnTo>
                  <a:pt x="0" y="388937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0226" y="2530475"/>
            <a:ext cx="830199" cy="215900"/>
          </a:xfrm>
          <a:custGeom>
            <a:avLst/>
            <a:gdLst/>
            <a:ahLst/>
            <a:cxnLst/>
            <a:rect l="l" t="t" r="r" b="b"/>
            <a:pathLst>
              <a:path w="830199" h="215900">
                <a:moveTo>
                  <a:pt x="605282" y="53975"/>
                </a:moveTo>
                <a:lnTo>
                  <a:pt x="0" y="53975"/>
                </a:lnTo>
                <a:lnTo>
                  <a:pt x="112395" y="107950"/>
                </a:lnTo>
                <a:lnTo>
                  <a:pt x="0" y="161925"/>
                </a:lnTo>
                <a:lnTo>
                  <a:pt x="605282" y="161925"/>
                </a:lnTo>
                <a:lnTo>
                  <a:pt x="605282" y="215900"/>
                </a:lnTo>
                <a:lnTo>
                  <a:pt x="830199" y="107950"/>
                </a:lnTo>
                <a:lnTo>
                  <a:pt x="605282" y="0"/>
                </a:lnTo>
                <a:lnTo>
                  <a:pt x="605282" y="539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0051" y="4098861"/>
            <a:ext cx="4519549" cy="2151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5700" y="4084574"/>
            <a:ext cx="4548124" cy="2179701"/>
          </a:xfrm>
          <a:custGeom>
            <a:avLst/>
            <a:gdLst/>
            <a:ahLst/>
            <a:cxnLst/>
            <a:rect l="l" t="t" r="r" b="b"/>
            <a:pathLst>
              <a:path w="4548124" h="2179701">
                <a:moveTo>
                  <a:pt x="0" y="2179701"/>
                </a:moveTo>
                <a:lnTo>
                  <a:pt x="4548124" y="2179701"/>
                </a:lnTo>
                <a:lnTo>
                  <a:pt x="4548124" y="0"/>
                </a:lnTo>
                <a:lnTo>
                  <a:pt x="0" y="0"/>
                </a:lnTo>
                <a:lnTo>
                  <a:pt x="0" y="2179701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08350" y="319650"/>
            <a:ext cx="262527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r>
              <a:rPr sz="5400" spc="9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Code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978" y="1376398"/>
            <a:ext cx="7954381" cy="69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Exa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462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sider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deci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al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8</a:t>
            </a:r>
            <a:r>
              <a:rPr sz="2000" spc="0" dirty="0" smtClean="0">
                <a:latin typeface="Times New Roman"/>
                <a:cs typeface="Times New Roman"/>
              </a:rPr>
              <a:t>5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and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res</a:t>
            </a:r>
            <a:r>
              <a:rPr sz="2000" spc="9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ond</a:t>
            </a:r>
            <a:r>
              <a:rPr sz="2000" spc="-9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ng</a:t>
            </a:r>
            <a:r>
              <a:rPr sz="2000" spc="-4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value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in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</a:t>
            </a:r>
            <a:r>
              <a:rPr sz="2000" spc="-9" dirty="0" smtClean="0">
                <a:latin typeface="Times New Roman"/>
                <a:cs typeface="Times New Roman"/>
              </a:rPr>
              <a:t>C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and bi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ary: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978" y="3278604"/>
            <a:ext cx="21931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spc="30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</a:t>
            </a:r>
            <a:r>
              <a:rPr sz="2400" spc="-9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D add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t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5700" y="4084574"/>
            <a:ext cx="4548124" cy="2179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416175" y="2433637"/>
            <a:ext cx="5148199" cy="388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6076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776476" y="2246249"/>
            <a:ext cx="5583174" cy="231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62125" y="2232025"/>
            <a:ext cx="5611749" cy="2339975"/>
          </a:xfrm>
          <a:custGeom>
            <a:avLst/>
            <a:gdLst/>
            <a:ahLst/>
            <a:cxnLst/>
            <a:rect l="l" t="t" r="r" b="b"/>
            <a:pathLst>
              <a:path w="5611749" h="2339975">
                <a:moveTo>
                  <a:pt x="0" y="2339975"/>
                </a:moveTo>
                <a:lnTo>
                  <a:pt x="5611749" y="2339975"/>
                </a:lnTo>
                <a:lnTo>
                  <a:pt x="5611749" y="0"/>
                </a:lnTo>
                <a:lnTo>
                  <a:pt x="0" y="0"/>
                </a:lnTo>
                <a:lnTo>
                  <a:pt x="0" y="2339975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1175" y="5299075"/>
            <a:ext cx="1130300" cy="1166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6824" y="5284787"/>
            <a:ext cx="1158875" cy="1195387"/>
          </a:xfrm>
          <a:custGeom>
            <a:avLst/>
            <a:gdLst/>
            <a:ahLst/>
            <a:cxnLst/>
            <a:rect l="l" t="t" r="r" b="b"/>
            <a:pathLst>
              <a:path w="1158875" h="1195387">
                <a:moveTo>
                  <a:pt x="0" y="1195387"/>
                </a:moveTo>
                <a:lnTo>
                  <a:pt x="1158875" y="1195387"/>
                </a:lnTo>
                <a:lnTo>
                  <a:pt x="1158875" y="0"/>
                </a:lnTo>
                <a:lnTo>
                  <a:pt x="0" y="0"/>
                </a:lnTo>
                <a:lnTo>
                  <a:pt x="0" y="1195387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32276" y="5697537"/>
            <a:ext cx="2835275" cy="369887"/>
          </a:xfrm>
          <a:custGeom>
            <a:avLst/>
            <a:gdLst/>
            <a:ahLst/>
            <a:cxnLst/>
            <a:rect l="l" t="t" r="r" b="b"/>
            <a:pathLst>
              <a:path w="2835275" h="369887">
                <a:moveTo>
                  <a:pt x="0" y="369887"/>
                </a:moveTo>
                <a:lnTo>
                  <a:pt x="2835275" y="369887"/>
                </a:lnTo>
                <a:lnTo>
                  <a:pt x="2835275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solidFill>
            <a:srgbClr val="1B1B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08350" y="319650"/>
            <a:ext cx="262527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r>
              <a:rPr sz="5400" spc="9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Code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978" y="1376398"/>
            <a:ext cx="5926462" cy="69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Exa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462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sider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ad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ion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8</a:t>
            </a:r>
            <a:r>
              <a:rPr sz="2000" spc="0" dirty="0" smtClean="0">
                <a:latin typeface="Times New Roman"/>
                <a:cs typeface="Times New Roman"/>
              </a:rPr>
              <a:t>4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+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5</a:t>
            </a:r>
            <a:r>
              <a:rPr sz="2000" spc="9" dirty="0" smtClean="0">
                <a:latin typeface="Times New Roman"/>
                <a:cs typeface="Times New Roman"/>
              </a:rPr>
              <a:t>7</a:t>
            </a:r>
            <a:r>
              <a:rPr sz="2000" spc="0" dirty="0" smtClean="0">
                <a:latin typeface="Times New Roman"/>
                <a:cs typeface="Times New Roman"/>
              </a:rPr>
              <a:t>6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7</a:t>
            </a:r>
            <a:r>
              <a:rPr sz="2000" spc="9" dirty="0" smtClean="0">
                <a:latin typeface="Times New Roman"/>
                <a:cs typeface="Times New Roman"/>
              </a:rPr>
              <a:t>6</a:t>
            </a: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in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</a:t>
            </a:r>
            <a:r>
              <a:rPr sz="2000" spc="-9" dirty="0" smtClean="0">
                <a:latin typeface="Times New Roman"/>
                <a:cs typeface="Times New Roman"/>
              </a:rPr>
              <a:t>C</a:t>
            </a:r>
            <a:r>
              <a:rPr sz="2000" spc="0" dirty="0" smtClean="0">
                <a:latin typeface="Times New Roman"/>
                <a:cs typeface="Times New Roman"/>
              </a:rPr>
              <a:t>D: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978" y="4742025"/>
            <a:ext cx="58699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Deci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al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Ari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: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(</a:t>
            </a:r>
            <a:r>
              <a:rPr sz="2400" spc="4" dirty="0" smtClean="0">
                <a:latin typeface="Times New Roman"/>
                <a:cs typeface="Times New Roman"/>
              </a:rPr>
              <a:t>+</a:t>
            </a:r>
            <a:r>
              <a:rPr sz="2400" spc="0" dirty="0" smtClean="0">
                <a:latin typeface="Times New Roman"/>
                <a:cs typeface="Times New Roman"/>
              </a:rPr>
              <a:t>375)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+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19" dirty="0" smtClean="0">
                <a:latin typeface="Times New Roman"/>
                <a:cs typeface="Times New Roman"/>
              </a:rPr>
              <a:t>(</a:t>
            </a:r>
            <a:r>
              <a:rPr sz="2400" spc="4" dirty="0" smtClean="0">
                <a:latin typeface="Times New Roman"/>
                <a:cs typeface="Times New Roman"/>
              </a:rPr>
              <a:t>-</a:t>
            </a:r>
            <a:r>
              <a:rPr sz="2400" spc="0" dirty="0" smtClean="0">
                <a:latin typeface="Times New Roman"/>
                <a:cs typeface="Times New Roman"/>
              </a:rPr>
              <a:t>240)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= +135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2276" y="5697537"/>
            <a:ext cx="2835275" cy="369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103556"/>
              </a:lnSpc>
              <a:spcBef>
                <a:spcPts val="309"/>
              </a:spcBef>
            </a:pPr>
            <a:r>
              <a:rPr sz="1800" spc="0" dirty="0" smtClean="0">
                <a:solidFill>
                  <a:srgbClr val="FFFFFF"/>
                </a:solidFill>
                <a:latin typeface="Book Antiqua"/>
                <a:cs typeface="Book Antiqua"/>
              </a:rPr>
              <a:t>H</a:t>
            </a:r>
            <a:r>
              <a:rPr sz="1800" spc="4" dirty="0" smtClean="0">
                <a:solidFill>
                  <a:srgbClr val="FFFFFF"/>
                </a:solidFill>
                <a:latin typeface="Book Antiqua"/>
                <a:cs typeface="Book Antiqua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Book Antiqua"/>
                <a:cs typeface="Book Antiqua"/>
              </a:rPr>
              <a:t>nt 6: using 10’s of BCD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6824" y="5284787"/>
            <a:ext cx="1158875" cy="1195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762125" y="2232025"/>
            <a:ext cx="5611749" cy="233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0897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936750" y="1771713"/>
            <a:ext cx="5335651" cy="4932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12338" y="319650"/>
            <a:ext cx="282021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r>
              <a:rPr sz="5400" spc="9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Cod</a:t>
            </a:r>
            <a:r>
              <a:rPr sz="5400" spc="9" baseline="2980" dirty="0" smtClean="0">
                <a:latin typeface="Book Antiqua"/>
                <a:cs typeface="Book Antiqua"/>
              </a:rPr>
              <a:t>e</a:t>
            </a:r>
            <a:r>
              <a:rPr sz="5400" spc="0" baseline="2980" dirty="0" smtClean="0">
                <a:latin typeface="Book Antiqua"/>
                <a:cs typeface="Book Antiqua"/>
              </a:rPr>
              <a:t>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5978" y="1376398"/>
            <a:ext cx="30514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Other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Deci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al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Codes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3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5305425" y="1254061"/>
            <a:ext cx="3128899" cy="5303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17700" y="4102100"/>
            <a:ext cx="2087626" cy="0"/>
          </a:xfrm>
          <a:custGeom>
            <a:avLst/>
            <a:gdLst/>
            <a:ahLst/>
            <a:cxnLst/>
            <a:rect l="l" t="t" r="r" b="b"/>
            <a:pathLst>
              <a:path w="2087626">
                <a:moveTo>
                  <a:pt x="0" y="0"/>
                </a:moveTo>
                <a:lnTo>
                  <a:pt x="208762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14526" y="5038725"/>
            <a:ext cx="2087499" cy="0"/>
          </a:xfrm>
          <a:custGeom>
            <a:avLst/>
            <a:gdLst/>
            <a:ahLst/>
            <a:cxnLst/>
            <a:rect l="l" t="t" r="r" b="b"/>
            <a:pathLst>
              <a:path w="2087499">
                <a:moveTo>
                  <a:pt x="0" y="0"/>
                </a:moveTo>
                <a:lnTo>
                  <a:pt x="20874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4526" y="4092575"/>
            <a:ext cx="503174" cy="936625"/>
          </a:xfrm>
          <a:custGeom>
            <a:avLst/>
            <a:gdLst/>
            <a:ahLst/>
            <a:cxnLst/>
            <a:rect l="l" t="t" r="r" b="b"/>
            <a:pathLst>
              <a:path w="503174" h="936625">
                <a:moveTo>
                  <a:pt x="503174" y="0"/>
                </a:moveTo>
                <a:lnTo>
                  <a:pt x="0" y="9366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02025" y="4111625"/>
            <a:ext cx="503300" cy="936625"/>
          </a:xfrm>
          <a:custGeom>
            <a:avLst/>
            <a:gdLst/>
            <a:ahLst/>
            <a:cxnLst/>
            <a:rect l="l" t="t" r="r" b="b"/>
            <a:pathLst>
              <a:path w="503300" h="936625">
                <a:moveTo>
                  <a:pt x="503300" y="0"/>
                </a:moveTo>
                <a:lnTo>
                  <a:pt x="0" y="9366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16176" y="5183124"/>
            <a:ext cx="2087499" cy="126"/>
          </a:xfrm>
          <a:custGeom>
            <a:avLst/>
            <a:gdLst/>
            <a:ahLst/>
            <a:cxnLst/>
            <a:rect l="l" t="t" r="r" b="b"/>
            <a:pathLst>
              <a:path w="2087499" h="126">
                <a:moveTo>
                  <a:pt x="0" y="0"/>
                </a:moveTo>
                <a:lnTo>
                  <a:pt x="2087499" y="126"/>
                </a:lnTo>
              </a:path>
            </a:pathLst>
          </a:custGeom>
          <a:ln w="19050">
            <a:solidFill>
              <a:srgbClr val="959595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2875" y="6119812"/>
            <a:ext cx="2087626" cy="0"/>
          </a:xfrm>
          <a:custGeom>
            <a:avLst/>
            <a:gdLst/>
            <a:ahLst/>
            <a:cxnLst/>
            <a:rect l="l" t="t" r="r" b="b"/>
            <a:pathLst>
              <a:path w="2087626">
                <a:moveTo>
                  <a:pt x="0" y="0"/>
                </a:moveTo>
                <a:lnTo>
                  <a:pt x="208762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2875" y="5173599"/>
            <a:ext cx="503300" cy="936688"/>
          </a:xfrm>
          <a:custGeom>
            <a:avLst/>
            <a:gdLst/>
            <a:ahLst/>
            <a:cxnLst/>
            <a:rect l="l" t="t" r="r" b="b"/>
            <a:pathLst>
              <a:path w="503300" h="936688">
                <a:moveTo>
                  <a:pt x="503300" y="0"/>
                </a:moveTo>
                <a:lnTo>
                  <a:pt x="0" y="936688"/>
                </a:lnTo>
              </a:path>
            </a:pathLst>
          </a:custGeom>
          <a:ln w="19050">
            <a:solidFill>
              <a:srgbClr val="959595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00501" y="5192649"/>
            <a:ext cx="503174" cy="936688"/>
          </a:xfrm>
          <a:custGeom>
            <a:avLst/>
            <a:gdLst/>
            <a:ahLst/>
            <a:cxnLst/>
            <a:rect l="l" t="t" r="r" b="b"/>
            <a:pathLst>
              <a:path w="503174" h="936688">
                <a:moveTo>
                  <a:pt x="503174" y="0"/>
                </a:moveTo>
                <a:lnTo>
                  <a:pt x="0" y="9366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2875" y="5029200"/>
            <a:ext cx="1650" cy="1081087"/>
          </a:xfrm>
          <a:custGeom>
            <a:avLst/>
            <a:gdLst/>
            <a:ahLst/>
            <a:cxnLst/>
            <a:rect l="l" t="t" r="r" b="b"/>
            <a:pathLst>
              <a:path w="1650" h="1081087">
                <a:moveTo>
                  <a:pt x="1650" y="0"/>
                </a:moveTo>
                <a:lnTo>
                  <a:pt x="0" y="108108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16176" y="4092575"/>
            <a:ext cx="1524" cy="1081151"/>
          </a:xfrm>
          <a:custGeom>
            <a:avLst/>
            <a:gdLst/>
            <a:ahLst/>
            <a:cxnLst/>
            <a:rect l="l" t="t" r="r" b="b"/>
            <a:pathLst>
              <a:path w="1524" h="1081151">
                <a:moveTo>
                  <a:pt x="1524" y="0"/>
                </a:moveTo>
                <a:lnTo>
                  <a:pt x="0" y="1081151"/>
                </a:lnTo>
              </a:path>
            </a:pathLst>
          </a:custGeom>
          <a:ln w="19050">
            <a:solidFill>
              <a:srgbClr val="959595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00501" y="5048250"/>
            <a:ext cx="1524" cy="1081087"/>
          </a:xfrm>
          <a:custGeom>
            <a:avLst/>
            <a:gdLst/>
            <a:ahLst/>
            <a:cxnLst/>
            <a:rect l="l" t="t" r="r" b="b"/>
            <a:pathLst>
              <a:path w="1524" h="1081087">
                <a:moveTo>
                  <a:pt x="1524" y="0"/>
                </a:moveTo>
                <a:lnTo>
                  <a:pt x="0" y="108108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03675" y="4111625"/>
            <a:ext cx="1650" cy="1081151"/>
          </a:xfrm>
          <a:custGeom>
            <a:avLst/>
            <a:gdLst/>
            <a:ahLst/>
            <a:cxnLst/>
            <a:rect l="l" t="t" r="r" b="b"/>
            <a:pathLst>
              <a:path w="1650" h="1081151">
                <a:moveTo>
                  <a:pt x="1650" y="0"/>
                </a:moveTo>
                <a:lnTo>
                  <a:pt x="0" y="108115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60575" y="3941699"/>
            <a:ext cx="1727200" cy="63500"/>
          </a:xfrm>
          <a:custGeom>
            <a:avLst/>
            <a:gdLst/>
            <a:ahLst/>
            <a:cxnLst/>
            <a:rect l="l" t="t" r="r" b="b"/>
            <a:pathLst>
              <a:path w="1727200" h="63500">
                <a:moveTo>
                  <a:pt x="1663700" y="15875"/>
                </a:moveTo>
                <a:lnTo>
                  <a:pt x="1663700" y="31750"/>
                </a:lnTo>
                <a:lnTo>
                  <a:pt x="1727200" y="15875"/>
                </a:lnTo>
                <a:lnTo>
                  <a:pt x="1663700" y="0"/>
                </a:lnTo>
                <a:lnTo>
                  <a:pt x="1663700" y="15875"/>
                </a:lnTo>
                <a:close/>
              </a:path>
              <a:path w="1727200" h="63500">
                <a:moveTo>
                  <a:pt x="1727200" y="15875"/>
                </a:moveTo>
                <a:lnTo>
                  <a:pt x="1631950" y="-31750"/>
                </a:lnTo>
                <a:lnTo>
                  <a:pt x="1653116" y="0"/>
                </a:lnTo>
                <a:lnTo>
                  <a:pt x="0" y="0"/>
                </a:lnTo>
                <a:lnTo>
                  <a:pt x="0" y="31750"/>
                </a:lnTo>
                <a:lnTo>
                  <a:pt x="1653116" y="31749"/>
                </a:lnTo>
                <a:lnTo>
                  <a:pt x="1631950" y="63500"/>
                </a:lnTo>
                <a:lnTo>
                  <a:pt x="1727200" y="15875"/>
                </a:lnTo>
                <a:lnTo>
                  <a:pt x="1663700" y="31750"/>
                </a:lnTo>
                <a:lnTo>
                  <a:pt x="1663700" y="0"/>
                </a:lnTo>
                <a:lnTo>
                  <a:pt x="1727200" y="15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54197" y="3950970"/>
            <a:ext cx="449579" cy="943229"/>
          </a:xfrm>
          <a:custGeom>
            <a:avLst/>
            <a:gdLst/>
            <a:ahLst/>
            <a:cxnLst/>
            <a:rect l="l" t="t" r="r" b="b"/>
            <a:pathLst>
              <a:path w="449579" h="943228">
                <a:moveTo>
                  <a:pt x="0" y="836802"/>
                </a:moveTo>
                <a:lnTo>
                  <a:pt x="3428" y="943228"/>
                </a:lnTo>
                <a:lnTo>
                  <a:pt x="44323" y="892301"/>
                </a:lnTo>
                <a:lnTo>
                  <a:pt x="48791" y="882610"/>
                </a:lnTo>
                <a:lnTo>
                  <a:pt x="449579" y="13334"/>
                </a:lnTo>
                <a:lnTo>
                  <a:pt x="420750" y="0"/>
                </a:lnTo>
                <a:lnTo>
                  <a:pt x="29972" y="885570"/>
                </a:lnTo>
                <a:lnTo>
                  <a:pt x="15493" y="878966"/>
                </a:lnTo>
                <a:lnTo>
                  <a:pt x="0" y="836802"/>
                </a:lnTo>
                <a:close/>
              </a:path>
              <a:path w="449579" h="943228">
                <a:moveTo>
                  <a:pt x="19959" y="869280"/>
                </a:moveTo>
                <a:lnTo>
                  <a:pt x="0" y="836802"/>
                </a:lnTo>
                <a:lnTo>
                  <a:pt x="15493" y="878966"/>
                </a:lnTo>
                <a:lnTo>
                  <a:pt x="29972" y="885570"/>
                </a:lnTo>
                <a:lnTo>
                  <a:pt x="420750" y="0"/>
                </a:lnTo>
                <a:lnTo>
                  <a:pt x="19959" y="869280"/>
                </a:lnTo>
                <a:close/>
              </a:path>
              <a:path w="449579" h="943228">
                <a:moveTo>
                  <a:pt x="44323" y="892301"/>
                </a:moveTo>
                <a:lnTo>
                  <a:pt x="3428" y="943228"/>
                </a:lnTo>
                <a:lnTo>
                  <a:pt x="86487" y="876680"/>
                </a:lnTo>
                <a:lnTo>
                  <a:pt x="48791" y="882610"/>
                </a:lnTo>
                <a:lnTo>
                  <a:pt x="44323" y="8923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28775" y="4846701"/>
            <a:ext cx="1728724" cy="95250"/>
          </a:xfrm>
          <a:custGeom>
            <a:avLst/>
            <a:gdLst/>
            <a:ahLst/>
            <a:cxnLst/>
            <a:rect l="l" t="t" r="r" b="b"/>
            <a:pathLst>
              <a:path w="1728724" h="95250">
                <a:moveTo>
                  <a:pt x="95250" y="0"/>
                </a:moveTo>
                <a:lnTo>
                  <a:pt x="0" y="47625"/>
                </a:lnTo>
                <a:lnTo>
                  <a:pt x="63500" y="63500"/>
                </a:lnTo>
                <a:lnTo>
                  <a:pt x="1728724" y="63373"/>
                </a:lnTo>
                <a:lnTo>
                  <a:pt x="1728724" y="31623"/>
                </a:lnTo>
                <a:lnTo>
                  <a:pt x="74083" y="31749"/>
                </a:lnTo>
                <a:lnTo>
                  <a:pt x="63500" y="47625"/>
                </a:lnTo>
                <a:lnTo>
                  <a:pt x="63500" y="31750"/>
                </a:lnTo>
                <a:lnTo>
                  <a:pt x="95250" y="0"/>
                </a:lnTo>
                <a:close/>
              </a:path>
              <a:path w="1728724" h="95250">
                <a:moveTo>
                  <a:pt x="74083" y="31749"/>
                </a:moveTo>
                <a:lnTo>
                  <a:pt x="95250" y="0"/>
                </a:lnTo>
                <a:lnTo>
                  <a:pt x="63500" y="31750"/>
                </a:lnTo>
                <a:lnTo>
                  <a:pt x="63500" y="47625"/>
                </a:lnTo>
                <a:lnTo>
                  <a:pt x="74083" y="31749"/>
                </a:lnTo>
                <a:close/>
              </a:path>
              <a:path w="1728724" h="95250">
                <a:moveTo>
                  <a:pt x="63500" y="63500"/>
                </a:moveTo>
                <a:lnTo>
                  <a:pt x="0" y="47625"/>
                </a:lnTo>
                <a:lnTo>
                  <a:pt x="95250" y="95250"/>
                </a:lnTo>
                <a:lnTo>
                  <a:pt x="74082" y="63499"/>
                </a:lnTo>
                <a:lnTo>
                  <a:pt x="6350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81150" y="4894199"/>
            <a:ext cx="95250" cy="1079563"/>
          </a:xfrm>
          <a:custGeom>
            <a:avLst/>
            <a:gdLst/>
            <a:ahLst/>
            <a:cxnLst/>
            <a:rect l="l" t="t" r="r" b="b"/>
            <a:pathLst>
              <a:path w="95250" h="1079563">
                <a:moveTo>
                  <a:pt x="95250" y="984313"/>
                </a:moveTo>
                <a:lnTo>
                  <a:pt x="63500" y="1005480"/>
                </a:lnTo>
                <a:lnTo>
                  <a:pt x="47625" y="1016063"/>
                </a:lnTo>
                <a:lnTo>
                  <a:pt x="31750" y="1016063"/>
                </a:lnTo>
                <a:lnTo>
                  <a:pt x="31750" y="1005480"/>
                </a:lnTo>
                <a:lnTo>
                  <a:pt x="0" y="984313"/>
                </a:lnTo>
                <a:lnTo>
                  <a:pt x="47625" y="1079563"/>
                </a:lnTo>
                <a:lnTo>
                  <a:pt x="63500" y="1016063"/>
                </a:lnTo>
                <a:lnTo>
                  <a:pt x="95250" y="984313"/>
                </a:lnTo>
                <a:close/>
              </a:path>
              <a:path w="95250" h="1079563">
                <a:moveTo>
                  <a:pt x="47625" y="1016063"/>
                </a:moveTo>
                <a:lnTo>
                  <a:pt x="63500" y="1005480"/>
                </a:lnTo>
                <a:lnTo>
                  <a:pt x="63500" y="0"/>
                </a:lnTo>
                <a:lnTo>
                  <a:pt x="31750" y="0"/>
                </a:lnTo>
                <a:lnTo>
                  <a:pt x="31750" y="1016063"/>
                </a:lnTo>
                <a:lnTo>
                  <a:pt x="47625" y="1016063"/>
                </a:lnTo>
                <a:close/>
              </a:path>
              <a:path w="95250" h="1079563">
                <a:moveTo>
                  <a:pt x="63500" y="1016063"/>
                </a:moveTo>
                <a:lnTo>
                  <a:pt x="47625" y="1079563"/>
                </a:lnTo>
                <a:lnTo>
                  <a:pt x="95250" y="984313"/>
                </a:lnTo>
                <a:lnTo>
                  <a:pt x="63500" y="10160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28775" y="5957887"/>
            <a:ext cx="1728724" cy="63500"/>
          </a:xfrm>
          <a:custGeom>
            <a:avLst/>
            <a:gdLst/>
            <a:ahLst/>
            <a:cxnLst/>
            <a:rect l="l" t="t" r="r" b="b"/>
            <a:pathLst>
              <a:path w="1728724" h="63500">
                <a:moveTo>
                  <a:pt x="1665351" y="31750"/>
                </a:moveTo>
                <a:lnTo>
                  <a:pt x="1728724" y="15875"/>
                </a:lnTo>
                <a:lnTo>
                  <a:pt x="1665351" y="0"/>
                </a:lnTo>
                <a:lnTo>
                  <a:pt x="1665351" y="31750"/>
                </a:lnTo>
                <a:close/>
              </a:path>
              <a:path w="1728724" h="63500">
                <a:moveTo>
                  <a:pt x="1728724" y="15875"/>
                </a:moveTo>
                <a:lnTo>
                  <a:pt x="1633474" y="-31750"/>
                </a:lnTo>
                <a:lnTo>
                  <a:pt x="1654640" y="0"/>
                </a:lnTo>
                <a:lnTo>
                  <a:pt x="0" y="0"/>
                </a:lnTo>
                <a:lnTo>
                  <a:pt x="0" y="31750"/>
                </a:lnTo>
                <a:lnTo>
                  <a:pt x="1654640" y="31749"/>
                </a:lnTo>
                <a:lnTo>
                  <a:pt x="1633474" y="63500"/>
                </a:lnTo>
                <a:lnTo>
                  <a:pt x="1728724" y="15875"/>
                </a:lnTo>
                <a:lnTo>
                  <a:pt x="1665351" y="31750"/>
                </a:lnTo>
                <a:lnTo>
                  <a:pt x="1665351" y="0"/>
                </a:lnTo>
                <a:lnTo>
                  <a:pt x="1728724" y="15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43655" y="5325999"/>
            <a:ext cx="374269" cy="655485"/>
          </a:xfrm>
          <a:custGeom>
            <a:avLst/>
            <a:gdLst/>
            <a:ahLst/>
            <a:cxnLst/>
            <a:rect l="l" t="t" r="r" b="b"/>
            <a:pathLst>
              <a:path w="374269" h="655485">
                <a:moveTo>
                  <a:pt x="374269" y="0"/>
                </a:moveTo>
                <a:lnTo>
                  <a:pt x="329565" y="47878"/>
                </a:lnTo>
                <a:lnTo>
                  <a:pt x="343308" y="55507"/>
                </a:lnTo>
                <a:lnTo>
                  <a:pt x="343453" y="55587"/>
                </a:lnTo>
                <a:lnTo>
                  <a:pt x="374269" y="0"/>
                </a:lnTo>
                <a:close/>
              </a:path>
              <a:path w="374269" h="655485">
                <a:moveTo>
                  <a:pt x="369570" y="106425"/>
                </a:moveTo>
                <a:lnTo>
                  <a:pt x="357251" y="63245"/>
                </a:lnTo>
                <a:lnTo>
                  <a:pt x="352123" y="72464"/>
                </a:lnTo>
                <a:lnTo>
                  <a:pt x="369570" y="106425"/>
                </a:lnTo>
                <a:close/>
              </a:path>
              <a:path w="374269" h="655485">
                <a:moveTo>
                  <a:pt x="369570" y="106425"/>
                </a:moveTo>
                <a:lnTo>
                  <a:pt x="374269" y="0"/>
                </a:lnTo>
                <a:lnTo>
                  <a:pt x="343453" y="55587"/>
                </a:lnTo>
                <a:lnTo>
                  <a:pt x="343308" y="55507"/>
                </a:lnTo>
                <a:lnTo>
                  <a:pt x="329565" y="47878"/>
                </a:lnTo>
                <a:lnTo>
                  <a:pt x="374269" y="0"/>
                </a:lnTo>
                <a:lnTo>
                  <a:pt x="286385" y="60197"/>
                </a:lnTo>
                <a:lnTo>
                  <a:pt x="324454" y="57060"/>
                </a:lnTo>
                <a:lnTo>
                  <a:pt x="0" y="640041"/>
                </a:lnTo>
                <a:lnTo>
                  <a:pt x="27813" y="655485"/>
                </a:lnTo>
                <a:lnTo>
                  <a:pt x="352123" y="72464"/>
                </a:lnTo>
                <a:lnTo>
                  <a:pt x="357251" y="63245"/>
                </a:lnTo>
                <a:lnTo>
                  <a:pt x="369570" y="106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76475" y="5310251"/>
            <a:ext cx="1441450" cy="63500"/>
          </a:xfrm>
          <a:custGeom>
            <a:avLst/>
            <a:gdLst/>
            <a:ahLst/>
            <a:cxnLst/>
            <a:rect l="l" t="t" r="r" b="b"/>
            <a:pathLst>
              <a:path w="1441450" h="63500">
                <a:moveTo>
                  <a:pt x="63500" y="0"/>
                </a:moveTo>
                <a:lnTo>
                  <a:pt x="0" y="15748"/>
                </a:lnTo>
                <a:lnTo>
                  <a:pt x="63500" y="31623"/>
                </a:lnTo>
                <a:lnTo>
                  <a:pt x="63500" y="0"/>
                </a:lnTo>
                <a:close/>
              </a:path>
              <a:path w="1441450" h="63500">
                <a:moveTo>
                  <a:pt x="0" y="15748"/>
                </a:moveTo>
                <a:lnTo>
                  <a:pt x="95250" y="63373"/>
                </a:lnTo>
                <a:lnTo>
                  <a:pt x="74083" y="31622"/>
                </a:lnTo>
                <a:lnTo>
                  <a:pt x="1441450" y="31623"/>
                </a:lnTo>
                <a:lnTo>
                  <a:pt x="1441450" y="-126"/>
                </a:lnTo>
                <a:lnTo>
                  <a:pt x="73999" y="0"/>
                </a:lnTo>
                <a:lnTo>
                  <a:pt x="95250" y="-31876"/>
                </a:lnTo>
                <a:lnTo>
                  <a:pt x="0" y="15748"/>
                </a:lnTo>
                <a:lnTo>
                  <a:pt x="63500" y="0"/>
                </a:lnTo>
                <a:lnTo>
                  <a:pt x="63500" y="31623"/>
                </a:lnTo>
                <a:lnTo>
                  <a:pt x="0" y="157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69666" y="319650"/>
            <a:ext cx="290280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Binary Codes</a:t>
            </a:r>
            <a:r>
              <a:rPr sz="3000" spc="0" baseline="5364" dirty="0" smtClean="0">
                <a:latin typeface="Book Antiqua"/>
                <a:cs typeface="Book Antiqua"/>
              </a:rPr>
              <a:t>)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978" y="1376398"/>
            <a:ext cx="4440705" cy="1308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Gray Code</a:t>
            </a:r>
            <a:endParaRPr sz="2400">
              <a:latin typeface="Times New Roman"/>
              <a:cs typeface="Times New Roman"/>
            </a:endParaRPr>
          </a:p>
          <a:p>
            <a:pPr marL="756412" indent="-286512">
              <a:lnSpc>
                <a:spcPct val="100041"/>
              </a:lnSpc>
              <a:spcBef>
                <a:spcPts val="462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 </a:t>
            </a:r>
            <a:r>
              <a:rPr sz="2000" spc="-4" dirty="0" smtClean="0">
                <a:latin typeface="Times New Roman"/>
                <a:cs typeface="Times New Roman"/>
              </a:rPr>
              <a:t>a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9" dirty="0" smtClean="0">
                <a:latin typeface="Times New Roman"/>
                <a:cs typeface="Times New Roman"/>
              </a:rPr>
              <a:t>v</a:t>
            </a:r>
            <a:r>
              <a:rPr sz="2000" spc="0" dirty="0" smtClean="0">
                <a:latin typeface="Times New Roman"/>
                <a:cs typeface="Times New Roman"/>
              </a:rPr>
              <a:t>antage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that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ly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bit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in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 co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p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cha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ges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in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ing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om o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ber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to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ne</a:t>
            </a:r>
            <a:r>
              <a:rPr sz="2000" spc="9" dirty="0" smtClean="0">
                <a:latin typeface="Times New Roman"/>
                <a:cs typeface="Times New Roman"/>
              </a:rPr>
              <a:t>x</a:t>
            </a:r>
            <a:r>
              <a:rPr sz="2000" spc="0" dirty="0" smtClean="0">
                <a:latin typeface="Times New Roman"/>
                <a:cs typeface="Times New Roman"/>
              </a:rPr>
              <a:t>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8953" y="2760800"/>
            <a:ext cx="2833506" cy="912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Times New Roman"/>
                <a:cs typeface="Times New Roman"/>
              </a:rPr>
              <a:t>Er</a:t>
            </a:r>
            <a:r>
              <a:rPr sz="1800" spc="4" dirty="0" smtClean="0">
                <a:latin typeface="Times New Roman"/>
                <a:cs typeface="Times New Roman"/>
              </a:rPr>
              <a:t>r</a:t>
            </a:r>
            <a:r>
              <a:rPr sz="1800" spc="0" dirty="0" smtClean="0">
                <a:latin typeface="Times New Roman"/>
                <a:cs typeface="Times New Roman"/>
              </a:rPr>
              <a:t>or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de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4" dirty="0" smtClean="0">
                <a:latin typeface="Times New Roman"/>
                <a:cs typeface="Times New Roman"/>
              </a:rPr>
              <a:t>c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20370"/>
              </a:lnSpc>
              <a:spcBef>
                <a:spcPts val="373"/>
              </a:spcBef>
            </a:pPr>
            <a:r>
              <a:rPr sz="1800" spc="0" dirty="0" smtClean="0">
                <a:latin typeface="Times New Roman"/>
                <a:cs typeface="Times New Roman"/>
              </a:rPr>
              <a:t>Repr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sent</a:t>
            </a:r>
            <a:r>
              <a:rPr sz="1800" spc="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on</a:t>
            </a:r>
            <a:r>
              <a:rPr sz="1800" spc="-2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of</a:t>
            </a:r>
            <a:r>
              <a:rPr sz="1800" spc="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an</a:t>
            </a:r>
            <a:r>
              <a:rPr sz="1800" spc="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log da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a. Low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power</a:t>
            </a:r>
            <a:r>
              <a:rPr sz="1800" spc="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design.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0353" y="2797590"/>
            <a:ext cx="144272" cy="866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0"/>
              </a:lnSpc>
              <a:spcBef>
                <a:spcPts val="78"/>
              </a:spcBef>
            </a:pPr>
            <a:r>
              <a:rPr sz="1400" spc="0" dirty="0" smtClean="0">
                <a:solidFill>
                  <a:srgbClr val="1B1BFF"/>
                </a:solidFill>
                <a:latin typeface="Times New Roman"/>
                <a:cs typeface="Times New Roman"/>
              </a:rPr>
              <a:t>»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04"/>
              </a:spcBef>
            </a:pPr>
            <a:r>
              <a:rPr sz="1400" spc="0" dirty="0" smtClean="0">
                <a:solidFill>
                  <a:srgbClr val="1B1BFF"/>
                </a:solidFill>
                <a:latin typeface="Times New Roman"/>
                <a:cs typeface="Times New Roman"/>
              </a:rPr>
              <a:t>»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35"/>
              </a:spcBef>
            </a:pPr>
            <a:r>
              <a:rPr sz="1450" spc="0" dirty="0" smtClean="0">
                <a:solidFill>
                  <a:srgbClr val="1B1BFF"/>
                </a:solidFill>
                <a:latin typeface="Times New Roman"/>
                <a:cs typeface="Times New Roman"/>
              </a:rPr>
              <a:t>»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7895" y="3880642"/>
            <a:ext cx="32189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Times New Roman"/>
                <a:cs typeface="Times New Roman"/>
              </a:rPr>
              <a:t>000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8928" y="3880642"/>
            <a:ext cx="32189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Times New Roman"/>
                <a:cs typeface="Times New Roman"/>
              </a:rPr>
              <a:t>001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5319" y="4960142"/>
            <a:ext cx="32189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Times New Roman"/>
                <a:cs typeface="Times New Roman"/>
              </a:rPr>
              <a:t>010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6574" y="4960142"/>
            <a:ext cx="31479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Times New Roman"/>
                <a:cs typeface="Times New Roman"/>
              </a:rPr>
              <a:t>0</a:t>
            </a:r>
            <a:r>
              <a:rPr sz="1400" spc="-39" dirty="0" smtClean="0">
                <a:latin typeface="Times New Roman"/>
                <a:cs typeface="Times New Roman"/>
              </a:rPr>
              <a:t>1</a:t>
            </a:r>
            <a:r>
              <a:rPr sz="1400" spc="0" dirty="0" smtClean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4701" y="5176296"/>
            <a:ext cx="32189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Times New Roman"/>
                <a:cs typeface="Times New Roman"/>
              </a:rPr>
              <a:t>101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3669" y="5249194"/>
            <a:ext cx="32189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Times New Roman"/>
                <a:cs typeface="Times New Roman"/>
              </a:rPr>
              <a:t>100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9891" y="6112946"/>
            <a:ext cx="31479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39" dirty="0" smtClean="0">
                <a:latin typeface="Times New Roman"/>
                <a:cs typeface="Times New Roman"/>
              </a:rPr>
              <a:t>1</a:t>
            </a:r>
            <a:r>
              <a:rPr sz="1400" spc="4" dirty="0" smtClean="0">
                <a:latin typeface="Times New Roman"/>
                <a:cs typeface="Times New Roman"/>
              </a:rPr>
              <a:t>1</a:t>
            </a:r>
            <a:r>
              <a:rPr sz="1400" spc="0" dirty="0" smtClean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6574" y="6112946"/>
            <a:ext cx="30360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39" dirty="0" smtClean="0">
                <a:latin typeface="Times New Roman"/>
                <a:cs typeface="Times New Roman"/>
              </a:rPr>
              <a:t>111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80794" y="6452557"/>
            <a:ext cx="160644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682" dirty="0" smtClean="0">
                <a:latin typeface="Book Antiqua"/>
                <a:cs typeface="Book Antiqua"/>
              </a:rPr>
              <a:t>1-</a:t>
            </a:r>
            <a:r>
              <a:rPr sz="3000" spc="0" baseline="2682" dirty="0" smtClean="0">
                <a:latin typeface="Book Antiqua"/>
                <a:cs typeface="Book Antiqua"/>
              </a:rPr>
              <a:t>1</a:t>
            </a:r>
            <a:r>
              <a:rPr sz="3000" spc="-14" baseline="2682" dirty="0" smtClean="0">
                <a:latin typeface="Book Antiqua"/>
                <a:cs typeface="Book Antiqua"/>
              </a:rPr>
              <a:t> </a:t>
            </a:r>
            <a:r>
              <a:rPr sz="3000" spc="0" baseline="2682" dirty="0" smtClean="0">
                <a:latin typeface="Book Antiqua"/>
                <a:cs typeface="Book Antiqua"/>
              </a:rPr>
              <a:t>and</a:t>
            </a:r>
            <a:r>
              <a:rPr sz="3000" spc="-14" baseline="2682" dirty="0" smtClean="0">
                <a:latin typeface="Book Antiqua"/>
                <a:cs typeface="Book Antiqua"/>
              </a:rPr>
              <a:t> </a:t>
            </a:r>
            <a:r>
              <a:rPr sz="3000" spc="0" baseline="2682" dirty="0" smtClean="0">
                <a:latin typeface="Book Antiqua"/>
                <a:cs typeface="Book Antiqua"/>
              </a:rPr>
              <a:t>on</a:t>
            </a:r>
            <a:r>
              <a:rPr sz="3000" spc="-9" baseline="2682" dirty="0" smtClean="0">
                <a:latin typeface="Book Antiqua"/>
                <a:cs typeface="Book Antiqua"/>
              </a:rPr>
              <a:t>t</a:t>
            </a:r>
            <a:r>
              <a:rPr sz="3000" spc="0" baseline="2682" dirty="0" smtClean="0">
                <a:latin typeface="Book Antiqua"/>
                <a:cs typeface="Book Antiqua"/>
              </a:rPr>
              <a:t>o</a:t>
            </a:r>
            <a:r>
              <a:rPr sz="3000" spc="-4" baseline="2682" dirty="0" smtClean="0">
                <a:latin typeface="Book Antiqua"/>
                <a:cs typeface="Book Antiqua"/>
              </a:rPr>
              <a:t>!</a:t>
            </a:r>
            <a:r>
              <a:rPr sz="3000" spc="0" baseline="2682" dirty="0" smtClean="0">
                <a:latin typeface="Book Antiqua"/>
                <a:cs typeface="Book Antiqua"/>
              </a:rPr>
              <a:t>!</a:t>
            </a:r>
            <a:endParaRPr sz="200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4759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55725" y="1768537"/>
            <a:ext cx="6292850" cy="4970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12338" y="319650"/>
            <a:ext cx="282021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r>
              <a:rPr sz="5400" spc="9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Cod</a:t>
            </a:r>
            <a:r>
              <a:rPr sz="5400" spc="9" baseline="2980" dirty="0" smtClean="0">
                <a:latin typeface="Book Antiqua"/>
                <a:cs typeface="Book Antiqua"/>
              </a:rPr>
              <a:t>e</a:t>
            </a:r>
            <a:r>
              <a:rPr sz="5400" spc="0" baseline="2980" dirty="0" smtClean="0">
                <a:latin typeface="Book Antiqua"/>
                <a:cs typeface="Book Antiqua"/>
              </a:rPr>
              <a:t>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5978" y="1368099"/>
            <a:ext cx="840820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80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18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9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erican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Stan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ard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ion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rc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ge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(</a:t>
            </a:r>
            <a:r>
              <a:rPr sz="2000" spc="9" dirty="0" smtClean="0">
                <a:latin typeface="Times New Roman"/>
                <a:cs typeface="Times New Roman"/>
              </a:rPr>
              <a:t>A</a:t>
            </a:r>
            <a:r>
              <a:rPr sz="2000" spc="0" dirty="0" smtClean="0">
                <a:latin typeface="Times New Roman"/>
                <a:cs typeface="Times New Roman"/>
              </a:rPr>
              <a:t>SCI</a:t>
            </a:r>
            <a:r>
              <a:rPr sz="2000" spc="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)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Charact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881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168400" y="1836801"/>
            <a:ext cx="6924675" cy="4729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12338" y="319650"/>
            <a:ext cx="282021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r>
              <a:rPr sz="5400" spc="9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Cod</a:t>
            </a:r>
            <a:r>
              <a:rPr sz="5400" spc="9" baseline="2980" dirty="0" smtClean="0">
                <a:latin typeface="Book Antiqua"/>
                <a:cs typeface="Book Antiqua"/>
              </a:rPr>
              <a:t>e</a:t>
            </a:r>
            <a:r>
              <a:rPr sz="5400" spc="0" baseline="2980" dirty="0" smtClean="0">
                <a:latin typeface="Book Antiqua"/>
                <a:cs typeface="Book Antiqua"/>
              </a:rPr>
              <a:t>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5978" y="1376398"/>
            <a:ext cx="31886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CII</a:t>
            </a:r>
            <a:r>
              <a:rPr sz="2400" spc="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Chara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t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22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21484" y="319650"/>
            <a:ext cx="479880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A</a:t>
            </a:r>
            <a:r>
              <a:rPr sz="5400" spc="-9" baseline="2980" dirty="0" smtClean="0">
                <a:latin typeface="Book Antiqua"/>
                <a:cs typeface="Book Antiqua"/>
              </a:rPr>
              <a:t>S</a:t>
            </a:r>
            <a:r>
              <a:rPr sz="5400" spc="0" baseline="2980" dirty="0" smtClean="0">
                <a:latin typeface="Book Antiqua"/>
                <a:cs typeface="Book Antiqua"/>
              </a:rPr>
              <a:t>CII Cha</a:t>
            </a:r>
            <a:r>
              <a:rPr sz="5400" spc="4" baseline="2980" dirty="0" smtClean="0">
                <a:latin typeface="Book Antiqua"/>
                <a:cs typeface="Book Antiqua"/>
              </a:rPr>
              <a:t>r</a:t>
            </a:r>
            <a:r>
              <a:rPr sz="5400" spc="0" baseline="2980" dirty="0" smtClean="0">
                <a:latin typeface="Book Antiqua"/>
                <a:cs typeface="Book Antiqua"/>
              </a:rPr>
              <a:t>acter Codes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5978" y="1376398"/>
            <a:ext cx="8256138" cy="4281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-25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an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Stand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rd </a:t>
            </a:r>
            <a:r>
              <a:rPr sz="2400" spc="-9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ode for Infor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ion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In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change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(Refer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355600" marR="39873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Table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1.7)</a:t>
            </a:r>
            <a:endParaRPr sz="2400">
              <a:latin typeface="Times New Roman"/>
              <a:cs typeface="Times New Roman"/>
            </a:endParaRPr>
          </a:p>
          <a:p>
            <a:pPr marL="355600" marR="122173" indent="-342900">
              <a:lnSpc>
                <a:spcPct val="100041"/>
              </a:lnSpc>
              <a:spcBef>
                <a:spcPts val="698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 popul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code used to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pr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sent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infor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ion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sent as 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ha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ac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-9" dirty="0" smtClean="0">
                <a:latin typeface="Times New Roman"/>
                <a:cs typeface="Times New Roman"/>
              </a:rPr>
              <a:t>e</a:t>
            </a:r>
            <a:r>
              <a:rPr sz="2400" spc="39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- bas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da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It uses </a:t>
            </a:r>
            <a:r>
              <a:rPr sz="2400" spc="4" dirty="0" smtClean="0">
                <a:latin typeface="Times New Roman"/>
                <a:cs typeface="Times New Roman"/>
              </a:rPr>
              <a:t>7-</a:t>
            </a:r>
            <a:r>
              <a:rPr sz="2400" spc="0" dirty="0" smtClean="0">
                <a:latin typeface="Times New Roman"/>
                <a:cs typeface="Times New Roman"/>
              </a:rPr>
              <a:t>bi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to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pr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sen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 marR="39873">
              <a:lnSpc>
                <a:spcPct val="95825"/>
              </a:lnSpc>
              <a:spcBef>
                <a:spcPts val="589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94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ap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ic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p</a:t>
            </a:r>
            <a:r>
              <a:rPr sz="2000" spc="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int</a:t>
            </a:r>
            <a:r>
              <a:rPr sz="2000" spc="-9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ng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cha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ac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ers.</a:t>
            </a:r>
            <a:endParaRPr sz="2000">
              <a:latin typeface="Times New Roman"/>
              <a:cs typeface="Times New Roman"/>
            </a:endParaRPr>
          </a:p>
          <a:p>
            <a:pPr marL="469900" marR="39873">
              <a:lnSpc>
                <a:spcPct val="95825"/>
              </a:lnSpc>
              <a:spcBef>
                <a:spcPts val="583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34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4" dirty="0" smtClean="0">
                <a:latin typeface="Times New Roman"/>
                <a:cs typeface="Times New Roman"/>
              </a:rPr>
              <a:t>-</a:t>
            </a:r>
            <a:r>
              <a:rPr sz="2000" spc="0" dirty="0" smtClean="0">
                <a:latin typeface="Times New Roman"/>
                <a:cs typeface="Times New Roman"/>
              </a:rPr>
              <a:t>p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-19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nt</a:t>
            </a:r>
            <a:r>
              <a:rPr sz="2000" spc="-19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ng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charac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ers.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41"/>
              </a:lnSpc>
              <a:spcBef>
                <a:spcPts val="686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So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non</a:t>
            </a:r>
            <a:r>
              <a:rPr sz="2400" spc="4" dirty="0" smtClean="0">
                <a:latin typeface="Times New Roman"/>
                <a:cs typeface="Times New Roman"/>
              </a:rPr>
              <a:t>-</a:t>
            </a:r>
            <a:r>
              <a:rPr sz="2400" spc="0" dirty="0" smtClean="0">
                <a:latin typeface="Times New Roman"/>
                <a:cs typeface="Times New Roman"/>
              </a:rPr>
              <a:t>pr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nt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ng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cha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ac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ers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used for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ext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for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at</a:t>
            </a:r>
            <a:r>
              <a:rPr sz="2400" spc="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(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.g.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BS = Backspa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e,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CR =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age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tu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n).</a:t>
            </a:r>
            <a:endParaRPr sz="2400">
              <a:latin typeface="Times New Roman"/>
              <a:cs typeface="Times New Roman"/>
            </a:endParaRPr>
          </a:p>
          <a:p>
            <a:pPr marL="355600" marR="272491" indent="-342900">
              <a:lnSpc>
                <a:spcPct val="100041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Other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non</a:t>
            </a:r>
            <a:r>
              <a:rPr sz="2400" spc="4" dirty="0" smtClean="0">
                <a:latin typeface="Times New Roman"/>
                <a:cs typeface="Times New Roman"/>
              </a:rPr>
              <a:t>-</a:t>
            </a:r>
            <a:r>
              <a:rPr sz="2400" spc="0" dirty="0" smtClean="0">
                <a:latin typeface="Times New Roman"/>
                <a:cs typeface="Times New Roman"/>
              </a:rPr>
              <a:t>pr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nt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ng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cha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ac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ers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used for 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eco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king and flow con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rol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(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.g. STX and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ETX st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rt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and end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ext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ea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00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64866" y="319650"/>
            <a:ext cx="351617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ASCII Prope</a:t>
            </a:r>
            <a:r>
              <a:rPr sz="5400" spc="14" baseline="2980" dirty="0" smtClean="0">
                <a:latin typeface="Book Antiqua"/>
                <a:cs typeface="Book Antiqua"/>
              </a:rPr>
              <a:t>r</a:t>
            </a:r>
            <a:r>
              <a:rPr sz="5400" spc="0" baseline="2980" dirty="0" smtClean="0">
                <a:latin typeface="Book Antiqua"/>
                <a:cs typeface="Book Antiqua"/>
              </a:rPr>
              <a:t>ties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5978" y="1376398"/>
            <a:ext cx="7852384" cy="1760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CII</a:t>
            </a:r>
            <a:r>
              <a:rPr sz="2400" spc="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has 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nt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sting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prop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s:</a:t>
            </a:r>
            <a:endParaRPr sz="2400">
              <a:latin typeface="Times New Roman"/>
              <a:cs typeface="Times New Roman"/>
            </a:endParaRPr>
          </a:p>
          <a:p>
            <a:pPr marL="469900" marR="34290">
              <a:lnSpc>
                <a:spcPts val="2116"/>
              </a:lnSpc>
              <a:spcBef>
                <a:spcPts val="462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Digits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0 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o 9 span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He</a:t>
            </a:r>
            <a:r>
              <a:rPr sz="2000" spc="9" dirty="0" smtClean="0">
                <a:latin typeface="Times New Roman"/>
                <a:cs typeface="Times New Roman"/>
              </a:rPr>
              <a:t>x</a:t>
            </a:r>
            <a:r>
              <a:rPr sz="2000" spc="0" dirty="0" smtClean="0">
                <a:latin typeface="Times New Roman"/>
                <a:cs typeface="Times New Roman"/>
              </a:rPr>
              <a:t>adeci</a:t>
            </a:r>
            <a:r>
              <a:rPr sz="2000" spc="-2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al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values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3</a:t>
            </a:r>
            <a:r>
              <a:rPr sz="2000" spc="14" dirty="0" smtClean="0">
                <a:latin typeface="Times New Roman"/>
                <a:cs typeface="Times New Roman"/>
              </a:rPr>
              <a:t>0</a:t>
            </a:r>
            <a:r>
              <a:rPr sz="1950" spc="4" baseline="-22298" dirty="0" smtClean="0">
                <a:latin typeface="Times New Roman"/>
                <a:cs typeface="Times New Roman"/>
              </a:rPr>
              <a:t>1</a:t>
            </a:r>
            <a:r>
              <a:rPr sz="1950" spc="0" baseline="-22298" dirty="0" smtClean="0">
                <a:latin typeface="Times New Roman"/>
                <a:cs typeface="Times New Roman"/>
              </a:rPr>
              <a:t>6</a:t>
            </a:r>
            <a:r>
              <a:rPr sz="1950" spc="175" baseline="-22298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to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3</a:t>
            </a:r>
            <a:r>
              <a:rPr sz="2000" spc="9" dirty="0" smtClean="0">
                <a:latin typeface="Times New Roman"/>
                <a:cs typeface="Times New Roman"/>
              </a:rPr>
              <a:t>9</a:t>
            </a:r>
            <a:r>
              <a:rPr sz="1950" spc="4" baseline="-22298" dirty="0" smtClean="0">
                <a:latin typeface="Times New Roman"/>
                <a:cs typeface="Times New Roman"/>
              </a:rPr>
              <a:t>16</a:t>
            </a:r>
            <a:endParaRPr sz="1300">
              <a:latin typeface="Times New Roman"/>
              <a:cs typeface="Times New Roman"/>
            </a:endParaRPr>
          </a:p>
          <a:p>
            <a:pPr marL="469900" marR="34290">
              <a:lnSpc>
                <a:spcPts val="2116"/>
              </a:lnSpc>
              <a:spcBef>
                <a:spcPts val="730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U</a:t>
            </a:r>
            <a:r>
              <a:rPr sz="2000" spc="9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per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case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9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-</a:t>
            </a:r>
            <a:r>
              <a:rPr sz="2000" spc="0" dirty="0" smtClean="0">
                <a:latin typeface="Times New Roman"/>
                <a:cs typeface="Times New Roman"/>
              </a:rPr>
              <a:t>Z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4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an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4</a:t>
            </a:r>
            <a:r>
              <a:rPr sz="2000" spc="14" dirty="0" smtClean="0">
                <a:latin typeface="Times New Roman"/>
                <a:cs typeface="Times New Roman"/>
              </a:rPr>
              <a:t>1</a:t>
            </a:r>
            <a:r>
              <a:rPr sz="1950" spc="4" baseline="-22298" dirty="0" smtClean="0">
                <a:latin typeface="Times New Roman"/>
                <a:cs typeface="Times New Roman"/>
              </a:rPr>
              <a:t>1</a:t>
            </a:r>
            <a:r>
              <a:rPr sz="1950" spc="0" baseline="-22298" dirty="0" smtClean="0">
                <a:latin typeface="Times New Roman"/>
                <a:cs typeface="Times New Roman"/>
              </a:rPr>
              <a:t>6</a:t>
            </a:r>
            <a:r>
              <a:rPr sz="1950" spc="175" baseline="-22298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to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5</a:t>
            </a:r>
            <a:r>
              <a:rPr sz="2000" spc="14" dirty="0" smtClean="0">
                <a:latin typeface="Times New Roman"/>
                <a:cs typeface="Times New Roman"/>
              </a:rPr>
              <a:t>A</a:t>
            </a:r>
            <a:r>
              <a:rPr sz="1950" spc="4" baseline="-22298" dirty="0" smtClean="0">
                <a:latin typeface="Times New Roman"/>
                <a:cs typeface="Times New Roman"/>
              </a:rPr>
              <a:t>16</a:t>
            </a:r>
            <a:endParaRPr sz="1300">
              <a:latin typeface="Times New Roman"/>
              <a:cs typeface="Times New Roman"/>
            </a:endParaRPr>
          </a:p>
          <a:p>
            <a:pPr marL="469900" marR="34290">
              <a:lnSpc>
                <a:spcPts val="2116"/>
              </a:lnSpc>
              <a:spcBef>
                <a:spcPts val="730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Lo</a:t>
            </a:r>
            <a:r>
              <a:rPr sz="2000" spc="9" dirty="0" smtClean="0">
                <a:latin typeface="Times New Roman"/>
                <a:cs typeface="Times New Roman"/>
              </a:rPr>
              <a:t>w</a:t>
            </a:r>
            <a:r>
              <a:rPr sz="2000" spc="0" dirty="0" smtClean="0">
                <a:latin typeface="Times New Roman"/>
                <a:cs typeface="Times New Roman"/>
              </a:rPr>
              <a:t>er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case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a-</a:t>
            </a:r>
            <a:r>
              <a:rPr sz="2000" spc="0" dirty="0" smtClean="0">
                <a:latin typeface="Times New Roman"/>
                <a:cs typeface="Times New Roman"/>
              </a:rPr>
              <a:t>z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4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an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6</a:t>
            </a:r>
            <a:r>
              <a:rPr sz="2000" spc="14" dirty="0" smtClean="0">
                <a:latin typeface="Times New Roman"/>
                <a:cs typeface="Times New Roman"/>
              </a:rPr>
              <a:t>1</a:t>
            </a:r>
            <a:r>
              <a:rPr sz="1950" spc="4" baseline="-22298" dirty="0" smtClean="0">
                <a:latin typeface="Times New Roman"/>
                <a:cs typeface="Times New Roman"/>
              </a:rPr>
              <a:t>1</a:t>
            </a:r>
            <a:r>
              <a:rPr sz="1950" spc="0" baseline="-22298" dirty="0" smtClean="0">
                <a:latin typeface="Times New Roman"/>
                <a:cs typeface="Times New Roman"/>
              </a:rPr>
              <a:t>6</a:t>
            </a:r>
            <a:r>
              <a:rPr sz="1950" spc="175" baseline="-22298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to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7</a:t>
            </a:r>
            <a:r>
              <a:rPr sz="2000" spc="14" dirty="0" smtClean="0">
                <a:latin typeface="Times New Roman"/>
                <a:cs typeface="Times New Roman"/>
              </a:rPr>
              <a:t>A</a:t>
            </a:r>
            <a:r>
              <a:rPr sz="1950" spc="4" baseline="-22298" dirty="0" smtClean="0">
                <a:latin typeface="Times New Roman"/>
                <a:cs typeface="Times New Roman"/>
              </a:rPr>
              <a:t>16</a:t>
            </a:r>
            <a:endParaRPr sz="1300">
              <a:latin typeface="Times New Roman"/>
              <a:cs typeface="Times New Roman"/>
            </a:endParaRPr>
          </a:p>
          <a:p>
            <a:pPr marL="927074">
              <a:lnSpc>
                <a:spcPct val="95825"/>
              </a:lnSpc>
              <a:spcBef>
                <a:spcPts val="675"/>
              </a:spcBef>
            </a:pPr>
            <a:r>
              <a:rPr sz="1400" spc="0" dirty="0" smtClean="0">
                <a:solidFill>
                  <a:srgbClr val="1B1BFF"/>
                </a:solidFill>
                <a:latin typeface="Times New Roman"/>
                <a:cs typeface="Times New Roman"/>
              </a:rPr>
              <a:t>»  </a:t>
            </a:r>
            <a:r>
              <a:rPr sz="1400" spc="43" dirty="0" smtClean="0">
                <a:solidFill>
                  <a:srgbClr val="1B1BFF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Low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r to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upper c</a:t>
            </a:r>
            <a:r>
              <a:rPr sz="1800" spc="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se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tr</a:t>
            </a:r>
            <a:r>
              <a:rPr sz="1800" spc="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nsla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ion</a:t>
            </a:r>
            <a:r>
              <a:rPr sz="1800" spc="-1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(</a:t>
            </a:r>
            <a:r>
              <a:rPr sz="1800" spc="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nd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vi</a:t>
            </a:r>
            <a:r>
              <a:rPr sz="1800" spc="4" dirty="0" smtClean="0">
                <a:latin typeface="Times New Roman"/>
                <a:cs typeface="Times New Roman"/>
              </a:rPr>
              <a:t>c</a:t>
            </a:r>
            <a:r>
              <a:rPr sz="1800" spc="0" dirty="0" smtClean="0">
                <a:latin typeface="Times New Roman"/>
                <a:cs typeface="Times New Roman"/>
              </a:rPr>
              <a:t>e versa) oc</a:t>
            </a:r>
            <a:r>
              <a:rPr sz="1800" spc="4" dirty="0" smtClean="0">
                <a:latin typeface="Times New Roman"/>
                <a:cs typeface="Times New Roman"/>
              </a:rPr>
              <a:t>c</a:t>
            </a:r>
            <a:r>
              <a:rPr sz="1800" spc="0" dirty="0" smtClean="0">
                <a:latin typeface="Times New Roman"/>
                <a:cs typeface="Times New Roman"/>
              </a:rPr>
              <a:t>urs</a:t>
            </a:r>
            <a:r>
              <a:rPr sz="1800" spc="-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by fl</a:t>
            </a:r>
            <a:r>
              <a:rPr sz="1800" spc="4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pping</a:t>
            </a:r>
            <a:r>
              <a:rPr sz="1800" spc="1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FF33CC"/>
                </a:solidFill>
                <a:latin typeface="Times New Roman"/>
                <a:cs typeface="Times New Roman"/>
              </a:rPr>
              <a:t>bit 6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89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08050" y="4152963"/>
            <a:ext cx="7345299" cy="1144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3762" y="4138612"/>
            <a:ext cx="7374001" cy="1173162"/>
          </a:xfrm>
          <a:custGeom>
            <a:avLst/>
            <a:gdLst/>
            <a:ahLst/>
            <a:cxnLst/>
            <a:rect l="l" t="t" r="r" b="b"/>
            <a:pathLst>
              <a:path w="7374001" h="1173162">
                <a:moveTo>
                  <a:pt x="0" y="1173162"/>
                </a:moveTo>
                <a:lnTo>
                  <a:pt x="7374001" y="1173162"/>
                </a:lnTo>
                <a:lnTo>
                  <a:pt x="7374001" y="0"/>
                </a:lnTo>
                <a:lnTo>
                  <a:pt x="0" y="0"/>
                </a:lnTo>
                <a:lnTo>
                  <a:pt x="0" y="1173162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2338" y="319650"/>
            <a:ext cx="282021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r>
              <a:rPr sz="5400" spc="9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Cod</a:t>
            </a:r>
            <a:r>
              <a:rPr sz="5400" spc="9" baseline="2980" dirty="0" smtClean="0">
                <a:latin typeface="Book Antiqua"/>
                <a:cs typeface="Book Antiqua"/>
              </a:rPr>
              <a:t>e</a:t>
            </a:r>
            <a:r>
              <a:rPr sz="5400" spc="0" baseline="2980" dirty="0" smtClean="0">
                <a:latin typeface="Book Antiqua"/>
                <a:cs typeface="Book Antiqua"/>
              </a:rPr>
              <a:t>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978" y="1376398"/>
            <a:ext cx="8003929" cy="69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Er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4" dirty="0" smtClean="0">
                <a:latin typeface="Times New Roman"/>
                <a:cs typeface="Times New Roman"/>
              </a:rPr>
              <a:t>r-</a:t>
            </a:r>
            <a:r>
              <a:rPr sz="2400" spc="0" dirty="0" smtClean="0">
                <a:latin typeface="Times New Roman"/>
                <a:cs typeface="Times New Roman"/>
              </a:rPr>
              <a:t>Dete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ting</a:t>
            </a:r>
            <a:r>
              <a:rPr sz="2400" spc="-3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462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To det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ct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er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in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data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u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4" dirty="0" smtClean="0">
                <a:latin typeface="Times New Roman"/>
                <a:cs typeface="Times New Roman"/>
              </a:rPr>
              <a:t>c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ion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and p</a:t>
            </a:r>
            <a:r>
              <a:rPr sz="2000" spc="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ocessi</a:t>
            </a:r>
            <a:r>
              <a:rPr sz="2000" spc="-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g,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an </a:t>
            </a:r>
            <a:r>
              <a:rPr sz="2000" u="heavy" spc="0" dirty="0" smtClean="0">
                <a:latin typeface="Times New Roman"/>
                <a:cs typeface="Times New Roman"/>
              </a:rPr>
              <a:t>e</a:t>
            </a:r>
            <a:r>
              <a:rPr sz="2000" u="heavy" spc="-4" dirty="0" smtClean="0">
                <a:latin typeface="Times New Roman"/>
                <a:cs typeface="Times New Roman"/>
              </a:rPr>
              <a:t>i</a:t>
            </a:r>
            <a:r>
              <a:rPr sz="2000" u="heavy" spc="0" dirty="0" smtClean="0">
                <a:latin typeface="Times New Roman"/>
                <a:cs typeface="Times New Roman"/>
              </a:rPr>
              <a:t>g</a:t>
            </a:r>
            <a:r>
              <a:rPr sz="2000" u="heavy" spc="9" dirty="0" smtClean="0">
                <a:latin typeface="Times New Roman"/>
                <a:cs typeface="Times New Roman"/>
              </a:rPr>
              <a:t>h</a:t>
            </a:r>
            <a:r>
              <a:rPr sz="2000" u="heavy" spc="0" dirty="0" smtClean="0">
                <a:latin typeface="Times New Roman"/>
                <a:cs typeface="Times New Roman"/>
              </a:rPr>
              <a:t>th</a:t>
            </a:r>
            <a:r>
              <a:rPr sz="2000" u="heavy" spc="-19" dirty="0" smtClean="0">
                <a:latin typeface="Times New Roman"/>
                <a:cs typeface="Times New Roman"/>
              </a:rPr>
              <a:t> </a:t>
            </a:r>
            <a:r>
              <a:rPr sz="2000" u="heavy" spc="0" dirty="0" smtClean="0">
                <a:latin typeface="Times New Roman"/>
                <a:cs typeface="Times New Roman"/>
              </a:rPr>
              <a:t>bit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978" y="2099619"/>
            <a:ext cx="7782588" cy="1755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6412" marR="38176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2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es ad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ed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to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S</a:t>
            </a:r>
            <a:r>
              <a:rPr sz="2000" spc="0" dirty="0" smtClean="0">
                <a:latin typeface="Times New Roman"/>
                <a:cs typeface="Times New Roman"/>
              </a:rPr>
              <a:t>CII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cha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ac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er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to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in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4" dirty="0" smtClean="0">
                <a:latin typeface="Times New Roman"/>
                <a:cs typeface="Times New Roman"/>
              </a:rPr>
              <a:t>c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pa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y.</a:t>
            </a:r>
            <a:endParaRPr sz="2000">
              <a:latin typeface="Times New Roman"/>
              <a:cs typeface="Times New Roman"/>
            </a:endParaRPr>
          </a:p>
          <a:p>
            <a:pPr marL="756412" marR="66945" indent="-286512">
              <a:lnSpc>
                <a:spcPct val="100041"/>
              </a:lnSpc>
              <a:spcBef>
                <a:spcPts val="474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 </a:t>
            </a:r>
            <a:r>
              <a:rPr sz="2000" spc="0" dirty="0" smtClean="0">
                <a:solidFill>
                  <a:srgbClr val="FF33CC"/>
                </a:solidFill>
                <a:latin typeface="Times New Roman"/>
                <a:cs typeface="Times New Roman"/>
              </a:rPr>
              <a:t>pa</a:t>
            </a:r>
            <a:r>
              <a:rPr sz="2000" spc="4" dirty="0" smtClean="0">
                <a:solidFill>
                  <a:srgbClr val="FF33CC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FF33CC"/>
                </a:solidFill>
                <a:latin typeface="Times New Roman"/>
                <a:cs typeface="Times New Roman"/>
              </a:rPr>
              <a:t>i</a:t>
            </a:r>
            <a:r>
              <a:rPr sz="2000" spc="-9" dirty="0" smtClean="0">
                <a:solidFill>
                  <a:srgbClr val="FF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FF33CC"/>
                </a:solidFill>
                <a:latin typeface="Times New Roman"/>
                <a:cs typeface="Times New Roman"/>
              </a:rPr>
              <a:t>y</a:t>
            </a:r>
            <a:r>
              <a:rPr sz="2000" spc="-9" dirty="0" smtClean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33CC"/>
                </a:solidFill>
                <a:latin typeface="Times New Roman"/>
                <a:cs typeface="Times New Roman"/>
              </a:rPr>
              <a:t>bit</a:t>
            </a:r>
            <a:r>
              <a:rPr sz="2000" spc="-19" dirty="0" smtClean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an 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xtra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bit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included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with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 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essage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to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ake 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total n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ber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-4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 ei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her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even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or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d.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8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Exa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589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sider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l</a:t>
            </a:r>
            <a:r>
              <a:rPr sz="2000" spc="-9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w</a:t>
            </a:r>
            <a:r>
              <a:rPr sz="2000" spc="0" dirty="0" smtClean="0">
                <a:latin typeface="Times New Roman"/>
                <a:cs typeface="Times New Roman"/>
              </a:rPr>
              <a:t>ing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two charact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rs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and their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even and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pa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y: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3762" y="4138612"/>
            <a:ext cx="7374001" cy="117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778497" y="1872614"/>
            <a:ext cx="6108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36496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Er. Anupa Dhungel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E0070-AE66-4873-8FFC-F610DBB640B3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65992" y="1140382"/>
            <a:ext cx="84249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An </a:t>
            </a:r>
            <a:r>
              <a:rPr lang="en-US" dirty="0"/>
              <a:t>Integrated circuit is an association (or connection) of various electronic devices such as resistors, capacitors and </a:t>
            </a:r>
            <a:r>
              <a:rPr lang="en-US" dirty="0" smtClean="0"/>
              <a:t>transistors etched (or fabricated) to a semiconductor material such as silicon or germanium. It is also called as a chip or microchip. An IC can function as an amplifier, rectifier, oscillator, counter, timer and memory. Sometime ICs are connected to various other systems to perform complex functions.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Types </a:t>
            </a:r>
            <a:r>
              <a:rPr lang="en-US" dirty="0"/>
              <a:t>of ICs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ICs </a:t>
            </a:r>
            <a:r>
              <a:rPr lang="en-US" dirty="0"/>
              <a:t>can be categorized into two </a:t>
            </a:r>
            <a:r>
              <a:rPr lang="en-US" dirty="0" smtClean="0"/>
              <a:t>types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/>
                <a:cs typeface="Times New Roman"/>
              </a:rPr>
              <a:t>An</a:t>
            </a:r>
            <a:r>
              <a:rPr lang="en-US" b="1" spc="4" dirty="0" smtClean="0">
                <a:latin typeface="Times New Roman"/>
                <a:cs typeface="Times New Roman"/>
              </a:rPr>
              <a:t>a</a:t>
            </a:r>
            <a:r>
              <a:rPr lang="en-US" b="1" dirty="0" smtClean="0">
                <a:latin typeface="Times New Roman"/>
                <a:cs typeface="Times New Roman"/>
              </a:rPr>
              <a:t>l</a:t>
            </a:r>
            <a:r>
              <a:rPr lang="en-US" b="1" spc="4" dirty="0" smtClean="0">
                <a:latin typeface="Times New Roman"/>
                <a:cs typeface="Times New Roman"/>
              </a:rPr>
              <a:t>o</a:t>
            </a:r>
            <a:r>
              <a:rPr lang="en-US" b="1" dirty="0" smtClean="0">
                <a:latin typeface="Times New Roman"/>
                <a:cs typeface="Times New Roman"/>
              </a:rPr>
              <a:t>g</a:t>
            </a:r>
            <a:r>
              <a:rPr lang="en-US" b="1" spc="23" dirty="0" smtClean="0">
                <a:latin typeface="Times New Roman"/>
                <a:cs typeface="Times New Roman"/>
              </a:rPr>
              <a:t> </a:t>
            </a:r>
            <a:r>
              <a:rPr lang="en-US" b="1" spc="4" dirty="0">
                <a:latin typeface="Times New Roman"/>
                <a:cs typeface="Times New Roman"/>
              </a:rPr>
              <a:t>o</a:t>
            </a:r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spc="39" dirty="0">
                <a:latin typeface="Times New Roman"/>
                <a:cs typeface="Times New Roman"/>
              </a:rPr>
              <a:t> </a:t>
            </a:r>
            <a:r>
              <a:rPr lang="en-US" b="1" spc="-4" dirty="0">
                <a:latin typeface="Times New Roman"/>
                <a:cs typeface="Times New Roman"/>
              </a:rPr>
              <a:t>L</a:t>
            </a:r>
            <a:r>
              <a:rPr lang="en-US" b="1" dirty="0">
                <a:latin typeface="Times New Roman"/>
                <a:cs typeface="Times New Roman"/>
              </a:rPr>
              <a:t>ine</a:t>
            </a:r>
            <a:r>
              <a:rPr lang="en-US" b="1" spc="4" dirty="0">
                <a:latin typeface="Times New Roman"/>
                <a:cs typeface="Times New Roman"/>
              </a:rPr>
              <a:t>a</a:t>
            </a:r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spc="20" dirty="0">
                <a:latin typeface="Times New Roman"/>
                <a:cs typeface="Times New Roman"/>
              </a:rPr>
              <a:t> </a:t>
            </a:r>
            <a:r>
              <a:rPr lang="en-US" b="1" spc="-4" dirty="0">
                <a:latin typeface="Times New Roman"/>
                <a:cs typeface="Times New Roman"/>
              </a:rPr>
              <a:t>I</a:t>
            </a:r>
            <a:r>
              <a:rPr lang="en-US" b="1" dirty="0">
                <a:latin typeface="Times New Roman"/>
                <a:cs typeface="Times New Roman"/>
              </a:rPr>
              <a:t>Cs:</a:t>
            </a:r>
            <a:r>
              <a:rPr lang="en-US" b="1" spc="40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-4" dirty="0">
                <a:latin typeface="Times New Roman"/>
                <a:cs typeface="Times New Roman"/>
              </a:rPr>
              <a:t>h</a:t>
            </a:r>
            <a:r>
              <a:rPr lang="en-US" spc="1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23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prod</a:t>
            </a:r>
            <a:r>
              <a:rPr lang="en-US" spc="-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ce</a:t>
            </a:r>
            <a:r>
              <a:rPr lang="en-US" spc="1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ti</a:t>
            </a:r>
            <a:r>
              <a:rPr lang="en-US" spc="-9" dirty="0">
                <a:latin typeface="Times New Roman"/>
                <a:cs typeface="Times New Roman"/>
              </a:rPr>
              <a:t>n</a:t>
            </a:r>
            <a:r>
              <a:rPr lang="en-US" spc="-4" dirty="0">
                <a:latin typeface="Times New Roman"/>
                <a:cs typeface="Times New Roman"/>
              </a:rPr>
              <a:t>u</a:t>
            </a:r>
            <a:r>
              <a:rPr lang="en-US" spc="14" dirty="0">
                <a:latin typeface="Times New Roman"/>
                <a:cs typeface="Times New Roman"/>
              </a:rPr>
              <a:t>o</a:t>
            </a:r>
            <a:r>
              <a:rPr lang="en-US" spc="-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s </a:t>
            </a:r>
            <a:r>
              <a:rPr lang="en-US" spc="14" dirty="0">
                <a:latin typeface="Times New Roman"/>
                <a:cs typeface="Times New Roman"/>
              </a:rPr>
              <a:t>o</a:t>
            </a:r>
            <a:r>
              <a:rPr lang="en-US" spc="-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4" dirty="0">
                <a:latin typeface="Times New Roman"/>
                <a:cs typeface="Times New Roman"/>
              </a:rPr>
              <a:t>p</a:t>
            </a:r>
            <a:r>
              <a:rPr lang="en-US" spc="-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23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d</a:t>
            </a:r>
            <a:r>
              <a:rPr lang="en-US" spc="14" dirty="0">
                <a:latin typeface="Times New Roman"/>
                <a:cs typeface="Times New Roman"/>
              </a:rPr>
              <a:t>e</a:t>
            </a:r>
            <a:r>
              <a:rPr lang="en-US" spc="4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spc="4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g</a:t>
            </a:r>
            <a:r>
              <a:rPr lang="en-US" spc="12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33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t</a:t>
            </a:r>
            <a:r>
              <a:rPr lang="en-US" spc="-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36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i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spc="4" dirty="0">
                <a:latin typeface="Times New Roman"/>
                <a:cs typeface="Times New Roman"/>
              </a:rPr>
              <a:t>p</a:t>
            </a:r>
            <a:r>
              <a:rPr lang="en-US" spc="-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38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spc="4" dirty="0">
                <a:latin typeface="Times New Roman"/>
                <a:cs typeface="Times New Roman"/>
              </a:rPr>
              <a:t>g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al.</a:t>
            </a:r>
            <a:r>
              <a:rPr lang="en-US" spc="22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F</a:t>
            </a:r>
            <a:r>
              <a:rPr lang="en-US" spc="4" dirty="0">
                <a:latin typeface="Times New Roman"/>
                <a:cs typeface="Times New Roman"/>
              </a:rPr>
              <a:t>ro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7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t</a:t>
            </a:r>
            <a:r>
              <a:rPr lang="en-US" spc="-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51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spc="14" dirty="0">
                <a:latin typeface="Times New Roman"/>
                <a:cs typeface="Times New Roman"/>
              </a:rPr>
              <a:t>a</a:t>
            </a:r>
            <a:r>
              <a:rPr lang="en-US" spc="-4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27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t</a:t>
            </a:r>
            <a:r>
              <a:rPr lang="en-US" spc="-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36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58" dirty="0">
                <a:latin typeface="Times New Roman"/>
                <a:cs typeface="Times New Roman"/>
              </a:rPr>
              <a:t> </a:t>
            </a:r>
            <a:r>
              <a:rPr lang="en-US" spc="-9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3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14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29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4" dirty="0">
                <a:latin typeface="Times New Roman"/>
                <a:cs typeface="Times New Roman"/>
              </a:rPr>
              <a:t>d</a:t>
            </a:r>
            <a:r>
              <a:rPr lang="en-US" spc="-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ce t</a:t>
            </a:r>
            <a:r>
              <a:rPr lang="en-US" spc="-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at</a:t>
            </a:r>
            <a:r>
              <a:rPr lang="en-US" spc="3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41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spc="-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14" dirty="0">
                <a:latin typeface="Times New Roman"/>
                <a:cs typeface="Times New Roman"/>
              </a:rPr>
              <a:t>p</a:t>
            </a:r>
            <a:r>
              <a:rPr lang="en-US" spc="-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22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3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4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</a:t>
            </a:r>
            <a:r>
              <a:rPr lang="en-US" spc="-9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4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f</a:t>
            </a:r>
            <a:r>
              <a:rPr lang="en-US" spc="-4" dirty="0">
                <a:latin typeface="Times New Roman"/>
                <a:cs typeface="Times New Roman"/>
              </a:rPr>
              <a:t>un</a:t>
            </a:r>
            <a:r>
              <a:rPr lang="en-US" spc="14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ti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9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spc="3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4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spc="14" dirty="0">
                <a:latin typeface="Times New Roman"/>
                <a:cs typeface="Times New Roman"/>
              </a:rPr>
              <a:t>p</a:t>
            </a:r>
            <a:r>
              <a:rPr lang="en-US" spc="-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27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spc="4" dirty="0">
                <a:latin typeface="Times New Roman"/>
                <a:cs typeface="Times New Roman"/>
              </a:rPr>
              <a:t>g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al.</a:t>
            </a:r>
            <a:r>
              <a:rPr lang="en-US" spc="5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4" dirty="0">
                <a:latin typeface="Times New Roman"/>
                <a:cs typeface="Times New Roman"/>
              </a:rPr>
              <a:t>p</a:t>
            </a:r>
            <a:r>
              <a:rPr lang="en-US" spc="-9" dirty="0">
                <a:latin typeface="Times New Roman"/>
                <a:cs typeface="Times New Roman"/>
              </a:rPr>
              <a:t>-</a:t>
            </a:r>
            <a:r>
              <a:rPr lang="en-US" spc="14" dirty="0">
                <a:latin typeface="Times New Roman"/>
                <a:cs typeface="Times New Roman"/>
              </a:rPr>
              <a:t>a</a:t>
            </a:r>
            <a:r>
              <a:rPr lang="en-US" spc="-19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(op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ati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al </a:t>
            </a:r>
            <a:r>
              <a:rPr lang="en-US" spc="14" dirty="0">
                <a:latin typeface="Times New Roman"/>
                <a:cs typeface="Times New Roman"/>
              </a:rPr>
              <a:t>a</a:t>
            </a:r>
            <a:r>
              <a:rPr lang="en-US" spc="-19" dirty="0">
                <a:latin typeface="Times New Roman"/>
                <a:cs typeface="Times New Roman"/>
              </a:rPr>
              <a:t>m</a:t>
            </a:r>
            <a:r>
              <a:rPr lang="en-US" spc="4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l</a:t>
            </a:r>
            <a:r>
              <a:rPr lang="en-US" spc="9" dirty="0">
                <a:latin typeface="Times New Roman"/>
                <a:cs typeface="Times New Roman"/>
              </a:rPr>
              <a:t>i</a:t>
            </a:r>
            <a:r>
              <a:rPr lang="en-US" spc="-9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ie</a:t>
            </a:r>
            <a:r>
              <a:rPr lang="en-US" spc="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spc="1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36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38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spc="3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41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t</a:t>
            </a:r>
            <a:r>
              <a:rPr lang="en-US" spc="-19" dirty="0">
                <a:latin typeface="Times New Roman"/>
                <a:cs typeface="Times New Roman"/>
              </a:rPr>
              <a:t>y</a:t>
            </a:r>
            <a:r>
              <a:rPr lang="en-US" spc="4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es</a:t>
            </a:r>
            <a:r>
              <a:rPr lang="en-US" spc="27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spc="3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</a:t>
            </a:r>
            <a:r>
              <a:rPr lang="en-US" spc="-9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4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I</a:t>
            </a:r>
            <a:r>
              <a:rPr lang="en-US" spc="-4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44" dirty="0">
                <a:latin typeface="Times New Roman"/>
                <a:cs typeface="Times New Roman"/>
              </a:rPr>
              <a:t> </a:t>
            </a:r>
            <a:r>
              <a:rPr lang="en-US" spc="-9" dirty="0">
                <a:latin typeface="Times New Roman"/>
                <a:cs typeface="Times New Roman"/>
              </a:rPr>
              <a:t>w</a:t>
            </a:r>
            <a:r>
              <a:rPr lang="en-US" spc="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spc="1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 </a:t>
            </a:r>
            <a:r>
              <a:rPr lang="en-US" spc="-4" dirty="0">
                <a:latin typeface="Times New Roman"/>
                <a:cs typeface="Times New Roman"/>
              </a:rPr>
              <a:t>us</a:t>
            </a:r>
            <a:r>
              <a:rPr lang="en-US" dirty="0">
                <a:latin typeface="Times New Roman"/>
                <a:cs typeface="Times New Roman"/>
              </a:rPr>
              <a:t>ed</a:t>
            </a:r>
            <a:r>
              <a:rPr lang="en-US" spc="-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12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a</a:t>
            </a:r>
            <a:r>
              <a:rPr lang="en-US" spc="-4" dirty="0">
                <a:latin typeface="Times New Roman"/>
                <a:cs typeface="Times New Roman"/>
              </a:rPr>
              <a:t>m</a:t>
            </a:r>
            <a:r>
              <a:rPr lang="en-US" spc="4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l</a:t>
            </a:r>
            <a:r>
              <a:rPr lang="en-US" spc="9" dirty="0">
                <a:latin typeface="Times New Roman"/>
                <a:cs typeface="Times New Roman"/>
              </a:rPr>
              <a:t>i</a:t>
            </a:r>
            <a:r>
              <a:rPr lang="en-US" spc="-9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ie</a:t>
            </a:r>
            <a:r>
              <a:rPr lang="en-US" spc="4" dirty="0">
                <a:latin typeface="Times New Roman"/>
                <a:cs typeface="Times New Roman"/>
              </a:rPr>
              <a:t>r</a:t>
            </a:r>
            <a:r>
              <a:rPr lang="en-US" spc="-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spc="-3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9" dirty="0">
                <a:latin typeface="Times New Roman"/>
                <a:cs typeface="Times New Roman"/>
              </a:rPr>
              <a:t>i</a:t>
            </a:r>
            <a:r>
              <a:rPr lang="en-US" spc="-4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2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a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spc="-4" dirty="0">
                <a:latin typeface="Times New Roman"/>
                <a:cs typeface="Times New Roman"/>
              </a:rPr>
              <a:t>un</a:t>
            </a:r>
            <a:r>
              <a:rPr lang="en-US" dirty="0">
                <a:latin typeface="Times New Roman"/>
                <a:cs typeface="Times New Roman"/>
              </a:rPr>
              <a:t>te</a:t>
            </a:r>
            <a:r>
              <a:rPr lang="en-US" spc="4" dirty="0">
                <a:latin typeface="Times New Roman"/>
                <a:cs typeface="Times New Roman"/>
              </a:rPr>
              <a:t>r</a:t>
            </a:r>
            <a:r>
              <a:rPr lang="en-US" spc="-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spc="-31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spc="-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ci</a:t>
            </a:r>
            <a:r>
              <a:rPr lang="en-US" spc="9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lat</a:t>
            </a:r>
            <a:r>
              <a:rPr lang="en-US" spc="4" dirty="0">
                <a:latin typeface="Times New Roman"/>
                <a:cs typeface="Times New Roman"/>
              </a:rPr>
              <a:t>or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4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etc.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/>
                <a:cs typeface="Times New Roman"/>
              </a:rPr>
              <a:t>Di</a:t>
            </a:r>
            <a:r>
              <a:rPr lang="en-US" b="1" spc="4" dirty="0" smtClean="0">
                <a:latin typeface="Times New Roman"/>
                <a:cs typeface="Times New Roman"/>
              </a:rPr>
              <a:t>g</a:t>
            </a:r>
            <a:r>
              <a:rPr lang="en-US" b="1" dirty="0" smtClean="0">
                <a:latin typeface="Times New Roman"/>
                <a:cs typeface="Times New Roman"/>
              </a:rPr>
              <a:t>it</a:t>
            </a:r>
            <a:r>
              <a:rPr lang="en-US" b="1" spc="4" dirty="0" smtClean="0">
                <a:latin typeface="Times New Roman"/>
                <a:cs typeface="Times New Roman"/>
              </a:rPr>
              <a:t>a</a:t>
            </a:r>
            <a:r>
              <a:rPr lang="en-US" b="1" dirty="0" smtClean="0">
                <a:latin typeface="Times New Roman"/>
                <a:cs typeface="Times New Roman"/>
              </a:rPr>
              <a:t>l</a:t>
            </a:r>
            <a:r>
              <a:rPr lang="en-US" b="1" spc="-38" dirty="0" smtClean="0">
                <a:latin typeface="Times New Roman"/>
                <a:cs typeface="Times New Roman"/>
              </a:rPr>
              <a:t> </a:t>
            </a:r>
            <a:r>
              <a:rPr lang="en-US" b="1" spc="4" dirty="0">
                <a:latin typeface="Times New Roman"/>
                <a:cs typeface="Times New Roman"/>
              </a:rPr>
              <a:t>o</a:t>
            </a:r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spc="-19" dirty="0">
                <a:latin typeface="Times New Roman"/>
                <a:cs typeface="Times New Roman"/>
              </a:rPr>
              <a:t> </a:t>
            </a:r>
            <a:r>
              <a:rPr lang="en-US" b="1" spc="-4" dirty="0">
                <a:latin typeface="Times New Roman"/>
                <a:cs typeface="Times New Roman"/>
              </a:rPr>
              <a:t>L</a:t>
            </a:r>
            <a:r>
              <a:rPr lang="en-US" b="1" spc="4" dirty="0">
                <a:latin typeface="Times New Roman"/>
                <a:cs typeface="Times New Roman"/>
              </a:rPr>
              <a:t>og</a:t>
            </a:r>
            <a:r>
              <a:rPr lang="en-US" b="1" dirty="0">
                <a:latin typeface="Times New Roman"/>
                <a:cs typeface="Times New Roman"/>
              </a:rPr>
              <a:t>ic</a:t>
            </a:r>
            <a:r>
              <a:rPr lang="en-US" b="1" spc="-33" dirty="0">
                <a:latin typeface="Times New Roman"/>
                <a:cs typeface="Times New Roman"/>
              </a:rPr>
              <a:t> </a:t>
            </a:r>
            <a:r>
              <a:rPr lang="en-US" b="1" spc="-4" dirty="0">
                <a:latin typeface="Times New Roman"/>
                <a:cs typeface="Times New Roman"/>
              </a:rPr>
              <a:t>I</a:t>
            </a:r>
            <a:r>
              <a:rPr lang="en-US" b="1" dirty="0">
                <a:latin typeface="Times New Roman"/>
                <a:cs typeface="Times New Roman"/>
              </a:rPr>
              <a:t>C</a:t>
            </a:r>
            <a:r>
              <a:rPr lang="en-US" b="1" spc="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en-US" spc="-2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li</a:t>
            </a:r>
            <a:r>
              <a:rPr lang="en-US" spc="-9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22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al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g</a:t>
            </a:r>
            <a:r>
              <a:rPr lang="en-US" spc="-44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IC</a:t>
            </a:r>
            <a:r>
              <a:rPr lang="en-US" spc="-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spc="-2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Di</a:t>
            </a:r>
            <a:r>
              <a:rPr lang="en-US" spc="4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ital</a:t>
            </a:r>
            <a:r>
              <a:rPr lang="en-US" spc="-37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I</a:t>
            </a:r>
            <a:r>
              <a:rPr lang="en-US" spc="-4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13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4" dirty="0">
                <a:latin typeface="Times New Roman"/>
                <a:cs typeface="Times New Roman"/>
              </a:rPr>
              <a:t>v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-17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spc="-4" dirty="0">
                <a:latin typeface="Times New Roman"/>
                <a:cs typeface="Times New Roman"/>
              </a:rPr>
              <a:t>v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2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spc="9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spc="4" dirty="0">
                <a:latin typeface="Times New Roman"/>
                <a:cs typeface="Times New Roman"/>
              </a:rPr>
              <a:t>n</a:t>
            </a:r>
            <a:r>
              <a:rPr lang="en-US" spc="-4" dirty="0">
                <a:latin typeface="Times New Roman"/>
                <a:cs typeface="Times New Roman"/>
              </a:rPr>
              <a:t>u</a:t>
            </a:r>
            <a:r>
              <a:rPr lang="en-US" spc="4" dirty="0">
                <a:latin typeface="Times New Roman"/>
                <a:cs typeface="Times New Roman"/>
              </a:rPr>
              <a:t>ou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58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spc="-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4" dirty="0">
                <a:latin typeface="Times New Roman"/>
                <a:cs typeface="Times New Roman"/>
              </a:rPr>
              <a:t>p</a:t>
            </a:r>
            <a:r>
              <a:rPr lang="en-US" spc="-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spc="4" dirty="0">
                <a:latin typeface="Times New Roman"/>
                <a:cs typeface="Times New Roman"/>
              </a:rPr>
              <a:t>g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spc="14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l.</a:t>
            </a:r>
            <a:r>
              <a:rPr lang="en-US" spc="-36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I</a:t>
            </a:r>
            <a:r>
              <a:rPr lang="en-US" spc="-4" dirty="0">
                <a:latin typeface="Times New Roman"/>
                <a:cs typeface="Times New Roman"/>
              </a:rPr>
              <a:t>ns</a:t>
            </a:r>
            <a:r>
              <a:rPr lang="en-US" dirty="0">
                <a:latin typeface="Times New Roman"/>
                <a:cs typeface="Times New Roman"/>
              </a:rPr>
              <a:t>tead</a:t>
            </a:r>
            <a:r>
              <a:rPr lang="en-US" spc="-2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it</a:t>
            </a:r>
            <a:r>
              <a:rPr lang="en-US" spc="9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op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ates</a:t>
            </a:r>
            <a:r>
              <a:rPr lang="en-US" spc="-43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spc="9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-42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d</a:t>
            </a:r>
            <a:r>
              <a:rPr lang="en-US" spc="-4" dirty="0">
                <a:latin typeface="Times New Roman"/>
                <a:cs typeface="Times New Roman"/>
              </a:rPr>
              <a:t>u</a:t>
            </a:r>
            <a:r>
              <a:rPr lang="en-US" spc="4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i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g</a:t>
            </a:r>
            <a:r>
              <a:rPr lang="en-US" spc="-41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4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tates.</a:t>
            </a:r>
            <a:r>
              <a:rPr lang="en-US" spc="-6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9" dirty="0">
                <a:latin typeface="Times New Roman"/>
                <a:cs typeface="Times New Roman"/>
              </a:rPr>
              <a:t>i</a:t>
            </a:r>
            <a:r>
              <a:rPr lang="en-US" spc="-4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ital</a:t>
            </a:r>
            <a:r>
              <a:rPr lang="en-US" spc="-72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I</a:t>
            </a:r>
            <a:r>
              <a:rPr lang="en-US" spc="-4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6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57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us</a:t>
            </a:r>
            <a:r>
              <a:rPr lang="en-US" dirty="0">
                <a:latin typeface="Times New Roman"/>
                <a:cs typeface="Times New Roman"/>
              </a:rPr>
              <a:t>ed</a:t>
            </a:r>
            <a:r>
              <a:rPr lang="en-US" spc="-43" dirty="0">
                <a:latin typeface="Times New Roman"/>
                <a:cs typeface="Times New Roman"/>
              </a:rPr>
              <a:t> </a:t>
            </a:r>
            <a:r>
              <a:rPr lang="en-US" spc="-19" dirty="0">
                <a:latin typeface="Times New Roman"/>
                <a:cs typeface="Times New Roman"/>
              </a:rPr>
              <a:t>m</a:t>
            </a:r>
            <a:r>
              <a:rPr lang="en-US" spc="14" dirty="0">
                <a:latin typeface="Times New Roman"/>
                <a:cs typeface="Times New Roman"/>
              </a:rPr>
              <a:t>o</a:t>
            </a:r>
            <a:r>
              <a:rPr lang="en-US" spc="-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9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-92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-47" dirty="0">
                <a:latin typeface="Times New Roman"/>
                <a:cs typeface="Times New Roman"/>
              </a:rPr>
              <a:t> </a:t>
            </a:r>
            <a:r>
              <a:rPr lang="en-US" spc="-19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ic</a:t>
            </a:r>
            <a:r>
              <a:rPr lang="en-US" spc="4" dirty="0">
                <a:latin typeface="Times New Roman"/>
                <a:cs typeface="Times New Roman"/>
              </a:rPr>
              <a:t>ropro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4" dirty="0">
                <a:latin typeface="Times New Roman"/>
                <a:cs typeface="Times New Roman"/>
              </a:rPr>
              <a:t>e</a:t>
            </a:r>
            <a:r>
              <a:rPr lang="en-US" spc="-4" dirty="0">
                <a:latin typeface="Times New Roman"/>
                <a:cs typeface="Times New Roman"/>
              </a:rPr>
              <a:t>ss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-42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54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v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spc="-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64" dirty="0">
                <a:latin typeface="Times New Roman"/>
                <a:cs typeface="Times New Roman"/>
              </a:rPr>
              <a:t> </a:t>
            </a:r>
            <a:r>
              <a:rPr lang="en-US" spc="-19" dirty="0">
                <a:latin typeface="Times New Roman"/>
                <a:cs typeface="Times New Roman"/>
              </a:rPr>
              <a:t>m</a:t>
            </a:r>
            <a:r>
              <a:rPr lang="en-US" spc="14" dirty="0">
                <a:latin typeface="Times New Roman"/>
                <a:cs typeface="Times New Roman"/>
              </a:rPr>
              <a:t>e</a:t>
            </a:r>
            <a:r>
              <a:rPr lang="en-US" spc="-4" dirty="0">
                <a:latin typeface="Times New Roman"/>
                <a:cs typeface="Times New Roman"/>
              </a:rPr>
              <a:t>m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spc="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-9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4" dirty="0">
                <a:latin typeface="Times New Roman"/>
                <a:cs typeface="Times New Roman"/>
              </a:rPr>
              <a:t>pp</a:t>
            </a:r>
            <a:r>
              <a:rPr lang="en-US" dirty="0">
                <a:latin typeface="Times New Roman"/>
                <a:cs typeface="Times New Roman"/>
              </a:rPr>
              <a:t>licati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spc="-4" dirty="0">
                <a:latin typeface="Times New Roman"/>
                <a:cs typeface="Times New Roman"/>
              </a:rPr>
              <a:t>ns</a:t>
            </a: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9" dirty="0">
                <a:latin typeface="Times New Roman"/>
                <a:cs typeface="Times New Roman"/>
              </a:rPr>
              <a:t>L</a:t>
            </a:r>
            <a:r>
              <a:rPr lang="en-US" spc="4" dirty="0">
                <a:latin typeface="Times New Roman"/>
                <a:cs typeface="Times New Roman"/>
              </a:rPr>
              <a:t>og</a:t>
            </a:r>
            <a:r>
              <a:rPr lang="en-US" dirty="0">
                <a:latin typeface="Times New Roman"/>
                <a:cs typeface="Times New Roman"/>
              </a:rPr>
              <a:t>ic</a:t>
            </a:r>
            <a:r>
              <a:rPr lang="en-US" spc="-68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ates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5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57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b</a:t>
            </a:r>
            <a:r>
              <a:rPr lang="en-US" spc="-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il</a:t>
            </a:r>
            <a:r>
              <a:rPr lang="en-US" spc="4" dirty="0">
                <a:latin typeface="Times New Roman"/>
                <a:cs typeface="Times New Roman"/>
              </a:rPr>
              <a:t>d</a:t>
            </a:r>
            <a:r>
              <a:rPr lang="en-US" spc="9" dirty="0">
                <a:latin typeface="Times New Roman"/>
                <a:cs typeface="Times New Roman"/>
              </a:rPr>
              <a:t>i</a:t>
            </a:r>
            <a:r>
              <a:rPr lang="en-US" spc="-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g</a:t>
            </a:r>
            <a:r>
              <a:rPr lang="en-US" spc="-83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l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-4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66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spc="-2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Di</a:t>
            </a:r>
            <a:r>
              <a:rPr lang="en-US" spc="-4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it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l </a:t>
            </a:r>
            <a:r>
              <a:rPr lang="en-US" spc="4" dirty="0">
                <a:latin typeface="Times New Roman"/>
                <a:cs typeface="Times New Roman"/>
              </a:rPr>
              <a:t>I</a:t>
            </a:r>
            <a:r>
              <a:rPr lang="en-US" spc="-4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3" dirty="0">
                <a:latin typeface="Times New Roman"/>
                <a:cs typeface="Times New Roman"/>
              </a:rPr>
              <a:t> </a:t>
            </a:r>
            <a:r>
              <a:rPr lang="en-US" spc="-9" dirty="0">
                <a:latin typeface="Times New Roman"/>
                <a:cs typeface="Times New Roman"/>
              </a:rPr>
              <a:t>w</a:t>
            </a:r>
            <a:r>
              <a:rPr lang="en-US" spc="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ich</a:t>
            </a:r>
            <a:r>
              <a:rPr lang="en-US" spc="-29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op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ate</a:t>
            </a:r>
            <a:r>
              <a:rPr lang="en-US" spc="-2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eit</a:t>
            </a:r>
            <a:r>
              <a:rPr lang="en-US" spc="-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-1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at</a:t>
            </a:r>
            <a:r>
              <a:rPr lang="en-US" spc="-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0 </a:t>
            </a:r>
            <a:r>
              <a:rPr lang="en-US" spc="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-3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285750" lvl="2" indent="-285750"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Further there are certain ICs which can perform as a combination of both analog and digital functions.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1864" y="555607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Integrated Circuits (ICs</a:t>
            </a:r>
            <a:r>
              <a:rPr lang="en-US" sz="3200" b="1" dirty="0" smtClean="0">
                <a:solidFill>
                  <a:srgbClr val="002060"/>
                </a:solidFill>
              </a:rPr>
              <a:t>)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32475" y="2708275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32475" y="2708275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7222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7222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13626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13626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53376" y="3071876"/>
            <a:ext cx="179324" cy="180975"/>
          </a:xfrm>
          <a:custGeom>
            <a:avLst/>
            <a:gdLst/>
            <a:ahLst/>
            <a:cxnLst/>
            <a:rect l="l" t="t" r="r" b="b"/>
            <a:pathLst>
              <a:path w="179324" h="180975">
                <a:moveTo>
                  <a:pt x="0" y="90424"/>
                </a:moveTo>
                <a:lnTo>
                  <a:pt x="1244" y="105555"/>
                </a:lnTo>
                <a:lnTo>
                  <a:pt x="4691" y="119421"/>
                </a:lnTo>
                <a:lnTo>
                  <a:pt x="10157" y="132344"/>
                </a:lnTo>
                <a:lnTo>
                  <a:pt x="17462" y="144142"/>
                </a:lnTo>
                <a:lnTo>
                  <a:pt x="26422" y="154629"/>
                </a:lnTo>
                <a:lnTo>
                  <a:pt x="36854" y="163623"/>
                </a:lnTo>
                <a:lnTo>
                  <a:pt x="48577" y="170938"/>
                </a:lnTo>
                <a:lnTo>
                  <a:pt x="61408" y="176391"/>
                </a:lnTo>
                <a:lnTo>
                  <a:pt x="75163" y="179798"/>
                </a:lnTo>
                <a:lnTo>
                  <a:pt x="89662" y="180975"/>
                </a:lnTo>
                <a:lnTo>
                  <a:pt x="90164" y="180973"/>
                </a:lnTo>
                <a:lnTo>
                  <a:pt x="104640" y="179718"/>
                </a:lnTo>
                <a:lnTo>
                  <a:pt x="118367" y="176239"/>
                </a:lnTo>
                <a:lnTo>
                  <a:pt x="131163" y="170719"/>
                </a:lnTo>
                <a:lnTo>
                  <a:pt x="142845" y="163344"/>
                </a:lnTo>
                <a:lnTo>
                  <a:pt x="153231" y="154297"/>
                </a:lnTo>
                <a:lnTo>
                  <a:pt x="162137" y="143762"/>
                </a:lnTo>
                <a:lnTo>
                  <a:pt x="169383" y="131923"/>
                </a:lnTo>
                <a:lnTo>
                  <a:pt x="174784" y="118964"/>
                </a:lnTo>
                <a:lnTo>
                  <a:pt x="178158" y="105070"/>
                </a:lnTo>
                <a:lnTo>
                  <a:pt x="179324" y="90424"/>
                </a:lnTo>
                <a:lnTo>
                  <a:pt x="179323" y="90022"/>
                </a:lnTo>
                <a:lnTo>
                  <a:pt x="178094" y="75387"/>
                </a:lnTo>
                <a:lnTo>
                  <a:pt x="174658" y="61516"/>
                </a:lnTo>
                <a:lnTo>
                  <a:pt x="169197" y="48592"/>
                </a:lnTo>
                <a:lnTo>
                  <a:pt x="161896" y="36798"/>
                </a:lnTo>
                <a:lnTo>
                  <a:pt x="152936" y="26316"/>
                </a:lnTo>
                <a:lnTo>
                  <a:pt x="142500" y="17330"/>
                </a:lnTo>
                <a:lnTo>
                  <a:pt x="130772" y="10022"/>
                </a:lnTo>
                <a:lnTo>
                  <a:pt x="117934" y="4576"/>
                </a:lnTo>
                <a:lnTo>
                  <a:pt x="104170" y="1174"/>
                </a:lnTo>
                <a:lnTo>
                  <a:pt x="89662" y="0"/>
                </a:lnTo>
                <a:lnTo>
                  <a:pt x="89264" y="0"/>
                </a:lnTo>
                <a:lnTo>
                  <a:pt x="74773" y="1237"/>
                </a:lnTo>
                <a:lnTo>
                  <a:pt x="61031" y="4696"/>
                </a:lnTo>
                <a:lnTo>
                  <a:pt x="48221" y="10195"/>
                </a:lnTo>
                <a:lnTo>
                  <a:pt x="36525" y="17550"/>
                </a:lnTo>
                <a:lnTo>
                  <a:pt x="26126" y="26579"/>
                </a:lnTo>
                <a:lnTo>
                  <a:pt x="17209" y="37098"/>
                </a:lnTo>
                <a:lnTo>
                  <a:pt x="9954" y="48925"/>
                </a:lnTo>
                <a:lnTo>
                  <a:pt x="4546" y="61877"/>
                </a:lnTo>
                <a:lnTo>
                  <a:pt x="1167" y="75771"/>
                </a:lnTo>
                <a:lnTo>
                  <a:pt x="0" y="90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1367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1367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51901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51901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37562" y="607841"/>
            <a:ext cx="6081776" cy="732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Octal Numb</a:t>
            </a:r>
            <a:r>
              <a:rPr sz="5400" spc="9" baseline="2980" dirty="0" smtClean="0">
                <a:latin typeface="Book Antiqua"/>
                <a:cs typeface="Book Antiqua"/>
              </a:rPr>
              <a:t>e</a:t>
            </a:r>
            <a:r>
              <a:rPr sz="5400" spc="0" baseline="2980" dirty="0" smtClean="0">
                <a:latin typeface="Book Antiqua"/>
                <a:cs typeface="Book Antiqua"/>
              </a:rPr>
              <a:t>r</a:t>
            </a:r>
            <a:r>
              <a:rPr lang="en-US" sz="5400" spc="0" baseline="2980" dirty="0" smtClean="0">
                <a:latin typeface="Book Antiqua"/>
                <a:cs typeface="Book Antiqua"/>
              </a:rPr>
              <a:t> System</a:t>
            </a:r>
            <a:endParaRPr sz="3600" dirty="0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9727" y="1170023"/>
            <a:ext cx="3713260" cy="11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Base = 8</a:t>
            </a:r>
            <a:endParaRPr sz="2400">
              <a:latin typeface="Times New Roman"/>
              <a:cs typeface="Times New Roman"/>
            </a:endParaRPr>
          </a:p>
          <a:p>
            <a:pPr marL="469899">
              <a:lnSpc>
                <a:spcPct val="95825"/>
              </a:lnSpc>
              <a:spcBef>
                <a:spcPts val="462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8 digi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{ </a:t>
            </a:r>
            <a:r>
              <a:rPr sz="2000" spc="4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, 1, 2,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3, 4, 5,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6, 7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686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9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ghts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23038" y="1588444"/>
            <a:ext cx="1857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95676" y="2335298"/>
            <a:ext cx="616628" cy="194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i="1" spc="0" dirty="0" smtClean="0">
                <a:latin typeface="Times New Roman"/>
                <a:cs typeface="Times New Roman"/>
              </a:rPr>
              <a:t>P</a:t>
            </a:r>
            <a:r>
              <a:rPr sz="1300" i="1" spc="5" dirty="0" smtClean="0">
                <a:latin typeface="Times New Roman"/>
                <a:cs typeface="Times New Roman"/>
              </a:rPr>
              <a:t>o</a:t>
            </a:r>
            <a:r>
              <a:rPr sz="1300" i="1" spc="0" dirty="0" smtClean="0">
                <a:latin typeface="Times New Roman"/>
                <a:cs typeface="Times New Roman"/>
              </a:rPr>
              <a:t>siti</a:t>
            </a:r>
            <a:r>
              <a:rPr sz="1300" i="1" spc="10" dirty="0" smtClean="0">
                <a:latin typeface="Times New Roman"/>
                <a:cs typeface="Times New Roman"/>
              </a:rPr>
              <a:t>o</a:t>
            </a:r>
            <a:r>
              <a:rPr sz="1300" i="1" spc="0" dirty="0" smtClean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60796" y="2372415"/>
            <a:ext cx="3126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-4" dirty="0" smtClean="0">
                <a:solidFill>
                  <a:srgbClr val="0066CC"/>
                </a:solidFill>
                <a:latin typeface="Arial"/>
                <a:cs typeface="Arial"/>
              </a:rPr>
              <a:t>64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77381" y="2372415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18782" y="2372415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23073" y="2372415"/>
            <a:ext cx="9677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1/8 </a:t>
            </a:r>
            <a:r>
              <a:rPr sz="1800" b="1" i="1" spc="154" dirty="0" smtClean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1/</a:t>
            </a:r>
            <a:r>
              <a:rPr sz="1800" b="1" i="1" spc="-4" dirty="0" smtClean="0">
                <a:solidFill>
                  <a:srgbClr val="0066CC"/>
                </a:solidFill>
                <a:latin typeface="Arial"/>
                <a:cs typeface="Arial"/>
              </a:rPr>
              <a:t>6</a:t>
            </a: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727" y="2393370"/>
            <a:ext cx="2488959" cy="716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14" dirty="0" smtClean="0">
                <a:latin typeface="Times New Roman"/>
                <a:cs typeface="Times New Roman"/>
              </a:rPr>
              <a:t>W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</a:t>
            </a: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Base)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Magn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tude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727" y="3198042"/>
            <a:ext cx="3331816" cy="716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m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“</a:t>
            </a:r>
            <a:r>
              <a:rPr sz="2000" i="1" spc="0" dirty="0" smtClean="0">
                <a:latin typeface="Times New Roman"/>
                <a:cs typeface="Times New Roman"/>
              </a:rPr>
              <a:t>Digit</a:t>
            </a:r>
            <a:r>
              <a:rPr sz="2000" i="1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x </a:t>
            </a:r>
            <a:r>
              <a:rPr sz="2000" i="1" spc="0" dirty="0" smtClean="0">
                <a:latin typeface="Times New Roman"/>
                <a:cs typeface="Times New Roman"/>
              </a:rPr>
              <a:t>We</a:t>
            </a:r>
            <a:r>
              <a:rPr sz="2000" i="1" spc="-9" dirty="0" smtClean="0">
                <a:latin typeface="Times New Roman"/>
                <a:cs typeface="Times New Roman"/>
              </a:rPr>
              <a:t>i</a:t>
            </a:r>
            <a:r>
              <a:rPr sz="2000" i="1" spc="0" dirty="0" smtClean="0">
                <a:latin typeface="Times New Roman"/>
                <a:cs typeface="Times New Roman"/>
              </a:rPr>
              <a:t>g</a:t>
            </a:r>
            <a:r>
              <a:rPr sz="2000" i="1" spc="9" dirty="0" smtClean="0">
                <a:latin typeface="Times New Roman"/>
                <a:cs typeface="Times New Roman"/>
              </a:rPr>
              <a:t>h</a:t>
            </a:r>
            <a:r>
              <a:rPr sz="2000" i="1" spc="0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”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For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al Notat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0238" y="3358577"/>
            <a:ext cx="910532" cy="7089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9712" marR="46776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16"/>
              </a:lnSpc>
              <a:spcBef>
                <a:spcPts val="844"/>
              </a:spcBef>
            </a:pPr>
            <a:r>
              <a:rPr sz="20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5 </a:t>
            </a:r>
            <a:r>
              <a:rPr sz="2000" b="1" spc="0" dirty="0" smtClean="0">
                <a:latin typeface="Arial"/>
                <a:cs typeface="Arial"/>
              </a:rPr>
              <a:t>*</a:t>
            </a:r>
            <a:r>
              <a:rPr sz="2000" b="1" i="1" spc="4" dirty="0" smtClean="0">
                <a:latin typeface="Arial"/>
                <a:cs typeface="Arial"/>
              </a:rPr>
              <a:t>8</a:t>
            </a:r>
            <a:r>
              <a:rPr sz="1950" b="1" spc="4" baseline="44596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r>
              <a:rPr sz="2000" b="1" spc="4" dirty="0" smtClean="0">
                <a:latin typeface="Arial"/>
                <a:cs typeface="Arial"/>
              </a:rPr>
              <a:t>+</a:t>
            </a:r>
            <a:r>
              <a:rPr sz="20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77381" y="335857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18782" y="335857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80984" y="3358577"/>
            <a:ext cx="2632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9338" y="3358577"/>
            <a:ext cx="2632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-2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64351" y="3730327"/>
            <a:ext cx="1390465" cy="337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8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3000" b="1" spc="4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r>
              <a:rPr sz="3000" b="1" i="1" spc="-20" baseline="-2898" dirty="0" smtClean="0">
                <a:solidFill>
                  <a:srgbClr val="D01608"/>
                </a:solidFill>
                <a:latin typeface="Arial"/>
                <a:cs typeface="Arial"/>
              </a:rPr>
              <a:t> </a:t>
            </a: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8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3000" b="1" spc="9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48397" y="3730327"/>
            <a:ext cx="1119108" cy="337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8</a:t>
            </a:r>
            <a:r>
              <a:rPr sz="1950" b="1" spc="0" baseline="40137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3000" b="1" spc="4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4</a:t>
            </a:r>
            <a:r>
              <a:rPr sz="3000" b="1" i="1" spc="-1" baseline="-2898" dirty="0" smtClean="0">
                <a:solidFill>
                  <a:srgbClr val="D01608"/>
                </a:solidFill>
                <a:latin typeface="Arial"/>
                <a:cs typeface="Arial"/>
              </a:rPr>
              <a:t> </a:t>
            </a: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8</a:t>
            </a:r>
            <a:r>
              <a:rPr sz="1950" b="1" spc="0" baseline="40137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0238" y="3933019"/>
            <a:ext cx="144829" cy="194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3391" y="4431188"/>
            <a:ext cx="1957276" cy="825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85"/>
              </a:lnSpc>
              <a:spcBef>
                <a:spcPts val="149"/>
              </a:spcBef>
            </a:pPr>
            <a:r>
              <a:rPr sz="3600" b="1" spc="0" baseline="8454" dirty="0" smtClean="0">
                <a:latin typeface="Arial"/>
                <a:cs typeface="Arial"/>
              </a:rPr>
              <a:t>=(330.9375)</a:t>
            </a:r>
            <a:r>
              <a:rPr sz="2400" b="1" spc="0" baseline="-9058" dirty="0" smtClean="0">
                <a:solidFill>
                  <a:srgbClr val="000082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418718" marR="54054">
              <a:lnSpc>
                <a:spcPts val="2759"/>
              </a:lnSpc>
              <a:spcBef>
                <a:spcPts val="120"/>
              </a:spcBef>
            </a:pPr>
            <a:r>
              <a:rPr sz="2400" b="1" spc="4" dirty="0" smtClean="0">
                <a:latin typeface="Arial"/>
                <a:cs typeface="Arial"/>
              </a:rPr>
              <a:t>(</a:t>
            </a:r>
            <a:r>
              <a:rPr sz="2400" b="1" spc="-4" dirty="0" smtClean="0">
                <a:solidFill>
                  <a:srgbClr val="D01608"/>
                </a:solidFill>
                <a:latin typeface="Arial"/>
                <a:cs typeface="Arial"/>
              </a:rPr>
              <a:t>512</a:t>
            </a:r>
            <a:r>
              <a:rPr sz="2400" b="1" spc="4" dirty="0" smtClean="0">
                <a:latin typeface="Arial"/>
                <a:cs typeface="Arial"/>
              </a:rPr>
              <a:t>.</a:t>
            </a:r>
            <a:r>
              <a:rPr sz="2400" b="1" spc="-4" dirty="0" smtClean="0">
                <a:solidFill>
                  <a:srgbClr val="D01608"/>
                </a:solidFill>
                <a:latin typeface="Arial"/>
                <a:cs typeface="Arial"/>
              </a:rPr>
              <a:t>74</a:t>
            </a:r>
            <a:r>
              <a:rPr sz="2400" b="1" spc="4" dirty="0" smtClean="0">
                <a:latin typeface="Arial"/>
                <a:cs typeface="Arial"/>
              </a:rPr>
              <a:t>)</a:t>
            </a:r>
            <a:r>
              <a:rPr sz="2400" b="1" spc="0" baseline="-21740" dirty="0" smtClean="0">
                <a:solidFill>
                  <a:srgbClr val="000082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1901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660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3675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755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626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264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2225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914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2475" y="2708275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534">
              <a:lnSpc>
                <a:spcPct val="95825"/>
              </a:lnSpc>
              <a:spcBef>
                <a:spcPts val="390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6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Er. Anupa Dhungel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E0070-AE66-4873-8FFC-F610DBB640B3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  <p:sp>
        <p:nvSpPr>
          <p:cNvPr id="4" name="object 6"/>
          <p:cNvSpPr txBox="1"/>
          <p:nvPr/>
        </p:nvSpPr>
        <p:spPr>
          <a:xfrm>
            <a:off x="391616" y="620688"/>
            <a:ext cx="7924800" cy="648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20"/>
              </a:lnSpc>
              <a:spcBef>
                <a:spcPts val="55"/>
              </a:spcBef>
            </a:pPr>
            <a:endParaRPr lang="en-US" sz="4000" b="1" spc="-4" dirty="0" smtClean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700" marR="9205">
              <a:lnSpc>
                <a:spcPts val="1120"/>
              </a:lnSpc>
              <a:spcBef>
                <a:spcPts val="55"/>
              </a:spcBef>
            </a:pPr>
            <a:r>
              <a:rPr lang="en-US" sz="4000" b="1" spc="-4" dirty="0" smtClean="0">
                <a:solidFill>
                  <a:srgbClr val="002060"/>
                </a:solidFill>
                <a:latin typeface="Times New Roman"/>
                <a:cs typeface="Times New Roman"/>
              </a:rPr>
              <a:t>L</a:t>
            </a:r>
            <a:r>
              <a:rPr lang="en-US" sz="4000" b="1" spc="0" dirty="0" smtClean="0">
                <a:solidFill>
                  <a:srgbClr val="002060"/>
                </a:solidFill>
                <a:latin typeface="Times New Roman"/>
                <a:cs typeface="Times New Roman"/>
              </a:rPr>
              <a:t>e</a:t>
            </a:r>
            <a:r>
              <a:rPr lang="en-US" sz="4000" b="1" spc="4" dirty="0" smtClean="0">
                <a:solidFill>
                  <a:srgbClr val="002060"/>
                </a:solidFill>
                <a:latin typeface="Times New Roman"/>
                <a:cs typeface="Times New Roman"/>
              </a:rPr>
              <a:t>v</a:t>
            </a:r>
            <a:r>
              <a:rPr lang="en-US" sz="4000" b="1" spc="0" dirty="0" smtClean="0">
                <a:solidFill>
                  <a:srgbClr val="002060"/>
                </a:solidFill>
                <a:latin typeface="Times New Roman"/>
                <a:cs typeface="Times New Roman"/>
              </a:rPr>
              <a:t>els</a:t>
            </a:r>
            <a:r>
              <a:rPr lang="en-US" sz="4000" b="1" spc="-27" dirty="0" smtClean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sz="4000" b="1" spc="4" dirty="0" smtClean="0">
                <a:solidFill>
                  <a:srgbClr val="002060"/>
                </a:solidFill>
                <a:latin typeface="Times New Roman"/>
                <a:cs typeface="Times New Roman"/>
              </a:rPr>
              <a:t>o</a:t>
            </a:r>
            <a:r>
              <a:rPr lang="en-US" sz="4000" b="1" spc="0" dirty="0" smtClean="0">
                <a:solidFill>
                  <a:srgbClr val="002060"/>
                </a:solidFill>
                <a:latin typeface="Times New Roman"/>
                <a:cs typeface="Times New Roman"/>
              </a:rPr>
              <a:t>f</a:t>
            </a:r>
            <a:r>
              <a:rPr lang="en-US" sz="4000" b="1" spc="-3" dirty="0" smtClean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sz="4000" b="1" spc="-4" dirty="0" smtClean="0">
                <a:solidFill>
                  <a:srgbClr val="002060"/>
                </a:solidFill>
                <a:latin typeface="Times New Roman"/>
                <a:cs typeface="Times New Roman"/>
              </a:rPr>
              <a:t>I</a:t>
            </a:r>
            <a:r>
              <a:rPr lang="en-US" sz="4000" b="1" spc="0" dirty="0" smtClean="0">
                <a:solidFill>
                  <a:srgbClr val="002060"/>
                </a:solidFill>
                <a:latin typeface="Times New Roman"/>
                <a:cs typeface="Times New Roman"/>
              </a:rPr>
              <a:t>nt</a:t>
            </a:r>
            <a:r>
              <a:rPr lang="en-US" sz="4000" b="1" spc="4" dirty="0" smtClean="0">
                <a:solidFill>
                  <a:srgbClr val="002060"/>
                </a:solidFill>
                <a:latin typeface="Times New Roman"/>
                <a:cs typeface="Times New Roman"/>
              </a:rPr>
              <a:t>eg</a:t>
            </a:r>
            <a:r>
              <a:rPr lang="en-US" sz="4000" b="1" spc="0" dirty="0" smtClean="0">
                <a:solidFill>
                  <a:srgbClr val="002060"/>
                </a:solidFill>
                <a:latin typeface="Times New Roman"/>
                <a:cs typeface="Times New Roman"/>
              </a:rPr>
              <a:t>r</a:t>
            </a:r>
            <a:r>
              <a:rPr lang="en-US" sz="4000" b="1" spc="4" dirty="0" smtClean="0">
                <a:solidFill>
                  <a:srgbClr val="002060"/>
                </a:solidFill>
                <a:latin typeface="Times New Roman"/>
                <a:cs typeface="Times New Roman"/>
              </a:rPr>
              <a:t>at</a:t>
            </a:r>
            <a:r>
              <a:rPr lang="en-US" sz="4000" b="1" spc="0" dirty="0" smtClean="0">
                <a:solidFill>
                  <a:srgbClr val="002060"/>
                </a:solidFill>
                <a:latin typeface="Times New Roman"/>
                <a:cs typeface="Times New Roman"/>
              </a:rPr>
              <a:t>i</a:t>
            </a:r>
            <a:r>
              <a:rPr lang="en-US" sz="4000" b="1" spc="4" dirty="0" smtClean="0">
                <a:solidFill>
                  <a:srgbClr val="002060"/>
                </a:solidFill>
                <a:latin typeface="Times New Roman"/>
                <a:cs typeface="Times New Roman"/>
              </a:rPr>
              <a:t>o</a:t>
            </a:r>
            <a:r>
              <a:rPr lang="en-US" sz="4000" b="1" spc="0" dirty="0" smtClean="0">
                <a:solidFill>
                  <a:srgbClr val="002060"/>
                </a:solidFill>
                <a:latin typeface="Times New Roman"/>
                <a:cs typeface="Times New Roman"/>
              </a:rPr>
              <a:t>n</a:t>
            </a:r>
            <a:endParaRPr lang="en-US" sz="4000" dirty="0" smtClean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241176" y="1268760"/>
            <a:ext cx="8579296" cy="4392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ct val="150000"/>
              </a:lnSpc>
            </a:pPr>
            <a:r>
              <a:rPr lang="en-US" dirty="0">
                <a:latin typeface="+mn-lt"/>
                <a:cs typeface="Times New Roman"/>
              </a:rPr>
              <a:t>During 1959 two different scientists invented IC’s. Jack </a:t>
            </a:r>
            <a:r>
              <a:rPr lang="en-US" dirty="0" err="1">
                <a:latin typeface="+mn-lt"/>
                <a:cs typeface="Times New Roman"/>
              </a:rPr>
              <a:t>Kilby</a:t>
            </a:r>
            <a:r>
              <a:rPr lang="en-US" dirty="0">
                <a:latin typeface="+mn-lt"/>
                <a:cs typeface="Times New Roman"/>
              </a:rPr>
              <a:t> from Texas Instruments made his first germanium IC during </a:t>
            </a:r>
            <a:r>
              <a:rPr lang="en-US" dirty="0" smtClean="0">
                <a:latin typeface="+mn-lt"/>
                <a:cs typeface="Times New Roman"/>
              </a:rPr>
              <a:t>1959 and </a:t>
            </a:r>
            <a:r>
              <a:rPr lang="en-US" dirty="0">
                <a:latin typeface="+mn-lt"/>
                <a:cs typeface="Times New Roman"/>
              </a:rPr>
              <a:t>Robert </a:t>
            </a:r>
            <a:r>
              <a:rPr lang="en-US" dirty="0" err="1">
                <a:latin typeface="+mn-lt"/>
                <a:cs typeface="Times New Roman"/>
              </a:rPr>
              <a:t>Noyce</a:t>
            </a:r>
            <a:r>
              <a:rPr lang="en-US" dirty="0">
                <a:latin typeface="+mn-lt"/>
                <a:cs typeface="Times New Roman"/>
              </a:rPr>
              <a:t> made his first silicon IC during the same year. But ICs were not the same since the day of their invention; they have evolved a long way. Integrated circuits are often classified by the number of transistors and other electronic </a:t>
            </a:r>
            <a:r>
              <a:rPr lang="en-US" dirty="0" smtClean="0">
                <a:latin typeface="+mn-lt"/>
                <a:cs typeface="Times New Roman"/>
              </a:rPr>
              <a:t>components. They contain</a:t>
            </a:r>
            <a:r>
              <a:rPr lang="en-US" dirty="0">
                <a:latin typeface="+mn-lt"/>
                <a:cs typeface="Times New Roman"/>
              </a:rPr>
              <a:t>:</a:t>
            </a:r>
          </a:p>
          <a:p>
            <a:pPr marL="12700" marR="9205">
              <a:lnSpc>
                <a:spcPct val="150000"/>
              </a:lnSpc>
            </a:pPr>
            <a:r>
              <a:rPr lang="en-US" dirty="0">
                <a:latin typeface="+mn-lt"/>
                <a:cs typeface="Times New Roman"/>
              </a:rPr>
              <a:t>    SSI (small-scale integration): Up to 100 electronic components per chip</a:t>
            </a:r>
          </a:p>
          <a:p>
            <a:pPr marL="12700" marR="9205">
              <a:lnSpc>
                <a:spcPct val="150000"/>
              </a:lnSpc>
            </a:pPr>
            <a:r>
              <a:rPr lang="en-US" dirty="0">
                <a:latin typeface="+mn-lt"/>
                <a:cs typeface="Times New Roman"/>
              </a:rPr>
              <a:t>    MSI (medium-scale integration): From 100 to 3,000 electronic components per chip</a:t>
            </a:r>
          </a:p>
          <a:p>
            <a:pPr marL="12700" marR="9205">
              <a:lnSpc>
                <a:spcPct val="150000"/>
              </a:lnSpc>
            </a:pPr>
            <a:r>
              <a:rPr lang="en-US" dirty="0">
                <a:latin typeface="+mn-lt"/>
                <a:cs typeface="Times New Roman"/>
              </a:rPr>
              <a:t>    LSI (large-scale integration): From 3,000 to 100,000 electronic components per chip</a:t>
            </a:r>
          </a:p>
          <a:p>
            <a:pPr marL="12700" marR="9205">
              <a:lnSpc>
                <a:spcPct val="150000"/>
              </a:lnSpc>
            </a:pPr>
            <a:r>
              <a:rPr lang="en-US" dirty="0">
                <a:latin typeface="+mn-lt"/>
                <a:cs typeface="Times New Roman"/>
              </a:rPr>
              <a:t>    VLSI (very large-scale integration): From 100,000 to 1,000,000 electronic components per chip</a:t>
            </a:r>
          </a:p>
          <a:p>
            <a:pPr marL="12700" marR="9205">
              <a:lnSpc>
                <a:spcPct val="150000"/>
              </a:lnSpc>
            </a:pPr>
            <a:r>
              <a:rPr lang="en-US" dirty="0">
                <a:latin typeface="+mn-lt"/>
                <a:cs typeface="Times New Roman"/>
              </a:rPr>
              <a:t>    ULSI (ultra large-scale integration): More than 1 million electronic </a:t>
            </a:r>
          </a:p>
          <a:p>
            <a:pPr marL="12700" marR="9205">
              <a:lnSpc>
                <a:spcPct val="150000"/>
              </a:lnSpc>
            </a:pPr>
            <a:endParaRPr dirty="0"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67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3802178" y="2613796"/>
            <a:ext cx="0" cy="296061"/>
          </a:xfrm>
          <a:custGeom>
            <a:avLst/>
            <a:gdLst/>
            <a:ahLst/>
            <a:cxnLst/>
            <a:rect l="l" t="t" r="r" b="b"/>
            <a:pathLst>
              <a:path h="296061">
                <a:moveTo>
                  <a:pt x="0" y="296061"/>
                </a:moveTo>
                <a:lnTo>
                  <a:pt x="0" y="0"/>
                </a:lnTo>
              </a:path>
            </a:pathLst>
          </a:custGeom>
          <a:ln w="14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43602" y="2473192"/>
            <a:ext cx="117053" cy="193479"/>
          </a:xfrm>
          <a:custGeom>
            <a:avLst/>
            <a:gdLst/>
            <a:ahLst/>
            <a:cxnLst/>
            <a:rect l="l" t="t" r="r" b="b"/>
            <a:pathLst>
              <a:path w="117053" h="193479">
                <a:moveTo>
                  <a:pt x="12596" y="159541"/>
                </a:moveTo>
                <a:lnTo>
                  <a:pt x="0" y="190607"/>
                </a:lnTo>
                <a:lnTo>
                  <a:pt x="2973" y="193479"/>
                </a:lnTo>
                <a:lnTo>
                  <a:pt x="3641" y="193054"/>
                </a:lnTo>
                <a:lnTo>
                  <a:pt x="7144" y="190827"/>
                </a:lnTo>
                <a:lnTo>
                  <a:pt x="15875" y="185277"/>
                </a:lnTo>
                <a:lnTo>
                  <a:pt x="32222" y="174884"/>
                </a:lnTo>
                <a:lnTo>
                  <a:pt x="58576" y="158130"/>
                </a:lnTo>
                <a:lnTo>
                  <a:pt x="117053" y="193479"/>
                </a:lnTo>
                <a:lnTo>
                  <a:pt x="117053" y="190607"/>
                </a:lnTo>
                <a:lnTo>
                  <a:pt x="116570" y="189316"/>
                </a:lnTo>
                <a:lnTo>
                  <a:pt x="115328" y="185992"/>
                </a:lnTo>
                <a:lnTo>
                  <a:pt x="112847" y="179355"/>
                </a:lnTo>
                <a:lnTo>
                  <a:pt x="108699" y="168257"/>
                </a:lnTo>
                <a:lnTo>
                  <a:pt x="102455" y="151553"/>
                </a:lnTo>
                <a:lnTo>
                  <a:pt x="93687" y="128096"/>
                </a:lnTo>
                <a:lnTo>
                  <a:pt x="81967" y="96739"/>
                </a:lnTo>
                <a:lnTo>
                  <a:pt x="79264" y="86374"/>
                </a:lnTo>
                <a:lnTo>
                  <a:pt x="76232" y="74002"/>
                </a:lnTo>
                <a:lnTo>
                  <a:pt x="73347" y="61646"/>
                </a:lnTo>
                <a:lnTo>
                  <a:pt x="70537" y="49302"/>
                </a:lnTo>
                <a:lnTo>
                  <a:pt x="67727" y="36968"/>
                </a:lnTo>
                <a:lnTo>
                  <a:pt x="64846" y="24641"/>
                </a:lnTo>
                <a:lnTo>
                  <a:pt x="61819" y="12319"/>
                </a:lnTo>
                <a:lnTo>
                  <a:pt x="58576" y="0"/>
                </a:lnTo>
                <a:lnTo>
                  <a:pt x="56718" y="9754"/>
                </a:lnTo>
                <a:lnTo>
                  <a:pt x="54152" y="22154"/>
                </a:lnTo>
                <a:lnTo>
                  <a:pt x="51427" y="34559"/>
                </a:lnTo>
                <a:lnTo>
                  <a:pt x="48619" y="46971"/>
                </a:lnTo>
                <a:lnTo>
                  <a:pt x="45802" y="59392"/>
                </a:lnTo>
                <a:lnTo>
                  <a:pt x="43053" y="71826"/>
                </a:lnTo>
                <a:lnTo>
                  <a:pt x="40447" y="84274"/>
                </a:lnTo>
                <a:lnTo>
                  <a:pt x="38059" y="96739"/>
                </a:lnTo>
                <a:lnTo>
                  <a:pt x="37481" y="98166"/>
                </a:lnTo>
                <a:lnTo>
                  <a:pt x="36083" y="101614"/>
                </a:lnTo>
                <a:lnTo>
                  <a:pt x="33345" y="108365"/>
                </a:lnTo>
                <a:lnTo>
                  <a:pt x="28818" y="119530"/>
                </a:lnTo>
                <a:lnTo>
                  <a:pt x="22052" y="136219"/>
                </a:lnTo>
                <a:lnTo>
                  <a:pt x="12596" y="159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16653" y="2473192"/>
            <a:ext cx="0" cy="296061"/>
          </a:xfrm>
          <a:custGeom>
            <a:avLst/>
            <a:gdLst/>
            <a:ahLst/>
            <a:cxnLst/>
            <a:rect l="l" t="t" r="r" b="b"/>
            <a:pathLst>
              <a:path h="296061">
                <a:moveTo>
                  <a:pt x="0" y="0"/>
                </a:moveTo>
                <a:lnTo>
                  <a:pt x="0" y="296061"/>
                </a:lnTo>
              </a:path>
            </a:pathLst>
          </a:custGeom>
          <a:ln w="14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57879" y="2719348"/>
            <a:ext cx="114377" cy="190508"/>
          </a:xfrm>
          <a:custGeom>
            <a:avLst/>
            <a:gdLst/>
            <a:ahLst/>
            <a:cxnLst/>
            <a:rect l="l" t="t" r="r" b="b"/>
            <a:pathLst>
              <a:path w="114377" h="190508">
                <a:moveTo>
                  <a:pt x="85677" y="16559"/>
                </a:moveTo>
                <a:lnTo>
                  <a:pt x="58774" y="32081"/>
                </a:lnTo>
                <a:lnTo>
                  <a:pt x="0" y="0"/>
                </a:lnTo>
                <a:lnTo>
                  <a:pt x="478" y="1278"/>
                </a:lnTo>
                <a:lnTo>
                  <a:pt x="1716" y="4587"/>
                </a:lnTo>
                <a:lnTo>
                  <a:pt x="4193" y="11208"/>
                </a:lnTo>
                <a:lnTo>
                  <a:pt x="8339" y="22288"/>
                </a:lnTo>
                <a:lnTo>
                  <a:pt x="14584" y="38976"/>
                </a:lnTo>
                <a:lnTo>
                  <a:pt x="23356" y="62420"/>
                </a:lnTo>
                <a:lnTo>
                  <a:pt x="35086" y="93769"/>
                </a:lnTo>
                <a:lnTo>
                  <a:pt x="37839" y="104144"/>
                </a:lnTo>
                <a:lnTo>
                  <a:pt x="40915" y="116476"/>
                </a:lnTo>
                <a:lnTo>
                  <a:pt x="43848" y="128818"/>
                </a:lnTo>
                <a:lnTo>
                  <a:pt x="46706" y="141165"/>
                </a:lnTo>
                <a:lnTo>
                  <a:pt x="49558" y="153513"/>
                </a:lnTo>
                <a:lnTo>
                  <a:pt x="52474" y="165856"/>
                </a:lnTo>
                <a:lnTo>
                  <a:pt x="55523" y="178189"/>
                </a:lnTo>
                <a:lnTo>
                  <a:pt x="58774" y="190508"/>
                </a:lnTo>
                <a:lnTo>
                  <a:pt x="60549" y="180749"/>
                </a:lnTo>
                <a:lnTo>
                  <a:pt x="62835" y="168330"/>
                </a:lnTo>
                <a:lnTo>
                  <a:pt x="65189" y="155900"/>
                </a:lnTo>
                <a:lnTo>
                  <a:pt x="67647" y="143465"/>
                </a:lnTo>
                <a:lnTo>
                  <a:pt x="70249" y="131029"/>
                </a:lnTo>
                <a:lnTo>
                  <a:pt x="73032" y="118598"/>
                </a:lnTo>
                <a:lnTo>
                  <a:pt x="76033" y="106176"/>
                </a:lnTo>
                <a:lnTo>
                  <a:pt x="79290" y="93769"/>
                </a:lnTo>
                <a:lnTo>
                  <a:pt x="81007" y="89181"/>
                </a:lnTo>
                <a:lnTo>
                  <a:pt x="83484" y="82560"/>
                </a:lnTo>
                <a:lnTo>
                  <a:pt x="87630" y="71480"/>
                </a:lnTo>
                <a:lnTo>
                  <a:pt x="93875" y="54792"/>
                </a:lnTo>
                <a:lnTo>
                  <a:pt x="102647" y="31348"/>
                </a:lnTo>
                <a:lnTo>
                  <a:pt x="114377" y="0"/>
                </a:lnTo>
                <a:lnTo>
                  <a:pt x="113872" y="291"/>
                </a:lnTo>
                <a:lnTo>
                  <a:pt x="110642" y="2154"/>
                </a:lnTo>
                <a:lnTo>
                  <a:pt x="102105" y="7080"/>
                </a:lnTo>
                <a:lnTo>
                  <a:pt x="85677" y="16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02178" y="4380755"/>
            <a:ext cx="0" cy="331083"/>
          </a:xfrm>
          <a:custGeom>
            <a:avLst/>
            <a:gdLst/>
            <a:ahLst/>
            <a:cxnLst/>
            <a:rect l="l" t="t" r="r" b="b"/>
            <a:pathLst>
              <a:path h="331083">
                <a:moveTo>
                  <a:pt x="0" y="331083"/>
                </a:moveTo>
                <a:lnTo>
                  <a:pt x="0" y="0"/>
                </a:lnTo>
              </a:path>
            </a:pathLst>
          </a:custGeom>
          <a:ln w="14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43602" y="4240151"/>
            <a:ext cx="117053" cy="190508"/>
          </a:xfrm>
          <a:custGeom>
            <a:avLst/>
            <a:gdLst/>
            <a:ahLst/>
            <a:cxnLst/>
            <a:rect l="l" t="t" r="r" b="b"/>
            <a:pathLst>
              <a:path w="117053" h="190508">
                <a:moveTo>
                  <a:pt x="116574" y="189230"/>
                </a:moveTo>
                <a:lnTo>
                  <a:pt x="115336" y="185920"/>
                </a:lnTo>
                <a:lnTo>
                  <a:pt x="112859" y="179300"/>
                </a:lnTo>
                <a:lnTo>
                  <a:pt x="108713" y="168220"/>
                </a:lnTo>
                <a:lnTo>
                  <a:pt x="102469" y="151532"/>
                </a:lnTo>
                <a:lnTo>
                  <a:pt x="93696" y="128088"/>
                </a:lnTo>
                <a:lnTo>
                  <a:pt x="81967" y="96739"/>
                </a:lnTo>
                <a:lnTo>
                  <a:pt x="79264" y="86348"/>
                </a:lnTo>
                <a:lnTo>
                  <a:pt x="76232" y="73962"/>
                </a:lnTo>
                <a:lnTo>
                  <a:pt x="73347" y="61602"/>
                </a:lnTo>
                <a:lnTo>
                  <a:pt x="70537" y="49264"/>
                </a:lnTo>
                <a:lnTo>
                  <a:pt x="67727" y="36941"/>
                </a:lnTo>
                <a:lnTo>
                  <a:pt x="64846" y="24626"/>
                </a:lnTo>
                <a:lnTo>
                  <a:pt x="61819" y="12315"/>
                </a:lnTo>
                <a:lnTo>
                  <a:pt x="58576" y="0"/>
                </a:lnTo>
                <a:lnTo>
                  <a:pt x="56718" y="9751"/>
                </a:lnTo>
                <a:lnTo>
                  <a:pt x="54152" y="22142"/>
                </a:lnTo>
                <a:lnTo>
                  <a:pt x="51427" y="34535"/>
                </a:lnTo>
                <a:lnTo>
                  <a:pt x="48619" y="46935"/>
                </a:lnTo>
                <a:lnTo>
                  <a:pt x="45802" y="59349"/>
                </a:lnTo>
                <a:lnTo>
                  <a:pt x="43053" y="71784"/>
                </a:lnTo>
                <a:lnTo>
                  <a:pt x="40447" y="84245"/>
                </a:lnTo>
                <a:lnTo>
                  <a:pt x="38059" y="96739"/>
                </a:lnTo>
                <a:lnTo>
                  <a:pt x="37485" y="98153"/>
                </a:lnTo>
                <a:lnTo>
                  <a:pt x="36092" y="101587"/>
                </a:lnTo>
                <a:lnTo>
                  <a:pt x="33358" y="108321"/>
                </a:lnTo>
                <a:lnTo>
                  <a:pt x="28833" y="119469"/>
                </a:lnTo>
                <a:lnTo>
                  <a:pt x="22066" y="136141"/>
                </a:lnTo>
                <a:lnTo>
                  <a:pt x="12605" y="159451"/>
                </a:lnTo>
                <a:lnTo>
                  <a:pt x="0" y="190508"/>
                </a:lnTo>
                <a:lnTo>
                  <a:pt x="2973" y="190508"/>
                </a:lnTo>
                <a:lnTo>
                  <a:pt x="3641" y="190084"/>
                </a:lnTo>
                <a:lnTo>
                  <a:pt x="7144" y="187857"/>
                </a:lnTo>
                <a:lnTo>
                  <a:pt x="15875" y="182306"/>
                </a:lnTo>
                <a:lnTo>
                  <a:pt x="32222" y="171913"/>
                </a:lnTo>
                <a:lnTo>
                  <a:pt x="58576" y="155159"/>
                </a:lnTo>
                <a:lnTo>
                  <a:pt x="117053" y="190508"/>
                </a:lnTo>
                <a:lnTo>
                  <a:pt x="116574" y="189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16653" y="4254806"/>
            <a:ext cx="0" cy="316458"/>
          </a:xfrm>
          <a:custGeom>
            <a:avLst/>
            <a:gdLst/>
            <a:ahLst/>
            <a:cxnLst/>
            <a:rect l="l" t="t" r="r" b="b"/>
            <a:pathLst>
              <a:path h="316458">
                <a:moveTo>
                  <a:pt x="0" y="0"/>
                </a:moveTo>
                <a:lnTo>
                  <a:pt x="0" y="316458"/>
                </a:lnTo>
              </a:path>
            </a:pathLst>
          </a:custGeom>
          <a:ln w="14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57879" y="4521261"/>
            <a:ext cx="114377" cy="193499"/>
          </a:xfrm>
          <a:custGeom>
            <a:avLst/>
            <a:gdLst/>
            <a:ahLst/>
            <a:cxnLst/>
            <a:rect l="l" t="t" r="r" b="b"/>
            <a:pathLst>
              <a:path w="114377" h="193499">
                <a:moveTo>
                  <a:pt x="58774" y="35349"/>
                </a:moveTo>
                <a:lnTo>
                  <a:pt x="0" y="0"/>
                </a:lnTo>
                <a:lnTo>
                  <a:pt x="0" y="2970"/>
                </a:lnTo>
                <a:lnTo>
                  <a:pt x="478" y="4249"/>
                </a:lnTo>
                <a:lnTo>
                  <a:pt x="1716" y="7558"/>
                </a:lnTo>
                <a:lnTo>
                  <a:pt x="4193" y="14178"/>
                </a:lnTo>
                <a:lnTo>
                  <a:pt x="8339" y="25258"/>
                </a:lnTo>
                <a:lnTo>
                  <a:pt x="14584" y="41946"/>
                </a:lnTo>
                <a:lnTo>
                  <a:pt x="23356" y="65390"/>
                </a:lnTo>
                <a:lnTo>
                  <a:pt x="35086" y="96739"/>
                </a:lnTo>
                <a:lnTo>
                  <a:pt x="37843" y="107199"/>
                </a:lnTo>
                <a:lnTo>
                  <a:pt x="40919" y="119572"/>
                </a:lnTo>
                <a:lnTo>
                  <a:pt x="43850" y="131925"/>
                </a:lnTo>
                <a:lnTo>
                  <a:pt x="46708" y="144260"/>
                </a:lnTo>
                <a:lnTo>
                  <a:pt x="49560" y="156582"/>
                </a:lnTo>
                <a:lnTo>
                  <a:pt x="52476" y="168893"/>
                </a:lnTo>
                <a:lnTo>
                  <a:pt x="55524" y="181198"/>
                </a:lnTo>
                <a:lnTo>
                  <a:pt x="58774" y="193499"/>
                </a:lnTo>
                <a:lnTo>
                  <a:pt x="60553" y="183733"/>
                </a:lnTo>
                <a:lnTo>
                  <a:pt x="62838" y="171342"/>
                </a:lnTo>
                <a:lnTo>
                  <a:pt x="65191" y="158945"/>
                </a:lnTo>
                <a:lnTo>
                  <a:pt x="67649" y="146537"/>
                </a:lnTo>
                <a:lnTo>
                  <a:pt x="70250" y="134117"/>
                </a:lnTo>
                <a:lnTo>
                  <a:pt x="73033" y="121679"/>
                </a:lnTo>
                <a:lnTo>
                  <a:pt x="76033" y="109221"/>
                </a:lnTo>
                <a:lnTo>
                  <a:pt x="79290" y="96739"/>
                </a:lnTo>
                <a:lnTo>
                  <a:pt x="81007" y="92151"/>
                </a:lnTo>
                <a:lnTo>
                  <a:pt x="83484" y="85531"/>
                </a:lnTo>
                <a:lnTo>
                  <a:pt x="87630" y="74451"/>
                </a:lnTo>
                <a:lnTo>
                  <a:pt x="93875" y="57763"/>
                </a:lnTo>
                <a:lnTo>
                  <a:pt x="102647" y="34319"/>
                </a:lnTo>
                <a:lnTo>
                  <a:pt x="114377" y="2970"/>
                </a:lnTo>
                <a:lnTo>
                  <a:pt x="114377" y="0"/>
                </a:lnTo>
                <a:lnTo>
                  <a:pt x="113709" y="424"/>
                </a:lnTo>
                <a:lnTo>
                  <a:pt x="110206" y="2651"/>
                </a:lnTo>
                <a:lnTo>
                  <a:pt x="101475" y="8202"/>
                </a:lnTo>
                <a:lnTo>
                  <a:pt x="85127" y="18595"/>
                </a:lnTo>
                <a:lnTo>
                  <a:pt x="58774" y="35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89184" y="2909857"/>
            <a:ext cx="5571957" cy="1330294"/>
          </a:xfrm>
          <a:custGeom>
            <a:avLst/>
            <a:gdLst/>
            <a:ahLst/>
            <a:cxnLst/>
            <a:rect l="l" t="t" r="r" b="b"/>
            <a:pathLst>
              <a:path w="5571957" h="1330294">
                <a:moveTo>
                  <a:pt x="0" y="0"/>
                </a:moveTo>
                <a:lnTo>
                  <a:pt x="0" y="1330294"/>
                </a:lnTo>
                <a:lnTo>
                  <a:pt x="5571957" y="1330294"/>
                </a:lnTo>
                <a:lnTo>
                  <a:pt x="5571957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0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89184" y="2909857"/>
            <a:ext cx="5571957" cy="1330294"/>
          </a:xfrm>
          <a:custGeom>
            <a:avLst/>
            <a:gdLst/>
            <a:ahLst/>
            <a:cxnLst/>
            <a:rect l="l" t="t" r="r" b="b"/>
            <a:pathLst>
              <a:path w="5571957" h="1330294">
                <a:moveTo>
                  <a:pt x="0" y="0"/>
                </a:moveTo>
                <a:lnTo>
                  <a:pt x="5571957" y="0"/>
                </a:lnTo>
                <a:lnTo>
                  <a:pt x="5571957" y="1330294"/>
                </a:lnTo>
                <a:lnTo>
                  <a:pt x="0" y="1330294"/>
                </a:lnTo>
                <a:lnTo>
                  <a:pt x="0" y="0"/>
                </a:lnTo>
                <a:close/>
              </a:path>
            </a:pathLst>
          </a:custGeom>
          <a:ln w="32162">
            <a:solidFill>
              <a:srgbClr val="009F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17093" y="4714760"/>
            <a:ext cx="3578797" cy="884915"/>
          </a:xfrm>
          <a:custGeom>
            <a:avLst/>
            <a:gdLst/>
            <a:ahLst/>
            <a:cxnLst/>
            <a:rect l="l" t="t" r="r" b="b"/>
            <a:pathLst>
              <a:path w="3578797" h="884915">
                <a:moveTo>
                  <a:pt x="0" y="0"/>
                </a:moveTo>
                <a:lnTo>
                  <a:pt x="3578797" y="0"/>
                </a:lnTo>
                <a:lnTo>
                  <a:pt x="3578797" y="884915"/>
                </a:lnTo>
                <a:lnTo>
                  <a:pt x="0" y="884915"/>
                </a:lnTo>
                <a:lnTo>
                  <a:pt x="0" y="0"/>
                </a:lnTo>
                <a:close/>
              </a:path>
            </a:pathLst>
          </a:custGeom>
          <a:ln w="321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59842" y="3115020"/>
            <a:ext cx="1802521" cy="887787"/>
          </a:xfrm>
          <a:custGeom>
            <a:avLst/>
            <a:gdLst/>
            <a:ahLst/>
            <a:cxnLst/>
            <a:rect l="l" t="t" r="r" b="b"/>
            <a:pathLst>
              <a:path w="1802521" h="887787">
                <a:moveTo>
                  <a:pt x="0" y="0"/>
                </a:moveTo>
                <a:lnTo>
                  <a:pt x="0" y="887787"/>
                </a:lnTo>
                <a:lnTo>
                  <a:pt x="1802521" y="887787"/>
                </a:lnTo>
                <a:lnTo>
                  <a:pt x="18025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59842" y="3115020"/>
            <a:ext cx="1802521" cy="887787"/>
          </a:xfrm>
          <a:custGeom>
            <a:avLst/>
            <a:gdLst/>
            <a:ahLst/>
            <a:cxnLst/>
            <a:rect l="l" t="t" r="r" b="b"/>
            <a:pathLst>
              <a:path w="1802521" h="887787">
                <a:moveTo>
                  <a:pt x="0" y="0"/>
                </a:moveTo>
                <a:lnTo>
                  <a:pt x="1802521" y="0"/>
                </a:lnTo>
                <a:lnTo>
                  <a:pt x="1802521" y="887787"/>
                </a:lnTo>
                <a:lnTo>
                  <a:pt x="0" y="887787"/>
                </a:lnTo>
                <a:lnTo>
                  <a:pt x="0" y="0"/>
                </a:lnTo>
                <a:close/>
              </a:path>
            </a:pathLst>
          </a:custGeom>
          <a:ln w="321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50620" y="3115020"/>
            <a:ext cx="1802481" cy="887787"/>
          </a:xfrm>
          <a:custGeom>
            <a:avLst/>
            <a:gdLst/>
            <a:ahLst/>
            <a:cxnLst/>
            <a:rect l="l" t="t" r="r" b="b"/>
            <a:pathLst>
              <a:path w="1802481" h="887787">
                <a:moveTo>
                  <a:pt x="0" y="0"/>
                </a:moveTo>
                <a:lnTo>
                  <a:pt x="0" y="887787"/>
                </a:lnTo>
                <a:lnTo>
                  <a:pt x="1802481" y="887787"/>
                </a:lnTo>
                <a:lnTo>
                  <a:pt x="18024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620" y="3115020"/>
            <a:ext cx="1802481" cy="887787"/>
          </a:xfrm>
          <a:custGeom>
            <a:avLst/>
            <a:gdLst/>
            <a:ahLst/>
            <a:cxnLst/>
            <a:rect l="l" t="t" r="r" b="b"/>
            <a:pathLst>
              <a:path w="1802481" h="887787">
                <a:moveTo>
                  <a:pt x="0" y="0"/>
                </a:moveTo>
                <a:lnTo>
                  <a:pt x="1802481" y="0"/>
                </a:lnTo>
                <a:lnTo>
                  <a:pt x="1802481" y="887787"/>
                </a:lnTo>
                <a:lnTo>
                  <a:pt x="0" y="887787"/>
                </a:lnTo>
                <a:lnTo>
                  <a:pt x="0" y="0"/>
                </a:lnTo>
                <a:close/>
              </a:path>
            </a:pathLst>
          </a:custGeom>
          <a:ln w="321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62363" y="3261466"/>
            <a:ext cx="747515" cy="0"/>
          </a:xfrm>
          <a:custGeom>
            <a:avLst/>
            <a:gdLst/>
            <a:ahLst/>
            <a:cxnLst/>
            <a:rect l="l" t="t" r="r" b="b"/>
            <a:pathLst>
              <a:path w="747515">
                <a:moveTo>
                  <a:pt x="0" y="0"/>
                </a:moveTo>
                <a:lnTo>
                  <a:pt x="747515" y="0"/>
                </a:lnTo>
              </a:path>
            </a:pathLst>
          </a:custGeom>
          <a:ln w="146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56952" y="3202749"/>
            <a:ext cx="193668" cy="117434"/>
          </a:xfrm>
          <a:custGeom>
            <a:avLst/>
            <a:gdLst/>
            <a:ahLst/>
            <a:cxnLst/>
            <a:rect l="l" t="t" r="r" b="b"/>
            <a:pathLst>
              <a:path w="193668" h="117434">
                <a:moveTo>
                  <a:pt x="35383" y="58717"/>
                </a:moveTo>
                <a:lnTo>
                  <a:pt x="0" y="117434"/>
                </a:lnTo>
                <a:lnTo>
                  <a:pt x="2973" y="117434"/>
                </a:lnTo>
                <a:lnTo>
                  <a:pt x="4275" y="116944"/>
                </a:lnTo>
                <a:lnTo>
                  <a:pt x="7608" y="115688"/>
                </a:lnTo>
                <a:lnTo>
                  <a:pt x="14254" y="113185"/>
                </a:lnTo>
                <a:lnTo>
                  <a:pt x="25356" y="109004"/>
                </a:lnTo>
                <a:lnTo>
                  <a:pt x="42058" y="102714"/>
                </a:lnTo>
                <a:lnTo>
                  <a:pt x="65503" y="93884"/>
                </a:lnTo>
                <a:lnTo>
                  <a:pt x="96834" y="82085"/>
                </a:lnTo>
                <a:lnTo>
                  <a:pt x="107224" y="79337"/>
                </a:lnTo>
                <a:lnTo>
                  <a:pt x="119537" y="76287"/>
                </a:lnTo>
                <a:lnTo>
                  <a:pt x="131852" y="73393"/>
                </a:lnTo>
                <a:lnTo>
                  <a:pt x="144175" y="70582"/>
                </a:lnTo>
                <a:lnTo>
                  <a:pt x="156512" y="67781"/>
                </a:lnTo>
                <a:lnTo>
                  <a:pt x="168869" y="64919"/>
                </a:lnTo>
                <a:lnTo>
                  <a:pt x="181252" y="61921"/>
                </a:lnTo>
                <a:lnTo>
                  <a:pt x="193668" y="58717"/>
                </a:lnTo>
                <a:lnTo>
                  <a:pt x="183748" y="56821"/>
                </a:lnTo>
                <a:lnTo>
                  <a:pt x="171279" y="54243"/>
                </a:lnTo>
                <a:lnTo>
                  <a:pt x="158838" y="51519"/>
                </a:lnTo>
                <a:lnTo>
                  <a:pt x="146419" y="48721"/>
                </a:lnTo>
                <a:lnTo>
                  <a:pt x="134016" y="45921"/>
                </a:lnTo>
                <a:lnTo>
                  <a:pt x="121621" y="43190"/>
                </a:lnTo>
                <a:lnTo>
                  <a:pt x="109229" y="40599"/>
                </a:lnTo>
                <a:lnTo>
                  <a:pt x="96834" y="38220"/>
                </a:lnTo>
                <a:lnTo>
                  <a:pt x="95400" y="37636"/>
                </a:lnTo>
                <a:lnTo>
                  <a:pt x="91946" y="36230"/>
                </a:lnTo>
                <a:lnTo>
                  <a:pt x="85190" y="33479"/>
                </a:lnTo>
                <a:lnTo>
                  <a:pt x="74022" y="28931"/>
                </a:lnTo>
                <a:lnTo>
                  <a:pt x="57336" y="22136"/>
                </a:lnTo>
                <a:lnTo>
                  <a:pt x="34022" y="12643"/>
                </a:lnTo>
                <a:lnTo>
                  <a:pt x="2973" y="0"/>
                </a:lnTo>
                <a:lnTo>
                  <a:pt x="0" y="2871"/>
                </a:lnTo>
                <a:lnTo>
                  <a:pt x="439" y="3565"/>
                </a:lnTo>
                <a:lnTo>
                  <a:pt x="2691" y="7119"/>
                </a:lnTo>
                <a:lnTo>
                  <a:pt x="8262" y="15912"/>
                </a:lnTo>
                <a:lnTo>
                  <a:pt x="18658" y="32319"/>
                </a:lnTo>
                <a:lnTo>
                  <a:pt x="35383" y="58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05979" y="3894384"/>
            <a:ext cx="741667" cy="0"/>
          </a:xfrm>
          <a:custGeom>
            <a:avLst/>
            <a:gdLst/>
            <a:ahLst/>
            <a:cxnLst/>
            <a:rect l="l" t="t" r="r" b="b"/>
            <a:pathLst>
              <a:path w="741667">
                <a:moveTo>
                  <a:pt x="741667" y="0"/>
                </a:moveTo>
                <a:lnTo>
                  <a:pt x="0" y="0"/>
                </a:lnTo>
              </a:path>
            </a:pathLst>
          </a:custGeom>
          <a:ln w="146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62363" y="3835666"/>
            <a:ext cx="193370" cy="117236"/>
          </a:xfrm>
          <a:custGeom>
            <a:avLst/>
            <a:gdLst/>
            <a:ahLst/>
            <a:cxnLst/>
            <a:rect l="l" t="t" r="r" b="b"/>
            <a:pathLst>
              <a:path w="193370" h="117236">
                <a:moveTo>
                  <a:pt x="109693" y="85917"/>
                </a:moveTo>
                <a:lnTo>
                  <a:pt x="120218" y="89996"/>
                </a:lnTo>
                <a:lnTo>
                  <a:pt x="136386" y="96263"/>
                </a:lnTo>
                <a:lnTo>
                  <a:pt x="159408" y="105186"/>
                </a:lnTo>
                <a:lnTo>
                  <a:pt x="190496" y="117236"/>
                </a:lnTo>
                <a:lnTo>
                  <a:pt x="193370" y="117236"/>
                </a:lnTo>
                <a:lnTo>
                  <a:pt x="192785" y="116260"/>
                </a:lnTo>
                <a:lnTo>
                  <a:pt x="190349" y="112196"/>
                </a:lnTo>
                <a:lnTo>
                  <a:pt x="184691" y="102760"/>
                </a:lnTo>
                <a:lnTo>
                  <a:pt x="174456" y="85689"/>
                </a:lnTo>
                <a:lnTo>
                  <a:pt x="158284" y="58717"/>
                </a:lnTo>
                <a:lnTo>
                  <a:pt x="193370" y="2970"/>
                </a:lnTo>
                <a:lnTo>
                  <a:pt x="190496" y="0"/>
                </a:lnTo>
                <a:lnTo>
                  <a:pt x="189449" y="442"/>
                </a:lnTo>
                <a:lnTo>
                  <a:pt x="186438" y="1714"/>
                </a:lnTo>
                <a:lnTo>
                  <a:pt x="180213" y="4345"/>
                </a:lnTo>
                <a:lnTo>
                  <a:pt x="169605" y="8827"/>
                </a:lnTo>
                <a:lnTo>
                  <a:pt x="153447" y="15654"/>
                </a:lnTo>
                <a:lnTo>
                  <a:pt x="130570" y="25321"/>
                </a:lnTo>
                <a:lnTo>
                  <a:pt x="99807" y="38319"/>
                </a:lnTo>
                <a:lnTo>
                  <a:pt x="99548" y="38366"/>
                </a:lnTo>
                <a:lnTo>
                  <a:pt x="87275" y="40678"/>
                </a:lnTo>
                <a:lnTo>
                  <a:pt x="74827" y="43191"/>
                </a:lnTo>
                <a:lnTo>
                  <a:pt x="62267" y="45836"/>
                </a:lnTo>
                <a:lnTo>
                  <a:pt x="49657" y="48547"/>
                </a:lnTo>
                <a:lnTo>
                  <a:pt x="37063" y="51257"/>
                </a:lnTo>
                <a:lnTo>
                  <a:pt x="24546" y="53900"/>
                </a:lnTo>
                <a:lnTo>
                  <a:pt x="12170" y="56409"/>
                </a:lnTo>
                <a:lnTo>
                  <a:pt x="0" y="58717"/>
                </a:lnTo>
                <a:lnTo>
                  <a:pt x="855" y="58950"/>
                </a:lnTo>
                <a:lnTo>
                  <a:pt x="12966" y="62083"/>
                </a:lnTo>
                <a:lnTo>
                  <a:pt x="25275" y="65013"/>
                </a:lnTo>
                <a:lnTo>
                  <a:pt x="37720" y="67808"/>
                </a:lnTo>
                <a:lnTo>
                  <a:pt x="50239" y="70535"/>
                </a:lnTo>
                <a:lnTo>
                  <a:pt x="62769" y="73259"/>
                </a:lnTo>
                <a:lnTo>
                  <a:pt x="75249" y="76047"/>
                </a:lnTo>
                <a:lnTo>
                  <a:pt x="87616" y="78967"/>
                </a:lnTo>
                <a:lnTo>
                  <a:pt x="99807" y="82085"/>
                </a:lnTo>
                <a:lnTo>
                  <a:pt x="100728" y="82442"/>
                </a:lnTo>
                <a:lnTo>
                  <a:pt x="103600" y="83555"/>
                </a:lnTo>
                <a:lnTo>
                  <a:pt x="109693" y="859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31762" y="1579562"/>
            <a:ext cx="3578698" cy="893629"/>
          </a:xfrm>
          <a:custGeom>
            <a:avLst/>
            <a:gdLst/>
            <a:ahLst/>
            <a:cxnLst/>
            <a:rect l="l" t="t" r="r" b="b"/>
            <a:pathLst>
              <a:path w="3578698" h="893629">
                <a:moveTo>
                  <a:pt x="3578698" y="893629"/>
                </a:moveTo>
                <a:lnTo>
                  <a:pt x="3578698" y="0"/>
                </a:lnTo>
                <a:lnTo>
                  <a:pt x="0" y="0"/>
                </a:lnTo>
                <a:lnTo>
                  <a:pt x="0" y="893629"/>
                </a:lnTo>
                <a:lnTo>
                  <a:pt x="3578698" y="893629"/>
                </a:lnTo>
                <a:close/>
              </a:path>
            </a:pathLst>
          </a:custGeom>
          <a:ln w="321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05788" y="319650"/>
            <a:ext cx="44988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A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76102" y="319650"/>
            <a:ext cx="147994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Digital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79006" y="319650"/>
            <a:ext cx="217339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Compu</a:t>
            </a:r>
            <a:r>
              <a:rPr sz="5400" spc="9" baseline="2980" dirty="0" smtClean="0">
                <a:latin typeface="Book Antiqua"/>
                <a:cs typeface="Book Antiqua"/>
              </a:rPr>
              <a:t>t</a:t>
            </a:r>
            <a:r>
              <a:rPr sz="5400" spc="0" baseline="2980" dirty="0" smtClean="0">
                <a:latin typeface="Book Antiqua"/>
                <a:cs typeface="Book Antiqua"/>
              </a:rPr>
              <a:t>er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70911" y="319650"/>
            <a:ext cx="186953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Example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18914" y="3447445"/>
            <a:ext cx="608751" cy="2831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009FC5"/>
                </a:solidFill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0059" y="4380202"/>
            <a:ext cx="11217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Output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55991" y="4380202"/>
            <a:ext cx="6974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C</a:t>
            </a:r>
            <a:r>
              <a:rPr sz="2400" spc="-154" dirty="0" smtClean="0">
                <a:latin typeface="Times New Roman"/>
                <a:cs typeface="Times New Roman"/>
              </a:rPr>
              <a:t>R</a:t>
            </a:r>
            <a:r>
              <a:rPr sz="2400" spc="-179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1964" y="4410301"/>
            <a:ext cx="22714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Inpu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s:</a:t>
            </a:r>
            <a:r>
              <a:rPr sz="2400" spc="-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Keyboa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d,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30059" y="4745962"/>
            <a:ext cx="1818843" cy="696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L</a:t>
            </a:r>
            <a:r>
              <a:rPr sz="2400" spc="-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D, 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ode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speakers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1964" y="4776061"/>
            <a:ext cx="2005685" cy="69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ouse,</a:t>
            </a:r>
            <a:r>
              <a:rPr sz="2400" spc="14" dirty="0" smtClean="0">
                <a:latin typeface="Times New Roman"/>
                <a:cs typeface="Times New Roman"/>
              </a:rPr>
              <a:t> 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ode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</a:pP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ic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ophone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87598" y="5709479"/>
            <a:ext cx="2318939" cy="80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spc="0" dirty="0" smtClean="0">
                <a:latin typeface="Times New Roman"/>
                <a:cs typeface="Times New Roman"/>
              </a:rPr>
              <a:t>S</a:t>
            </a:r>
            <a:r>
              <a:rPr sz="2800" spc="9" dirty="0" smtClean="0">
                <a:latin typeface="Times New Roman"/>
                <a:cs typeface="Times New Roman"/>
              </a:rPr>
              <a:t>y</a:t>
            </a:r>
            <a:r>
              <a:rPr sz="2800" spc="0" dirty="0" smtClean="0">
                <a:latin typeface="Times New Roman"/>
                <a:cs typeface="Times New Roman"/>
              </a:rPr>
              <a:t>nch</a:t>
            </a:r>
            <a:r>
              <a:rPr sz="2800" spc="9" dirty="0" smtClean="0">
                <a:latin typeface="Times New Roman"/>
                <a:cs typeface="Times New Roman"/>
              </a:rPr>
              <a:t>r</a:t>
            </a:r>
            <a:r>
              <a:rPr sz="2800" spc="0" dirty="0" smtClean="0">
                <a:latin typeface="Times New Roman"/>
                <a:cs typeface="Times New Roman"/>
              </a:rPr>
              <a:t>o</a:t>
            </a:r>
            <a:r>
              <a:rPr sz="2800" spc="9" dirty="0" smtClean="0">
                <a:latin typeface="Times New Roman"/>
                <a:cs typeface="Times New Roman"/>
              </a:rPr>
              <a:t>n</a:t>
            </a:r>
            <a:r>
              <a:rPr sz="2800" spc="0" dirty="0" smtClean="0">
                <a:latin typeface="Times New Roman"/>
                <a:cs typeface="Times New Roman"/>
              </a:rPr>
              <a:t>o</a:t>
            </a:r>
            <a:r>
              <a:rPr sz="2800" spc="9" dirty="0" smtClean="0">
                <a:latin typeface="Times New Roman"/>
                <a:cs typeface="Times New Roman"/>
              </a:rPr>
              <a:t>u</a:t>
            </a:r>
            <a:r>
              <a:rPr sz="2800" spc="0" dirty="0" smtClean="0">
                <a:latin typeface="Times New Roman"/>
                <a:cs typeface="Times New Roman"/>
              </a:rPr>
              <a:t>s</a:t>
            </a:r>
            <a:r>
              <a:rPr sz="2800" spc="-171" dirty="0" smtClean="0"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Times New Roman"/>
                <a:cs typeface="Times New Roman"/>
              </a:rPr>
              <a:t>or</a:t>
            </a:r>
            <a:endParaRPr sz="2800">
              <a:latin typeface="Times New Roman"/>
              <a:cs typeface="Times New Roman"/>
            </a:endParaRPr>
          </a:p>
          <a:p>
            <a:pPr marL="12700" marR="26631">
              <a:lnSpc>
                <a:spcPct val="95825"/>
              </a:lnSpc>
            </a:pPr>
            <a:r>
              <a:rPr sz="2800" spc="0" dirty="0" smtClean="0">
                <a:latin typeface="Times New Roman"/>
                <a:cs typeface="Times New Roman"/>
              </a:rPr>
              <a:t>Asy</a:t>
            </a:r>
            <a:r>
              <a:rPr sz="2800" spc="9" dirty="0" smtClean="0">
                <a:latin typeface="Times New Roman"/>
                <a:cs typeface="Times New Roman"/>
              </a:rPr>
              <a:t>n</a:t>
            </a:r>
            <a:r>
              <a:rPr sz="2800" spc="0" dirty="0" smtClean="0">
                <a:latin typeface="Times New Roman"/>
                <a:cs typeface="Times New Roman"/>
              </a:rPr>
              <a:t>chr</a:t>
            </a:r>
            <a:r>
              <a:rPr sz="2800" spc="9" dirty="0" smtClean="0">
                <a:latin typeface="Times New Roman"/>
                <a:cs typeface="Times New Roman"/>
              </a:rPr>
              <a:t>o</a:t>
            </a:r>
            <a:r>
              <a:rPr sz="2800" spc="0" dirty="0" smtClean="0">
                <a:latin typeface="Times New Roman"/>
                <a:cs typeface="Times New Roman"/>
              </a:rPr>
              <a:t>n</a:t>
            </a:r>
            <a:r>
              <a:rPr sz="2800" spc="9" dirty="0" smtClean="0">
                <a:latin typeface="Times New Roman"/>
                <a:cs typeface="Times New Roman"/>
              </a:rPr>
              <a:t>o</a:t>
            </a:r>
            <a:r>
              <a:rPr sz="2800" spc="0" dirty="0" smtClean="0">
                <a:latin typeface="Times New Roman"/>
                <a:cs typeface="Times New Roman"/>
              </a:rPr>
              <a:t>u</a:t>
            </a:r>
            <a:r>
              <a:rPr sz="2800" spc="9" dirty="0" smtClean="0">
                <a:latin typeface="Times New Roman"/>
                <a:cs typeface="Times New Roman"/>
              </a:rPr>
              <a:t>s</a:t>
            </a:r>
            <a:r>
              <a:rPr sz="2800" spc="0" dirty="0" smtClean="0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17093" y="4380755"/>
            <a:ext cx="885085" cy="334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802178" y="4380755"/>
            <a:ext cx="2693712" cy="334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917093" y="4714760"/>
            <a:ext cx="3578797" cy="884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48920">
              <a:lnSpc>
                <a:spcPct val="95825"/>
              </a:lnSpc>
              <a:spcBef>
                <a:spcPts val="1294"/>
              </a:spcBef>
            </a:pPr>
            <a:r>
              <a:rPr sz="2000" spc="0" dirty="0" smtClean="0">
                <a:latin typeface="Arial"/>
                <a:cs typeface="Arial"/>
              </a:rPr>
              <a:t>Input/Output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5979" y="3115020"/>
            <a:ext cx="744641" cy="779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150620" y="3115020"/>
            <a:ext cx="1802481" cy="88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77524">
              <a:lnSpc>
                <a:spcPct val="95825"/>
              </a:lnSpc>
              <a:spcBef>
                <a:spcPts val="1281"/>
              </a:spcBef>
            </a:pPr>
            <a:r>
              <a:rPr sz="2000" spc="0" dirty="0" smtClean="0">
                <a:latin typeface="Arial"/>
                <a:cs typeface="Arial"/>
              </a:rPr>
              <a:t>Datapath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5979" y="3894384"/>
            <a:ext cx="744641" cy="1084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2" name="object 12"/>
          <p:cNvSpPr txBox="1"/>
          <p:nvPr/>
        </p:nvSpPr>
        <p:spPr>
          <a:xfrm>
            <a:off x="2459842" y="3115020"/>
            <a:ext cx="1802521" cy="88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651296" marR="671226" algn="ctr">
              <a:lnSpc>
                <a:spcPct val="95825"/>
              </a:lnSpc>
              <a:spcBef>
                <a:spcPts val="2238"/>
              </a:spcBef>
            </a:pPr>
            <a:r>
              <a:rPr sz="2000" spc="0" dirty="0" smtClean="0">
                <a:latin typeface="Arial"/>
                <a:cs typeface="Arial"/>
              </a:rPr>
              <a:t>unit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2363" y="3115020"/>
            <a:ext cx="747515" cy="146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262363" y="3261466"/>
            <a:ext cx="747515" cy="741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589184" y="2613796"/>
            <a:ext cx="2212993" cy="296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802178" y="2613796"/>
            <a:ext cx="3358963" cy="296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589184" y="2909857"/>
            <a:ext cx="5571957" cy="1330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0"/>
              </a:spcBef>
            </a:pPr>
            <a:endParaRPr sz="600"/>
          </a:p>
          <a:p>
            <a:pPr marL="1342775">
              <a:lnSpc>
                <a:spcPct val="95825"/>
              </a:lnSpc>
              <a:spcBef>
                <a:spcPts val="2000"/>
              </a:spcBef>
            </a:pPr>
            <a:r>
              <a:rPr sz="2000" spc="0" dirty="0" smtClean="0">
                <a:latin typeface="Arial"/>
                <a:cs typeface="Arial"/>
              </a:rPr>
              <a:t>Control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9184" y="4240151"/>
            <a:ext cx="4027468" cy="3311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616653" y="4240151"/>
            <a:ext cx="1544488" cy="3311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931762" y="1579562"/>
            <a:ext cx="3578698" cy="893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284395" marR="1298517" algn="ctr">
              <a:lnSpc>
                <a:spcPct val="95825"/>
              </a:lnSpc>
              <a:spcBef>
                <a:spcPts val="1323"/>
              </a:spcBef>
            </a:pPr>
            <a:r>
              <a:rPr sz="2000" spc="0" dirty="0" smtClean="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1762" y="2473192"/>
            <a:ext cx="2684891" cy="296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16653" y="2473192"/>
            <a:ext cx="893807" cy="296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8724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32475" y="2708275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32475" y="2708275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7222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7222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13626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13626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53376" y="3071876"/>
            <a:ext cx="179324" cy="180975"/>
          </a:xfrm>
          <a:custGeom>
            <a:avLst/>
            <a:gdLst/>
            <a:ahLst/>
            <a:cxnLst/>
            <a:rect l="l" t="t" r="r" b="b"/>
            <a:pathLst>
              <a:path w="179324" h="180975">
                <a:moveTo>
                  <a:pt x="0" y="90424"/>
                </a:moveTo>
                <a:lnTo>
                  <a:pt x="1244" y="105555"/>
                </a:lnTo>
                <a:lnTo>
                  <a:pt x="4691" y="119421"/>
                </a:lnTo>
                <a:lnTo>
                  <a:pt x="10157" y="132344"/>
                </a:lnTo>
                <a:lnTo>
                  <a:pt x="17462" y="144142"/>
                </a:lnTo>
                <a:lnTo>
                  <a:pt x="26422" y="154629"/>
                </a:lnTo>
                <a:lnTo>
                  <a:pt x="36854" y="163623"/>
                </a:lnTo>
                <a:lnTo>
                  <a:pt x="48577" y="170938"/>
                </a:lnTo>
                <a:lnTo>
                  <a:pt x="61408" y="176391"/>
                </a:lnTo>
                <a:lnTo>
                  <a:pt x="75163" y="179798"/>
                </a:lnTo>
                <a:lnTo>
                  <a:pt x="89662" y="180975"/>
                </a:lnTo>
                <a:lnTo>
                  <a:pt x="90164" y="180973"/>
                </a:lnTo>
                <a:lnTo>
                  <a:pt x="104640" y="179718"/>
                </a:lnTo>
                <a:lnTo>
                  <a:pt x="118367" y="176239"/>
                </a:lnTo>
                <a:lnTo>
                  <a:pt x="131163" y="170719"/>
                </a:lnTo>
                <a:lnTo>
                  <a:pt x="142845" y="163344"/>
                </a:lnTo>
                <a:lnTo>
                  <a:pt x="153231" y="154297"/>
                </a:lnTo>
                <a:lnTo>
                  <a:pt x="162137" y="143762"/>
                </a:lnTo>
                <a:lnTo>
                  <a:pt x="169383" y="131923"/>
                </a:lnTo>
                <a:lnTo>
                  <a:pt x="174784" y="118964"/>
                </a:lnTo>
                <a:lnTo>
                  <a:pt x="178158" y="105070"/>
                </a:lnTo>
                <a:lnTo>
                  <a:pt x="179324" y="90424"/>
                </a:lnTo>
                <a:lnTo>
                  <a:pt x="179323" y="90022"/>
                </a:lnTo>
                <a:lnTo>
                  <a:pt x="178094" y="75387"/>
                </a:lnTo>
                <a:lnTo>
                  <a:pt x="174658" y="61516"/>
                </a:lnTo>
                <a:lnTo>
                  <a:pt x="169197" y="48592"/>
                </a:lnTo>
                <a:lnTo>
                  <a:pt x="161896" y="36798"/>
                </a:lnTo>
                <a:lnTo>
                  <a:pt x="152936" y="26316"/>
                </a:lnTo>
                <a:lnTo>
                  <a:pt x="142500" y="17330"/>
                </a:lnTo>
                <a:lnTo>
                  <a:pt x="130772" y="10022"/>
                </a:lnTo>
                <a:lnTo>
                  <a:pt x="117934" y="4576"/>
                </a:lnTo>
                <a:lnTo>
                  <a:pt x="104170" y="1174"/>
                </a:lnTo>
                <a:lnTo>
                  <a:pt x="89662" y="0"/>
                </a:lnTo>
                <a:lnTo>
                  <a:pt x="89264" y="0"/>
                </a:lnTo>
                <a:lnTo>
                  <a:pt x="74773" y="1237"/>
                </a:lnTo>
                <a:lnTo>
                  <a:pt x="61031" y="4696"/>
                </a:lnTo>
                <a:lnTo>
                  <a:pt x="48221" y="10195"/>
                </a:lnTo>
                <a:lnTo>
                  <a:pt x="36525" y="17550"/>
                </a:lnTo>
                <a:lnTo>
                  <a:pt x="26126" y="26579"/>
                </a:lnTo>
                <a:lnTo>
                  <a:pt x="17209" y="37098"/>
                </a:lnTo>
                <a:lnTo>
                  <a:pt x="9954" y="48925"/>
                </a:lnTo>
                <a:lnTo>
                  <a:pt x="4546" y="61877"/>
                </a:lnTo>
                <a:lnTo>
                  <a:pt x="1167" y="75771"/>
                </a:lnTo>
                <a:lnTo>
                  <a:pt x="0" y="90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1367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1367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51901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51901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11926" y="5453062"/>
            <a:ext cx="1081087" cy="357187"/>
          </a:xfrm>
          <a:custGeom>
            <a:avLst/>
            <a:gdLst/>
            <a:ahLst/>
            <a:cxnLst/>
            <a:rect l="l" t="t" r="r" b="b"/>
            <a:pathLst>
              <a:path w="1081087" h="357187">
                <a:moveTo>
                  <a:pt x="0" y="357187"/>
                </a:moveTo>
                <a:lnTo>
                  <a:pt x="1081087" y="357187"/>
                </a:lnTo>
                <a:lnTo>
                  <a:pt x="1081087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11926" y="5453062"/>
            <a:ext cx="1081087" cy="357187"/>
          </a:xfrm>
          <a:custGeom>
            <a:avLst/>
            <a:gdLst/>
            <a:ahLst/>
            <a:cxnLst/>
            <a:rect l="l" t="t" r="r" b="b"/>
            <a:pathLst>
              <a:path w="1081087" h="357187">
                <a:moveTo>
                  <a:pt x="0" y="357187"/>
                </a:moveTo>
                <a:lnTo>
                  <a:pt x="1081087" y="357187"/>
                </a:lnTo>
                <a:lnTo>
                  <a:pt x="1081087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11926" y="6110287"/>
            <a:ext cx="2160524" cy="357187"/>
          </a:xfrm>
          <a:custGeom>
            <a:avLst/>
            <a:gdLst/>
            <a:ahLst/>
            <a:cxnLst/>
            <a:rect l="l" t="t" r="r" b="b"/>
            <a:pathLst>
              <a:path w="2160524" h="357187">
                <a:moveTo>
                  <a:pt x="0" y="357187"/>
                </a:moveTo>
                <a:lnTo>
                  <a:pt x="2160524" y="357187"/>
                </a:lnTo>
                <a:lnTo>
                  <a:pt x="2160524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11926" y="6110287"/>
            <a:ext cx="2160524" cy="357187"/>
          </a:xfrm>
          <a:custGeom>
            <a:avLst/>
            <a:gdLst/>
            <a:ahLst/>
            <a:cxnLst/>
            <a:rect l="l" t="t" r="r" b="b"/>
            <a:pathLst>
              <a:path w="2160524" h="357187">
                <a:moveTo>
                  <a:pt x="0" y="357187"/>
                </a:moveTo>
                <a:lnTo>
                  <a:pt x="2160524" y="357187"/>
                </a:lnTo>
                <a:lnTo>
                  <a:pt x="2160524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218116" y="576567"/>
            <a:ext cx="484146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r>
              <a:rPr sz="5400" spc="9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Number</a:t>
            </a:r>
            <a:r>
              <a:rPr sz="5400" spc="14" baseline="2980" dirty="0" smtClean="0">
                <a:latin typeface="Book Antiqua"/>
                <a:cs typeface="Book Antiqua"/>
              </a:rPr>
              <a:t> </a:t>
            </a:r>
            <a:r>
              <a:rPr sz="5400" spc="-14" baseline="2980" dirty="0" smtClean="0">
                <a:latin typeface="Book Antiqua"/>
                <a:cs typeface="Book Antiqua"/>
              </a:rPr>
              <a:t>S</a:t>
            </a:r>
            <a:r>
              <a:rPr sz="5400" spc="0" baseline="2980" dirty="0" smtClean="0">
                <a:latin typeface="Book Antiqua"/>
                <a:cs typeface="Book Antiqua"/>
              </a:rPr>
              <a:t>yst</a:t>
            </a:r>
            <a:r>
              <a:rPr sz="5400" spc="4" baseline="2980" dirty="0" smtClean="0">
                <a:latin typeface="Book Antiqua"/>
                <a:cs typeface="Book Antiqua"/>
              </a:rPr>
              <a:t>e</a:t>
            </a:r>
            <a:r>
              <a:rPr sz="5400" spc="0" baseline="2980" dirty="0" smtClean="0">
                <a:latin typeface="Book Antiqua"/>
                <a:cs typeface="Book Antiqua"/>
              </a:rPr>
              <a:t>m</a:t>
            </a:r>
            <a:endParaRPr sz="3600" dirty="0">
              <a:latin typeface="Book Antiqua"/>
              <a:cs typeface="Book Antiqu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9727" y="1170023"/>
            <a:ext cx="5458101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Base = 2</a:t>
            </a:r>
            <a:endParaRPr sz="2400">
              <a:latin typeface="Times New Roman"/>
              <a:cs typeface="Times New Roman"/>
            </a:endParaRPr>
          </a:p>
          <a:p>
            <a:pPr marL="469899">
              <a:lnSpc>
                <a:spcPct val="95825"/>
              </a:lnSpc>
              <a:spcBef>
                <a:spcPts val="568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2 digi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{ </a:t>
            </a:r>
            <a:r>
              <a:rPr sz="2000" spc="4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, 1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}, cal</a:t>
            </a:r>
            <a:r>
              <a:rPr sz="2000" spc="-9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ed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inary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di</a:t>
            </a:r>
            <a:r>
              <a:rPr sz="2000" spc="9" dirty="0" smtClean="0">
                <a:latin typeface="Times New Roman"/>
                <a:cs typeface="Times New Roman"/>
              </a:rPr>
              <a:t>g</a:t>
            </a:r>
            <a:r>
              <a:rPr sz="2400" i="1" spc="4" dirty="0" smtClean="0">
                <a:solidFill>
                  <a:srgbClr val="D01608"/>
                </a:solidFill>
                <a:latin typeface="Times New Roman"/>
                <a:cs typeface="Times New Roman"/>
              </a:rPr>
              <a:t>it</a:t>
            </a:r>
            <a:r>
              <a:rPr sz="2400" i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s</a:t>
            </a:r>
            <a:r>
              <a:rPr sz="2400" i="1" spc="-129" dirty="0" smtClean="0">
                <a:solidFill>
                  <a:srgbClr val="D01608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or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“</a:t>
            </a:r>
            <a:r>
              <a:rPr sz="2000" i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bit</a:t>
            </a:r>
            <a:r>
              <a:rPr sz="2000" i="1" spc="-4" dirty="0" smtClean="0">
                <a:solidFill>
                  <a:srgbClr val="D01608"/>
                </a:solidFill>
                <a:latin typeface="Times New Roman"/>
                <a:cs typeface="Times New Roman"/>
              </a:rPr>
              <a:t>s</a:t>
            </a:r>
            <a:r>
              <a:rPr sz="2000" spc="0" dirty="0" smtClean="0">
                <a:latin typeface="Times New Roman"/>
                <a:cs typeface="Times New Roman"/>
              </a:rPr>
              <a:t>”</a:t>
            </a:r>
            <a:endParaRPr sz="20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696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9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ghts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23280" y="2372415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77381" y="2372415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18782" y="2372415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23073" y="2372415"/>
            <a:ext cx="3774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1/2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51011" y="2372415"/>
            <a:ext cx="3774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1/4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95676" y="2408450"/>
            <a:ext cx="616628" cy="194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i="1" spc="0" dirty="0" smtClean="0">
                <a:latin typeface="Times New Roman"/>
                <a:cs typeface="Times New Roman"/>
              </a:rPr>
              <a:t>P</a:t>
            </a:r>
            <a:r>
              <a:rPr sz="1300" i="1" spc="5" dirty="0" smtClean="0">
                <a:latin typeface="Times New Roman"/>
                <a:cs typeface="Times New Roman"/>
              </a:rPr>
              <a:t>o</a:t>
            </a:r>
            <a:r>
              <a:rPr sz="1300" i="1" spc="0" dirty="0" smtClean="0">
                <a:latin typeface="Times New Roman"/>
                <a:cs typeface="Times New Roman"/>
              </a:rPr>
              <a:t>siti</a:t>
            </a:r>
            <a:r>
              <a:rPr sz="1300" i="1" spc="10" dirty="0" smtClean="0">
                <a:latin typeface="Times New Roman"/>
                <a:cs typeface="Times New Roman"/>
              </a:rPr>
              <a:t>o</a:t>
            </a:r>
            <a:r>
              <a:rPr sz="1300" i="1" spc="0" dirty="0" smtClean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727" y="2466276"/>
            <a:ext cx="2489699" cy="716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9" dirty="0" smtClean="0">
                <a:latin typeface="Times New Roman"/>
                <a:cs typeface="Times New Roman"/>
              </a:rPr>
              <a:t>W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</a:t>
            </a: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Base)</a:t>
            </a:r>
            <a:endParaRPr sz="2000">
              <a:latin typeface="Times New Roman"/>
              <a:cs typeface="Times New Roman"/>
            </a:endParaRPr>
          </a:p>
          <a:p>
            <a:pPr marL="12700" marR="38221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Magn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tude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727" y="3271194"/>
            <a:ext cx="3106264" cy="716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m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“</a:t>
            </a:r>
            <a:r>
              <a:rPr sz="2000" i="1" spc="0" dirty="0" smtClean="0">
                <a:latin typeface="Times New Roman"/>
                <a:cs typeface="Times New Roman"/>
              </a:rPr>
              <a:t>Bit</a:t>
            </a:r>
            <a:r>
              <a:rPr sz="2000" i="1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x </a:t>
            </a:r>
            <a:r>
              <a:rPr sz="2000" i="1" spc="0" dirty="0" smtClean="0">
                <a:latin typeface="Times New Roman"/>
                <a:cs typeface="Times New Roman"/>
              </a:rPr>
              <a:t>We</a:t>
            </a:r>
            <a:r>
              <a:rPr sz="2000" i="1" spc="-9" dirty="0" smtClean="0">
                <a:latin typeface="Times New Roman"/>
                <a:cs typeface="Times New Roman"/>
              </a:rPr>
              <a:t>i</a:t>
            </a:r>
            <a:r>
              <a:rPr sz="2000" i="1" spc="0" dirty="0" smtClean="0">
                <a:latin typeface="Times New Roman"/>
                <a:cs typeface="Times New Roman"/>
              </a:rPr>
              <a:t>g</a:t>
            </a:r>
            <a:r>
              <a:rPr sz="2000" i="1" spc="9" dirty="0" smtClean="0">
                <a:latin typeface="Times New Roman"/>
                <a:cs typeface="Times New Roman"/>
              </a:rPr>
              <a:t>h</a:t>
            </a:r>
            <a:r>
              <a:rPr sz="2000" i="1" spc="0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”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For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al Notat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60238" y="3358577"/>
            <a:ext cx="910532" cy="7089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9712" marR="46776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16"/>
              </a:lnSpc>
              <a:spcBef>
                <a:spcPts val="844"/>
              </a:spcBef>
            </a:pPr>
            <a:r>
              <a:rPr sz="20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1 </a:t>
            </a:r>
            <a:r>
              <a:rPr sz="2000" b="1" spc="0" dirty="0" smtClean="0">
                <a:latin typeface="Arial"/>
                <a:cs typeface="Arial"/>
              </a:rPr>
              <a:t>*</a:t>
            </a:r>
            <a:r>
              <a:rPr sz="2000" b="1" i="1" spc="4" dirty="0" smtClean="0">
                <a:latin typeface="Arial"/>
                <a:cs typeface="Arial"/>
              </a:rPr>
              <a:t>2</a:t>
            </a:r>
            <a:r>
              <a:rPr sz="1950" b="1" spc="4" baseline="44596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r>
              <a:rPr sz="2000" b="1" spc="4" dirty="0" smtClean="0">
                <a:latin typeface="Arial"/>
                <a:cs typeface="Arial"/>
              </a:rPr>
              <a:t>+</a:t>
            </a:r>
            <a:r>
              <a:rPr sz="20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7381" y="335857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18782" y="335857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80984" y="3358577"/>
            <a:ext cx="2632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19338" y="3358577"/>
            <a:ext cx="2632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-2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4351" y="3730327"/>
            <a:ext cx="1390465" cy="337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2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3000" b="1" spc="4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r>
              <a:rPr sz="3000" b="1" i="1" spc="-20" baseline="-2898" dirty="0" smtClean="0">
                <a:solidFill>
                  <a:srgbClr val="D01608"/>
                </a:solidFill>
                <a:latin typeface="Arial"/>
                <a:cs typeface="Arial"/>
              </a:rPr>
              <a:t> </a:t>
            </a: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2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3000" b="1" spc="9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8397" y="3730327"/>
            <a:ext cx="1119108" cy="337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2</a:t>
            </a:r>
            <a:r>
              <a:rPr sz="1950" b="1" spc="0" baseline="40137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3000" b="1" spc="4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r>
              <a:rPr sz="3000" b="1" i="1" spc="-1" baseline="-2898" dirty="0" smtClean="0">
                <a:solidFill>
                  <a:srgbClr val="D01608"/>
                </a:solidFill>
                <a:latin typeface="Arial"/>
                <a:cs typeface="Arial"/>
              </a:rPr>
              <a:t> </a:t>
            </a: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2</a:t>
            </a:r>
            <a:r>
              <a:rPr sz="1950" b="1" spc="0" baseline="40137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0238" y="3933019"/>
            <a:ext cx="144829" cy="194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727" y="4096738"/>
            <a:ext cx="21596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Groups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of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1312" y="4137207"/>
            <a:ext cx="1547998" cy="718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4 bi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N</a:t>
            </a:r>
            <a:r>
              <a:rPr sz="2000" i="1" spc="-9" dirty="0" smtClean="0">
                <a:latin typeface="Times New Roman"/>
                <a:cs typeface="Times New Roman"/>
              </a:rPr>
              <a:t>i</a:t>
            </a:r>
            <a:r>
              <a:rPr sz="2000" i="1" spc="0" dirty="0" smtClean="0">
                <a:latin typeface="Times New Roman"/>
                <a:cs typeface="Times New Roman"/>
              </a:rPr>
              <a:t>b</a:t>
            </a:r>
            <a:r>
              <a:rPr sz="2000" i="1" spc="9" dirty="0" smtClean="0">
                <a:latin typeface="Times New Roman"/>
                <a:cs typeface="Times New Roman"/>
              </a:rPr>
              <a:t>b</a:t>
            </a:r>
            <a:r>
              <a:rPr sz="2000" i="1" spc="0" dirty="0" smtClean="0">
                <a:latin typeface="Times New Roman"/>
                <a:cs typeface="Times New Roman"/>
              </a:rPr>
              <a:t>le</a:t>
            </a:r>
            <a:endParaRPr sz="2000">
              <a:latin typeface="Times New Roman"/>
              <a:cs typeface="Times New Roman"/>
            </a:endParaRPr>
          </a:p>
          <a:p>
            <a:pPr marL="102831" marR="104086" algn="ctr">
              <a:lnSpc>
                <a:spcPct val="95825"/>
              </a:lnSpc>
              <a:spcBef>
                <a:spcPts val="1048"/>
              </a:spcBef>
            </a:pPr>
            <a:r>
              <a:rPr sz="2000" spc="0" dirty="0" smtClean="0">
                <a:latin typeface="Times New Roman"/>
                <a:cs typeface="Times New Roman"/>
              </a:rPr>
              <a:t>8 bi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</a:t>
            </a:r>
            <a:r>
              <a:rPr sz="2000" i="1" spc="0" dirty="0" smtClean="0">
                <a:latin typeface="Times New Roman"/>
                <a:cs typeface="Times New Roman"/>
              </a:rPr>
              <a:t>By</a:t>
            </a:r>
            <a:r>
              <a:rPr sz="2000" i="1" spc="-9" dirty="0" smtClean="0">
                <a:latin typeface="Times New Roman"/>
                <a:cs typeface="Times New Roman"/>
              </a:rPr>
              <a:t>t</a:t>
            </a:r>
            <a:r>
              <a:rPr sz="2000" i="1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0195" y="4431188"/>
            <a:ext cx="1396783" cy="825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4091">
              <a:lnSpc>
                <a:spcPts val="2985"/>
              </a:lnSpc>
              <a:spcBef>
                <a:spcPts val="149"/>
              </a:spcBef>
            </a:pPr>
            <a:r>
              <a:rPr sz="3600" b="1" spc="0" baseline="8454" dirty="0" smtClean="0">
                <a:latin typeface="Arial"/>
                <a:cs typeface="Arial"/>
              </a:rPr>
              <a:t>=(5</a:t>
            </a:r>
            <a:r>
              <a:rPr sz="3600" b="1" spc="4" baseline="8454" dirty="0" smtClean="0">
                <a:latin typeface="Arial"/>
                <a:cs typeface="Arial"/>
              </a:rPr>
              <a:t>.</a:t>
            </a:r>
            <a:r>
              <a:rPr sz="3600" b="1" spc="0" baseline="8454" dirty="0" smtClean="0">
                <a:latin typeface="Arial"/>
                <a:cs typeface="Arial"/>
              </a:rPr>
              <a:t>25</a:t>
            </a:r>
            <a:r>
              <a:rPr sz="3600" b="1" spc="4" baseline="8454" dirty="0" smtClean="0">
                <a:latin typeface="Arial"/>
                <a:cs typeface="Arial"/>
              </a:rPr>
              <a:t>)</a:t>
            </a:r>
            <a:r>
              <a:rPr sz="2400" b="1" spc="0" baseline="-9058" dirty="0" smtClean="0">
                <a:solidFill>
                  <a:srgbClr val="000082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81914">
              <a:lnSpc>
                <a:spcPts val="2759"/>
              </a:lnSpc>
              <a:spcBef>
                <a:spcPts val="120"/>
              </a:spcBef>
            </a:pPr>
            <a:r>
              <a:rPr sz="2400" b="1" spc="4" dirty="0" smtClean="0">
                <a:latin typeface="Arial"/>
                <a:cs typeface="Arial"/>
              </a:rPr>
              <a:t>(</a:t>
            </a:r>
            <a:r>
              <a:rPr sz="2400" b="1" spc="-4" dirty="0" smtClean="0">
                <a:solidFill>
                  <a:srgbClr val="D01608"/>
                </a:solidFill>
                <a:latin typeface="Arial"/>
                <a:cs typeface="Arial"/>
              </a:rPr>
              <a:t>101</a:t>
            </a:r>
            <a:r>
              <a:rPr sz="2400" b="1" spc="4" dirty="0" smtClean="0">
                <a:latin typeface="Arial"/>
                <a:cs typeface="Arial"/>
              </a:rPr>
              <a:t>.</a:t>
            </a:r>
            <a:r>
              <a:rPr sz="2400" b="1" spc="-4" dirty="0" smtClean="0">
                <a:solidFill>
                  <a:srgbClr val="D01608"/>
                </a:solidFill>
                <a:latin typeface="Arial"/>
                <a:cs typeface="Arial"/>
              </a:rPr>
              <a:t>01</a:t>
            </a:r>
            <a:r>
              <a:rPr sz="2400" b="1" spc="4" dirty="0" smtClean="0">
                <a:latin typeface="Arial"/>
                <a:cs typeface="Arial"/>
              </a:rPr>
              <a:t>)</a:t>
            </a:r>
            <a:r>
              <a:rPr sz="2400" b="1" spc="0" baseline="-2174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1926" y="6110287"/>
            <a:ext cx="2160524" cy="357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934">
              <a:lnSpc>
                <a:spcPts val="2680"/>
              </a:lnSpc>
              <a:spcBef>
                <a:spcPts val="134"/>
              </a:spcBef>
            </a:pPr>
            <a:r>
              <a:rPr sz="3600" b="1" spc="0" baseline="-1207" dirty="0" smtClean="0">
                <a:latin typeface="Arial"/>
                <a:cs typeface="Arial"/>
              </a:rPr>
              <a:t>1 1 0 0 0 1 0 1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1926" y="5453062"/>
            <a:ext cx="1081087" cy="357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929">
              <a:lnSpc>
                <a:spcPts val="2680"/>
              </a:lnSpc>
              <a:spcBef>
                <a:spcPts val="134"/>
              </a:spcBef>
            </a:pPr>
            <a:r>
              <a:rPr sz="3600" b="1" spc="0" baseline="-1207" dirty="0" smtClean="0">
                <a:latin typeface="Arial"/>
                <a:cs typeface="Arial"/>
              </a:rPr>
              <a:t>1 0</a:t>
            </a:r>
            <a:r>
              <a:rPr sz="3600" b="1" spc="-9" baseline="-1207" dirty="0" smtClean="0">
                <a:latin typeface="Arial"/>
                <a:cs typeface="Arial"/>
              </a:rPr>
              <a:t> </a:t>
            </a:r>
            <a:r>
              <a:rPr sz="3600" b="1" spc="0" baseline="-1207" dirty="0" smtClean="0">
                <a:latin typeface="Arial"/>
                <a:cs typeface="Arial"/>
              </a:rPr>
              <a:t>1 1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1901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660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3675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755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626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264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2225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914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2475" y="2708275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534">
              <a:lnSpc>
                <a:spcPct val="95825"/>
              </a:lnSpc>
              <a:spcBef>
                <a:spcPts val="390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3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32475" y="2708275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32475" y="2708275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7222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7222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13626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13626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53376" y="3071876"/>
            <a:ext cx="179324" cy="180975"/>
          </a:xfrm>
          <a:custGeom>
            <a:avLst/>
            <a:gdLst/>
            <a:ahLst/>
            <a:cxnLst/>
            <a:rect l="l" t="t" r="r" b="b"/>
            <a:pathLst>
              <a:path w="179324" h="180975">
                <a:moveTo>
                  <a:pt x="0" y="90424"/>
                </a:moveTo>
                <a:lnTo>
                  <a:pt x="1244" y="105555"/>
                </a:lnTo>
                <a:lnTo>
                  <a:pt x="4691" y="119421"/>
                </a:lnTo>
                <a:lnTo>
                  <a:pt x="10157" y="132344"/>
                </a:lnTo>
                <a:lnTo>
                  <a:pt x="17462" y="144142"/>
                </a:lnTo>
                <a:lnTo>
                  <a:pt x="26422" y="154629"/>
                </a:lnTo>
                <a:lnTo>
                  <a:pt x="36854" y="163623"/>
                </a:lnTo>
                <a:lnTo>
                  <a:pt x="48577" y="170938"/>
                </a:lnTo>
                <a:lnTo>
                  <a:pt x="61408" y="176391"/>
                </a:lnTo>
                <a:lnTo>
                  <a:pt x="75163" y="179798"/>
                </a:lnTo>
                <a:lnTo>
                  <a:pt x="89662" y="180975"/>
                </a:lnTo>
                <a:lnTo>
                  <a:pt x="90164" y="180973"/>
                </a:lnTo>
                <a:lnTo>
                  <a:pt x="104640" y="179718"/>
                </a:lnTo>
                <a:lnTo>
                  <a:pt x="118367" y="176239"/>
                </a:lnTo>
                <a:lnTo>
                  <a:pt x="131163" y="170719"/>
                </a:lnTo>
                <a:lnTo>
                  <a:pt x="142845" y="163344"/>
                </a:lnTo>
                <a:lnTo>
                  <a:pt x="153231" y="154297"/>
                </a:lnTo>
                <a:lnTo>
                  <a:pt x="162137" y="143762"/>
                </a:lnTo>
                <a:lnTo>
                  <a:pt x="169383" y="131923"/>
                </a:lnTo>
                <a:lnTo>
                  <a:pt x="174784" y="118964"/>
                </a:lnTo>
                <a:lnTo>
                  <a:pt x="178158" y="105070"/>
                </a:lnTo>
                <a:lnTo>
                  <a:pt x="179324" y="90424"/>
                </a:lnTo>
                <a:lnTo>
                  <a:pt x="179323" y="90022"/>
                </a:lnTo>
                <a:lnTo>
                  <a:pt x="178094" y="75387"/>
                </a:lnTo>
                <a:lnTo>
                  <a:pt x="174658" y="61516"/>
                </a:lnTo>
                <a:lnTo>
                  <a:pt x="169197" y="48592"/>
                </a:lnTo>
                <a:lnTo>
                  <a:pt x="161896" y="36798"/>
                </a:lnTo>
                <a:lnTo>
                  <a:pt x="152936" y="26316"/>
                </a:lnTo>
                <a:lnTo>
                  <a:pt x="142500" y="17330"/>
                </a:lnTo>
                <a:lnTo>
                  <a:pt x="130772" y="10022"/>
                </a:lnTo>
                <a:lnTo>
                  <a:pt x="117934" y="4576"/>
                </a:lnTo>
                <a:lnTo>
                  <a:pt x="104170" y="1174"/>
                </a:lnTo>
                <a:lnTo>
                  <a:pt x="89662" y="0"/>
                </a:lnTo>
                <a:lnTo>
                  <a:pt x="89264" y="0"/>
                </a:lnTo>
                <a:lnTo>
                  <a:pt x="74773" y="1237"/>
                </a:lnTo>
                <a:lnTo>
                  <a:pt x="61031" y="4696"/>
                </a:lnTo>
                <a:lnTo>
                  <a:pt x="48221" y="10195"/>
                </a:lnTo>
                <a:lnTo>
                  <a:pt x="36525" y="17550"/>
                </a:lnTo>
                <a:lnTo>
                  <a:pt x="26126" y="26579"/>
                </a:lnTo>
                <a:lnTo>
                  <a:pt x="17209" y="37098"/>
                </a:lnTo>
                <a:lnTo>
                  <a:pt x="9954" y="48925"/>
                </a:lnTo>
                <a:lnTo>
                  <a:pt x="4546" y="61877"/>
                </a:lnTo>
                <a:lnTo>
                  <a:pt x="1167" y="75771"/>
                </a:lnTo>
                <a:lnTo>
                  <a:pt x="0" y="90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1367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1367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51901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51901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9727" y="319650"/>
            <a:ext cx="7191062" cy="1180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3228">
              <a:lnSpc>
                <a:spcPts val="3875"/>
              </a:lnSpc>
              <a:spcBef>
                <a:spcPts val="193"/>
              </a:spcBef>
            </a:pPr>
            <a:r>
              <a:rPr sz="5400" spc="0" baseline="3725" dirty="0" smtClean="0">
                <a:latin typeface="Book Antiqua"/>
                <a:cs typeface="Book Antiqua"/>
              </a:rPr>
              <a:t>Hexadecimal Number Sy</a:t>
            </a:r>
            <a:r>
              <a:rPr sz="5400" spc="-9" baseline="3725" dirty="0" smtClean="0">
                <a:latin typeface="Book Antiqua"/>
                <a:cs typeface="Book Antiqua"/>
              </a:rPr>
              <a:t>s</a:t>
            </a:r>
            <a:r>
              <a:rPr sz="5400" spc="0" baseline="3725" dirty="0" smtClean="0">
                <a:latin typeface="Book Antiqua"/>
                <a:cs typeface="Book Antiqua"/>
              </a:rPr>
              <a:t>tem</a:t>
            </a:r>
            <a:endParaRPr sz="3600" dirty="0">
              <a:latin typeface="Book Antiqua"/>
              <a:cs typeface="Book Antiqua"/>
            </a:endParaRPr>
          </a:p>
          <a:p>
            <a:pPr marL="12700" marR="68625">
              <a:lnSpc>
                <a:spcPct val="95825"/>
              </a:lnSpc>
              <a:spcBef>
                <a:spcPts val="241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Base = 16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727" y="1588444"/>
            <a:ext cx="5016850" cy="716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16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di</a:t>
            </a:r>
            <a:r>
              <a:rPr sz="2000" spc="4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{ </a:t>
            </a:r>
            <a:r>
              <a:rPr sz="2000" spc="4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1, 2, 3,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4, 5, 6,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7, 8, 9,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A, B,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9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ghts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26628" y="1588444"/>
            <a:ext cx="128139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C, 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, 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, F 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95676" y="2335298"/>
            <a:ext cx="616628" cy="194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i="1" spc="0" dirty="0" smtClean="0">
                <a:latin typeface="Times New Roman"/>
                <a:cs typeface="Times New Roman"/>
              </a:rPr>
              <a:t>P</a:t>
            </a:r>
            <a:r>
              <a:rPr sz="1300" i="1" spc="5" dirty="0" smtClean="0">
                <a:latin typeface="Times New Roman"/>
                <a:cs typeface="Times New Roman"/>
              </a:rPr>
              <a:t>o</a:t>
            </a:r>
            <a:r>
              <a:rPr sz="1300" i="1" spc="0" dirty="0" smtClean="0">
                <a:latin typeface="Times New Roman"/>
                <a:cs typeface="Times New Roman"/>
              </a:rPr>
              <a:t>siti</a:t>
            </a:r>
            <a:r>
              <a:rPr sz="1300" i="1" spc="10" dirty="0" smtClean="0">
                <a:latin typeface="Times New Roman"/>
                <a:cs typeface="Times New Roman"/>
              </a:rPr>
              <a:t>o</a:t>
            </a:r>
            <a:r>
              <a:rPr sz="1300" i="1" spc="0" dirty="0" smtClean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6788" y="2372415"/>
            <a:ext cx="4391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-4" dirty="0" smtClean="0">
                <a:solidFill>
                  <a:srgbClr val="0066CC"/>
                </a:solidFill>
                <a:latin typeface="Arial"/>
                <a:cs typeface="Arial"/>
              </a:rPr>
              <a:t>256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13373" y="2372415"/>
            <a:ext cx="3126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-4" dirty="0" smtClean="0">
                <a:solidFill>
                  <a:srgbClr val="0066CC"/>
                </a:solidFill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8782" y="2372415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07833" y="2368971"/>
            <a:ext cx="9764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r>
              <a:rPr sz="1400" b="1" i="1" spc="4" dirty="0" smtClean="0">
                <a:solidFill>
                  <a:srgbClr val="0066CC"/>
                </a:solidFill>
                <a:latin typeface="Arial"/>
                <a:cs typeface="Arial"/>
              </a:rPr>
              <a:t>/</a:t>
            </a:r>
            <a:r>
              <a:rPr sz="14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16 </a:t>
            </a:r>
            <a:r>
              <a:rPr sz="1400" b="1" i="1" spc="247" dirty="0" smtClean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4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r>
              <a:rPr sz="1400" b="1" i="1" spc="4" dirty="0" smtClean="0">
                <a:solidFill>
                  <a:srgbClr val="0066CC"/>
                </a:solidFill>
                <a:latin typeface="Arial"/>
                <a:cs typeface="Arial"/>
              </a:rPr>
              <a:t>/</a:t>
            </a:r>
            <a:r>
              <a:rPr sz="14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727" y="2393370"/>
            <a:ext cx="2488959" cy="716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14" dirty="0" smtClean="0">
                <a:latin typeface="Times New Roman"/>
                <a:cs typeface="Times New Roman"/>
              </a:rPr>
              <a:t>W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</a:t>
            </a: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Base)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Magn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tude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727" y="3198042"/>
            <a:ext cx="3331816" cy="716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m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“</a:t>
            </a:r>
            <a:r>
              <a:rPr sz="2000" i="1" spc="0" dirty="0" smtClean="0">
                <a:latin typeface="Times New Roman"/>
                <a:cs typeface="Times New Roman"/>
              </a:rPr>
              <a:t>Digit</a:t>
            </a:r>
            <a:r>
              <a:rPr sz="2000" i="1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x </a:t>
            </a:r>
            <a:r>
              <a:rPr sz="2000" i="1" spc="0" dirty="0" smtClean="0">
                <a:latin typeface="Times New Roman"/>
                <a:cs typeface="Times New Roman"/>
              </a:rPr>
              <a:t>We</a:t>
            </a:r>
            <a:r>
              <a:rPr sz="2000" i="1" spc="-9" dirty="0" smtClean="0">
                <a:latin typeface="Times New Roman"/>
                <a:cs typeface="Times New Roman"/>
              </a:rPr>
              <a:t>i</a:t>
            </a:r>
            <a:r>
              <a:rPr sz="2000" i="1" spc="0" dirty="0" smtClean="0">
                <a:latin typeface="Times New Roman"/>
                <a:cs typeface="Times New Roman"/>
              </a:rPr>
              <a:t>g</a:t>
            </a:r>
            <a:r>
              <a:rPr sz="2000" i="1" spc="9" dirty="0" smtClean="0">
                <a:latin typeface="Times New Roman"/>
                <a:cs typeface="Times New Roman"/>
              </a:rPr>
              <a:t>h</a:t>
            </a:r>
            <a:r>
              <a:rPr sz="2000" i="1" spc="0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”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For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al Notat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37250" y="335857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7381" y="335857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8782" y="335857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0984" y="3358577"/>
            <a:ext cx="2632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9338" y="3358577"/>
            <a:ext cx="2632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-2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189" y="3730327"/>
            <a:ext cx="4490454" cy="1526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1 </a:t>
            </a: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16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r>
              <a:rPr sz="3000" b="1" spc="4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14</a:t>
            </a:r>
            <a:r>
              <a:rPr sz="3000" b="1" i="1" spc="-30" baseline="-2898" dirty="0" smtClean="0">
                <a:solidFill>
                  <a:srgbClr val="D01608"/>
                </a:solidFill>
                <a:latin typeface="Arial"/>
                <a:cs typeface="Arial"/>
              </a:rPr>
              <a:t> </a:t>
            </a: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1</a:t>
            </a:r>
            <a:r>
              <a:rPr sz="3000" b="1" i="1" spc="4" baseline="-2898" dirty="0" smtClean="0">
                <a:latin typeface="Arial"/>
                <a:cs typeface="Arial"/>
              </a:rPr>
              <a:t>6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3000" b="1" spc="4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5</a:t>
            </a:r>
            <a:r>
              <a:rPr sz="3000" b="1" i="1" spc="-20" baseline="-2898" dirty="0" smtClean="0">
                <a:solidFill>
                  <a:srgbClr val="D01608"/>
                </a:solidFill>
                <a:latin typeface="Arial"/>
                <a:cs typeface="Arial"/>
              </a:rPr>
              <a:t> </a:t>
            </a: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16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3000" b="1" spc="4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7</a:t>
            </a:r>
            <a:r>
              <a:rPr sz="3000" b="1" i="1" spc="-20" baseline="-2898" dirty="0" smtClean="0">
                <a:solidFill>
                  <a:srgbClr val="D01608"/>
                </a:solidFill>
                <a:latin typeface="Arial"/>
                <a:cs typeface="Arial"/>
              </a:rPr>
              <a:t> </a:t>
            </a: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16</a:t>
            </a:r>
            <a:r>
              <a:rPr sz="1950" b="1" spc="0" baseline="40137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3000" b="1" spc="4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10</a:t>
            </a:r>
            <a:r>
              <a:rPr sz="3000" b="1" i="1" spc="-11" baseline="-2898" dirty="0" smtClean="0">
                <a:solidFill>
                  <a:srgbClr val="D01608"/>
                </a:solidFill>
                <a:latin typeface="Arial"/>
                <a:cs typeface="Arial"/>
              </a:rPr>
              <a:t> </a:t>
            </a: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16</a:t>
            </a:r>
            <a:r>
              <a:rPr sz="1950" b="1" spc="0" baseline="40137" dirty="0" smtClean="0">
                <a:solidFill>
                  <a:srgbClr val="000082"/>
                </a:solidFill>
                <a:latin typeface="Arial"/>
                <a:cs typeface="Arial"/>
              </a:rPr>
              <a:t>-2</a:t>
            </a:r>
            <a:endParaRPr sz="1300">
              <a:latin typeface="Arial"/>
              <a:cs typeface="Arial"/>
            </a:endParaRPr>
          </a:p>
          <a:p>
            <a:pPr marL="1274572" marR="46776">
              <a:lnSpc>
                <a:spcPts val="2759"/>
              </a:lnSpc>
              <a:spcBef>
                <a:spcPts val="1143"/>
              </a:spcBef>
            </a:pPr>
            <a:r>
              <a:rPr sz="2400" b="1" spc="0" dirty="0" smtClean="0">
                <a:latin typeface="Arial"/>
                <a:cs typeface="Arial"/>
              </a:rPr>
              <a:t>=(485.47656</a:t>
            </a:r>
            <a:r>
              <a:rPr sz="2400" b="1" spc="-9" dirty="0" smtClean="0">
                <a:latin typeface="Arial"/>
                <a:cs typeface="Arial"/>
              </a:rPr>
              <a:t>2</a:t>
            </a:r>
            <a:r>
              <a:rPr sz="2400" b="1" spc="0" dirty="0" smtClean="0">
                <a:latin typeface="Arial"/>
                <a:cs typeface="Arial"/>
              </a:rPr>
              <a:t>5</a:t>
            </a:r>
            <a:r>
              <a:rPr sz="2400" b="1" spc="4" dirty="0" smtClean="0">
                <a:latin typeface="Arial"/>
                <a:cs typeface="Arial"/>
              </a:rPr>
              <a:t>)</a:t>
            </a:r>
            <a:r>
              <a:rPr sz="2400" b="1" spc="0" baseline="-21740" dirty="0" smtClean="0">
                <a:solidFill>
                  <a:srgbClr val="000082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1992757" marR="46776">
              <a:lnSpc>
                <a:spcPts val="2759"/>
              </a:lnSpc>
              <a:spcBef>
                <a:spcPts val="1710"/>
              </a:spcBef>
            </a:pPr>
            <a:r>
              <a:rPr sz="2400" b="1" spc="4" dirty="0" smtClean="0">
                <a:latin typeface="Arial"/>
                <a:cs typeface="Arial"/>
              </a:rPr>
              <a:t>(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r>
              <a:rPr sz="2400" b="1" spc="-9" dirty="0" smtClean="0">
                <a:solidFill>
                  <a:srgbClr val="D01608"/>
                </a:solidFill>
                <a:latin typeface="Arial"/>
                <a:cs typeface="Arial"/>
              </a:rPr>
              <a:t>E</a:t>
            </a:r>
            <a:r>
              <a:rPr sz="2400" b="1" spc="-4" dirty="0" smtClean="0">
                <a:solidFill>
                  <a:srgbClr val="D01608"/>
                </a:solidFill>
                <a:latin typeface="Arial"/>
                <a:cs typeface="Arial"/>
              </a:rPr>
              <a:t>5</a:t>
            </a:r>
            <a:r>
              <a:rPr sz="2400" b="1" spc="4" dirty="0" smtClean="0">
                <a:latin typeface="Arial"/>
                <a:cs typeface="Arial"/>
              </a:rPr>
              <a:t>.</a:t>
            </a:r>
            <a:r>
              <a:rPr sz="2400" b="1" spc="-4" dirty="0" smtClean="0">
                <a:solidFill>
                  <a:srgbClr val="D01608"/>
                </a:solidFill>
                <a:latin typeface="Arial"/>
                <a:cs typeface="Arial"/>
              </a:rPr>
              <a:t>7A</a:t>
            </a:r>
            <a:r>
              <a:rPr sz="2400" b="1" spc="4" dirty="0" smtClean="0">
                <a:latin typeface="Arial"/>
                <a:cs typeface="Arial"/>
              </a:rPr>
              <a:t>)</a:t>
            </a:r>
            <a:r>
              <a:rPr sz="2400" b="1" spc="0" baseline="-21740" dirty="0" smtClean="0">
                <a:solidFill>
                  <a:srgbClr val="000082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1901" y="2712974"/>
            <a:ext cx="375045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704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3675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755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626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264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2225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3626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2475" y="2708275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534">
              <a:lnSpc>
                <a:spcPct val="95825"/>
              </a:lnSpc>
              <a:spcBef>
                <a:spcPts val="390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18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/>
          <p:nvPr/>
        </p:nvSpPr>
        <p:spPr>
          <a:xfrm>
            <a:off x="2735326" y="1254125"/>
            <a:ext cx="0" cy="5129212"/>
          </a:xfrm>
          <a:custGeom>
            <a:avLst/>
            <a:gdLst/>
            <a:ahLst/>
            <a:cxnLst/>
            <a:rect l="l" t="t" r="r" b="b"/>
            <a:pathLst>
              <a:path h="5129212">
                <a:moveTo>
                  <a:pt x="0" y="0"/>
                </a:moveTo>
                <a:lnTo>
                  <a:pt x="0" y="5129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89100" y="1835150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89100" y="2401824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89100" y="2968625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89100" y="3535299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89100" y="4102100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89100" y="4668774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89100" y="5235575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89100" y="5802312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03451" y="1254125"/>
            <a:ext cx="0" cy="5129212"/>
          </a:xfrm>
          <a:custGeom>
            <a:avLst/>
            <a:gdLst/>
            <a:ahLst/>
            <a:cxnLst/>
            <a:rect l="l" t="t" r="r" b="b"/>
            <a:pathLst>
              <a:path h="5129212">
                <a:moveTo>
                  <a:pt x="0" y="0"/>
                </a:moveTo>
                <a:lnTo>
                  <a:pt x="0" y="51292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65651" y="1254125"/>
            <a:ext cx="0" cy="5129212"/>
          </a:xfrm>
          <a:custGeom>
            <a:avLst/>
            <a:gdLst/>
            <a:ahLst/>
            <a:cxnLst/>
            <a:rect l="l" t="t" r="r" b="b"/>
            <a:pathLst>
              <a:path h="5129212">
                <a:moveTo>
                  <a:pt x="0" y="0"/>
                </a:moveTo>
                <a:lnTo>
                  <a:pt x="0" y="51292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89100" y="1268476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89100" y="6369050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75350" y="1254125"/>
            <a:ext cx="0" cy="5129212"/>
          </a:xfrm>
          <a:custGeom>
            <a:avLst/>
            <a:gdLst/>
            <a:ahLst/>
            <a:cxnLst/>
            <a:rect l="l" t="t" r="r" b="b"/>
            <a:pathLst>
              <a:path h="5129212">
                <a:moveTo>
                  <a:pt x="0" y="0"/>
                </a:moveTo>
                <a:lnTo>
                  <a:pt x="0" y="5129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4501" y="1835150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24501" y="2401824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24501" y="2968625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24501" y="3535299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24501" y="4102100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24501" y="4668774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4501" y="5235575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4501" y="5802312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38725" y="1254125"/>
            <a:ext cx="0" cy="5129212"/>
          </a:xfrm>
          <a:custGeom>
            <a:avLst/>
            <a:gdLst/>
            <a:ahLst/>
            <a:cxnLst/>
            <a:rect l="l" t="t" r="r" b="b"/>
            <a:pathLst>
              <a:path h="5129212">
                <a:moveTo>
                  <a:pt x="0" y="0"/>
                </a:moveTo>
                <a:lnTo>
                  <a:pt x="0" y="51292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59675" y="1254125"/>
            <a:ext cx="0" cy="5129212"/>
          </a:xfrm>
          <a:custGeom>
            <a:avLst/>
            <a:gdLst/>
            <a:ahLst/>
            <a:cxnLst/>
            <a:rect l="l" t="t" r="r" b="b"/>
            <a:pathLst>
              <a:path h="5129212">
                <a:moveTo>
                  <a:pt x="0" y="0"/>
                </a:moveTo>
                <a:lnTo>
                  <a:pt x="0" y="51292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24501" y="1268476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4501" y="6369050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99255" y="2131949"/>
            <a:ext cx="732917" cy="3818153"/>
          </a:xfrm>
          <a:custGeom>
            <a:avLst/>
            <a:gdLst/>
            <a:ahLst/>
            <a:cxnLst/>
            <a:rect l="l" t="t" r="r" b="b"/>
            <a:pathLst>
              <a:path w="732917" h="3818153">
                <a:moveTo>
                  <a:pt x="0" y="3811498"/>
                </a:moveTo>
                <a:lnTo>
                  <a:pt x="37465" y="3818153"/>
                </a:lnTo>
                <a:lnTo>
                  <a:pt x="695297" y="115896"/>
                </a:lnTo>
                <a:lnTo>
                  <a:pt x="698627" y="97154"/>
                </a:lnTo>
                <a:lnTo>
                  <a:pt x="732917" y="122554"/>
                </a:lnTo>
                <a:lnTo>
                  <a:pt x="696595" y="0"/>
                </a:lnTo>
                <a:lnTo>
                  <a:pt x="661162" y="90550"/>
                </a:lnTo>
                <a:lnTo>
                  <a:pt x="657836" y="109265"/>
                </a:lnTo>
                <a:lnTo>
                  <a:pt x="0" y="3811498"/>
                </a:lnTo>
                <a:close/>
              </a:path>
              <a:path w="732917" h="3818153">
                <a:moveTo>
                  <a:pt x="661162" y="90550"/>
                </a:moveTo>
                <a:lnTo>
                  <a:pt x="696595" y="0"/>
                </a:lnTo>
                <a:lnTo>
                  <a:pt x="620268" y="102615"/>
                </a:lnTo>
                <a:lnTo>
                  <a:pt x="657836" y="109265"/>
                </a:lnTo>
                <a:lnTo>
                  <a:pt x="661162" y="90550"/>
                </a:lnTo>
                <a:close/>
              </a:path>
              <a:path w="732917" h="3818153">
                <a:moveTo>
                  <a:pt x="732917" y="122554"/>
                </a:moveTo>
                <a:lnTo>
                  <a:pt x="698627" y="97154"/>
                </a:lnTo>
                <a:lnTo>
                  <a:pt x="695297" y="115896"/>
                </a:lnTo>
                <a:lnTo>
                  <a:pt x="732917" y="122554"/>
                </a:lnTo>
                <a:close/>
              </a:path>
            </a:pathLst>
          </a:custGeom>
          <a:solidFill>
            <a:srgbClr val="D016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050794" y="319650"/>
            <a:ext cx="85981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The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31033" y="319650"/>
            <a:ext cx="140015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-9" baseline="2980" dirty="0" smtClean="0">
                <a:latin typeface="Book Antiqua"/>
                <a:cs typeface="Book Antiqua"/>
              </a:rPr>
              <a:t>P</a:t>
            </a:r>
            <a:r>
              <a:rPr sz="5400" spc="0" baseline="2980" dirty="0" smtClean="0">
                <a:latin typeface="Book Antiqua"/>
                <a:cs typeface="Book Antiqua"/>
              </a:rPr>
              <a:t>ower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51585" y="319650"/>
            <a:ext cx="49612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of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68108" y="319650"/>
            <a:ext cx="32277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2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27085" y="3139622"/>
            <a:ext cx="4915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D01608"/>
                </a:solidFill>
                <a:latin typeface="Arial"/>
                <a:cs typeface="Arial"/>
              </a:rPr>
              <a:t>Kilo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55711" y="4795575"/>
            <a:ext cx="6439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D01608"/>
                </a:solidFill>
                <a:latin typeface="Arial"/>
                <a:cs typeface="Arial"/>
              </a:rPr>
              <a:t>Mega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55711" y="5443605"/>
            <a:ext cx="5696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4" dirty="0" smtClean="0">
                <a:solidFill>
                  <a:srgbClr val="D01608"/>
                </a:solidFill>
                <a:latin typeface="Arial"/>
                <a:cs typeface="Arial"/>
              </a:rPr>
              <a:t>Giga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55711" y="6019982"/>
            <a:ext cx="5251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129" dirty="0" smtClean="0">
                <a:solidFill>
                  <a:srgbClr val="D01608"/>
                </a:solidFill>
                <a:latin typeface="Arial"/>
                <a:cs typeface="Arial"/>
              </a:rPr>
              <a:t>T</a:t>
            </a:r>
            <a:r>
              <a:rPr sz="1800" b="1" spc="0" dirty="0" smtClean="0">
                <a:solidFill>
                  <a:srgbClr val="D01608"/>
                </a:solidFill>
                <a:latin typeface="Arial"/>
                <a:cs typeface="Arial"/>
              </a:rPr>
              <a:t>e</a:t>
            </a:r>
            <a:r>
              <a:rPr sz="1800" b="1" spc="-9" dirty="0" smtClean="0">
                <a:solidFill>
                  <a:srgbClr val="D01608"/>
                </a:solidFill>
                <a:latin typeface="Arial"/>
                <a:cs typeface="Arial"/>
              </a:rPr>
              <a:t>r</a:t>
            </a:r>
            <a:r>
              <a:rPr sz="1800" b="1" spc="0" dirty="0" smtClean="0">
                <a:solidFill>
                  <a:srgbClr val="D01608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38725" y="1268476"/>
            <a:ext cx="9366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357504" marR="355600" algn="ctr">
              <a:lnSpc>
                <a:spcPct val="95825"/>
              </a:lnSpc>
            </a:pPr>
            <a:r>
              <a:rPr sz="2400" spc="0" dirty="0" smtClean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75350" y="1268476"/>
            <a:ext cx="15843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8"/>
              </a:spcBef>
            </a:pPr>
            <a:endParaRPr sz="800"/>
          </a:p>
          <a:p>
            <a:pPr marL="629986" marR="628081" algn="ctr">
              <a:lnSpc>
                <a:spcPts val="2059"/>
              </a:lnSpc>
            </a:pPr>
            <a:r>
              <a:rPr sz="3600" baseline="-16909" dirty="0" smtClean="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sz="1600" dirty="0" smtClean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38725" y="1835150"/>
            <a:ext cx="9366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357504" marR="355600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75350" y="1835150"/>
            <a:ext cx="15843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350774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8</a:t>
            </a:r>
            <a:r>
              <a:rPr sz="2400" spc="0" dirty="0" smtClean="0">
                <a:latin typeface="Times New Roman"/>
                <a:cs typeface="Times New Roman"/>
              </a:rPr>
              <a:t>=256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38725" y="2401824"/>
            <a:ext cx="93662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357504" marR="355600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75350" y="2401824"/>
            <a:ext cx="158432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350774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9</a:t>
            </a:r>
            <a:r>
              <a:rPr sz="2400" spc="0" dirty="0" smtClean="0">
                <a:latin typeface="Times New Roman"/>
                <a:cs typeface="Times New Roman"/>
              </a:rPr>
              <a:t>=512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38725" y="2968625"/>
            <a:ext cx="9366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 marL="281282" marR="279377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75350" y="2968625"/>
            <a:ext cx="15843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 marL="224282">
              <a:lnSpc>
                <a:spcPct val="100000"/>
              </a:lnSpc>
            </a:pPr>
            <a:r>
              <a:rPr sz="240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10</a:t>
            </a:r>
            <a:r>
              <a:rPr sz="2400" spc="0" dirty="0" smtClean="0">
                <a:latin typeface="Times New Roman"/>
                <a:cs typeface="Times New Roman"/>
              </a:rPr>
              <a:t>=1024 </a:t>
            </a:r>
            <a:r>
              <a:rPr sz="2400" spc="-309" dirty="0" smtClean="0"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38725" y="3535299"/>
            <a:ext cx="93662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285877" marR="296163" algn="ctr">
              <a:lnSpc>
                <a:spcPct val="95825"/>
              </a:lnSpc>
            </a:pPr>
            <a:r>
              <a:rPr sz="2400" spc="-84" dirty="0" smtClean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75350" y="3535299"/>
            <a:ext cx="158432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227329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-54" baseline="25364" dirty="0" smtClean="0">
                <a:latin typeface="Times New Roman"/>
                <a:cs typeface="Times New Roman"/>
              </a:rPr>
              <a:t>1</a:t>
            </a:r>
            <a:r>
              <a:rPr sz="2400" spc="4" baseline="25364" dirty="0" smtClean="0">
                <a:latin typeface="Times New Roman"/>
                <a:cs typeface="Times New Roman"/>
              </a:rPr>
              <a:t>1</a:t>
            </a:r>
            <a:r>
              <a:rPr sz="2400" spc="0" dirty="0" smtClean="0">
                <a:latin typeface="Times New Roman"/>
                <a:cs typeface="Times New Roman"/>
              </a:rPr>
              <a:t>=2048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38725" y="4102100"/>
            <a:ext cx="9366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 marL="281304" marR="279400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75350" y="4102100"/>
            <a:ext cx="15843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 marL="224282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12</a:t>
            </a:r>
            <a:r>
              <a:rPr sz="2400" spc="0" dirty="0" smtClean="0">
                <a:latin typeface="Times New Roman"/>
                <a:cs typeface="Times New Roman"/>
              </a:rPr>
              <a:t>=4096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38725" y="4668774"/>
            <a:ext cx="93662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5"/>
              </a:spcBef>
            </a:pPr>
            <a:endParaRPr sz="850"/>
          </a:p>
          <a:p>
            <a:pPr marL="281304" marR="279400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75350" y="4668774"/>
            <a:ext cx="158432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5"/>
              </a:spcBef>
            </a:pPr>
            <a:endParaRPr sz="850"/>
          </a:p>
          <a:p>
            <a:pPr marL="317246">
              <a:lnSpc>
                <a:spcPct val="100000"/>
              </a:lnSpc>
            </a:pPr>
            <a:r>
              <a:rPr sz="240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20</a:t>
            </a:r>
            <a:r>
              <a:rPr sz="2400" spc="0" dirty="0" smtClean="0">
                <a:latin typeface="Times New Roman"/>
                <a:cs typeface="Times New Roman"/>
              </a:rPr>
              <a:t>=1M </a:t>
            </a:r>
            <a:r>
              <a:rPr sz="2400" spc="-244" dirty="0" smtClean="0"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38725" y="5235575"/>
            <a:ext cx="936625" cy="566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6"/>
              </a:spcBef>
            </a:pPr>
            <a:endParaRPr sz="850"/>
          </a:p>
          <a:p>
            <a:pPr marL="281282" marR="279377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75350" y="5235575"/>
            <a:ext cx="1584325" cy="566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6"/>
              </a:spcBef>
            </a:pPr>
            <a:endParaRPr sz="850"/>
          </a:p>
          <a:p>
            <a:pPr marL="343153">
              <a:lnSpc>
                <a:spcPct val="100000"/>
              </a:lnSpc>
            </a:pPr>
            <a:r>
              <a:rPr sz="240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30</a:t>
            </a:r>
            <a:r>
              <a:rPr sz="2400" spc="0" dirty="0" smtClean="0">
                <a:latin typeface="Times New Roman"/>
                <a:cs typeface="Times New Roman"/>
              </a:rPr>
              <a:t>=1G </a:t>
            </a:r>
            <a:r>
              <a:rPr sz="2400" spc="175" dirty="0" smtClean="0"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38725" y="5802312"/>
            <a:ext cx="936625" cy="566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5"/>
              </a:spcBef>
            </a:pPr>
            <a:endParaRPr sz="850"/>
          </a:p>
          <a:p>
            <a:pPr marL="281304" marR="279400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40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75350" y="5802312"/>
            <a:ext cx="1584325" cy="566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5"/>
              </a:spcBef>
            </a:pPr>
            <a:endParaRPr sz="850"/>
          </a:p>
          <a:p>
            <a:pPr marL="359917">
              <a:lnSpc>
                <a:spcPct val="100000"/>
              </a:lnSpc>
              <a:tabLst>
                <a:tab pos="1422400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40</a:t>
            </a:r>
            <a:r>
              <a:rPr sz="2400" spc="0" dirty="0" smtClean="0">
                <a:latin typeface="Times New Roman"/>
                <a:cs typeface="Times New Roman"/>
              </a:rPr>
              <a:t>=1T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3451" y="1268476"/>
            <a:ext cx="103187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404368" marR="403986" algn="ctr">
              <a:lnSpc>
                <a:spcPct val="95825"/>
              </a:lnSpc>
            </a:pPr>
            <a:r>
              <a:rPr sz="2400" spc="0" dirty="0" smtClean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35326" y="1268476"/>
            <a:ext cx="13303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8"/>
              </a:spcBef>
            </a:pPr>
            <a:endParaRPr sz="800"/>
          </a:p>
          <a:p>
            <a:pPr marL="501335" marR="502732" algn="ctr">
              <a:lnSpc>
                <a:spcPts val="2059"/>
              </a:lnSpc>
            </a:pPr>
            <a:r>
              <a:rPr sz="3600" baseline="-16909" dirty="0" smtClean="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sz="1600" dirty="0" smtClean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3451" y="1835150"/>
            <a:ext cx="103187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404368" marR="403986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35326" y="1835150"/>
            <a:ext cx="13303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376047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0</a:t>
            </a:r>
            <a:r>
              <a:rPr sz="2400" spc="0" dirty="0" smtClean="0">
                <a:latin typeface="Times New Roman"/>
                <a:cs typeface="Times New Roman"/>
              </a:rPr>
              <a:t>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3451" y="2401824"/>
            <a:ext cx="103187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404368" marR="403986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35326" y="2401824"/>
            <a:ext cx="133032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376047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1</a:t>
            </a:r>
            <a:r>
              <a:rPr sz="2400" spc="0" dirty="0" smtClean="0">
                <a:latin typeface="Times New Roman"/>
                <a:cs typeface="Times New Roman"/>
              </a:rPr>
              <a:t>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3451" y="2968625"/>
            <a:ext cx="103187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 marL="404345" marR="403811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5326" y="2968625"/>
            <a:ext cx="13303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 marL="376047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2</a:t>
            </a:r>
            <a:r>
              <a:rPr sz="2400" spc="0" dirty="0" smtClean="0">
                <a:latin typeface="Times New Roman"/>
                <a:cs typeface="Times New Roman"/>
              </a:rPr>
              <a:t>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3451" y="3535299"/>
            <a:ext cx="103187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404368" marR="403986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5326" y="3535299"/>
            <a:ext cx="133032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376047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3</a:t>
            </a:r>
            <a:r>
              <a:rPr sz="2400" spc="0" dirty="0" smtClean="0">
                <a:latin typeface="Times New Roman"/>
                <a:cs typeface="Times New Roman"/>
              </a:rPr>
              <a:t>=8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3451" y="4102100"/>
            <a:ext cx="103187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 marL="404368" marR="403986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5326" y="4102100"/>
            <a:ext cx="13303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 marL="299847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4</a:t>
            </a:r>
            <a:r>
              <a:rPr sz="2400" spc="0" dirty="0" smtClean="0">
                <a:latin typeface="Times New Roman"/>
                <a:cs typeface="Times New Roman"/>
              </a:rPr>
              <a:t>=16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3451" y="4668774"/>
            <a:ext cx="103187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5"/>
              </a:spcBef>
            </a:pPr>
            <a:endParaRPr sz="850"/>
          </a:p>
          <a:p>
            <a:pPr marL="404368" marR="403986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5326" y="4668774"/>
            <a:ext cx="133032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5"/>
              </a:spcBef>
            </a:pPr>
            <a:endParaRPr sz="850"/>
          </a:p>
          <a:p>
            <a:pPr marL="299847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5</a:t>
            </a:r>
            <a:r>
              <a:rPr sz="2400" spc="0" dirty="0" smtClean="0">
                <a:latin typeface="Times New Roman"/>
                <a:cs typeface="Times New Roman"/>
              </a:rPr>
              <a:t>=32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3451" y="5235575"/>
            <a:ext cx="1031875" cy="566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6"/>
              </a:spcBef>
            </a:pPr>
            <a:endParaRPr sz="850"/>
          </a:p>
          <a:p>
            <a:pPr marL="404345" marR="403811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5326" y="5235575"/>
            <a:ext cx="1330325" cy="566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6"/>
              </a:spcBef>
            </a:pPr>
            <a:endParaRPr sz="850"/>
          </a:p>
          <a:p>
            <a:pPr marL="299847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6</a:t>
            </a:r>
            <a:r>
              <a:rPr sz="2400" spc="0" dirty="0" smtClean="0">
                <a:latin typeface="Times New Roman"/>
                <a:cs typeface="Times New Roman"/>
              </a:rPr>
              <a:t>=64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451" y="5802312"/>
            <a:ext cx="1031875" cy="566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5"/>
              </a:spcBef>
            </a:pPr>
            <a:endParaRPr sz="850"/>
          </a:p>
          <a:p>
            <a:pPr marL="404368" marR="403986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35326" y="5802312"/>
            <a:ext cx="1330325" cy="566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5"/>
              </a:spcBef>
            </a:pPr>
            <a:endParaRPr sz="850"/>
          </a:p>
          <a:p>
            <a:pPr marL="223647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7</a:t>
            </a:r>
            <a:r>
              <a:rPr sz="2400" spc="0" dirty="0" smtClean="0">
                <a:latin typeface="Times New Roman"/>
                <a:cs typeface="Times New Roman"/>
              </a:rPr>
              <a:t>=128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8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3132201" y="3789426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1800225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8837" y="4315587"/>
            <a:ext cx="373888" cy="373888"/>
          </a:xfrm>
          <a:custGeom>
            <a:avLst/>
            <a:gdLst/>
            <a:ahLst/>
            <a:cxnLst/>
            <a:rect l="l" t="t" r="r" b="b"/>
            <a:pathLst>
              <a:path w="373888" h="373888">
                <a:moveTo>
                  <a:pt x="239140" y="266064"/>
                </a:moveTo>
                <a:lnTo>
                  <a:pt x="225738" y="252670"/>
                </a:lnTo>
                <a:lnTo>
                  <a:pt x="171830" y="306577"/>
                </a:lnTo>
                <a:lnTo>
                  <a:pt x="373888" y="373888"/>
                </a:lnTo>
                <a:lnTo>
                  <a:pt x="239140" y="266064"/>
                </a:lnTo>
                <a:close/>
              </a:path>
              <a:path w="373888" h="373888">
                <a:moveTo>
                  <a:pt x="306577" y="171831"/>
                </a:moveTo>
                <a:lnTo>
                  <a:pt x="252670" y="225738"/>
                </a:lnTo>
                <a:lnTo>
                  <a:pt x="266064" y="239140"/>
                </a:lnTo>
                <a:lnTo>
                  <a:pt x="306577" y="171831"/>
                </a:lnTo>
                <a:close/>
              </a:path>
              <a:path w="373888" h="373888">
                <a:moveTo>
                  <a:pt x="27050" y="0"/>
                </a:moveTo>
                <a:lnTo>
                  <a:pt x="0" y="27050"/>
                </a:lnTo>
                <a:lnTo>
                  <a:pt x="225738" y="252670"/>
                </a:lnTo>
                <a:lnTo>
                  <a:pt x="239140" y="266064"/>
                </a:lnTo>
                <a:lnTo>
                  <a:pt x="373888" y="373888"/>
                </a:lnTo>
                <a:lnTo>
                  <a:pt x="306577" y="171831"/>
                </a:lnTo>
                <a:lnTo>
                  <a:pt x="266064" y="239140"/>
                </a:lnTo>
                <a:lnTo>
                  <a:pt x="252670" y="225738"/>
                </a:lnTo>
                <a:lnTo>
                  <a:pt x="2705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1750" y="2330450"/>
            <a:ext cx="720725" cy="114300"/>
          </a:xfrm>
          <a:custGeom>
            <a:avLst/>
            <a:gdLst/>
            <a:ahLst/>
            <a:cxnLst/>
            <a:rect l="l" t="t" r="r" b="b"/>
            <a:pathLst>
              <a:path w="720725" h="114300">
                <a:moveTo>
                  <a:pt x="190500" y="38099"/>
                </a:moveTo>
                <a:lnTo>
                  <a:pt x="720725" y="38100"/>
                </a:lnTo>
                <a:lnTo>
                  <a:pt x="720725" y="0"/>
                </a:lnTo>
                <a:lnTo>
                  <a:pt x="171450" y="0"/>
                </a:lnTo>
                <a:lnTo>
                  <a:pt x="171450" y="38100"/>
                </a:lnTo>
                <a:lnTo>
                  <a:pt x="190500" y="38099"/>
                </a:lnTo>
                <a:close/>
              </a:path>
              <a:path w="720725" h="114300">
                <a:moveTo>
                  <a:pt x="190500" y="0"/>
                </a:moveTo>
                <a:lnTo>
                  <a:pt x="190500" y="-76200"/>
                </a:lnTo>
                <a:lnTo>
                  <a:pt x="0" y="19050"/>
                </a:lnTo>
                <a:lnTo>
                  <a:pt x="190500" y="114300"/>
                </a:lnTo>
                <a:lnTo>
                  <a:pt x="190500" y="38099"/>
                </a:lnTo>
                <a:lnTo>
                  <a:pt x="171450" y="38100"/>
                </a:lnTo>
                <a:lnTo>
                  <a:pt x="171450" y="0"/>
                </a:lnTo>
                <a:lnTo>
                  <a:pt x="1905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51250" y="319650"/>
            <a:ext cx="1939196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Add</a:t>
            </a:r>
            <a:r>
              <a:rPr sz="5400" spc="-9" baseline="2980" dirty="0" smtClean="0">
                <a:latin typeface="Book Antiqua"/>
                <a:cs typeface="Book Antiqua"/>
              </a:rPr>
              <a:t>i</a:t>
            </a:r>
            <a:r>
              <a:rPr sz="5400" spc="0" baseline="2980" dirty="0" smtClean="0">
                <a:latin typeface="Book Antiqua"/>
                <a:cs typeface="Book Antiqua"/>
              </a:rPr>
              <a:t>tion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978" y="1376398"/>
            <a:ext cx="14448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Deci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4997" y="1376398"/>
            <a:ext cx="11559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Addit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0560" y="2170700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0523" y="2170700"/>
            <a:ext cx="256209" cy="1462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83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45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0115" y="2170700"/>
            <a:ext cx="100545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Carry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1375" y="2710577"/>
            <a:ext cx="256209" cy="922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4599" y="3253277"/>
            <a:ext cx="28603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+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0560" y="3971560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0523" y="3971560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1375" y="3971560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0238" y="4511310"/>
            <a:ext cx="28106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2846" y="4511310"/>
            <a:ext cx="170210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i="1" spc="-254" dirty="0" smtClean="0">
                <a:latin typeface="Times New Roman"/>
                <a:cs typeface="Times New Roman"/>
              </a:rPr>
              <a:t>T</a:t>
            </a:r>
            <a:r>
              <a:rPr sz="2800" b="1" i="1" spc="0" dirty="0" smtClean="0">
                <a:latin typeface="Times New Roman"/>
                <a:cs typeface="Times New Roman"/>
              </a:rPr>
              <a:t>en</a:t>
            </a:r>
            <a:r>
              <a:rPr sz="2800" b="1" i="1" spc="-17" dirty="0" smtClean="0">
                <a:latin typeface="Times New Roman"/>
                <a:cs typeface="Times New Roman"/>
              </a:rPr>
              <a:t> </a:t>
            </a:r>
            <a:r>
              <a:rPr sz="2800" b="1" i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≥ </a:t>
            </a:r>
            <a:r>
              <a:rPr sz="2800" b="1" i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Base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60238" y="5108371"/>
            <a:ext cx="2937672" cy="382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000082"/>
                </a:solidFill>
                <a:latin typeface="Wingdings"/>
                <a:cs typeface="Wingdings"/>
              </a:rPr>
              <a:t></a:t>
            </a:r>
            <a:r>
              <a:rPr sz="2800" spc="-29" dirty="0" smtClean="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S</a:t>
            </a:r>
            <a:r>
              <a:rPr sz="2800" b="1" spc="9" dirty="0" smtClean="0">
                <a:solidFill>
                  <a:srgbClr val="000082"/>
                </a:solidFill>
                <a:latin typeface="Times New Roman"/>
                <a:cs typeface="Times New Roman"/>
              </a:rPr>
              <a:t>u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b</a:t>
            </a:r>
            <a:r>
              <a:rPr sz="2800" b="1" spc="9" dirty="0" smtClean="0">
                <a:solidFill>
                  <a:srgbClr val="000082"/>
                </a:solidFill>
                <a:latin typeface="Times New Roman"/>
                <a:cs typeface="Times New Roman"/>
              </a:rPr>
              <a:t>t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ract</a:t>
            </a:r>
            <a:r>
              <a:rPr sz="2800" b="1" spc="-104" dirty="0" smtClean="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a</a:t>
            </a:r>
            <a:r>
              <a:rPr sz="2800" b="1" spc="-13" dirty="0" smtClean="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Ba</a:t>
            </a:r>
            <a:r>
              <a:rPr sz="2800" b="1" spc="4" dirty="0" smtClean="0">
                <a:solidFill>
                  <a:srgbClr val="000082"/>
                </a:solidFill>
                <a:latin typeface="Times New Roman"/>
                <a:cs typeface="Times New Roman"/>
              </a:rPr>
              <a:t>s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33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4731</TotalTime>
  <Words>3433</Words>
  <Application>Microsoft Office PowerPoint</Application>
  <PresentationFormat>On-screen Show (4:3)</PresentationFormat>
  <Paragraphs>1027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Joana Barros</dc:creator>
  <cp:lastModifiedBy>ismail - [2010]</cp:lastModifiedBy>
  <cp:revision>295</cp:revision>
  <dcterms:created xsi:type="dcterms:W3CDTF">2009-09-24T20:16:06Z</dcterms:created>
  <dcterms:modified xsi:type="dcterms:W3CDTF">2019-06-03T06:00:34Z</dcterms:modified>
</cp:coreProperties>
</file>