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handoutMasterIdLst>
    <p:handoutMasterId r:id="rId29"/>
  </p:handoutMasterIdLst>
  <p:sldIdLst>
    <p:sldId id="272" r:id="rId2"/>
    <p:sldId id="365" r:id="rId3"/>
    <p:sldId id="384" r:id="rId4"/>
    <p:sldId id="409" r:id="rId5"/>
    <p:sldId id="385" r:id="rId6"/>
    <p:sldId id="393" r:id="rId7"/>
    <p:sldId id="386" r:id="rId8"/>
    <p:sldId id="392" r:id="rId9"/>
    <p:sldId id="394" r:id="rId10"/>
    <p:sldId id="388" r:id="rId11"/>
    <p:sldId id="389" r:id="rId12"/>
    <p:sldId id="398" r:id="rId13"/>
    <p:sldId id="399" r:id="rId14"/>
    <p:sldId id="400" r:id="rId15"/>
    <p:sldId id="401" r:id="rId16"/>
    <p:sldId id="397" r:id="rId17"/>
    <p:sldId id="395" r:id="rId18"/>
    <p:sldId id="403" r:id="rId19"/>
    <p:sldId id="396" r:id="rId20"/>
    <p:sldId id="390" r:id="rId21"/>
    <p:sldId id="391" r:id="rId22"/>
    <p:sldId id="405" r:id="rId23"/>
    <p:sldId id="404" r:id="rId24"/>
    <p:sldId id="406" r:id="rId25"/>
    <p:sldId id="408" r:id="rId26"/>
    <p:sldId id="40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415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6" d="100"/>
          <a:sy n="46" d="100"/>
        </p:scale>
        <p:origin x="-2064" y="-5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32B9E4-F050-41C7-A714-229A3E523BE3}" type="datetimeFigureOut">
              <a:rPr lang="en-US" smtClean="0"/>
              <a:pPr/>
              <a:t>8/17/2018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95EF6-16FE-4491-ACF0-73656787DE1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EB22F-8DA2-4AD7-B149-BD85048E6A36}" type="datetimeFigureOut">
              <a:rPr lang="en-US" smtClean="0"/>
              <a:pPr/>
              <a:t>8/17/2018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0D343-5388-47BC-A169-4DD01AC27A6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B0D343-5388-47BC-A169-4DD01AC27A6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Damodar Niraula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B18546-9E57-4AC5-973C-430B23510C47}" type="datetime1">
              <a:rPr lang="en-US" smtClean="0"/>
              <a:pPr/>
              <a:t>8/17/2018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B3EAF-EBDA-4B04-87CF-C59B936C48FB}" type="datetime1">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2EF56-757A-42D1-AD29-1D88AD658826}" type="datetime1">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811AD-3B5C-46EC-93B4-11F41095C68B}" type="datetime1">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BAF33B-ED4C-4402-9ED3-14EF8E3945CC}" type="datetime1">
              <a:rPr lang="en-US" smtClean="0"/>
              <a:pPr/>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A14CC1-C58C-4521-B986-0A973AA3B76F}" type="datetime1">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7788C-0835-459C-B85D-0B2500F42771}" type="datetime1">
              <a:rPr lang="en-US" smtClean="0"/>
              <a:pPr/>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DA606A-397D-41D0-8641-7299052B3DAE}" type="datetime1">
              <a:rPr lang="en-US" smtClean="0"/>
              <a:pPr/>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DCA1E-AE95-4D4B-A410-4E62B8D1AA10}" type="datetime1">
              <a:rPr lang="en-US" smtClean="0"/>
              <a:pPr/>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F9EA55-3B4F-4790-ABE7-11674F964731}" type="datetime1">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9EC395-5301-42BC-B01C-E2E3C1216954}" type="datetime1">
              <a:rPr lang="en-US" smtClean="0"/>
              <a:pPr/>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CE7CC6-6BBA-4BC2-94AF-98EFE9879920}" type="datetime1">
              <a:rPr lang="en-US" smtClean="0"/>
              <a:pPr/>
              <a:t>8/17/2018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914400"/>
          </a:xfrm>
        </p:spPr>
        <p:txBody>
          <a:bodyPr>
            <a:noAutofit/>
          </a:bodyPr>
          <a:lstStyle/>
          <a:p>
            <a:pPr algn="ctr"/>
            <a:r>
              <a:rPr lang="en-US" sz="3500" dirty="0" smtClean="0"/>
              <a:t>SPECIAL CHALLENGES IN HUMAN RELATIONS</a:t>
            </a:r>
            <a:endParaRPr lang="en-US" sz="3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3554" name="AutoShape 2" descr="data:image/jpeg;base64,/9j/4AAQSkZJRgABAQAAAQABAAD/2wCEAAkGBxQTEhUUEhQUFhQVGBcXFxgVGBkfGBUVGBgYHh0cFhgdHCghHiEnGx4XITMkJikrLi4uGR83ODMsNygtLiwBCgoKDg0OGxAQGywkICQsLy8sLCwsLCwsLCwsLCwsLCwsLCwsLCwsLCwsLCwsLCwsLCwsLCwsLCwsLCwsLCwsLP/AABEIAOUA3AMBEQACEQEDEQH/xAAcAAEAAgMBAQEAAAAAAAAAAAAABQYCBAcBAwj/xABEEAACAQMCAwUGAwQGCgMBAAABAgMABBESIQUTMQYiQVFhBxQycYGRI1LRQlSxwRZTYpKToRUXMzRDcoLS4fCywtMk/8QAGgEBAAIDAQAAAAAAAAAAAAAAAAQFAQIDBv/EADYRAAICAQMDAgQFBAEDBQAAAAABAgMRBBIhEzFBBVEUImFxMlKBkbEjQqHRFcHh8CQzNHKi/9oADAMBAAIRAxEAPwDuNAKAUAoBQCgFAKAUAoBQCgFAeUAFAe0AoBQCgFAKAUAoBQCgFAKAUAoBQCgFAKAUAoBQCgFAKAUB5mgOR+0btvIl7Gls21q2p8E4klxgq2OoCnHzY+VWml0ilW3LyauWDpvAuKpdQRzRnuuoPqp8VPqDkVXWVuEnFmVySFaGRQCgFAKAUAoBQCgFAKAUAoBQCgFAKAUAoBQCgFAKAUAoCudvO0IsrVnG8r9yIebnx+QGT9K76anqzx4MNnEuLdnpIuZqkjkljAkmRdetFfHfJKgOMsMspPWrqF8XhJfY5tE/7Ku03u0/IkbEM5AGeiS+B9A3Q/SuGuo3x3LujMXydwFUh0PayBQCgFAKAUAoBQCgFAKAUAoBQCgFAKAUAoBQCgFAKA8agOOcY4g1/etMIWntIS1tGiYLGRgfxFQ7Nj4t8DAG9WsIKmvGcSfJo+WQPaC5WGNoYLl3Vzo5Tg8yKEBCVd2AZC0nVF7uAK70x3tSlHt/lmGZDs6ktrrtxl4w7yTM7KshQZZIEIydIK984Gaz12rMS7PwYwdO9mfaj3y2Cu2Z4QFfzdf2X+o6+oNVmsp6c8rszeLyi5VFNhQCgFAKAUAoBQCgFAKAUAoBQCgFAKAUAoBQCgFAKAo3tV7Re723IjbE1x3Qc40R57zZ8Py59T5VM0dO+e59kayZRrrgjWVqHc6SwyVSZUc74USRByk8ZOdwQ2Kmq1W2YX8f+YNUsFOv7xppGkkxqc5OBgDAAAA8AAAPpU6MdqUV4NS99hOLmYLDNNqECuVhkUch4kj2MjAdVfG7ZGMbE71Xaqva9yXfz5Nosj7u7bhvERMskLtnM8UCsqKGClkAO24OoY8fAV0jHr07Wvs2YfDO4WN2ssaSRkMjqGUjxBGRVNKLi3FnU2KwBQCgFAKAUAoBQCgFAKAUAoBQCgFAKAUAoBQCgPjd3KxozuwVEBZiegA6mii5PCBw+eea8u47yS3WeO4MkcUBILiKPYso2GVOT13bI8c1cpRrrdaeGvJz8kR2yuIWnKWyssMeyqxfZsDV3H3QgjGPSu+mjJQzLuGyBqSzQ+sFw6HUjMrYIypIOCMEZHgRWrimsMyWc8Osl4d7zJJK9zLqVFYhcSr8TY3LKD1JO+B0zUXfa7di/CjZJYLH7Ie0pRvcpiQr96DVtuckqM+BHeH1qNrqE11I/qZizrdVZue0AoBQCgFAKAUAoBQCgFAKAxLAUCWex4HHmKGcM9LjzFBhnnMHmPuKxkbWOYPMfemRhjmDzH3FMjaxzB5j7imRtYVwehFZMNNdznHtQ4s8rpYQK7k6ZLjl4yIs/CSdlz13IHw+dWGjrUV1ZfoaSfgrnH5be2SN7NyrK7/gNGHEcgPdZkmbXE+AO8oIJzXatucmrMffJtteOEyiyMzMWOWZiSSdySTkk/Wp2+EV3RhVTf8AazHlnyP2NY69WfxI2+Hs/Kz6S2rrjUjrkAjUrDIPQjI6etHqKl/cjConLsmb/A5EjdzKrA6CIn0axFJkYYxkgNtn5Eg1xuug18sl9Tdaa38rPrxrics0kUgD64URVlI/Ecoch3xsDnoPAYG9aVXaeMWnJcmz0eofaDOw9nO3EUkSi6zbzBQWEqlVfw1Rk9QcZ9KqL9kJcSWDeGkvkuIkt/Syy/eYf7wrh1Ie5v8AA6j8jH9K7L95h/vCnVh7j4LUfkZ4e1tl+8xf3qz1Ie4+B1H5GY/0wsv3mP7n9KdSHuZ+A1H5GP6YWX7zH9z+lOrD3HwGo/Iwe2Fl+8x/c/pWHZD3HwGp/Izd4XxmC41ciRX041Yztnp1raM1LscbaLKuJrBIVschQCgFAKAoXtU4a5jS4Vm0xd1lBPRmGG29dvkaj3xeMouPSLYKbrku5QOCTsLmE6m/2qeJ/MPWo0G9yLvVQj0ZceCwXFjHdXbo01yzq8iMWEYwIwx7qg507YBx4jNdWlKTK+FsqKVJRXOCF4VwzmBnkE4hCSuroAf9kpYhsnAOMfWucI57ky+7ZiMcbsrj7m4vBIuQ85abSvLwoaIuTJ0BAPd2wd/Ot1BYycXqZdRV4WefHsY8R4GI7dpiJ0YSLGFdkO5GcnT08sVrKKUcmadQ53KHGMZ7Ff1HzP3rlksdqNS54pIgaON2VWxr0nBbG4BI3wPKvSel6RKvfLuzy/rGoU7enHsj62zzohmkQyw3BMUokLfi4w2lm6g7BgwPh8xU+x1pYzhrkqYRlOSS8mxK5Y5JY4AA1MWIUdBqPXA2ryV1sp2OR7nT0RqrUcGFccs7YR6Gwc+WD9jWUzWa+Vl2vbOK4vmifWe+q5abfvDViJAhwo38hUhxTkU0LJ1Ubo4/Yrr2CM0zJlUh191iSWCEDGvAALHb0rlhZeCwV0oxipcuRu2dlAYZJuUx5So/dmOxZwArfh4Bxk4zW0YrGThbdapqvK5+hJXNjFPfvGyuTrAOqY6ipUOSo0EAKD0JHgK2cVKeDhCyynTqUWv2+pqcJsbSTl645cyyctVV28DvqfTjZd8DzrEYQfc63XamGcNcLJ8mtrZgrRwsMqzsHnIAxKYwFOnfJHj0z1rDUPY26l6eJSXjsvdZNm8sbSMrqhyDA0hK3DkcwMVCqerd4AbedZ2QXdHKFuomm0+zx2IvtVZRwziOJCo5cbEFix1MoJznpitLIqLwiZorJ2V7pPyyLhgZyAiliSFGB1J6CuaWSVKSistnk0LIxVlZWBwVI3B8sUxjgxGcZLcnwdn7D8FNrbKrDEjnW/oSNh9Bip9UNkTyWv1PXtcl2XCLFXUhCgFAKAUB8bq3WRGRxlWBBB8QaNZWDaM3B7l3Rw/jfDnsrrT+Rg8bfmXOVJ+2D8qr5x2SPX6e5aqj9MMws+OzRTPKhwZHZnXwbJY4JxnGSawrGnk2s0lc4KD8djGx41Mi8sSNyisilf2RzAQTjbJ32rCm8YM2aSuUt+OeP8HxTicohaDUOU2MrgdQc5BxnOfGsb3jBs9PB2KzHJ8/fX5bRlsqzhzncllGAc9en8KbuMG/Rgp78c4NS4l0qT9vnXfSUda1ROWrvVFTkaPB0DTprCuM6ijPoEmN9Gs7Anpv1869fNKFe2J4eUnKWX3JqctzGSP3iMMSDavqxGxIICDOGHlsD/GqX1G7EFBYb9y69JoTk7p9kfT/AERcfu8/+G/6VSdOXsX/AMVT+ZfubcXZe8bGLeTfzAH8TWelP2NHr9Ov70RU8JUsrgqynDAjcHyNa4aeGSFKM47k+CaW3v8Amc9Ypw7YOpUO4GMbDw2Fb4szkhuek2dNyWPY0JobgakZJxrbUy6HAZvMjG9a4kd4zo4kmuOx8bi5mgR425iqwBaNgRkZBzpPqBv6V109UrJ9POMnK+2pR62N2PY1B2ifmGUM4kPVgQCen+Ww2q1fo92c7kVb9X023ZseD78F448b6oWKMB4hTscZ2IPkKh6nRW6Zbs8EunVUa3NbXJlJcswUE7KGUY8mYsQfPvE1XuRZRrjHsu//AEE90ziNWO0S6UwMELknr8zRttCNcY5aXfuZX148z65DqbCgnzCgAZ+gFZlJtmKqo1R2xXBMdmZIAyCWOUOXPLlXJQyEEJrTpsSDt9a614IetVrTcWseUWPgdh71fDmaWW1H4rhQOfc7DUcdeg/uetdYx3S+xX3W9DT4jxu7L2R0kVJKM9oBQCgFAKAUBT/aPwLn25lQfiQgkf2k/aH8x8q4Xw3LJZemal1W7X2ZyLNQfJ6vubBs35fNKkRk4DHYMf7Pn9K2w+5zVsHLanya9anUUMYI3iU2TjwXr869N6TptkOo+7PLesarfPpLsizWXD57e1zJDBJAZlYFjncxg641LBJRoLDBzhs1Iutrcm8tPBUwhKTUV5LZ7OeGc25kutGmJNSxLuQpJGy58FXb648KoIylZNzkXmvcKKI0R7+TpldilPDQFA4kypKksq817eW4XU2MuqQNKmrAxtkDPpXCWNyft/otq92xxi8KST//AFguvCQ/JTmNqcqGY4A3bfAA8BnH0rquxW24U2kbeK2OZUfaF2c95h5kYzLEDgfnQ9V+fiP/ADXKxPiUe6LH07UquTrn+GRx3gtlGZ9Eo640as6SSwHeVe+532QYyepA3q9r1XVp3L9SJrNO6LXHx4Nvtxwr3S7IDbHGM8tSTgZIjTGlPAbbkGt68amlxkcqbZU2Ka8GtFIGAI8a8pfU6p7We2oujdWpoyrkdjf4PZmR9ojMEGpkVsMy9O7jfbY7VtFZZw1FihDvj6lhj4hy7RmVzJGr8u2jkUc6GfG5yNjhSfPfHSpGcR/grOlvuSffGZNdmjoPY7gotbZUI77d+Q+bnrv6dPpXeuO2OCn1t/Wtcl27L7E5XQiCgFAKAUAoBQGLDOx6Gn0C9zj/AGhsBw++DhA0L5dVYAgo2zpv5Z2+lQprpyyeo0tnxencc8ow46TcFFLa5lB5ISM/iwNhlZmzpUAZB2G9J/MY0zVLb8ec90ytSxlWKnGQcHBBGR5EbGuDWC1jLcsnxnk0qT/7mu+mp6tqiiPqr1TVKbPeyNo0lwCI+aV1NoIOGODsGwQrYyV1bEqBXrbWoV7ex4hyc5OT8krHHb60ijnmS1Mil4pgR7uQAGLav2y2s5XAGreqjW3cKMsZflFr6bRLErorOOx3Gwto441SIARgDSF6YqKsJcECyUpSbl3NihzFZMlc4l2Y5uv8QjW8r9P6yDlY+mxrm68vJLhqtqxjwl+zyWCCPSoXyAH2rdLCIs3ubZnWTAoDjPtLsBBdiS3JSQjmgqR3JM76fLPWs6e5U3Yf4Zdy4hVLVaR57x7EZccQedXMcyw2fLVZucp0rM64bcAtLISGYN1APhje6jGMO6zLxj2KRkJLbNbTvA5Bxp3GcHUoZSMjOCpBqH6jp+vUroLlFv6Rq+nPpS7M2DXm2ep5LLHwdTIyRMOYIYWgIkAaSZsElTnY/EMbdKkKK8FXLUS2KU1xl548Fu7LD3uZjOFlW10IjkDJmHxvqHXfH2FdoPe+fBV6v+hBbOHL+PCLyK7lUe0AoBQCgFAKAUAoCA7a8E96tmUD8RO9H/zDwz6jauVsdyJmh1DptT8Puc14DcGWJ7VzJ3MuiRkK82nOqEk+BO+PRqjV8/Ky+1UFCSuj57v2+pHcZQNKwiiCBEGpE7wj0jvamHUg5yfp4VpJZfCJOnbjD55ZyVziUmSFHhv9av8A0ihRg7H3ZR+tahuaqXZFkXhMlpapLzI1kcFl5U+mbwA0FCVkTcZUjI3walTujKTz2X04KeutzkorybPDeHzrJHPMcMfxFaZXYzEYzlUBbfzI+9edslKdm7sj06lVCjow59+UsfuW7gPE8YS3kMepiFjcc231EnZGXEke+dmxjyraM8divvo4zJZ+q4f+n+hduJ8QjgiaWVtKL1Pn6AeJPlXdvassra6pWzUY9zlvF+291csVtw0aeUYJkx5sRnH0qHK6UniJ6Gn02ilZteWVyTik+okzTauh/EcEenXauTlJeSwjp6XHCSwS3A+1d6rhInaYnojgvn/7fXNbwtnn3Iuo0OmcW5cfU6j2d4+twGUjRPGdMsZO6sOuD4jOd6mQnu48nndRpnVyuYvszQ4/2ieNzFGmgnIDuNRY4/4MKnU/zOF9axKeODejTRktzf6f7ZS+O8BnlAdI1BRWLIZENw5Jyzuo2znwB2GKjzhKRcaTU1VZjJ9/OOPsVOy4g0BKHBhkcMytGjlZQCAUD7K3hk7CrjRWq+G1/ij/AAVvqmlVU+pH8Miw9reEJOHFnGZZopAZZAG1AcrLrLK50yvrwQI+gBGNqk6ee14sfD8f9ir7PgrHCXWXAZ1TPVmzjONs4BIB86pNdpejbjwz1ui1nVozjLXdFqveHm2SFlQGUx6UeMgiSWRm3XHUom2fN18q4OLikc4XdaUk3xn9kv8AZ07stwcWtskQxkbuR4uev6fIVKhHbHBQ6u93WufjwS9bkYUAoBQCgFAKAUAoDw0Byzt5wZre6juIBtK4IA8JgRt/1fr51Euhtkmj0Xp2ojdS6pvsv8EfxjiMLQMioYgx1osWB+KMq6XHmA3eB8j6VpKS2nWim1WKTefv7eGirxhQ6uQ2V3BRtLjyKt5g7jO3nUrQ62VL2t/Kzf1LQrUQ3L8SJ3s7YR3t1BGvMKKC8xZQodgT3uWpKg6SqFhjOc4qbq7m/wCmnw/4KPT1uiErZLD7L7nbAgHTwqKsIgt+5rNw2IyCXlpzFzh8DUAeu9Ywu5v1Z4254OU+0bjbT3DRKfw4e6B4M/ix+XT6God88vB6X0vTKurf5ZaOy3amzXlW0McgLYXJUbt5sc53Nd67I8JFdrNFqHutm+Cz8QtrZmRZkhLSEhA6qSxAycZHkM11aj5K6uy5LMW8L6kFx3tRbWWqKKMc5VGFVMKCRtlsY6VznZGHBN02jv1WJSfy/c5lw7i0kVwLgHL6y7f2tRywPz3/AMqiQsalk9FbpoTp6X04OyXXDEueXKHZAygkxYVpFOCA0gGrSN9gR1qc4qXJ5KNkqW44/f8A0bNlwW3iIMcMasM94KNW/XLdTmsqKTyaTvsmsNnMPajwMRz8wDuTgk7bCQdcfMb/AHrl1HRarEXegktVp5Uz8diN7HcTudMykySpbImiCJE16myimNtJ0YBbLDfvetXdnTsjGa8+SgtrlVNwfgguO2KWs+IhIIsKG1HUFl0gvGJMAOV8x6+VZtr+KoafdHbQ6l6e5S8PuXn2a8NM8olc5itxpjHhrYltvlkn6jyqgqhLd83gufVL4RhivvLlnValHnxQCgFAKAUAoBQCgFAKAj+PcMW5gkib9obH8reBHyOK1nHcsHbT3OqxTRwi7tmjkaNxh0YqR6g/z/nVa01Lk9pXOM4qa7M2U4dIEZ3AjXcAyDBZh+zGMZJ9Rt61tseDk9RDckuft4Og+ye1jEMkgIMpfS3mqjoPr1qXQuMvuUXrE5OxR8F9ruU55WGD8+iNpZtOe/JJjJ/MzYyfqarsZke3UlXVleEdA4p2XW3ubAwRMQHxIy5ySMEMx8OjfwqS60pRwiir1rtqtVj8cEz2kl//AL+HrnfXKceOOUw6eXrW8386IumX/p7X9F/JRfaX/v7/APIn02NR9R+MufSf/jr7sq1cC0O29hGJsLfJz3cfQE4H22qxq/AjxuvWNRL7k/XQiEJ2w4XFcWziVtAQF1f8jKDv8vSudkU48krRXzqtTj5ODzEowlTOpSCRlgGA8GwQceY8q7+maja+lPsy39X0e+Kuj38l94pHLxC1AhWBLfRHmeRio1RamblwAERDORk4JHmMVPraosxLOfY84+TH2L9oB37RzgnMkWfHbvL8+h+/lTX0Y+eK+5lTb7nWarMmRWQKAUAoBQCgFAKAUAoDR43xRLaCSaT4Y1LfM+AHqTgfWt64OclFGG8I4fFFc3Rku51cxsxZ3UHuAju4BAymwGRnGDnFb+o6auGHF8ruXPpWskk6n+hPwzQTgSzF2eIhXlJbAVSNBKDJGoalJHRgD41WrbPn2JrV1T2wwk/H378/Qy7J8eKXiyENy5AsErkbM2cI7kDGrGkfesVzal9BrNKpUbU/mXOP5OuZqbk80YGddWjUNWM6cjOPPHXHSsZM7XjPg4d2itWtbyQAYKycxPUE6lx/D6VAmnGR6/SzV+mX2wztVjeLNEskZBDqGX6jxqenlZPJzhsm4S8HM+HJdnisL3SSatbDOk6AoRwNJ6aehqKt7syy+slp46Nxqa7fqTHaXsdLdXpk1BISq6mzlthuFX9a3nVunnwRtJ6jGjT7FzIofHo4veGS2GY1IRf7TAYJ9ctmo01HdiJd6WU+ipW9+52bgluttbwQswBCqu5+J8ZOPrmp0flikeSvk7bZTXuSma3OBQ/arxTTEkC9ZTqb/kXw+px9qjaiXGC59Ho3WOx+DnkdrGYdZk/EMgQJ4aSMlnPgPlUZLalJPkvJzk57MfLg1bOfll7Nnc28j6mSAAvO691EDHoCcb79BXp9PPrVq3+5cZZ5HW0Km3C7Pkm+0VjNCIbvFtbTwKhWCNizGNGChmbozAkKQN8HrW9M4yzW8tPyRXwdd7P8XS6gjnj6ONxnJVvFT6g7VVW1uEtrNk8klWhkUAoBQCgFAKAUAoDw1gHJPajxw3FzHZRYKRsDKC2lXkONKF+i7bb/ALTDyq10dahB2P8AQ0b8EV2k41DHai3t3uO+WBgkb/dShHdIPfzuRjOk4O1b16eVkm54+/uZjNwkmiL4BxIK4ZxqjbKSp+ZD1H8CPkKoNTR8Pc4vsetqs+L0+5P5l/KLZd8FMiTKr814lDxxRZSCOJ91ZWxhm0748z1NaOGURq9TtksrCfDb5bZv2XbvmQorTCCRRh2aIyBxjYphhg48CDvWyuTRxu9McJuSWUfXhdxKZwttG+oEGRpD+I4xkG4kwQi77RL3unw71mLeeDndCChmx/ZLt+n+ya7cdl/e0Dx4E6DbPR1/KT/mK2tq3rgj6DW/DyxLsyl9mO1ctgTBNGxjBOVOzxk9dOeozvj7GuELZV/LIttXoYapdSt8luT2jWhBJ5oPkU3PyI2rsr4Fa/SdQngqnabt5JcAxwgxRnYnPfceW3QHyFcp3uSwiy0npcKfns5f+CR7AdkHDrcXClQu8aMNycbMR4Y8BW1NOHmRw9S9Qi10q392bvbu35rhZ+ZAqsOTODqhJIH+1UYKHOQG/wA/CtrVuZG0E+msxxLPdef0NG243dWIC3cjMo3QGPXzVA6JNqAHh8QyPWtVOUPxHeemp1T/AKKx7/T9Ct8T4sLy7Ek/4cZGkeIjXSdJOMZ725rlKW+XJY00PTU4r5fn6kbdToIQuFLxu+XUfFH4ZPj3s49KQg7GoLvk6Sk627W/lx2+pW1uWDh1JDAhlI6qQcjHy2r2NVMYVqB42+6V1jm/Jc+FX1qQk9w1u7O0j3CSjU6kt8FtbgaV17MXqLOFibjFfb/uaZPp7Je0ot5zbyHEU5GnJ+GXoMn+0ML8wKa6jfHeu6MRZ24Gqc6HtAKAUAoBQCgFAKwCB7acfFlavLsXPdjB/akPT6DqfQV3oqds9phvBx/gFnKALmSTlpO/enJYae8dTahlNWo7pIuDgY8atrZR/AlnBzx5K/xjiDzytJK/MY7a9IXWF2BIAHUVJqgoRSXBg+VlPpb0OxqF6jpVdW2u6LL0zV9G3D7MvPCZGuYFtzKY+Rqfq2HgJzIMDqy9R6EivMwzJbe2C+viqbOtjO7/AA/Bq8UnUsiJySFYMssSYPLzsJUx1Xrv5HzrEsZSOlUZKMpSzz4fv9Ds3CLBIYgqHVnLFjjLsxyWJHmTU2Kwjy11kpyy/wBvY3a2ORHcW4Hb3I/GiViOh6MPkwwa1lBS7nenU21fglgrsns8s8nvSD019MnbqK5dCBOj6tqMeP2JXhHZOzhw0cSs3UOx1H5gnp9K2jVBdkRrtdfZxKX6E/iupDPnNErKVYAqRgg9CPWjWTMW4vKObe0yJYYbWBckKXIzuQgwAM+Q1Af9IqJqOEki+9IbnZOZWUnkSOMXEIlidDytWzqnnGw7wGNwGyNq5JtLlFg4wlN9OW1p8+xXeOXxcgbZwoOOpCjA1eZx1NXXpNG59Vr7FV6tfsiqYv7kTV+efzwfSBlDAupZQe8oOCw8QGxt861lnHAL/wAc7PvJApcqbpVAt7e00toQPjfSCxGMNzGbYkVX12qM8f2vu2btHQ+wfaD3u2BfaeI8uZTswdfEjqM9fnkeFV+pq6cuOz7GyZZK4GT2gFAKAUAoBQHhrAOPdoeIrxLiBQgva24dE3YK02N2OkhmGRjCd7Az0zVtVB01ZX4maPlkN28kwsKLPzEBmWNcqWWIMoGtkOGBI2DjUMHJJzXbSLLbaMMp9TTUUBM8GvmUqynvxkEev/jwNeY9T03Rs3x7M9V6bqFqKXXPui4HhrzZFiiRwPGHYliM74ZJJGz8LZ7owMY61C2uX4TZXxq/99tyT4LH2J44YZWsJ3DFDpifwPjo3/yNdKp4e1kHX6XfH4iCxnui/V3KcUBU+NAGWfqe9Yjbz5zbH6VpLBOo42/qSnZFh7nABjuoFOPArsR9CK2h2I+oX9RkzWxxIntDx2K0jLyHc50IPic+QH8/CtJzUVlkjTaWd89sUciveKTXc/MkQSDIUIchVDsAFUjGDnbPnUJzc3k9RXRXp69ilhmHFLjlLHIkjgmN00OAWijBKkK/QgnVg4BxXWut2TUY+TjvUYSlYlhc5XllMd8kk+NevqqVcFBeDyd1rtm5vyY11OYoC4+zy5iBeNuVEzgq8zSlCYGK6gq/CXXGQcjGo9TUDVxlw1+31Nos2uE9pILPieuF2NtIqpOxZm1OclpAW7xAbG5x+1WJ0Tso+ZcrsE+TtsbggEHIIBBHQg+VU7WDoZ1gCgFAKAUAoCn+0rtF7tbctGAmuMxoSfgB2Zz5AA9fM1K0lO+eccIw2UaXjMVvZmFUguIEASOQMc80EMWmgLIc6hs6nOMb+FTFU7LMvKZpkoV3cGR2dviY5PX+ZJOBtuSasox2rajTufLNZMigPpDNpOfv8q4amjrVuBI02odFimix2HaMRxmPquoOoIyA+CpDDoylSQR54Irzi9N1KWEi/t1ujnJS3NM0F4iqkFWKkHIKg90jpj5VqvTNT4iv3JD9U0jW1v8AwXuP2uEKAYlL4GTqIBPnjFSlo9T+VfuUkq9I5PE3j7GDe1t/CKMfVv0rD0ep/Kv3NlDRLvN/sVi87WSSM55hUPJzSFGO+AADnrsAMb+FcX6dqnzj/JYQ1Wgikn4WOxJcJ9ok0CMq6G1MXLOrZ1McnoQN63jodWl2X7nC6fp9sk9zNxfavceKwn/ob/urdaHVPwjg1oF/dIgeI8Zku5DLIck7AYwFHko8qrdTXOE9sy+0HRVP9Lsb1hxGa1IjkVuUxDNG69Rn4oydww6gg4ziuam49zN1Fd63RfK8ld7QXvMkIGyjAA/KqjCr9B/nmr/0vT97n+hReqX4SoX6/civ/dquG15ZSimQKy+ADQFzv+L272UVta2sXvMw/FMaFigBOys2+o4yd8KPGoUa5qxznLhGzfB0L2dcTlVTZXY0zwKpTcHmQH4SCOuOn2qv1cI53w7P+TaJdqiGwoBQCgFYBhPKEUsxwqgkk+AHU1lLLwD85dsOPm9unm30DuxjyjB2+p6n516HTVdKCX7nJvLLAsNiLGIoY/f2tnxqHdOHOvJI0iTTqC532qNutdrz+HJtxgx4Dwq0bh7JJLCLu4DvFqI1Ly86FB6LqIbIO5z6Vm2yzrZintRhYwRNrxJV4XJHpi5jTqoJVeZy2TU2536jGfWurg3en4wYfYlLROH8ltOef/o4kklOWJiN8Z35uTj7Vzl1t303GeCwcBfhiw2kjNDzYokjdcL3nmxktnxUht/DJqPZ13KSWcZM8Fe7Hw8PazkS5kiSadmVNedUQVe4dXh3t8nrXe/rdVbVwjCxjk+3YprAx2q3IRZhJNI7Ngg6c4SQflKkEeqetY1HWzJx7cCLXkdkriNbOLV7toNxIbpZdGoQlRp+LvEjqNNLlJ2Y57LBmPBp9lrC2lihaQxAR3TmcSuqt7sY105GxbvADA8Sa2vlZGTS8rj7mMIqUuNTY6ZOMeWdsfSp0c45NDCsmTOGPUQP/cVH1NyprcmSNLQ7rVFFisHjQgSR8xMYIDMpA81IPX57V46Vm+e+Xk9n0XGtQreMEz2r4zE0K6CravgyoDwRLssJIO/eBOfLHnUqqvrzUUVkVLTRlOfGP8v3IXsne2aJde+rr5ixopHxqGLh2j9R3T9K9HbVOKiqvB5uVjnJyfksnC+L20d5xBo549LxQLC5cRatKIGCuFOkjG+B4VHnXOVcE0+/Pk1XchuzvaSK2F4zks8jxGPQ+WcrIzH8Ur06ZOMnNd7qZT2pducmEzZ7M9p7JLm5urrTG0zBEjRQ2mN93OPIgAEjfc7VpfRbtUI+PJlNEfZz23ut9bJcW66po2heVsa4UbOA+Cc4A2x/Guj374SafbkIh+D8aWETKQHSZQjaXKNgMG7rgZAPQjG4OK7WVb8POMGOxsxdrJEuYbhNCe7qscUanurCBjRucnIJyT4n0FaPTx6bj7mcn6F4PxFLiGOeI5SRQy/I+B9R0qhnBwk4s6G7WoFAKAUBHce4Qt1C8DvIiPgMYyAxGc4yQdj0Nb1zcJbkCof6o7L+suf78f8A+dS/+Qt+hrsRlH7JbEHdrhvQuo/+KA0/5C36DYj6/wCqmw8pv8U/pWPj7voNqMk9lfDx+zKfnK38qfH2/QbUZf6reH/1cn+K/wCtY+OuG1Ga+zDhw/4Tn5yyfyasfG3e42o9Psy4d/Ut/iyf91PjbvcYRzPtF2YW1uTE+yEgq5zvGT8R88b5+VQrNdqIyxuPSaXT6W6nfsy14JabsRHHbySHBdCVdn1rGg0ggxbZkzkAHpk9K3esvUc7iJGFErUlDh+P/OxUxaJ+UVG/5HUfmLj/AI3TfkQ91T8orHx+o/MzP/Hab8iPfdk/KKfH6j87Mr0/TfkRkkSr0AFcrdTbYsTlk61aaqp5hHBtXVo8WnmKV1qHXON0PQjFcmmjeu2M87X24Z0zsF2UjFuJbiNHeXDAOAdKeGx8T1+oqdp04co816pqurZsXZFm/o7afu0H+Gv6VJ61nuVWDJOAWo6W8H+Gn6Vh2TfdmcGf+hLb93g/w0/Ssb5e5jB9IuGQr8MUS/JFH8qb5e5kz9xi/q4/7q/pTdL3Bktsg6Io+QFY3P3MYMuQv5V+wpul7mcGarjp/lWAe0AoBQCgFAKAUAoBQCgFAeUBW+3XAPeoDp/2sfeT123X6/xArldDcid6fquhZz2fc5hw+3nvGEfMAEaKp1tpCxqxxqHjgn59KixUp8HobZU6Zb8d/wCT59ouGpbyCNJOYcHWTthwSCunGRjY5Oc5rWcFF4N9JfK6LlJY9iLrmTDysgmOB8MSTJZgWXBWE5VplyM6GOx21DAPUDzrpXDPJB1WocHtiuPf2JzglrLe3bQyqRCkglcOuGRN9EQ/KpGO76GusE5Sw/BC1E69PSpxfzNY/wBs6uq42HQVLPOZyZUAoBQCgFAKAUAoBQCgFAKAUAoBQCgFAKAUAoBQHMu1vCBa3i3IwsMmdeQSNR2dMAH41yR4ZB3qLZDbLcX2j1HXodL/ABLsVjiPFgdcdurBHwpeQl55B5FyTgdO6K4ynl/KWNGn24na+V48EVNCyMVdSrDqGGCPpXNrBNU1JZi8mFYD+pbLIpygzq4iQF+TMupC3QC3l6qS+nun1qTHGCot3b2vPuvb6o6F2S4O0ERaXeeZuZKf7R6KPQDapFcdqyyl1d/UklHsuET1dCIKAUAoBQCgFAKAUAoBQCgFAKAUAoBQCgFAKAUAoDR4zwxLiF4pOjD7EdCPUHetZR3LDOtNsqrFOJwu5tWgmMcinXG2CASCT4FT9iKr2nGWGexjZG2rdHsyU7RQPnm3bAXEqqVjQD4RtqkboOjbDcnyreyPl9yPpZp/JSvlXdv/AKHz7P2s6SxyplFIciQqGjwqse+M4AyPHB6GsVxlnKM6u2pwcJcv27MuPZWyE8qHlhEjPPmUElWupF2AB6aV7xHgWFSYRy84KjV2OuL5y3wv/qjoFdynPaAUAoBQCgFAKAUAoBQCgFAKAUAoBQCgFAKAUAoBQHhoCie0vgOpRdRqC0eBIuPjTPUjxx/DPlUe+GfmLj0vVbX0ZPh/4ZRbe5Lc2Tl2xGMFHwNC9fwlLZG/lvmo6lnLLmdUYbY5a+3n7mPZ65mimj5OWMpxy892QbjDjxHU/IGlbknwNVCqdbc/Hk7NwLhgt4VTOW+KRvzyNuzfU5qfFYR5O+12T3ElWTkKAUAoBQCgFAKAUAoBQCgFAKAUAoBQCgFAKAUAoBQCgMJEDAgjIOxHmKw+Qm08o4f2u4EbS4aPqjd6M/2SenzHT7VAshtkew0Op69X17MufYCxNxK17KiqQBHHpXAOBhn+fh9670rL3MqfUrFVFUQefL/0X+pJSntAKAUAoBQCgFAKAUAoBQCgFAKAUAoBQCgFAKAUAoBQCgFAQXa7s+LyHRkK4KlXIzp3Gr7rkfatJwUlgl6PVy089y7EpYWixRpGgwqKFA9AK2SwsEeyx2Scn5NmsmgoBQCgFAKAUAoBQCgFAKAUAoBQCgFAKAUAoBQCgFAKAUAoDygFAe0AoBQCgFAKAUAoBQCgFAKAUAoBQCgFAKAUAoBQCgFAKAUAoBQCgFAKAUAoBQCgFAKAUAoBQCgF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flipV="1">
            <a:off x="0" y="2782389"/>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275409" y="4114403"/>
            <a:ext cx="2591594" cy="1588"/>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2272937" y="5715000"/>
            <a:ext cx="4572000" cy="533400"/>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err="1" smtClean="0"/>
              <a:t>Damodar</a:t>
            </a:r>
            <a:r>
              <a:rPr lang="en-US" sz="2400" dirty="0" smtClean="0"/>
              <a:t> Niraula</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August, 2018</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Connector 12"/>
          <p:cNvCxnSpPr/>
          <p:nvPr/>
        </p:nvCxnSpPr>
        <p:spPr>
          <a:xfrm flipV="1">
            <a:off x="0" y="5397137"/>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Title 1"/>
          <p:cNvSpPr>
            <a:spLocks noGrp="1"/>
          </p:cNvSpPr>
          <p:nvPr>
            <p:ph type="title"/>
          </p:nvPr>
        </p:nvSpPr>
        <p:spPr>
          <a:xfrm>
            <a:off x="609600" y="3429000"/>
            <a:ext cx="7848600" cy="533400"/>
          </a:xfrm>
        </p:spPr>
        <p:txBody>
          <a:bodyPr>
            <a:noAutofit/>
          </a:bodyPr>
          <a:lstStyle/>
          <a:p>
            <a:pPr algn="ctr"/>
            <a:r>
              <a:rPr lang="en-US" sz="4000" b="1" dirty="0" smtClean="0">
                <a:solidFill>
                  <a:srgbClr val="FF0000"/>
                </a:solidFill>
              </a:rPr>
              <a:t>Part II</a:t>
            </a:r>
            <a:br>
              <a:rPr lang="en-US" sz="4000" b="1" dirty="0" smtClean="0">
                <a:solidFill>
                  <a:srgbClr val="FF0000"/>
                </a:solidFill>
              </a:rPr>
            </a:br>
            <a:r>
              <a:rPr lang="en-US" sz="4000" b="1" dirty="0" smtClean="0">
                <a:solidFill>
                  <a:srgbClr val="FF0000"/>
                </a:solidFill>
              </a:rPr>
              <a:t>Valuing Workforce Diversity</a:t>
            </a:r>
            <a:endParaRPr lang="en-US" sz="4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Title 1"/>
          <p:cNvSpPr>
            <a:spLocks noGrp="1"/>
          </p:cNvSpPr>
          <p:nvPr>
            <p:ph type="title"/>
          </p:nvPr>
        </p:nvSpPr>
        <p:spPr>
          <a:xfrm>
            <a:off x="609600" y="1143000"/>
            <a:ext cx="7848600" cy="533400"/>
          </a:xfrm>
        </p:spPr>
        <p:txBody>
          <a:bodyPr>
            <a:normAutofit fontScale="90000"/>
          </a:bodyPr>
          <a:lstStyle/>
          <a:p>
            <a:pPr algn="ctr"/>
            <a:r>
              <a:rPr lang="en-US" sz="4000" b="1" dirty="0" smtClean="0"/>
              <a:t>Diversity; meaning</a:t>
            </a:r>
            <a:endParaRPr lang="en-US" sz="3100" dirty="0">
              <a:solidFill>
                <a:schemeClr val="tx1"/>
              </a:solidFill>
            </a:endParaRPr>
          </a:p>
        </p:txBody>
      </p:sp>
      <p:sp>
        <p:nvSpPr>
          <p:cNvPr id="11" name="TextBox 10"/>
          <p:cNvSpPr txBox="1"/>
          <p:nvPr/>
        </p:nvSpPr>
        <p:spPr>
          <a:xfrm>
            <a:off x="113211" y="2570132"/>
            <a:ext cx="8915400" cy="1697068"/>
          </a:xfrm>
          <a:prstGeom prst="rect">
            <a:avLst/>
          </a:prstGeom>
          <a:noFill/>
        </p:spPr>
        <p:txBody>
          <a:bodyPr wrap="square" rtlCol="0">
            <a:spAutoFit/>
          </a:bodyPr>
          <a:lstStyle/>
          <a:p>
            <a:pPr algn="just">
              <a:lnSpc>
                <a:spcPct val="150000"/>
              </a:lnSpc>
            </a:pPr>
            <a:r>
              <a:rPr lang="en-US" sz="2400" dirty="0" smtClean="0"/>
              <a:t>Diversity can be defined as acknowledging, understanding,</a:t>
            </a:r>
            <a:br>
              <a:rPr lang="en-US" sz="2400" dirty="0" smtClean="0"/>
            </a:br>
            <a:r>
              <a:rPr lang="en-US" sz="2400" dirty="0" smtClean="0"/>
              <a:t>accepting, and valuing differences among people with</a:t>
            </a:r>
            <a:br>
              <a:rPr lang="en-US" sz="2400" dirty="0" smtClean="0"/>
            </a:br>
            <a:r>
              <a:rPr lang="en-US" sz="2400" dirty="0" smtClean="0"/>
              <a:t>respect to age, class, race, ethnicity, gender, disabilities, etc.</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Workforce Diversity; concept</a:t>
            </a:r>
            <a:endParaRPr lang="en-US" sz="3100" dirty="0">
              <a:solidFill>
                <a:schemeClr val="tx1"/>
              </a:solidFill>
            </a:endParaRPr>
          </a:p>
        </p:txBody>
      </p:sp>
      <p:sp>
        <p:nvSpPr>
          <p:cNvPr id="11" name="TextBox 10"/>
          <p:cNvSpPr txBox="1"/>
          <p:nvPr/>
        </p:nvSpPr>
        <p:spPr>
          <a:xfrm>
            <a:off x="113211" y="1524000"/>
            <a:ext cx="8915400" cy="4524315"/>
          </a:xfrm>
          <a:prstGeom prst="rect">
            <a:avLst/>
          </a:prstGeom>
          <a:noFill/>
        </p:spPr>
        <p:txBody>
          <a:bodyPr wrap="square" rtlCol="0">
            <a:spAutoFit/>
          </a:bodyPr>
          <a:lstStyle/>
          <a:p>
            <a:pPr algn="just"/>
            <a:r>
              <a:rPr lang="en-US" sz="2400" dirty="0" smtClean="0"/>
              <a:t>Workforce diversity is the bringing together of a variety of people to one workplace. </a:t>
            </a:r>
          </a:p>
          <a:p>
            <a:pPr algn="just"/>
            <a:endParaRPr lang="en-US" sz="2400" dirty="0" smtClean="0"/>
          </a:p>
          <a:p>
            <a:pPr algn="just"/>
            <a:r>
              <a:rPr lang="en-US" sz="2400" dirty="0" smtClean="0"/>
              <a:t>Workforce diversity refers to the co-existence of employees from various socio-cultural backgrounds within the company.</a:t>
            </a:r>
          </a:p>
          <a:p>
            <a:pPr algn="just"/>
            <a:endParaRPr lang="en-US" sz="2400" dirty="0" smtClean="0"/>
          </a:p>
          <a:p>
            <a:pPr algn="just"/>
            <a:r>
              <a:rPr lang="en-US" sz="2400" dirty="0" smtClean="0"/>
              <a:t>This workplace would be comprised of people with a wide range of experiences, backgrounds and characteristics. </a:t>
            </a:r>
          </a:p>
          <a:p>
            <a:pPr algn="just"/>
            <a:endParaRPr lang="en-US" sz="2400" dirty="0" smtClean="0"/>
          </a:p>
          <a:p>
            <a:pPr algn="just"/>
            <a:r>
              <a:rPr lang="en-US" sz="2400" dirty="0" smtClean="0"/>
              <a:t>Key characteristics that make workforce diversity include: race (biological inherited traits; skin color, hair texture), ethnicity, gender, religion, age, ability and sexual orientation.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Managing workforce Diversity</a:t>
            </a:r>
            <a:endParaRPr lang="en-US" sz="3100" dirty="0">
              <a:solidFill>
                <a:schemeClr val="tx1"/>
              </a:solidFill>
            </a:endParaRPr>
          </a:p>
        </p:txBody>
      </p:sp>
      <p:sp>
        <p:nvSpPr>
          <p:cNvPr id="11" name="TextBox 10"/>
          <p:cNvSpPr txBox="1"/>
          <p:nvPr/>
        </p:nvSpPr>
        <p:spPr>
          <a:xfrm>
            <a:off x="113211" y="1507153"/>
            <a:ext cx="8915400" cy="4467057"/>
          </a:xfrm>
          <a:prstGeom prst="rect">
            <a:avLst/>
          </a:prstGeom>
          <a:noFill/>
        </p:spPr>
        <p:txBody>
          <a:bodyPr wrap="square" rtlCol="0">
            <a:spAutoFit/>
          </a:bodyPr>
          <a:lstStyle/>
          <a:p>
            <a:pPr algn="just">
              <a:lnSpc>
                <a:spcPct val="150000"/>
              </a:lnSpc>
            </a:pPr>
            <a:r>
              <a:rPr lang="en-US" sz="2400" dirty="0" smtClean="0"/>
              <a:t>Diversity requires a type of organizational culture in which each employee can pursue his or her career aspirations without being inhibited by gender, race, nationality, religion, or other factors that are irrelevant to performance. </a:t>
            </a:r>
          </a:p>
          <a:p>
            <a:pPr algn="just">
              <a:lnSpc>
                <a:spcPct val="150000"/>
              </a:lnSpc>
            </a:pPr>
            <a:endParaRPr lang="en-US" sz="2400" dirty="0" smtClean="0"/>
          </a:p>
          <a:p>
            <a:pPr algn="just">
              <a:lnSpc>
                <a:spcPct val="150000"/>
              </a:lnSpc>
            </a:pPr>
            <a:r>
              <a:rPr lang="en-US" sz="2400" dirty="0" smtClean="0"/>
              <a:t>Managing diversity means enabling the diverse workforce to perform its full potential in an equitable work environment where no one group has an advantage or disadvantage.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Benefits of managing workforce diversity</a:t>
            </a:r>
            <a:endParaRPr lang="en-US" sz="3100" dirty="0">
              <a:solidFill>
                <a:schemeClr val="tx1"/>
              </a:solidFill>
            </a:endParaRPr>
          </a:p>
        </p:txBody>
      </p:sp>
      <p:sp>
        <p:nvSpPr>
          <p:cNvPr id="11" name="TextBox 10"/>
          <p:cNvSpPr txBox="1"/>
          <p:nvPr/>
        </p:nvSpPr>
        <p:spPr>
          <a:xfrm>
            <a:off x="113211" y="1507153"/>
            <a:ext cx="8915400" cy="4524315"/>
          </a:xfrm>
          <a:prstGeom prst="rect">
            <a:avLst/>
          </a:prstGeom>
          <a:noFill/>
        </p:spPr>
        <p:txBody>
          <a:bodyPr wrap="square" rtlCol="0">
            <a:spAutoFit/>
          </a:bodyPr>
          <a:lstStyle/>
          <a:p>
            <a:pPr algn="just">
              <a:lnSpc>
                <a:spcPct val="150000"/>
              </a:lnSpc>
              <a:buFont typeface="Arial" pitchFamily="34" charset="0"/>
              <a:buChar char="•"/>
            </a:pPr>
            <a:r>
              <a:rPr lang="en-US" sz="2400" dirty="0" smtClean="0"/>
              <a:t> Managing diversity gives competitive advantage in terms of:</a:t>
            </a:r>
          </a:p>
          <a:p>
            <a:pPr algn="just">
              <a:lnSpc>
                <a:spcPct val="150000"/>
              </a:lnSpc>
            </a:pPr>
            <a:r>
              <a:rPr lang="en-US" sz="2400" dirty="0" smtClean="0"/>
              <a:t>	Better decision making</a:t>
            </a:r>
          </a:p>
          <a:p>
            <a:pPr algn="just">
              <a:lnSpc>
                <a:spcPct val="150000"/>
              </a:lnSpc>
            </a:pPr>
            <a:r>
              <a:rPr lang="en-US" sz="2400" dirty="0" smtClean="0"/>
              <a:t>	Higher creativity and innovation/superior service</a:t>
            </a:r>
          </a:p>
          <a:p>
            <a:pPr algn="just">
              <a:lnSpc>
                <a:spcPct val="150000"/>
              </a:lnSpc>
            </a:pPr>
            <a:r>
              <a:rPr lang="en-US" sz="2400" dirty="0" smtClean="0"/>
              <a:t>	Greater success in marketing</a:t>
            </a:r>
          </a:p>
          <a:p>
            <a:pPr algn="just">
              <a:lnSpc>
                <a:spcPct val="150000"/>
              </a:lnSpc>
            </a:pPr>
            <a:r>
              <a:rPr lang="en-US" sz="2400" dirty="0" smtClean="0"/>
              <a:t>	Better distribution of economic opportunity</a:t>
            </a:r>
          </a:p>
          <a:p>
            <a:pPr algn="just">
              <a:lnSpc>
                <a:spcPct val="150000"/>
              </a:lnSpc>
              <a:buFont typeface="Arial" pitchFamily="34" charset="0"/>
              <a:buChar char="•"/>
            </a:pPr>
            <a:r>
              <a:rPr lang="en-US" sz="2400" dirty="0" smtClean="0"/>
              <a:t> Rapid response and adaptation to change</a:t>
            </a:r>
          </a:p>
          <a:p>
            <a:pPr algn="just">
              <a:lnSpc>
                <a:spcPct val="150000"/>
              </a:lnSpc>
              <a:buFont typeface="Arial" pitchFamily="34" charset="0"/>
              <a:buChar char="•"/>
            </a:pPr>
            <a:r>
              <a:rPr lang="en-US" sz="2400" dirty="0" smtClean="0"/>
              <a:t> Helps to enter the international arena</a:t>
            </a:r>
          </a:p>
          <a:p>
            <a:pPr algn="just">
              <a:lnSpc>
                <a:spcPct val="150000"/>
              </a:lnSpc>
              <a:buFont typeface="Arial" pitchFamily="34" charset="0"/>
              <a:buChar char="•"/>
            </a:pPr>
            <a:r>
              <a:rPr lang="en-US" sz="2400" dirty="0" smtClean="0"/>
              <a:t> Address legal concerns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Disadvantages of diversity in workplace</a:t>
            </a:r>
            <a:endParaRPr lang="en-US" sz="3100" dirty="0">
              <a:solidFill>
                <a:schemeClr val="tx1"/>
              </a:solidFill>
            </a:endParaRPr>
          </a:p>
        </p:txBody>
      </p:sp>
      <p:sp>
        <p:nvSpPr>
          <p:cNvPr id="11" name="TextBox 10"/>
          <p:cNvSpPr txBox="1"/>
          <p:nvPr/>
        </p:nvSpPr>
        <p:spPr>
          <a:xfrm>
            <a:off x="113211" y="1507153"/>
            <a:ext cx="8915400" cy="4524315"/>
          </a:xfrm>
          <a:prstGeom prst="rect">
            <a:avLst/>
          </a:prstGeom>
          <a:noFill/>
        </p:spPr>
        <p:txBody>
          <a:bodyPr wrap="square" rtlCol="0">
            <a:spAutoFit/>
          </a:bodyPr>
          <a:lstStyle/>
          <a:p>
            <a:pPr algn="just">
              <a:lnSpc>
                <a:spcPct val="150000"/>
              </a:lnSpc>
              <a:buFont typeface="Arial" pitchFamily="34" charset="0"/>
              <a:buChar char="•"/>
            </a:pPr>
            <a:r>
              <a:rPr lang="en-US" sz="2400" dirty="0" smtClean="0"/>
              <a:t> Increased training cost</a:t>
            </a:r>
          </a:p>
          <a:p>
            <a:pPr algn="just">
              <a:lnSpc>
                <a:spcPct val="150000"/>
              </a:lnSpc>
              <a:buFont typeface="Arial" pitchFamily="34" charset="0"/>
              <a:buChar char="•"/>
            </a:pPr>
            <a:r>
              <a:rPr lang="en-US" sz="2400" dirty="0" smtClean="0"/>
              <a:t> Increased employee conflict</a:t>
            </a:r>
          </a:p>
          <a:p>
            <a:pPr algn="just">
              <a:lnSpc>
                <a:spcPct val="150000"/>
              </a:lnSpc>
              <a:buFont typeface="Arial" pitchFamily="34" charset="0"/>
              <a:buChar char="•"/>
            </a:pPr>
            <a:r>
              <a:rPr lang="en-US" sz="2400" dirty="0" smtClean="0"/>
              <a:t> Increased employee turnover and absenteeism</a:t>
            </a:r>
          </a:p>
          <a:p>
            <a:pPr algn="just">
              <a:lnSpc>
                <a:spcPct val="150000"/>
              </a:lnSpc>
              <a:buFont typeface="Arial" pitchFamily="34" charset="0"/>
              <a:buChar char="•"/>
            </a:pPr>
            <a:r>
              <a:rPr lang="en-US" sz="2400" dirty="0" smtClean="0"/>
              <a:t> Mismanaged diversity can have long-reaching effects on employee satisfaction and productivity. Employees who perceive themselves as valued members of their organization are harder working, involved, and innovative. Unfortunately, minority-group members often feel less valued than do majority-group members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Considerations to manage diversity</a:t>
            </a:r>
            <a:endParaRPr lang="en-US" sz="3100" dirty="0">
              <a:solidFill>
                <a:schemeClr val="tx1"/>
              </a:solidFill>
            </a:endParaRPr>
          </a:p>
        </p:txBody>
      </p:sp>
      <p:sp>
        <p:nvSpPr>
          <p:cNvPr id="11" name="TextBox 10"/>
          <p:cNvSpPr txBox="1"/>
          <p:nvPr/>
        </p:nvSpPr>
        <p:spPr>
          <a:xfrm>
            <a:off x="113211" y="1295400"/>
            <a:ext cx="8915400" cy="4893647"/>
          </a:xfrm>
          <a:prstGeom prst="rect">
            <a:avLst/>
          </a:prstGeom>
          <a:noFill/>
        </p:spPr>
        <p:txBody>
          <a:bodyPr wrap="square" rtlCol="0">
            <a:spAutoFit/>
          </a:bodyPr>
          <a:lstStyle/>
          <a:p>
            <a:pPr algn="just">
              <a:buFont typeface="Arial" pitchFamily="34" charset="0"/>
              <a:buChar char="•"/>
            </a:pPr>
            <a:r>
              <a:rPr lang="en-US" sz="2400" dirty="0" smtClean="0"/>
              <a:t> Use a holistic, integrated approach</a:t>
            </a:r>
          </a:p>
          <a:p>
            <a:pPr algn="just">
              <a:buFont typeface="Arial" pitchFamily="34" charset="0"/>
              <a:buChar char="•"/>
            </a:pPr>
            <a:r>
              <a:rPr lang="en-US" sz="2400" dirty="0" smtClean="0"/>
              <a:t> Obtain top management commitment and accountability.</a:t>
            </a:r>
          </a:p>
          <a:p>
            <a:pPr algn="just">
              <a:buFont typeface="Arial" pitchFamily="34" charset="0"/>
              <a:buChar char="•"/>
            </a:pPr>
            <a:r>
              <a:rPr lang="en-US" sz="2400" dirty="0" smtClean="0"/>
              <a:t> Consciously work to integrate diversity values into the broader organizational values.</a:t>
            </a:r>
          </a:p>
          <a:p>
            <a:pPr algn="just">
              <a:buFont typeface="Arial" pitchFamily="34" charset="0"/>
              <a:buChar char="•"/>
            </a:pPr>
            <a:r>
              <a:rPr lang="en-US" sz="2400" dirty="0" smtClean="0"/>
              <a:t> Integrate responsibility for diversity initiatives into other management functions such as continuous performance management and self-directed work teams.</a:t>
            </a:r>
          </a:p>
          <a:p>
            <a:pPr algn="just">
              <a:buFont typeface="Arial" pitchFamily="34" charset="0"/>
              <a:buChar char="•"/>
            </a:pPr>
            <a:r>
              <a:rPr lang="en-US" sz="2400" dirty="0" smtClean="0"/>
              <a:t> Integrate diversity efforts with existing strategic objectives and programs such as Total Quality Management (TQM).</a:t>
            </a:r>
          </a:p>
          <a:p>
            <a:pPr algn="just">
              <a:buFont typeface="Arial" pitchFamily="34" charset="0"/>
              <a:buChar char="•"/>
            </a:pPr>
            <a:r>
              <a:rPr lang="en-US" sz="2400" dirty="0" smtClean="0"/>
              <a:t> Expect resistance to change, and take steps to minimize it.</a:t>
            </a:r>
          </a:p>
          <a:p>
            <a:pPr algn="just">
              <a:buFont typeface="Arial" pitchFamily="34" charset="0"/>
              <a:buChar char="•"/>
            </a:pPr>
            <a:r>
              <a:rPr lang="en-US" sz="2400" dirty="0" smtClean="0"/>
              <a:t> Use a participative management approach.</a:t>
            </a:r>
          </a:p>
          <a:p>
            <a:pPr algn="just">
              <a:buFont typeface="Arial" pitchFamily="34" charset="0"/>
              <a:buChar char="•"/>
            </a:pPr>
            <a:r>
              <a:rPr lang="en-US" sz="2400" dirty="0" smtClean="0"/>
              <a:t> Be instrumental or facilitative rather than charismatic or automatic in leading this initiative.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Valuing diversity</a:t>
            </a:r>
            <a:endParaRPr lang="en-US" sz="3100" dirty="0">
              <a:solidFill>
                <a:schemeClr val="tx1"/>
              </a:solidFill>
            </a:endParaRPr>
          </a:p>
        </p:txBody>
      </p:sp>
      <p:sp>
        <p:nvSpPr>
          <p:cNvPr id="11" name="TextBox 10"/>
          <p:cNvSpPr txBox="1"/>
          <p:nvPr/>
        </p:nvSpPr>
        <p:spPr>
          <a:xfrm>
            <a:off x="113211" y="1350288"/>
            <a:ext cx="8915400" cy="5355312"/>
          </a:xfrm>
          <a:prstGeom prst="rect">
            <a:avLst/>
          </a:prstGeom>
          <a:noFill/>
        </p:spPr>
        <p:txBody>
          <a:bodyPr wrap="square" rtlCol="0">
            <a:spAutoFit/>
          </a:bodyPr>
          <a:lstStyle/>
          <a:p>
            <a:pPr algn="just">
              <a:lnSpc>
                <a:spcPct val="150000"/>
              </a:lnSpc>
            </a:pPr>
            <a:r>
              <a:rPr lang="en-US" sz="2400" dirty="0" smtClean="0"/>
              <a:t>Valuing diversity means appreciating everyone’s uniqueness, respecting differences, and encouraging every worker to his/her full contribution to the organization. </a:t>
            </a:r>
          </a:p>
          <a:p>
            <a:pPr algn="just">
              <a:lnSpc>
                <a:spcPct val="150000"/>
              </a:lnSpc>
            </a:pPr>
            <a:endParaRPr lang="en-US" sz="600" dirty="0" smtClean="0"/>
          </a:p>
          <a:p>
            <a:pPr algn="just">
              <a:lnSpc>
                <a:spcPct val="150000"/>
              </a:lnSpc>
            </a:pPr>
            <a:r>
              <a:rPr lang="en-US" sz="2400" dirty="0" smtClean="0"/>
              <a:t>A good starting point for valuing diversity is to view </a:t>
            </a:r>
            <a:r>
              <a:rPr lang="en-US" sz="2400" i="1" dirty="0" smtClean="0"/>
              <a:t>everyone </a:t>
            </a:r>
            <a:r>
              <a:rPr lang="en-US" sz="2400" dirty="0" smtClean="0"/>
              <a:t>as different from us, and as people about whom we can’t make assumptions</a:t>
            </a:r>
            <a:r>
              <a:rPr lang="en-US" sz="2400" dirty="0" smtClean="0"/>
              <a:t>.</a:t>
            </a:r>
          </a:p>
          <a:p>
            <a:pPr algn="just">
              <a:lnSpc>
                <a:spcPct val="150000"/>
              </a:lnSpc>
            </a:pPr>
            <a:endParaRPr lang="en-US" sz="600" dirty="0" smtClean="0"/>
          </a:p>
          <a:p>
            <a:pPr algn="just">
              <a:lnSpc>
                <a:spcPct val="150000"/>
              </a:lnSpc>
            </a:pPr>
            <a:r>
              <a:rPr lang="en-US" sz="2400" dirty="0" smtClean="0"/>
              <a:t>Its all about recognizing the unique features of people around you (subordinates or followers) and their importance to the organizational success</a:t>
            </a:r>
            <a:r>
              <a:rPr lang="en-US" sz="2400" dirty="0" smtClean="0"/>
              <a:t>.</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Title 1"/>
          <p:cNvSpPr>
            <a:spLocks noGrp="1"/>
          </p:cNvSpPr>
          <p:nvPr>
            <p:ph type="title"/>
          </p:nvPr>
        </p:nvSpPr>
        <p:spPr>
          <a:xfrm>
            <a:off x="609600" y="990600"/>
            <a:ext cx="7848600" cy="533400"/>
          </a:xfrm>
        </p:spPr>
        <p:txBody>
          <a:bodyPr>
            <a:normAutofit fontScale="90000"/>
          </a:bodyPr>
          <a:lstStyle/>
          <a:p>
            <a:pPr algn="ctr"/>
            <a:r>
              <a:rPr lang="en-US" sz="4000" b="1" dirty="0" smtClean="0"/>
              <a:t>Cost of not valuing diversity</a:t>
            </a:r>
            <a:endParaRPr lang="en-US" sz="3100" dirty="0">
              <a:solidFill>
                <a:schemeClr val="tx1"/>
              </a:solidFill>
            </a:endParaRPr>
          </a:p>
        </p:txBody>
      </p:sp>
      <p:sp>
        <p:nvSpPr>
          <p:cNvPr id="11" name="TextBox 10"/>
          <p:cNvSpPr txBox="1"/>
          <p:nvPr/>
        </p:nvSpPr>
        <p:spPr>
          <a:xfrm>
            <a:off x="152400" y="1716881"/>
            <a:ext cx="8915400" cy="4524315"/>
          </a:xfrm>
          <a:prstGeom prst="rect">
            <a:avLst/>
          </a:prstGeom>
          <a:noFill/>
        </p:spPr>
        <p:txBody>
          <a:bodyPr wrap="square" rtlCol="0">
            <a:spAutoFit/>
          </a:bodyPr>
          <a:lstStyle/>
          <a:p>
            <a:pPr algn="just">
              <a:lnSpc>
                <a:spcPct val="150000"/>
              </a:lnSpc>
              <a:buFont typeface="Arial" pitchFamily="34" charset="0"/>
              <a:buChar char="•"/>
            </a:pPr>
            <a:r>
              <a:rPr lang="en-US" sz="2400" dirty="0" smtClean="0"/>
              <a:t> Employee turnover</a:t>
            </a:r>
          </a:p>
          <a:p>
            <a:pPr algn="just">
              <a:lnSpc>
                <a:spcPct val="150000"/>
              </a:lnSpc>
            </a:pPr>
            <a:r>
              <a:rPr lang="en-US" sz="2400" dirty="0" smtClean="0"/>
              <a:t>	Loss of valuable employees</a:t>
            </a:r>
          </a:p>
          <a:p>
            <a:pPr algn="just">
              <a:lnSpc>
                <a:spcPct val="150000"/>
              </a:lnSpc>
            </a:pPr>
            <a:r>
              <a:rPr lang="en-US" sz="2400" dirty="0" smtClean="0"/>
              <a:t>	Recruitment and training of new employees</a:t>
            </a:r>
          </a:p>
          <a:p>
            <a:pPr algn="just">
              <a:lnSpc>
                <a:spcPct val="150000"/>
              </a:lnSpc>
              <a:buFont typeface="Arial" pitchFamily="34" charset="0"/>
              <a:buChar char="•"/>
            </a:pPr>
            <a:r>
              <a:rPr lang="en-US" sz="2400" dirty="0" smtClean="0"/>
              <a:t> Discrimination complaints</a:t>
            </a:r>
          </a:p>
          <a:p>
            <a:pPr algn="just">
              <a:lnSpc>
                <a:spcPct val="150000"/>
              </a:lnSpc>
              <a:buFont typeface="Arial" pitchFamily="34" charset="0"/>
              <a:buChar char="•"/>
            </a:pPr>
            <a:r>
              <a:rPr lang="en-US" sz="2400" dirty="0" smtClean="0"/>
              <a:t> Tension, stress, low morale</a:t>
            </a:r>
          </a:p>
          <a:p>
            <a:pPr algn="just">
              <a:lnSpc>
                <a:spcPct val="150000"/>
              </a:lnSpc>
              <a:buFont typeface="Arial" pitchFamily="34" charset="0"/>
              <a:buChar char="•"/>
            </a:pPr>
            <a:r>
              <a:rPr lang="en-US" sz="2400" dirty="0" smtClean="0"/>
              <a:t> Absenteeism and lost of time</a:t>
            </a:r>
          </a:p>
          <a:p>
            <a:pPr algn="just">
              <a:lnSpc>
                <a:spcPct val="150000"/>
              </a:lnSpc>
              <a:buFont typeface="Arial" pitchFamily="34" charset="0"/>
              <a:buChar char="•"/>
            </a:pPr>
            <a:r>
              <a:rPr lang="en-US" sz="2400" dirty="0" smtClean="0"/>
              <a:t> Delayed production</a:t>
            </a:r>
          </a:p>
          <a:p>
            <a:pPr algn="just">
              <a:lnSpc>
                <a:spcPct val="150000"/>
              </a:lnSpc>
              <a:buFont typeface="Arial" pitchFamily="34" charset="0"/>
              <a:buChar char="•"/>
            </a:pPr>
            <a:r>
              <a:rPr lang="en-US" sz="2400" dirty="0" smtClean="0"/>
              <a:t> Increased conflict among employees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The path to valuing diversity</a:t>
            </a:r>
            <a:endParaRPr lang="en-US" sz="3100" dirty="0">
              <a:solidFill>
                <a:schemeClr val="tx1"/>
              </a:solidFill>
            </a:endParaRPr>
          </a:p>
        </p:txBody>
      </p:sp>
      <p:sp>
        <p:nvSpPr>
          <p:cNvPr id="11" name="TextBox 10"/>
          <p:cNvSpPr txBox="1"/>
          <p:nvPr/>
        </p:nvSpPr>
        <p:spPr>
          <a:xfrm>
            <a:off x="113211" y="1149489"/>
            <a:ext cx="8915400" cy="5632311"/>
          </a:xfrm>
          <a:prstGeom prst="rect">
            <a:avLst/>
          </a:prstGeom>
          <a:noFill/>
        </p:spPr>
        <p:txBody>
          <a:bodyPr wrap="square" rtlCol="0">
            <a:spAutoFit/>
          </a:bodyPr>
          <a:lstStyle/>
          <a:p>
            <a:pPr algn="just">
              <a:buFont typeface="Arial" pitchFamily="34" charset="0"/>
              <a:buChar char="•"/>
            </a:pPr>
            <a:r>
              <a:rPr lang="en-US" sz="2400" dirty="0" smtClean="0"/>
              <a:t> Develop self-awareness: Fist, become aware of your own perceptions and biases so that you will be able to keep them in check when interacting with people who are different</a:t>
            </a:r>
          </a:p>
          <a:p>
            <a:pPr algn="just">
              <a:buFont typeface="Arial" pitchFamily="34" charset="0"/>
              <a:buChar char="•"/>
            </a:pPr>
            <a:r>
              <a:rPr lang="en-US" sz="2400" dirty="0" smtClean="0"/>
              <a:t> Increase awareness of others: Observe, listen, think, do research if necessary, in order to become more aware of the values, beliefs, expectations, customs, and practices of the people you supervise</a:t>
            </a:r>
          </a:p>
          <a:p>
            <a:pPr algn="just">
              <a:buFont typeface="Arial" pitchFamily="34" charset="0"/>
              <a:buChar char="•"/>
            </a:pPr>
            <a:r>
              <a:rPr lang="en-US" sz="2400" dirty="0" smtClean="0"/>
              <a:t> Acknowledge differences: Don’t try to view all from the same frame of reference, acknowledge the differences among people</a:t>
            </a:r>
          </a:p>
          <a:p>
            <a:pPr algn="just">
              <a:buFont typeface="Arial" pitchFamily="34" charset="0"/>
              <a:buChar char="•"/>
            </a:pPr>
            <a:r>
              <a:rPr lang="en-US" sz="2400" dirty="0" smtClean="0"/>
              <a:t> Maintain two-way communication: Reduces the chance of misunderstandings and leads to increased understanding of others’ culture</a:t>
            </a:r>
          </a:p>
          <a:p>
            <a:pPr algn="just">
              <a:buFont typeface="Arial" pitchFamily="34" charset="0"/>
              <a:buChar char="•"/>
            </a:pPr>
            <a:r>
              <a:rPr lang="en-US" sz="2400" dirty="0" smtClean="0"/>
              <a:t> Develop mutual respect and appreciation: Give equal consideration and view others with equal importance</a:t>
            </a:r>
          </a:p>
          <a:p>
            <a:pPr algn="just">
              <a:buFont typeface="Arial" pitchFamily="34" charset="0"/>
              <a:buChar char="•"/>
            </a:pPr>
            <a:r>
              <a:rPr lang="en-US" sz="2400" dirty="0" smtClean="0"/>
              <a:t> Value diversity: You will begin to value diversity once you realize the benefits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itle 1"/>
          <p:cNvSpPr>
            <a:spLocks noGrp="1"/>
          </p:cNvSpPr>
          <p:nvPr>
            <p:ph type="title"/>
          </p:nvPr>
        </p:nvSpPr>
        <p:spPr>
          <a:xfrm>
            <a:off x="609600" y="3429000"/>
            <a:ext cx="7848600" cy="533400"/>
          </a:xfrm>
        </p:spPr>
        <p:txBody>
          <a:bodyPr>
            <a:noAutofit/>
          </a:bodyPr>
          <a:lstStyle/>
          <a:p>
            <a:pPr algn="ctr"/>
            <a:r>
              <a:rPr lang="en-US" sz="4000" b="1" dirty="0" smtClean="0">
                <a:solidFill>
                  <a:srgbClr val="FF0000"/>
                </a:solidFill>
              </a:rPr>
              <a:t>Part I</a:t>
            </a:r>
            <a:br>
              <a:rPr lang="en-US" sz="4000" b="1" dirty="0" smtClean="0">
                <a:solidFill>
                  <a:srgbClr val="FF0000"/>
                </a:solidFill>
              </a:rPr>
            </a:br>
            <a:r>
              <a:rPr lang="en-US" sz="4000" b="1" dirty="0" smtClean="0">
                <a:solidFill>
                  <a:srgbClr val="FF0000"/>
                </a:solidFill>
              </a:rPr>
              <a:t>Responding to</a:t>
            </a:r>
            <a:br>
              <a:rPr lang="en-US" sz="4000" b="1" dirty="0" smtClean="0">
                <a:solidFill>
                  <a:srgbClr val="FF0000"/>
                </a:solidFill>
              </a:rPr>
            </a:br>
            <a:r>
              <a:rPr lang="en-US" sz="4000" b="1" dirty="0" smtClean="0">
                <a:solidFill>
                  <a:srgbClr val="FF0000"/>
                </a:solidFill>
              </a:rPr>
              <a:t>Personal Work-related Stress </a:t>
            </a:r>
            <a:endParaRPr lang="en-US" sz="4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itle 1"/>
          <p:cNvSpPr>
            <a:spLocks noGrp="1"/>
          </p:cNvSpPr>
          <p:nvPr>
            <p:ph type="title"/>
          </p:nvPr>
        </p:nvSpPr>
        <p:spPr>
          <a:xfrm>
            <a:off x="609600" y="3429000"/>
            <a:ext cx="7848600" cy="533400"/>
          </a:xfrm>
        </p:spPr>
        <p:txBody>
          <a:bodyPr>
            <a:noAutofit/>
          </a:bodyPr>
          <a:lstStyle/>
          <a:p>
            <a:pPr algn="ctr"/>
            <a:r>
              <a:rPr lang="en-US" sz="4000" b="1" dirty="0" smtClean="0">
                <a:solidFill>
                  <a:srgbClr val="FF0000"/>
                </a:solidFill>
              </a:rPr>
              <a:t>Part III</a:t>
            </a:r>
            <a:br>
              <a:rPr lang="en-US" sz="4000" b="1" dirty="0" smtClean="0">
                <a:solidFill>
                  <a:srgbClr val="FF0000"/>
                </a:solidFill>
              </a:rPr>
            </a:br>
            <a:r>
              <a:rPr lang="en-US" sz="4000" b="1" dirty="0" smtClean="0">
                <a:solidFill>
                  <a:srgbClr val="FF0000"/>
                </a:solidFill>
              </a:rPr>
              <a:t>The Changing Role of</a:t>
            </a:r>
            <a:br>
              <a:rPr lang="en-US" sz="4000" b="1" dirty="0" smtClean="0">
                <a:solidFill>
                  <a:srgbClr val="FF0000"/>
                </a:solidFill>
              </a:rPr>
            </a:br>
            <a:r>
              <a:rPr lang="en-US" sz="4000" b="1" dirty="0" smtClean="0">
                <a:solidFill>
                  <a:srgbClr val="FF0000"/>
                </a:solidFill>
              </a:rPr>
              <a:t>Men and Women</a:t>
            </a:r>
            <a:endParaRPr lang="en-US" sz="4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Background</a:t>
            </a:r>
            <a:endParaRPr lang="en-US" sz="3100" dirty="0">
              <a:solidFill>
                <a:schemeClr val="tx1"/>
              </a:solidFill>
            </a:endParaRPr>
          </a:p>
        </p:txBody>
      </p:sp>
      <p:sp>
        <p:nvSpPr>
          <p:cNvPr id="11" name="TextBox 10"/>
          <p:cNvSpPr txBox="1"/>
          <p:nvPr/>
        </p:nvSpPr>
        <p:spPr>
          <a:xfrm>
            <a:off x="113211" y="1143000"/>
            <a:ext cx="8915400" cy="5632311"/>
          </a:xfrm>
          <a:prstGeom prst="rect">
            <a:avLst/>
          </a:prstGeom>
          <a:noFill/>
        </p:spPr>
        <p:txBody>
          <a:bodyPr wrap="square" rtlCol="0">
            <a:spAutoFit/>
          </a:bodyPr>
          <a:lstStyle/>
          <a:p>
            <a:pPr algn="just">
              <a:lnSpc>
                <a:spcPct val="150000"/>
              </a:lnSpc>
            </a:pPr>
            <a:r>
              <a:rPr lang="en-US" sz="2400" dirty="0" smtClean="0"/>
              <a:t>All cultures promote a set of behaviors for boys and a set for girls</a:t>
            </a:r>
          </a:p>
          <a:p>
            <a:pPr algn="just">
              <a:lnSpc>
                <a:spcPct val="150000"/>
              </a:lnSpc>
            </a:pPr>
            <a:r>
              <a:rPr lang="en-US" sz="2400" dirty="0" smtClean="0"/>
              <a:t>Roles learned by age 5 and reinforced throughout life by teachers, parents, authority figures and the media</a:t>
            </a:r>
          </a:p>
          <a:p>
            <a:pPr algn="just">
              <a:lnSpc>
                <a:spcPct val="150000"/>
              </a:lnSpc>
            </a:pPr>
            <a:endParaRPr lang="en-US" sz="2400" dirty="0" smtClean="0"/>
          </a:p>
          <a:p>
            <a:pPr algn="just">
              <a:lnSpc>
                <a:spcPct val="150000"/>
              </a:lnSpc>
            </a:pPr>
            <a:r>
              <a:rPr lang="en-US" sz="2400" dirty="0" smtClean="0"/>
              <a:t>Traditional roles can be harmful to men and women due to biases in expectations</a:t>
            </a:r>
          </a:p>
          <a:p>
            <a:pPr lvl="2" algn="just">
              <a:lnSpc>
                <a:spcPct val="150000"/>
              </a:lnSpc>
              <a:buFont typeface="Arial" pitchFamily="34" charset="0"/>
              <a:buChar char="•"/>
            </a:pPr>
            <a:r>
              <a:rPr lang="en-US" sz="2400" dirty="0" smtClean="0"/>
              <a:t> Assumes men should be aggressive and unemotional</a:t>
            </a:r>
          </a:p>
          <a:p>
            <a:pPr algn="just">
              <a:lnSpc>
                <a:spcPct val="150000"/>
              </a:lnSpc>
            </a:pPr>
            <a:r>
              <a:rPr lang="en-US" sz="2400" dirty="0" smtClean="0"/>
              <a:t>	(impacts sensitivity and creativity)</a:t>
            </a:r>
          </a:p>
          <a:p>
            <a:pPr lvl="2" algn="just">
              <a:lnSpc>
                <a:spcPct val="150000"/>
              </a:lnSpc>
              <a:buFont typeface="Arial" pitchFamily="34" charset="0"/>
              <a:buChar char="•"/>
            </a:pPr>
            <a:r>
              <a:rPr lang="en-US" sz="2400" dirty="0" smtClean="0"/>
              <a:t> Assumes women are emotional and weak</a:t>
            </a:r>
          </a:p>
          <a:p>
            <a:pPr algn="just">
              <a:lnSpc>
                <a:spcPct val="150000"/>
              </a:lnSpc>
            </a:pPr>
            <a:r>
              <a:rPr lang="en-US" sz="2400" dirty="0" smtClean="0"/>
              <a:t>	(impacts leadership positions)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Concept</a:t>
            </a:r>
            <a:endParaRPr lang="en-US" sz="3100" dirty="0">
              <a:solidFill>
                <a:schemeClr val="tx1"/>
              </a:solidFill>
            </a:endParaRPr>
          </a:p>
        </p:txBody>
      </p:sp>
      <p:sp>
        <p:nvSpPr>
          <p:cNvPr id="11" name="TextBox 10"/>
          <p:cNvSpPr txBox="1"/>
          <p:nvPr/>
        </p:nvSpPr>
        <p:spPr>
          <a:xfrm>
            <a:off x="113211" y="1066800"/>
            <a:ext cx="8915400" cy="5632311"/>
          </a:xfrm>
          <a:prstGeom prst="rect">
            <a:avLst/>
          </a:prstGeom>
          <a:noFill/>
        </p:spPr>
        <p:txBody>
          <a:bodyPr wrap="square" rtlCol="0">
            <a:spAutoFit/>
          </a:bodyPr>
          <a:lstStyle/>
          <a:p>
            <a:pPr algn="just">
              <a:lnSpc>
                <a:spcPct val="150000"/>
              </a:lnSpc>
              <a:buFont typeface="Arial" pitchFamily="34" charset="0"/>
              <a:buChar char="•"/>
            </a:pPr>
            <a:r>
              <a:rPr lang="en-US" sz="2400" dirty="0" smtClean="0"/>
              <a:t> Gender bias is discrimination based on believes about men’s and women’s abilities and characteristics (gender bias is no longer female-only issue)</a:t>
            </a:r>
          </a:p>
          <a:p>
            <a:pPr algn="just">
              <a:lnSpc>
                <a:spcPct val="150000"/>
              </a:lnSpc>
              <a:buFont typeface="Arial" pitchFamily="34" charset="0"/>
              <a:buChar char="•"/>
            </a:pPr>
            <a:r>
              <a:rPr lang="en-US" sz="2400" dirty="0" smtClean="0"/>
              <a:t> Traditional roles assigned to both genders can limit their opportunity to choose best career or lifestyle</a:t>
            </a:r>
          </a:p>
          <a:p>
            <a:pPr algn="just">
              <a:lnSpc>
                <a:spcPct val="150000"/>
              </a:lnSpc>
              <a:buFont typeface="Arial" pitchFamily="34" charset="0"/>
              <a:buChar char="•"/>
            </a:pPr>
            <a:r>
              <a:rPr lang="en-US" sz="2400" dirty="0" smtClean="0"/>
              <a:t> Many men and women are breaking out of traditional roles</a:t>
            </a:r>
          </a:p>
          <a:p>
            <a:pPr algn="just">
              <a:lnSpc>
                <a:spcPct val="150000"/>
              </a:lnSpc>
              <a:buFont typeface="Arial" pitchFamily="34" charset="0"/>
              <a:buChar char="•"/>
            </a:pPr>
            <a:r>
              <a:rPr lang="en-US" sz="2400" dirty="0" smtClean="0"/>
              <a:t> Many women have entered the workplace and in non-traditional jobs over the last few decades</a:t>
            </a:r>
          </a:p>
          <a:p>
            <a:pPr algn="just">
              <a:lnSpc>
                <a:spcPct val="150000"/>
              </a:lnSpc>
              <a:buFont typeface="Arial" pitchFamily="34" charset="0"/>
              <a:buChar char="•"/>
            </a:pPr>
            <a:r>
              <a:rPr lang="en-US" sz="2400" dirty="0" smtClean="0"/>
              <a:t> Organizations are responding by offering more flexible scheduling options to address family concern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11" name="TextBox 10"/>
          <p:cNvSpPr txBox="1"/>
          <p:nvPr/>
        </p:nvSpPr>
        <p:spPr>
          <a:xfrm>
            <a:off x="113211" y="1371600"/>
            <a:ext cx="8915400" cy="3970318"/>
          </a:xfrm>
          <a:prstGeom prst="rect">
            <a:avLst/>
          </a:prstGeom>
          <a:noFill/>
        </p:spPr>
        <p:txBody>
          <a:bodyPr wrap="square" rtlCol="0">
            <a:spAutoFit/>
          </a:bodyPr>
          <a:lstStyle/>
          <a:p>
            <a:pPr algn="just">
              <a:lnSpc>
                <a:spcPct val="150000"/>
              </a:lnSpc>
              <a:buFont typeface="Arial" pitchFamily="34" charset="0"/>
              <a:buChar char="•"/>
            </a:pPr>
            <a:r>
              <a:rPr lang="en-US" sz="2400" dirty="0" smtClean="0"/>
              <a:t> Men are choosing new roles for themselves</a:t>
            </a:r>
          </a:p>
          <a:p>
            <a:pPr algn="just">
              <a:lnSpc>
                <a:spcPct val="150000"/>
              </a:lnSpc>
              <a:buFont typeface="Arial" pitchFamily="34" charset="0"/>
              <a:buChar char="•"/>
            </a:pPr>
            <a:r>
              <a:rPr lang="en-US" sz="2400" dirty="0" smtClean="0"/>
              <a:t> Formerly rigid male roles are recognized as restrictive and perhaps having adverse effects on health</a:t>
            </a:r>
          </a:p>
          <a:p>
            <a:pPr algn="just">
              <a:lnSpc>
                <a:spcPct val="150000"/>
              </a:lnSpc>
              <a:buFont typeface="Arial" pitchFamily="34" charset="0"/>
              <a:buChar char="•"/>
            </a:pPr>
            <a:r>
              <a:rPr lang="en-US" sz="2400" dirty="0" smtClean="0"/>
              <a:t> Both men and women are learning to make conscious choices about marriage, children, and career paths</a:t>
            </a:r>
          </a:p>
          <a:p>
            <a:pPr algn="just">
              <a:lnSpc>
                <a:spcPct val="150000"/>
              </a:lnSpc>
              <a:buFont typeface="Arial" pitchFamily="34" charset="0"/>
              <a:buChar char="•"/>
            </a:pPr>
            <a:r>
              <a:rPr lang="en-US" sz="2400" dirty="0" smtClean="0"/>
              <a:t> Human relations suffers if an employer base decision (employment, promotion, job-assignment)on gender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Challenges to women</a:t>
            </a:r>
            <a:endParaRPr lang="en-US" sz="3100" dirty="0">
              <a:solidFill>
                <a:schemeClr val="tx1"/>
              </a:solidFill>
            </a:endParaRPr>
          </a:p>
        </p:txBody>
      </p:sp>
      <p:sp>
        <p:nvSpPr>
          <p:cNvPr id="11" name="TextBox 10"/>
          <p:cNvSpPr txBox="1"/>
          <p:nvPr/>
        </p:nvSpPr>
        <p:spPr>
          <a:xfrm>
            <a:off x="113211" y="1806476"/>
            <a:ext cx="8915400" cy="2308324"/>
          </a:xfrm>
          <a:prstGeom prst="rect">
            <a:avLst/>
          </a:prstGeom>
          <a:noFill/>
        </p:spPr>
        <p:txBody>
          <a:bodyPr wrap="square" rtlCol="0">
            <a:spAutoFit/>
          </a:bodyPr>
          <a:lstStyle/>
          <a:p>
            <a:pPr lvl="1">
              <a:lnSpc>
                <a:spcPct val="150000"/>
              </a:lnSpc>
              <a:buFont typeface="Arial" pitchFamily="34" charset="0"/>
              <a:buChar char="•"/>
            </a:pPr>
            <a:r>
              <a:rPr lang="en-US" sz="2400" dirty="0" smtClean="0"/>
              <a:t> Balancing career with family</a:t>
            </a:r>
          </a:p>
          <a:p>
            <a:pPr lvl="1">
              <a:lnSpc>
                <a:spcPct val="150000"/>
              </a:lnSpc>
              <a:buFont typeface="Arial" pitchFamily="34" charset="0"/>
              <a:buChar char="•"/>
            </a:pPr>
            <a:r>
              <a:rPr lang="en-US" sz="2400" dirty="0" smtClean="0"/>
              <a:t> When and for how long to leave the workforce</a:t>
            </a:r>
          </a:p>
          <a:p>
            <a:pPr lvl="1">
              <a:lnSpc>
                <a:spcPct val="150000"/>
              </a:lnSpc>
              <a:buFont typeface="Arial" pitchFamily="34" charset="0"/>
              <a:buChar char="•"/>
            </a:pPr>
            <a:r>
              <a:rPr lang="en-US" sz="2400" dirty="0" smtClean="0"/>
              <a:t> Reentering the workplace</a:t>
            </a:r>
          </a:p>
          <a:p>
            <a:pPr lvl="1">
              <a:lnSpc>
                <a:spcPct val="150000"/>
              </a:lnSpc>
              <a:buFont typeface="Arial" pitchFamily="34" charset="0"/>
              <a:buChar char="•"/>
            </a:pPr>
            <a:r>
              <a:rPr lang="en-US" sz="2400" dirty="0" smtClean="0"/>
              <a:t> Wage gap &amp; the gap ceiling (Limited access to top-level jobs)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Title 1"/>
          <p:cNvSpPr>
            <a:spLocks noGrp="1"/>
          </p:cNvSpPr>
          <p:nvPr>
            <p:ph type="title"/>
          </p:nvPr>
        </p:nvSpPr>
        <p:spPr>
          <a:xfrm>
            <a:off x="609600" y="1066800"/>
            <a:ext cx="7848600" cy="533400"/>
          </a:xfrm>
        </p:spPr>
        <p:txBody>
          <a:bodyPr>
            <a:normAutofit fontScale="90000"/>
          </a:bodyPr>
          <a:lstStyle/>
          <a:p>
            <a:pPr algn="ctr"/>
            <a:r>
              <a:rPr lang="en-US" sz="4000" b="1" dirty="0" smtClean="0"/>
              <a:t>Reasons of the gap ceiling (barriers)</a:t>
            </a:r>
            <a:endParaRPr lang="en-US" sz="3100" dirty="0">
              <a:solidFill>
                <a:schemeClr val="tx1"/>
              </a:solidFill>
            </a:endParaRPr>
          </a:p>
        </p:txBody>
      </p:sp>
      <p:sp>
        <p:nvSpPr>
          <p:cNvPr id="11" name="TextBox 10"/>
          <p:cNvSpPr txBox="1"/>
          <p:nvPr/>
        </p:nvSpPr>
        <p:spPr>
          <a:xfrm>
            <a:off x="-76200" y="1806476"/>
            <a:ext cx="9030789" cy="3359061"/>
          </a:xfrm>
          <a:prstGeom prst="rect">
            <a:avLst/>
          </a:prstGeom>
          <a:noFill/>
        </p:spPr>
        <p:txBody>
          <a:bodyPr wrap="square" rtlCol="0">
            <a:spAutoFit/>
          </a:bodyPr>
          <a:lstStyle/>
          <a:p>
            <a:pPr lvl="1">
              <a:lnSpc>
                <a:spcPct val="150000"/>
              </a:lnSpc>
              <a:buFont typeface="Arial" pitchFamily="34" charset="0"/>
              <a:buChar char="•"/>
            </a:pPr>
            <a:r>
              <a:rPr lang="en-US" sz="2400" dirty="0" smtClean="0"/>
              <a:t> From men’s view point:</a:t>
            </a:r>
          </a:p>
          <a:p>
            <a:pPr lvl="1">
              <a:lnSpc>
                <a:spcPct val="150000"/>
              </a:lnSpc>
            </a:pPr>
            <a:r>
              <a:rPr lang="en-US" sz="2400" dirty="0" smtClean="0"/>
              <a:t>	Lack of significant general management and line experience</a:t>
            </a:r>
          </a:p>
          <a:p>
            <a:pPr lvl="1">
              <a:lnSpc>
                <a:spcPct val="150000"/>
              </a:lnSpc>
            </a:pPr>
            <a:r>
              <a:rPr lang="en-US" sz="2400" dirty="0" smtClean="0"/>
              <a:t>	Less time in the “pipeline”</a:t>
            </a:r>
          </a:p>
          <a:p>
            <a:pPr lvl="1">
              <a:lnSpc>
                <a:spcPct val="150000"/>
              </a:lnSpc>
              <a:buFont typeface="Arial" pitchFamily="34" charset="0"/>
              <a:buChar char="•"/>
            </a:pPr>
            <a:r>
              <a:rPr lang="en-US" sz="2400" dirty="0" smtClean="0"/>
              <a:t> From women’s view point:</a:t>
            </a:r>
          </a:p>
          <a:p>
            <a:pPr lvl="1">
              <a:lnSpc>
                <a:spcPct val="150000"/>
              </a:lnSpc>
            </a:pPr>
            <a:r>
              <a:rPr lang="en-US" sz="2400" dirty="0" smtClean="0"/>
              <a:t>	Preconceptions held by men</a:t>
            </a:r>
          </a:p>
          <a:p>
            <a:pPr lvl="1">
              <a:lnSpc>
                <a:spcPct val="150000"/>
              </a:lnSpc>
            </a:pPr>
            <a:r>
              <a:rPr lang="en-US" sz="2400" dirty="0" smtClean="0"/>
              <a:t>	Exclusion of women from informal networks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Challenges to men</a:t>
            </a:r>
            <a:endParaRPr lang="en-US" sz="3100" dirty="0">
              <a:solidFill>
                <a:schemeClr val="tx1"/>
              </a:solidFill>
            </a:endParaRPr>
          </a:p>
        </p:txBody>
      </p:sp>
      <p:sp>
        <p:nvSpPr>
          <p:cNvPr id="11" name="TextBox 10"/>
          <p:cNvSpPr txBox="1"/>
          <p:nvPr/>
        </p:nvSpPr>
        <p:spPr>
          <a:xfrm>
            <a:off x="113211" y="1447800"/>
            <a:ext cx="8915400" cy="4893647"/>
          </a:xfrm>
          <a:prstGeom prst="rect">
            <a:avLst/>
          </a:prstGeom>
          <a:noFill/>
        </p:spPr>
        <p:txBody>
          <a:bodyPr wrap="square" rtlCol="0">
            <a:spAutoFit/>
          </a:bodyPr>
          <a:lstStyle/>
          <a:p>
            <a:pPr>
              <a:buFont typeface="Arial" pitchFamily="34" charset="0"/>
              <a:buChar char="•"/>
            </a:pPr>
            <a:r>
              <a:rPr lang="en-US" sz="2400" dirty="0" smtClean="0"/>
              <a:t> Many boys have been conditioned to be competitors and to win!</a:t>
            </a:r>
          </a:p>
          <a:p>
            <a:pPr>
              <a:buFont typeface="Arial" pitchFamily="34" charset="0"/>
              <a:buChar char="•"/>
            </a:pPr>
            <a:r>
              <a:rPr lang="en-US" sz="2400" dirty="0" smtClean="0"/>
              <a:t> They have been urged to;</a:t>
            </a:r>
          </a:p>
          <a:p>
            <a:pPr lvl="1"/>
            <a:r>
              <a:rPr lang="en-US" sz="2400" dirty="0" smtClean="0"/>
              <a:t>Be tough and aggressive</a:t>
            </a:r>
          </a:p>
          <a:p>
            <a:pPr lvl="1"/>
            <a:r>
              <a:rPr lang="en-US" sz="2400" dirty="0" smtClean="0"/>
              <a:t>Learn </a:t>
            </a:r>
            <a:r>
              <a:rPr lang="en-US" sz="2400" dirty="0" smtClean="0"/>
              <a:t>teamwork</a:t>
            </a:r>
            <a:endParaRPr lang="en-US" sz="2400" dirty="0" smtClean="0"/>
          </a:p>
          <a:p>
            <a:pPr lvl="1"/>
            <a:r>
              <a:rPr lang="en-US" sz="2400" dirty="0" smtClean="0"/>
              <a:t>Enter masculine professions</a:t>
            </a:r>
          </a:p>
          <a:p>
            <a:pPr>
              <a:buFont typeface="Arial" pitchFamily="34" charset="0"/>
              <a:buChar char="•"/>
            </a:pPr>
            <a:r>
              <a:rPr lang="en-US" sz="2400" dirty="0" smtClean="0"/>
              <a:t> Girls could be tomboys, but a boy could not be a “sissy”</a:t>
            </a:r>
          </a:p>
          <a:p>
            <a:pPr>
              <a:buFont typeface="Arial" pitchFamily="34" charset="0"/>
              <a:buChar char="•"/>
            </a:pPr>
            <a:r>
              <a:rPr lang="en-US" sz="2400" dirty="0" smtClean="0"/>
              <a:t> A man was under pressure to prove himself and keep moving up the career ladder</a:t>
            </a:r>
          </a:p>
          <a:p>
            <a:pPr>
              <a:buFont typeface="Arial" pitchFamily="34" charset="0"/>
              <a:buChar char="•"/>
            </a:pPr>
            <a:r>
              <a:rPr lang="en-US" sz="2400" dirty="0" smtClean="0"/>
              <a:t> Stress associated with being male has been neglected</a:t>
            </a:r>
          </a:p>
          <a:p>
            <a:pPr>
              <a:buFont typeface="Arial" pitchFamily="34" charset="0"/>
              <a:buChar char="•"/>
            </a:pPr>
            <a:r>
              <a:rPr lang="en-US" sz="2400" dirty="0" smtClean="0"/>
              <a:t> Many men are tired of ;</a:t>
            </a:r>
          </a:p>
          <a:p>
            <a:pPr lvl="1"/>
            <a:r>
              <a:rPr lang="en-US" sz="2400" dirty="0" smtClean="0"/>
              <a:t>Being in control</a:t>
            </a:r>
          </a:p>
          <a:p>
            <a:pPr lvl="1"/>
            <a:r>
              <a:rPr lang="en-US" sz="2400" dirty="0" smtClean="0"/>
              <a:t>Not expressing their feelings</a:t>
            </a:r>
          </a:p>
          <a:p>
            <a:pPr lvl="1"/>
            <a:r>
              <a:rPr lang="en-US" sz="2400" dirty="0" smtClean="0"/>
              <a:t>Constantly striving for achievement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Stress</a:t>
            </a:r>
            <a:endParaRPr lang="en-US" sz="3100" dirty="0">
              <a:solidFill>
                <a:schemeClr val="tx1"/>
              </a:solidFill>
            </a:endParaRPr>
          </a:p>
        </p:txBody>
      </p:sp>
      <p:sp>
        <p:nvSpPr>
          <p:cNvPr id="11" name="TextBox 10"/>
          <p:cNvSpPr txBox="1"/>
          <p:nvPr/>
        </p:nvSpPr>
        <p:spPr>
          <a:xfrm>
            <a:off x="113211" y="1507153"/>
            <a:ext cx="8915400" cy="3970318"/>
          </a:xfrm>
          <a:prstGeom prst="rect">
            <a:avLst/>
          </a:prstGeom>
          <a:noFill/>
        </p:spPr>
        <p:txBody>
          <a:bodyPr wrap="square" rtlCol="0">
            <a:spAutoFit/>
          </a:bodyPr>
          <a:lstStyle/>
          <a:p>
            <a:pPr algn="just">
              <a:lnSpc>
                <a:spcPct val="150000"/>
              </a:lnSpc>
              <a:buFont typeface="Arial" pitchFamily="34" charset="0"/>
              <a:buChar char="•"/>
            </a:pPr>
            <a:r>
              <a:rPr lang="en-US" sz="2400" dirty="0" smtClean="0"/>
              <a:t> Stress refers to two simultaneous events:</a:t>
            </a:r>
          </a:p>
          <a:p>
            <a:pPr algn="just">
              <a:lnSpc>
                <a:spcPct val="150000"/>
              </a:lnSpc>
              <a:buFont typeface="Arial" pitchFamily="34" charset="0"/>
              <a:buChar char="•"/>
            </a:pPr>
            <a:r>
              <a:rPr lang="en-US" sz="2400" dirty="0" smtClean="0"/>
              <a:t> An external stimulus, called a stressor</a:t>
            </a:r>
          </a:p>
          <a:p>
            <a:pPr algn="just">
              <a:lnSpc>
                <a:spcPct val="150000"/>
              </a:lnSpc>
              <a:buFont typeface="Arial" pitchFamily="34" charset="0"/>
              <a:buChar char="•"/>
            </a:pPr>
            <a:r>
              <a:rPr lang="en-US" sz="2400" dirty="0" smtClean="0"/>
              <a:t> The physical and emotional responses to that stimulus (anxiety, fear, muscle tension, high heart rate etc.)</a:t>
            </a:r>
          </a:p>
          <a:p>
            <a:pPr algn="just">
              <a:lnSpc>
                <a:spcPct val="150000"/>
              </a:lnSpc>
              <a:buFont typeface="Arial" pitchFamily="34" charset="0"/>
              <a:buChar char="•"/>
            </a:pPr>
            <a:r>
              <a:rPr lang="en-US" sz="2400" dirty="0" smtClean="0"/>
              <a:t> Job stress is the harmful physical and emotional responses that occur when the requirements of the job do not match the capabilities, resources, or needs of the worker.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Title 1"/>
          <p:cNvSpPr>
            <a:spLocks noGrp="1"/>
          </p:cNvSpPr>
          <p:nvPr>
            <p:ph type="title"/>
          </p:nvPr>
        </p:nvSpPr>
        <p:spPr>
          <a:xfrm>
            <a:off x="609600" y="1447800"/>
            <a:ext cx="7848600" cy="533400"/>
          </a:xfrm>
        </p:spPr>
        <p:txBody>
          <a:bodyPr>
            <a:normAutofit fontScale="90000"/>
          </a:bodyPr>
          <a:lstStyle/>
          <a:p>
            <a:pPr algn="ctr"/>
            <a:r>
              <a:rPr lang="en-US" sz="4000" b="1" dirty="0" smtClean="0"/>
              <a:t>Elements of Stress</a:t>
            </a:r>
            <a:endParaRPr lang="en-US" sz="3100" dirty="0">
              <a:solidFill>
                <a:schemeClr val="tx1"/>
              </a:solidFill>
            </a:endParaRPr>
          </a:p>
        </p:txBody>
      </p:sp>
      <p:sp>
        <p:nvSpPr>
          <p:cNvPr id="11" name="TextBox 10"/>
          <p:cNvSpPr txBox="1"/>
          <p:nvPr/>
        </p:nvSpPr>
        <p:spPr>
          <a:xfrm>
            <a:off x="111033" y="2133600"/>
            <a:ext cx="8915400" cy="2862322"/>
          </a:xfrm>
          <a:prstGeom prst="rect">
            <a:avLst/>
          </a:prstGeom>
          <a:noFill/>
        </p:spPr>
        <p:txBody>
          <a:bodyPr wrap="square" rtlCol="0">
            <a:spAutoFit/>
          </a:bodyPr>
          <a:lstStyle/>
          <a:p>
            <a:pPr algn="just">
              <a:lnSpc>
                <a:spcPct val="150000"/>
              </a:lnSpc>
            </a:pPr>
            <a:r>
              <a:rPr lang="en-US" sz="2400" b="1" i="1" dirty="0" smtClean="0"/>
              <a:t>The stressors</a:t>
            </a:r>
            <a:r>
              <a:rPr lang="en-US" sz="2400" dirty="0" smtClean="0"/>
              <a:t> are that which provoke stress</a:t>
            </a:r>
          </a:p>
          <a:p>
            <a:pPr algn="just">
              <a:lnSpc>
                <a:spcPct val="150000"/>
              </a:lnSpc>
            </a:pPr>
            <a:r>
              <a:rPr lang="en-US" sz="2400" b="1" i="1" dirty="0" smtClean="0"/>
              <a:t>Perception of it</a:t>
            </a:r>
            <a:r>
              <a:rPr lang="en-US" sz="2400" dirty="0" smtClean="0"/>
              <a:t> determines which stimulus is indeed a Stressor to that person</a:t>
            </a:r>
          </a:p>
          <a:p>
            <a:pPr algn="just">
              <a:lnSpc>
                <a:spcPct val="150000"/>
              </a:lnSpc>
            </a:pPr>
            <a:r>
              <a:rPr lang="en-US" sz="2400" b="1" i="1" dirty="0" smtClean="0"/>
              <a:t>Response to it</a:t>
            </a:r>
            <a:r>
              <a:rPr lang="en-US" sz="2400" dirty="0" smtClean="0"/>
              <a:t> involves all aspects of individuals physical and psychological</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Title 1"/>
          <p:cNvSpPr>
            <a:spLocks noGrp="1"/>
          </p:cNvSpPr>
          <p:nvPr>
            <p:ph type="title"/>
          </p:nvPr>
        </p:nvSpPr>
        <p:spPr>
          <a:xfrm>
            <a:off x="609600" y="838200"/>
            <a:ext cx="7848600" cy="533400"/>
          </a:xfrm>
        </p:spPr>
        <p:txBody>
          <a:bodyPr>
            <a:normAutofit fontScale="90000"/>
          </a:bodyPr>
          <a:lstStyle/>
          <a:p>
            <a:pPr algn="ctr"/>
            <a:r>
              <a:rPr lang="en-US" sz="4000" b="1" dirty="0" smtClean="0"/>
              <a:t>Major Causes of Stress</a:t>
            </a:r>
            <a:endParaRPr lang="en-US" sz="3100" dirty="0">
              <a:solidFill>
                <a:schemeClr val="tx1"/>
              </a:solidFill>
            </a:endParaRPr>
          </a:p>
        </p:txBody>
      </p:sp>
      <p:sp>
        <p:nvSpPr>
          <p:cNvPr id="11" name="TextBox 10"/>
          <p:cNvSpPr txBox="1"/>
          <p:nvPr/>
        </p:nvSpPr>
        <p:spPr>
          <a:xfrm>
            <a:off x="1" y="1322487"/>
            <a:ext cx="91440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Work-life balance (Economic and non economic pressure imbalances employees’ work and life)</a:t>
            </a:r>
          </a:p>
          <a:p>
            <a:pPr algn="just">
              <a:lnSpc>
                <a:spcPct val="150000"/>
              </a:lnSpc>
              <a:buFont typeface="Arial" pitchFamily="34" charset="0"/>
              <a:buChar char="•"/>
            </a:pPr>
            <a:r>
              <a:rPr lang="en-US" sz="2400" dirty="0" smtClean="0"/>
              <a:t> Long hours/Irregular schedule (time requirement of job, larger workloads and irregular and longer work hours)</a:t>
            </a:r>
          </a:p>
          <a:p>
            <a:pPr algn="just">
              <a:lnSpc>
                <a:spcPct val="150000"/>
              </a:lnSpc>
              <a:buFont typeface="Arial" pitchFamily="34" charset="0"/>
              <a:buChar char="•"/>
            </a:pPr>
            <a:r>
              <a:rPr lang="en-US" sz="2400" dirty="0" smtClean="0"/>
              <a:t> Change (change in workplace is inevitable, creates pressure to cope with change)</a:t>
            </a:r>
          </a:p>
          <a:p>
            <a:pPr algn="just">
              <a:lnSpc>
                <a:spcPct val="150000"/>
              </a:lnSpc>
              <a:buFont typeface="Arial" pitchFamily="34" charset="0"/>
              <a:buChar char="•"/>
            </a:pPr>
            <a:r>
              <a:rPr lang="en-US" sz="2400" dirty="0" smtClean="0"/>
              <a:t> Multitasking (Communication technology creates distractions and interruption 24/7/365, information overload forces employees to jump from task to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 name="TextBox 10"/>
          <p:cNvSpPr txBox="1"/>
          <p:nvPr/>
        </p:nvSpPr>
        <p:spPr>
          <a:xfrm>
            <a:off x="1" y="762000"/>
            <a:ext cx="9144000" cy="6186309"/>
          </a:xfrm>
          <a:prstGeom prst="rect">
            <a:avLst/>
          </a:prstGeom>
          <a:noFill/>
        </p:spPr>
        <p:txBody>
          <a:bodyPr wrap="square" rtlCol="0">
            <a:spAutoFit/>
          </a:bodyPr>
          <a:lstStyle/>
          <a:p>
            <a:pPr algn="just">
              <a:lnSpc>
                <a:spcPct val="150000"/>
              </a:lnSpc>
              <a:buFont typeface="Arial" pitchFamily="34" charset="0"/>
              <a:buChar char="•"/>
            </a:pPr>
            <a:r>
              <a:rPr lang="en-US" sz="2400" dirty="0" smtClean="0"/>
              <a:t> Work environment (organizational rules, regulations and policies, physical facilities like furniture and fixture)</a:t>
            </a:r>
          </a:p>
          <a:p>
            <a:pPr algn="just">
              <a:lnSpc>
                <a:spcPct val="150000"/>
              </a:lnSpc>
              <a:buFont typeface="Arial" pitchFamily="34" charset="0"/>
              <a:buChar char="•"/>
            </a:pPr>
            <a:r>
              <a:rPr lang="en-US" sz="2400" dirty="0" smtClean="0"/>
              <a:t> Noise pollution (talkative co-worker; office noise of printer, fan, cooler, telephone ring etc; meetings; social media)</a:t>
            </a:r>
          </a:p>
          <a:p>
            <a:pPr algn="just">
              <a:lnSpc>
                <a:spcPct val="150000"/>
              </a:lnSpc>
              <a:buFont typeface="Arial" pitchFamily="34" charset="0"/>
              <a:buChar char="•"/>
            </a:pPr>
            <a:r>
              <a:rPr lang="en-US" sz="2400" dirty="0" smtClean="0"/>
              <a:t> Incompetent leaders (fail to recognize employee ideas and concern, withhold information from employees, fail to clarify roles and responsibilities, set unreasonable deadlines and then blame employees for not meeting them)</a:t>
            </a:r>
          </a:p>
          <a:p>
            <a:pPr algn="just">
              <a:lnSpc>
                <a:spcPct val="150000"/>
              </a:lnSpc>
              <a:buFont typeface="Arial" pitchFamily="34" charset="0"/>
              <a:buChar char="•"/>
            </a:pPr>
            <a:r>
              <a:rPr lang="en-US" sz="2400" dirty="0" smtClean="0"/>
              <a:t> Work &amp; family transitions (marriage, divorce, birth, death, move)</a:t>
            </a:r>
          </a:p>
          <a:p>
            <a:pPr algn="just">
              <a:lnSpc>
                <a:spcPct val="150000"/>
              </a:lnSpc>
              <a:buFont typeface="Arial" pitchFamily="34" charset="0"/>
              <a:buChar char="•"/>
            </a:pPr>
            <a:r>
              <a:rPr lang="en-US" sz="2400" dirty="0" smtClean="0"/>
              <a:t> Rumination (repetitively going over a thought or a problem without completion)</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Symptoms of Stress</a:t>
            </a:r>
            <a:endParaRPr lang="en-US" sz="3100" dirty="0">
              <a:solidFill>
                <a:schemeClr val="tx1"/>
              </a:solidFill>
            </a:endParaRPr>
          </a:p>
        </p:txBody>
      </p:sp>
      <p:graphicFrame>
        <p:nvGraphicFramePr>
          <p:cNvPr id="7" name="Table 6"/>
          <p:cNvGraphicFramePr>
            <a:graphicFrameLocks noGrp="1"/>
          </p:cNvGraphicFramePr>
          <p:nvPr/>
        </p:nvGraphicFramePr>
        <p:xfrm>
          <a:off x="13063" y="1798320"/>
          <a:ext cx="9091749" cy="3840480"/>
        </p:xfrm>
        <a:graphic>
          <a:graphicData uri="http://schemas.openxmlformats.org/drawingml/2006/table">
            <a:tbl>
              <a:tblPr firstRow="1" bandRow="1">
                <a:tableStyleId>{5C22544A-7EE6-4342-B048-85BDC9FD1C3A}</a:tableStyleId>
              </a:tblPr>
              <a:tblGrid>
                <a:gridCol w="2649582"/>
                <a:gridCol w="3419916"/>
                <a:gridCol w="3022251"/>
              </a:tblGrid>
              <a:tr h="370840">
                <a:tc>
                  <a:txBody>
                    <a:bodyPr/>
                    <a:lstStyle/>
                    <a:p>
                      <a:pPr algn="ctr"/>
                      <a:r>
                        <a:rPr lang="en-US" sz="2400" dirty="0" smtClean="0"/>
                        <a:t>Physical</a:t>
                      </a:r>
                      <a:endParaRPr lang="en-US" sz="2400" dirty="0"/>
                    </a:p>
                  </a:txBody>
                  <a:tcPr/>
                </a:tc>
                <a:tc>
                  <a:txBody>
                    <a:bodyPr/>
                    <a:lstStyle/>
                    <a:p>
                      <a:pPr algn="ctr"/>
                      <a:r>
                        <a:rPr lang="en-US" sz="2400" dirty="0" smtClean="0"/>
                        <a:t>Emotional</a:t>
                      </a:r>
                      <a:endParaRPr lang="en-US" sz="2400" dirty="0"/>
                    </a:p>
                  </a:txBody>
                  <a:tcPr/>
                </a:tc>
                <a:tc>
                  <a:txBody>
                    <a:bodyPr/>
                    <a:lstStyle/>
                    <a:p>
                      <a:pPr algn="ctr"/>
                      <a:r>
                        <a:rPr lang="en-US" sz="2400" dirty="0" smtClean="0"/>
                        <a:t>Relational</a:t>
                      </a:r>
                      <a:endParaRPr lang="en-US" sz="2400" dirty="0"/>
                    </a:p>
                  </a:txBody>
                  <a:tcPr/>
                </a:tc>
              </a:tr>
              <a:tr h="370840">
                <a:tc>
                  <a:txBody>
                    <a:bodyPr/>
                    <a:lstStyle/>
                    <a:p>
                      <a:r>
                        <a:rPr lang="en-US" sz="2400" dirty="0" smtClean="0"/>
                        <a:t>Sleep disturbances</a:t>
                      </a:r>
                      <a:endParaRPr lang="en-US" sz="2400" dirty="0"/>
                    </a:p>
                  </a:txBody>
                  <a:tcPr/>
                </a:tc>
                <a:tc>
                  <a:txBody>
                    <a:bodyPr/>
                    <a:lstStyle/>
                    <a:p>
                      <a:r>
                        <a:rPr lang="en-US" sz="2400" dirty="0" smtClean="0"/>
                        <a:t>Nervousness/anxiety</a:t>
                      </a:r>
                      <a:endParaRPr lang="en-US" sz="2400" dirty="0"/>
                    </a:p>
                  </a:txBody>
                  <a:tcPr/>
                </a:tc>
                <a:tc>
                  <a:txBody>
                    <a:bodyPr/>
                    <a:lstStyle/>
                    <a:p>
                      <a:r>
                        <a:rPr lang="en-US" sz="2400" dirty="0" smtClean="0"/>
                        <a:t>Increased arguments</a:t>
                      </a:r>
                      <a:endParaRPr lang="en-US" sz="2400" dirty="0"/>
                    </a:p>
                  </a:txBody>
                  <a:tcPr/>
                </a:tc>
              </a:tr>
              <a:tr h="370840">
                <a:tc>
                  <a:txBody>
                    <a:bodyPr/>
                    <a:lstStyle/>
                    <a:p>
                      <a:r>
                        <a:rPr lang="en-US" sz="2400" dirty="0" smtClean="0"/>
                        <a:t>Tension/Migraine</a:t>
                      </a:r>
                      <a:r>
                        <a:rPr lang="en-US" sz="2400" baseline="0" dirty="0" smtClean="0"/>
                        <a:t> headache</a:t>
                      </a:r>
                      <a:endParaRPr lang="en-US" sz="2400" dirty="0"/>
                    </a:p>
                  </a:txBody>
                  <a:tcPr/>
                </a:tc>
                <a:tc>
                  <a:txBody>
                    <a:bodyPr/>
                    <a:lstStyle/>
                    <a:p>
                      <a:r>
                        <a:rPr lang="en-US" sz="2400" dirty="0" smtClean="0"/>
                        <a:t>Depression/moodiness</a:t>
                      </a:r>
                      <a:endParaRPr lang="en-US" sz="2400" dirty="0"/>
                    </a:p>
                  </a:txBody>
                  <a:tcPr/>
                </a:tc>
                <a:tc>
                  <a:txBody>
                    <a:bodyPr/>
                    <a:lstStyle/>
                    <a:p>
                      <a:r>
                        <a:rPr lang="en-US" sz="2400" dirty="0" smtClean="0"/>
                        <a:t>Isolation</a:t>
                      </a:r>
                      <a:r>
                        <a:rPr lang="en-US" sz="2400" baseline="0" dirty="0" smtClean="0"/>
                        <a:t> from social activities</a:t>
                      </a:r>
                      <a:endParaRPr lang="en-US" sz="2400" dirty="0"/>
                    </a:p>
                  </a:txBody>
                  <a:tcPr/>
                </a:tc>
              </a:tr>
              <a:tr h="370840">
                <a:tc>
                  <a:txBody>
                    <a:bodyPr/>
                    <a:lstStyle/>
                    <a:p>
                      <a:r>
                        <a:rPr lang="en-US" sz="2400" dirty="0" smtClean="0"/>
                        <a:t>Hair loss</a:t>
                      </a:r>
                      <a:endParaRPr lang="en-US" sz="2400" dirty="0"/>
                    </a:p>
                  </a:txBody>
                  <a:tcPr/>
                </a:tc>
                <a:tc>
                  <a:txBody>
                    <a:bodyPr/>
                    <a:lstStyle/>
                    <a:p>
                      <a:r>
                        <a:rPr lang="en-US" sz="2400" dirty="0" smtClean="0"/>
                        <a:t>Irritability/frustration</a:t>
                      </a:r>
                      <a:endParaRPr lang="en-US" sz="2400" dirty="0"/>
                    </a:p>
                  </a:txBody>
                  <a:tcPr/>
                </a:tc>
                <a:tc>
                  <a:txBody>
                    <a:bodyPr/>
                    <a:lstStyle/>
                    <a:p>
                      <a:r>
                        <a:rPr lang="en-US" sz="2400" dirty="0" smtClean="0"/>
                        <a:t>Conflict with coworker/employees</a:t>
                      </a:r>
                      <a:endParaRPr lang="en-US" sz="2400" dirty="0"/>
                    </a:p>
                  </a:txBody>
                  <a:tcPr/>
                </a:tc>
              </a:tr>
              <a:tr h="370840">
                <a:tc>
                  <a:txBody>
                    <a:bodyPr/>
                    <a:lstStyle/>
                    <a:p>
                      <a:r>
                        <a:rPr lang="en-US" sz="2400" dirty="0" smtClean="0"/>
                        <a:t>Worry/Afraid </a:t>
                      </a:r>
                      <a:r>
                        <a:rPr lang="en-US" sz="2400" baseline="0" dirty="0" smtClean="0"/>
                        <a:t>palm/hands</a:t>
                      </a:r>
                      <a:endParaRPr lang="en-US" sz="2400" dirty="0"/>
                    </a:p>
                  </a:txBody>
                  <a:tcPr/>
                </a:tc>
                <a:tc>
                  <a:txBody>
                    <a:bodyPr/>
                    <a:lstStyle/>
                    <a:p>
                      <a:r>
                        <a:rPr lang="en-US" sz="2400" dirty="0" smtClean="0"/>
                        <a:t>Lack of concentration</a:t>
                      </a:r>
                      <a:endParaRPr lang="en-US" sz="2400" dirty="0"/>
                    </a:p>
                  </a:txBody>
                  <a:tcPr/>
                </a:tc>
                <a:tc>
                  <a:txBody>
                    <a:bodyPr/>
                    <a:lstStyle/>
                    <a:p>
                      <a:r>
                        <a:rPr lang="en-US" sz="2400" dirty="0" smtClean="0"/>
                        <a:t>Overreactions</a:t>
                      </a:r>
                      <a:endParaRPr lang="en-US" sz="2400" dirty="0"/>
                    </a:p>
                  </a:txBody>
                  <a:tcPr/>
                </a:tc>
              </a:tr>
              <a:tr h="370840">
                <a:tc>
                  <a:txBody>
                    <a:bodyPr/>
                    <a:lstStyle/>
                    <a:p>
                      <a:r>
                        <a:rPr lang="en-US" sz="2400" dirty="0" smtClean="0"/>
                        <a:t>Skin problems</a:t>
                      </a:r>
                      <a:endParaRPr lang="en-US" sz="2400" dirty="0"/>
                    </a:p>
                  </a:txBody>
                  <a:tcPr/>
                </a:tc>
                <a:tc>
                  <a:txBody>
                    <a:bodyPr/>
                    <a:lstStyle/>
                    <a:p>
                      <a:r>
                        <a:rPr lang="en-US" sz="2400" dirty="0" smtClean="0"/>
                        <a:t>Memory</a:t>
                      </a:r>
                      <a:r>
                        <a:rPr lang="en-US" sz="2400" baseline="0" dirty="0" smtClean="0"/>
                        <a:t> problems</a:t>
                      </a:r>
                      <a:endParaRPr lang="en-US" sz="2400" dirty="0"/>
                    </a:p>
                  </a:txBody>
                  <a:tcPr/>
                </a:tc>
                <a:tc>
                  <a:txBody>
                    <a:bodyPr/>
                    <a:lstStyle/>
                    <a:p>
                      <a:r>
                        <a:rPr lang="en-US" sz="2400" dirty="0" smtClean="0"/>
                        <a:t>Sudden violent anger</a:t>
                      </a:r>
                      <a:endParaRPr lang="en-US" sz="2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Title 1"/>
          <p:cNvSpPr>
            <a:spLocks noGrp="1"/>
          </p:cNvSpPr>
          <p:nvPr>
            <p:ph type="title"/>
          </p:nvPr>
        </p:nvSpPr>
        <p:spPr>
          <a:xfrm>
            <a:off x="609600" y="609600"/>
            <a:ext cx="7848600" cy="533400"/>
          </a:xfrm>
        </p:spPr>
        <p:txBody>
          <a:bodyPr>
            <a:normAutofit fontScale="90000"/>
          </a:bodyPr>
          <a:lstStyle/>
          <a:p>
            <a:pPr algn="ctr"/>
            <a:r>
              <a:rPr lang="en-US" sz="4000" b="1" dirty="0" smtClean="0"/>
              <a:t>Ways to overcome</a:t>
            </a:r>
            <a:endParaRPr lang="en-US" sz="3100" dirty="0">
              <a:solidFill>
                <a:schemeClr val="tx1"/>
              </a:solidFill>
            </a:endParaRPr>
          </a:p>
        </p:txBody>
      </p:sp>
      <p:sp>
        <p:nvSpPr>
          <p:cNvPr id="11" name="TextBox 10"/>
          <p:cNvSpPr txBox="1"/>
          <p:nvPr/>
        </p:nvSpPr>
        <p:spPr>
          <a:xfrm>
            <a:off x="26126" y="1073289"/>
            <a:ext cx="9065622" cy="5632311"/>
          </a:xfrm>
          <a:prstGeom prst="rect">
            <a:avLst/>
          </a:prstGeom>
          <a:noFill/>
        </p:spPr>
        <p:txBody>
          <a:bodyPr wrap="square" rtlCol="0">
            <a:spAutoFit/>
          </a:bodyPr>
          <a:lstStyle/>
          <a:p>
            <a:pPr algn="just">
              <a:lnSpc>
                <a:spcPct val="150000"/>
              </a:lnSpc>
            </a:pPr>
            <a:r>
              <a:rPr lang="en-US" sz="2400" dirty="0" smtClean="0"/>
              <a:t>Attempt to respond in ways that help you establish mental, physical and emotional balance</a:t>
            </a:r>
          </a:p>
          <a:p>
            <a:pPr algn="just">
              <a:lnSpc>
                <a:spcPct val="150000"/>
              </a:lnSpc>
            </a:pPr>
            <a:r>
              <a:rPr lang="en-US" sz="2400" dirty="0" smtClean="0"/>
              <a:t>Human body’s natural response to stress is called the fight or flight syndrome </a:t>
            </a:r>
            <a:r>
              <a:rPr lang="en-US" sz="1750" dirty="0" smtClean="0"/>
              <a:t>(heart rate and blood pressure, accelerated breathing, muscles tightening etc.)</a:t>
            </a:r>
          </a:p>
          <a:p>
            <a:pPr algn="just">
              <a:lnSpc>
                <a:spcPct val="150000"/>
              </a:lnSpc>
            </a:pPr>
            <a:r>
              <a:rPr lang="en-US" sz="2400" dirty="0" smtClean="0"/>
              <a:t>Ways:</a:t>
            </a:r>
          </a:p>
          <a:p>
            <a:pPr lvl="1" algn="just">
              <a:lnSpc>
                <a:spcPct val="150000"/>
              </a:lnSpc>
              <a:buFont typeface="Arial" pitchFamily="34" charset="0"/>
              <a:buChar char="•"/>
            </a:pPr>
            <a:r>
              <a:rPr lang="en-US" sz="2400" dirty="0" smtClean="0"/>
              <a:t> Take the initiative to set limits and expectations on 	demanding work schedule</a:t>
            </a:r>
          </a:p>
          <a:p>
            <a:pPr lvl="1" algn="just">
              <a:lnSpc>
                <a:spcPct val="150000"/>
              </a:lnSpc>
              <a:buFont typeface="Arial" pitchFamily="34" charset="0"/>
              <a:buChar char="•"/>
            </a:pPr>
            <a:r>
              <a:rPr lang="en-US" sz="2400" dirty="0" smtClean="0"/>
              <a:t> Surrender to change</a:t>
            </a:r>
          </a:p>
          <a:p>
            <a:pPr lvl="1" algn="just">
              <a:lnSpc>
                <a:spcPct val="150000"/>
              </a:lnSpc>
              <a:buFont typeface="Arial" pitchFamily="34" charset="0"/>
              <a:buChar char="•"/>
            </a:pPr>
            <a:r>
              <a:rPr lang="en-US" sz="2400" dirty="0" smtClean="0"/>
              <a:t> Don’t let multitasking make you less productive</a:t>
            </a:r>
          </a:p>
          <a:p>
            <a:pPr lvl="1" algn="just">
              <a:lnSpc>
                <a:spcPct val="150000"/>
              </a:lnSpc>
              <a:buFont typeface="Arial" pitchFamily="34" charset="0"/>
              <a:buChar char="•"/>
            </a:pPr>
            <a:r>
              <a:rPr lang="en-US" sz="2400" dirty="0" smtClean="0"/>
              <a:t> Move on from negative events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Title 1"/>
          <p:cNvSpPr>
            <a:spLocks noGrp="1"/>
          </p:cNvSpPr>
          <p:nvPr>
            <p:ph type="title"/>
          </p:nvPr>
        </p:nvSpPr>
        <p:spPr>
          <a:xfrm>
            <a:off x="609600" y="838200"/>
            <a:ext cx="7848600" cy="533400"/>
          </a:xfrm>
        </p:spPr>
        <p:txBody>
          <a:bodyPr>
            <a:normAutofit fontScale="90000"/>
          </a:bodyPr>
          <a:lstStyle/>
          <a:p>
            <a:pPr algn="ctr"/>
            <a:r>
              <a:rPr lang="en-US" sz="4000" b="1" dirty="0" smtClean="0"/>
              <a:t>Stress Management Strategies</a:t>
            </a:r>
            <a:endParaRPr lang="en-US" sz="3100" dirty="0">
              <a:solidFill>
                <a:schemeClr val="tx1"/>
              </a:solidFill>
            </a:endParaRPr>
          </a:p>
        </p:txBody>
      </p:sp>
      <p:sp>
        <p:nvSpPr>
          <p:cNvPr id="11" name="TextBox 10"/>
          <p:cNvSpPr txBox="1"/>
          <p:nvPr/>
        </p:nvSpPr>
        <p:spPr>
          <a:xfrm>
            <a:off x="483326" y="1439882"/>
            <a:ext cx="8279674" cy="3970318"/>
          </a:xfrm>
          <a:prstGeom prst="rect">
            <a:avLst/>
          </a:prstGeom>
          <a:noFill/>
        </p:spPr>
        <p:txBody>
          <a:bodyPr wrap="square" rtlCol="0">
            <a:spAutoFit/>
          </a:bodyPr>
          <a:lstStyle/>
          <a:p>
            <a:pPr algn="just">
              <a:lnSpc>
                <a:spcPct val="150000"/>
              </a:lnSpc>
            </a:pPr>
            <a:r>
              <a:rPr lang="en-US" sz="2400" dirty="0" smtClean="0"/>
              <a:t>Sleep</a:t>
            </a:r>
          </a:p>
          <a:p>
            <a:pPr algn="just">
              <a:lnSpc>
                <a:spcPct val="150000"/>
              </a:lnSpc>
            </a:pPr>
            <a:r>
              <a:rPr lang="en-US" sz="2400" dirty="0" smtClean="0"/>
              <a:t>Exercise</a:t>
            </a:r>
          </a:p>
          <a:p>
            <a:pPr algn="just">
              <a:lnSpc>
                <a:spcPct val="150000"/>
              </a:lnSpc>
            </a:pPr>
            <a:r>
              <a:rPr lang="en-US" sz="2400" dirty="0" smtClean="0"/>
              <a:t>Deep breathing</a:t>
            </a:r>
          </a:p>
          <a:p>
            <a:pPr algn="just">
              <a:lnSpc>
                <a:spcPct val="150000"/>
              </a:lnSpc>
            </a:pPr>
            <a:r>
              <a:rPr lang="en-US" sz="2400" dirty="0" smtClean="0"/>
              <a:t>Meditation</a:t>
            </a:r>
          </a:p>
          <a:p>
            <a:pPr algn="just">
              <a:lnSpc>
                <a:spcPct val="150000"/>
              </a:lnSpc>
            </a:pPr>
            <a:r>
              <a:rPr lang="en-US" sz="2400" dirty="0" smtClean="0"/>
              <a:t>Laugh and have fun</a:t>
            </a:r>
          </a:p>
          <a:p>
            <a:pPr algn="just">
              <a:lnSpc>
                <a:spcPct val="150000"/>
              </a:lnSpc>
            </a:pPr>
            <a:r>
              <a:rPr lang="en-US" sz="2400" dirty="0" smtClean="0"/>
              <a:t>Solitude (state of being alone)</a:t>
            </a:r>
          </a:p>
          <a:p>
            <a:pPr algn="just">
              <a:lnSpc>
                <a:spcPct val="150000"/>
              </a:lnSpc>
            </a:pPr>
            <a:r>
              <a:rPr lang="en-US" sz="2400" dirty="0" smtClean="0"/>
              <a:t>Resilience (detach/recover quickly from the issue)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11940</TotalTime>
  <Words>1334</Words>
  <Application>Microsoft Office PowerPoint</Application>
  <PresentationFormat>On-screen Show (4:3)</PresentationFormat>
  <Paragraphs>216</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SPECIAL CHALLENGES IN HUMAN RELATIONS</vt:lpstr>
      <vt:lpstr>Part I Responding to Personal Work-related Stress </vt:lpstr>
      <vt:lpstr>Stress</vt:lpstr>
      <vt:lpstr>Elements of Stress</vt:lpstr>
      <vt:lpstr>Major Causes of Stress</vt:lpstr>
      <vt:lpstr>Slide 6</vt:lpstr>
      <vt:lpstr>Symptoms of Stress</vt:lpstr>
      <vt:lpstr>Ways to overcome</vt:lpstr>
      <vt:lpstr>Stress Management Strategies</vt:lpstr>
      <vt:lpstr>Part II Valuing Workforce Diversity</vt:lpstr>
      <vt:lpstr>Diversity; meaning</vt:lpstr>
      <vt:lpstr>Workforce Diversity; concept</vt:lpstr>
      <vt:lpstr>Managing workforce Diversity</vt:lpstr>
      <vt:lpstr>Benefits of managing workforce diversity</vt:lpstr>
      <vt:lpstr>Disadvantages of diversity in workplace</vt:lpstr>
      <vt:lpstr>Considerations to manage diversity</vt:lpstr>
      <vt:lpstr>Valuing diversity</vt:lpstr>
      <vt:lpstr>Cost of not valuing diversity</vt:lpstr>
      <vt:lpstr>The path to valuing diversity</vt:lpstr>
      <vt:lpstr>Part III The Changing Role of Men and Women</vt:lpstr>
      <vt:lpstr>Background</vt:lpstr>
      <vt:lpstr>Concept</vt:lpstr>
      <vt:lpstr>Slide 23</vt:lpstr>
      <vt:lpstr>Challenges to women</vt:lpstr>
      <vt:lpstr>Reasons of the gap ceiling (barriers)</vt:lpstr>
      <vt:lpstr>Challenges to men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“A new approach to management of stress” An article published by Michael Bland in Industrial and commercial training volume 31</dc:title>
  <dc:creator/>
  <cp:lastModifiedBy>Q</cp:lastModifiedBy>
  <cp:revision>1707</cp:revision>
  <dcterms:created xsi:type="dcterms:W3CDTF">2006-08-16T00:00:00Z</dcterms:created>
  <dcterms:modified xsi:type="dcterms:W3CDTF">2018-08-17T02:29:22Z</dcterms:modified>
</cp:coreProperties>
</file>