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3"/>
  </p:notesMasterIdLst>
  <p:handoutMasterIdLst>
    <p:handoutMasterId r:id="rId24"/>
  </p:handoutMasterIdLst>
  <p:sldIdLst>
    <p:sldId id="272" r:id="rId2"/>
    <p:sldId id="351" r:id="rId3"/>
    <p:sldId id="369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70" r:id="rId21"/>
    <p:sldId id="36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95415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3" d="100"/>
          <a:sy n="73" d="100"/>
        </p:scale>
        <p:origin x="-1296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2B9E4-F050-41C7-A714-229A3E523BE3}" type="datetimeFigureOut">
              <a:rPr lang="en-US" smtClean="0"/>
              <a:pPr/>
              <a:t>06/06/2018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Damodar Niraula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95EF6-16FE-4491-ACF0-73656787DE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EB22F-8DA2-4AD7-B149-BD85048E6A36}" type="datetimeFigureOut">
              <a:rPr lang="en-US" smtClean="0"/>
              <a:pPr/>
              <a:t>06/06/2018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Damodar Niraula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0D343-5388-47BC-A169-4DD01AC27A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0D343-5388-47BC-A169-4DD01AC27A6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Damodar Niraula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B0D343-5388-47BC-A169-4DD01AC27A6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B0D343-5388-47BC-A169-4DD01AC27A6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B0D343-5388-47BC-A169-4DD01AC27A6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B0D343-5388-47BC-A169-4DD01AC27A6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B0D343-5388-47BC-A169-4DD01AC27A6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B0D343-5388-47BC-A169-4DD01AC27A6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B0D343-5388-47BC-A169-4DD01AC27A6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B0D343-5388-47BC-A169-4DD01AC27A6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B0D343-5388-47BC-A169-4DD01AC27A6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B0D343-5388-47BC-A169-4DD01AC27A6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B0D343-5388-47BC-A169-4DD01AC27A6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B0D343-5388-47BC-A169-4DD01AC27A6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B0D343-5388-47BC-A169-4DD01AC27A6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B0D343-5388-47BC-A169-4DD01AC27A6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B0D343-5388-47BC-A169-4DD01AC27A6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B0D343-5388-47BC-A169-4DD01AC27A6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B0D343-5388-47BC-A169-4DD01AC27A6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B0D343-5388-47BC-A169-4DD01AC27A6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B0D343-5388-47BC-A169-4DD01AC27A6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B0D343-5388-47BC-A169-4DD01AC27A6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8546-9E57-4AC5-973C-430B23510C47}" type="datetime1">
              <a:rPr lang="en-US" smtClean="0"/>
              <a:pPr/>
              <a:t>06/06/2018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3EAF-EBDA-4B04-87CF-C59B936C48FB}" type="datetime1">
              <a:rPr lang="en-US" smtClean="0"/>
              <a:pPr/>
              <a:t>06/06/2018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2EF56-757A-42D1-AD29-1D88AD658826}" type="datetime1">
              <a:rPr lang="en-US" smtClean="0"/>
              <a:pPr/>
              <a:t>06/06/2018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11AD-3B5C-46EC-93B4-11F41095C68B}" type="datetime1">
              <a:rPr lang="en-US" smtClean="0"/>
              <a:pPr/>
              <a:t>06/06/2018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F33B-ED4C-4402-9ED3-14EF8E3945CC}" type="datetime1">
              <a:rPr lang="en-US" smtClean="0"/>
              <a:pPr/>
              <a:t>06/06/2018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4CC1-C58C-4521-B986-0A973AA3B76F}" type="datetime1">
              <a:rPr lang="en-US" smtClean="0"/>
              <a:pPr/>
              <a:t>06/06/2018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788C-0835-459C-B85D-0B2500F42771}" type="datetime1">
              <a:rPr lang="en-US" smtClean="0"/>
              <a:pPr/>
              <a:t>06/06/2018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606A-397D-41D0-8641-7299052B3DAE}" type="datetime1">
              <a:rPr lang="en-US" smtClean="0"/>
              <a:pPr/>
              <a:t>06/06/2018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CA1E-AE95-4D4B-A410-4E62B8D1AA10}" type="datetime1">
              <a:rPr lang="en-US" smtClean="0"/>
              <a:pPr/>
              <a:t>06/06/2018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EA55-3B4F-4790-ABE7-11674F964731}" type="datetime1">
              <a:rPr lang="en-US" smtClean="0"/>
              <a:pPr/>
              <a:t>06/06/2018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C395-5301-42BC-B01C-E2E3C1216954}" type="datetime1">
              <a:rPr lang="en-US" smtClean="0"/>
              <a:pPr/>
              <a:t>06/06/2018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2CE7CC6-6BBA-4BC2-94AF-98EFE9879920}" type="datetime1">
              <a:rPr lang="en-US" smtClean="0"/>
              <a:pPr/>
              <a:t>06/06/2018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57200"/>
            <a:ext cx="9144000" cy="1219200"/>
          </a:xfrm>
        </p:spPr>
        <p:txBody>
          <a:bodyPr>
            <a:noAutofit/>
          </a:bodyPr>
          <a:lstStyle/>
          <a:p>
            <a:pPr algn="ctr"/>
            <a:r>
              <a:rPr lang="en-US" sz="3500" dirty="0" smtClean="0"/>
              <a:t>First unit test’s questions’ discussion</a:t>
            </a:r>
            <a:endParaRPr lang="en-US" sz="3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4" name="AutoShape 2" descr="data:image/jpeg;base64,/9j/4AAQSkZJRgABAQAAAQABAAD/2wCEAAkGBxQTEhUUEhQUFhQVGBcXFxgVGBkfGBUVGBgYHh0cFhgdHCghHiEnGx4XITMkJikrLi4uGR83ODMsNygtLiwBCgoKDg0OGxAQGywkICQsLy8sLCwsLCwsLCwsLCwsLCwsLCwsLCwsLCwsLCwsLCwsLCwsLCwsLCwsLCwsLCwsLP/AABEIAOUA3AMBEQACEQEDEQH/xAAcAAEAAgMBAQEAAAAAAAAAAAAABQYCBAcBAwj/xABEEAACAQMCAwUGAwQGCgMBAAABAgMABBESIQUTMQYiQVFhBxQycYGRI1LRQlSxwRZTYpKToRUXMzRDcoLS4fCywtMk/8QAGgEBAAIDAQAAAAAAAAAAAAAAAAQFAQIDBv/EADYRAAICAQMDAgQFBAEDBQAAAAABAgMRBBIhEzFBBVEUImFxMlKBkbEjQqHRFcHh8CQzNHKi/9oADAMBAAIRAxEAPwDuNAKAUAoBQCgFAKAUAoBQCgFAeUAFAe0AoBQCgFAKAUAoBQCgFAKAUAoBQCgFAKAUAoBQCgFAKAUB5mgOR+0btvIl7Gls21q2p8E4klxgq2OoCnHzY+VWml0ilW3LyauWDpvAuKpdQRzRnuuoPqp8VPqDkVXWVuEnFmVySFaGRQCgFAKAUAoBQCgFAKAUAoBQCgFAKAUAoBQCgFAKAUAoCudvO0IsrVnG8r9yIebnx+QGT9K76anqzx4MNnEuLdnpIuZqkjkljAkmRdetFfHfJKgOMsMspPWrqF8XhJfY5tE/7Ku03u0/IkbEM5AGeiS+B9A3Q/SuGuo3x3LujMXydwFUh0PayBQCgFAKAUAoBQCgFAKAUAoBQCgFAKAUAoBQCgFAKA8agOOcY4g1/etMIWntIS1tGiYLGRgfxFQ7Nj4t8DAG9WsIKmvGcSfJo+WQPaC5WGNoYLl3Vzo5Tg8yKEBCVd2AZC0nVF7uAK70x3tSlHt/lmGZDs6ktrrtxl4w7yTM7KshQZZIEIydIK984Gaz12rMS7PwYwdO9mfaj3y2Cu2Z4QFfzdf2X+o6+oNVmsp6c8rszeLyi5VFNhQCgFAKAUAoBQCgFAKAUAoBQCgFAKAUAoBQCgFAKAo3tV7Re723IjbE1x3Qc40R57zZ8Py59T5VM0dO+e59kayZRrrgjWVqHc6SwyVSZUc74USRByk8ZOdwQ2Kmq1W2YX8f+YNUsFOv7xppGkkxqc5OBgDAAAA8AAAPpU6MdqUV4NS99hOLmYLDNNqECuVhkUch4kj2MjAdVfG7ZGMbE71Xaqva9yXfz5Nosj7u7bhvERMskLtnM8UCsqKGClkAO24OoY8fAV0jHr07Wvs2YfDO4WN2ssaSRkMjqGUjxBGRVNKLi3FnU2KwBQCgFAKAUAoBQCgFAKAUAoBQCgFAKAUAoBQCgPjd3KxozuwVEBZiegA6mii5PCBw+eea8u47yS3WeO4MkcUBILiKPYso2GVOT13bI8c1cpRrrdaeGvJz8kR2yuIWnKWyssMeyqxfZsDV3H3QgjGPSu+mjJQzLuGyBqSzQ+sFw6HUjMrYIypIOCMEZHgRWrimsMyWc8Osl4d7zJJK9zLqVFYhcSr8TY3LKD1JO+B0zUXfa7di/CjZJYLH7Ie0pRvcpiQr96DVtuckqM+BHeH1qNrqE11I/qZizrdVZue0AoBQCgFAKAUAoBQCgFAKAxLAUCWex4HHmKGcM9LjzFBhnnMHmPuKxkbWOYPMfemRhjmDzH3FMjaxzB5j7imRtYVwehFZMNNdznHtQ4s8rpYQK7k6ZLjl4yIs/CSdlz13IHw+dWGjrUV1ZfoaSfgrnH5be2SN7NyrK7/gNGHEcgPdZkmbXE+AO8oIJzXatucmrMffJtteOEyiyMzMWOWZiSSdySTkk/Wp2+EV3RhVTf8AazHlnyP2NY69WfxI2+Hs/Kz6S2rrjUjrkAjUrDIPQjI6etHqKl/cjConLsmb/A5EjdzKrA6CIn0axFJkYYxkgNtn5Eg1xuug18sl9Tdaa38rPrxrics0kUgD64URVlI/Ecoch3xsDnoPAYG9aVXaeMWnJcmz0eofaDOw9nO3EUkSi6zbzBQWEqlVfw1Rk9QcZ9KqL9kJcSWDeGkvkuIkt/Syy/eYf7wrh1Ie5v8AA6j8jH9K7L95h/vCnVh7j4LUfkZ4e1tl+8xf3qz1Ie4+B1H5GY/0wsv3mP7n9KdSHuZ+A1H5GP6YWX7zH9z+lOrD3HwGo/Iwe2Fl+8x/c/pWHZD3HwGp/Izd4XxmC41ciRX041Yztnp1raM1LscbaLKuJrBIVschQCgFAKAoXtU4a5jS4Vm0xd1lBPRmGG29dvkaj3xeMouPSLYKbrku5QOCTsLmE6m/2qeJ/MPWo0G9yLvVQj0ZceCwXFjHdXbo01yzq8iMWEYwIwx7qg507YBx4jNdWlKTK+FsqKVJRXOCF4VwzmBnkE4hCSuroAf9kpYhsnAOMfWucI57ky+7ZiMcbsrj7m4vBIuQ85abSvLwoaIuTJ0BAPd2wd/Ot1BYycXqZdRV4WefHsY8R4GI7dpiJ0YSLGFdkO5GcnT08sVrKKUcmadQ53KHGMZ7Ff1HzP3rlksdqNS54pIgaON2VWxr0nBbG4BI3wPKvSel6RKvfLuzy/rGoU7enHsj62zzohmkQyw3BMUokLfi4w2lm6g7BgwPh8xU+x1pYzhrkqYRlOSS8mxK5Y5JY4AA1MWIUdBqPXA2ryV1sp2OR7nT0RqrUcGFccs7YR6Gwc+WD9jWUzWa+Vl2vbOK4vmifWe+q5abfvDViJAhwo38hUhxTkU0LJ1Ubo4/Yrr2CM0zJlUh191iSWCEDGvAALHb0rlhZeCwV0oxipcuRu2dlAYZJuUx5So/dmOxZwArfh4Bxk4zW0YrGThbdapqvK5+hJXNjFPfvGyuTrAOqY6ipUOSo0EAKD0JHgK2cVKeDhCyynTqUWv2+pqcJsbSTl645cyyctVV28DvqfTjZd8DzrEYQfc63XamGcNcLJ8mtrZgrRwsMqzsHnIAxKYwFOnfJHj0z1rDUPY26l6eJSXjsvdZNm8sbSMrqhyDA0hK3DkcwMVCqerd4AbedZ2QXdHKFuomm0+zx2IvtVZRwziOJCo5cbEFix1MoJznpitLIqLwiZorJ2V7pPyyLhgZyAiliSFGB1J6CuaWSVKSistnk0LIxVlZWBwVI3B8sUxjgxGcZLcnwdn7D8FNrbKrDEjnW/oSNh9Bip9UNkTyWv1PXtcl2XCLFXUhCgFAKAUB8bq3WRGRxlWBBB8QaNZWDaM3B7l3Rw/jfDnsrrT+Rg8bfmXOVJ+2D8qr5x2SPX6e5aqj9MMws+OzRTPKhwZHZnXwbJY4JxnGSawrGnk2s0lc4KD8djGx41Mi8sSNyisilf2RzAQTjbJ32rCm8YM2aSuUt+OeP8HxTicohaDUOU2MrgdQc5BxnOfGsb3jBs9PB2KzHJ8/fX5bRlsqzhzncllGAc9en8KbuMG/Rgp78c4NS4l0qT9vnXfSUda1ROWrvVFTkaPB0DTprCuM6ijPoEmN9Gs7Anpv1869fNKFe2J4eUnKWX3JqctzGSP3iMMSDavqxGxIICDOGHlsD/GqX1G7EFBYb9y69JoTk7p9kfT/AERcfu8/+G/6VSdOXsX/AMVT+ZfubcXZe8bGLeTfzAH8TWelP2NHr9Ov70RU8JUsrgqynDAjcHyNa4aeGSFKM47k+CaW3v8Amc9Ypw7YOpUO4GMbDw2Fb4szkhuek2dNyWPY0JobgakZJxrbUy6HAZvMjG9a4kd4zo4kmuOx8bi5mgR425iqwBaNgRkZBzpPqBv6V109UrJ9POMnK+2pR62N2PY1B2ifmGUM4kPVgQCen+Ww2q1fo92c7kVb9X023ZseD78F448b6oWKMB4hTscZ2IPkKh6nRW6Zbs8EunVUa3NbXJlJcswUE7KGUY8mYsQfPvE1XuRZRrjHsu//AEE90ziNWO0S6UwMELknr8zRttCNcY5aXfuZX148z65DqbCgnzCgAZ+gFZlJtmKqo1R2xXBMdmZIAyCWOUOXPLlXJQyEEJrTpsSDt9a614IetVrTcWseUWPgdh71fDmaWW1H4rhQOfc7DUcdeg/uetdYx3S+xX3W9DT4jxu7L2R0kVJKM9oBQCgFAKAUBT/aPwLn25lQfiQgkf2k/aH8x8q4Xw3LJZemal1W7X2ZyLNQfJ6vubBs35fNKkRk4DHYMf7Pn9K2w+5zVsHLanya9anUUMYI3iU2TjwXr869N6TptkOo+7PLesarfPpLsizWXD57e1zJDBJAZlYFjncxg641LBJRoLDBzhs1Iutrcm8tPBUwhKTUV5LZ7OeGc25kutGmJNSxLuQpJGy58FXb648KoIylZNzkXmvcKKI0R7+TpldilPDQFA4kypKksq817eW4XU2MuqQNKmrAxtkDPpXCWNyft/otq92xxi8KST//AFguvCQ/JTmNqcqGY4A3bfAA8BnH0rquxW24U2kbeK2OZUfaF2c95h5kYzLEDgfnQ9V+fiP/ADXKxPiUe6LH07UquTrn+GRx3gtlGZ9Eo640as6SSwHeVe+532QYyepA3q9r1XVp3L9SJrNO6LXHx4Nvtxwr3S7IDbHGM8tSTgZIjTGlPAbbkGt68amlxkcqbZU2Ka8GtFIGAI8a8pfU6p7We2oujdWpoyrkdjf4PZmR9ojMEGpkVsMy9O7jfbY7VtFZZw1FihDvj6lhj4hy7RmVzJGr8u2jkUc6GfG5yNjhSfPfHSpGcR/grOlvuSffGZNdmjoPY7gotbZUI77d+Q+bnrv6dPpXeuO2OCn1t/Wtcl27L7E5XQiCgFAKAUAoBQGLDOx6Gn0C9zj/AGhsBw++DhA0L5dVYAgo2zpv5Z2+lQprpyyeo0tnxencc8ow46TcFFLa5lB5ISM/iwNhlZmzpUAZB2G9J/MY0zVLb8ec90ytSxlWKnGQcHBBGR5EbGuDWC1jLcsnxnk0qT/7mu+mp6tqiiPqr1TVKbPeyNo0lwCI+aV1NoIOGODsGwQrYyV1bEqBXrbWoV7ex4hyc5OT8krHHb60ijnmS1Mil4pgR7uQAGLav2y2s5XAGreqjW3cKMsZflFr6bRLErorOOx3Gwto441SIARgDSF6YqKsJcECyUpSbl3NihzFZMlc4l2Y5uv8QjW8r9P6yDlY+mxrm68vJLhqtqxjwl+zyWCCPSoXyAH2rdLCIs3ubZnWTAoDjPtLsBBdiS3JSQjmgqR3JM76fLPWs6e5U3Yf4Zdy4hVLVaR57x7EZccQedXMcyw2fLVZucp0rM64bcAtLISGYN1APhje6jGMO6zLxj2KRkJLbNbTvA5Bxp3GcHUoZSMjOCpBqH6jp+vUroLlFv6Rq+nPpS7M2DXm2ep5LLHwdTIyRMOYIYWgIkAaSZsElTnY/EMbdKkKK8FXLUS2KU1xl548Fu7LD3uZjOFlW10IjkDJmHxvqHXfH2FdoPe+fBV6v+hBbOHL+PCLyK7lUe0AoBQCgFAKAUAoCA7a8E96tmUD8RO9H/zDwz6jauVsdyJmh1DptT8Puc14DcGWJ7VzJ3MuiRkK82nOqEk+BO+PRqjV8/Ky+1UFCSuj57v2+pHcZQNKwiiCBEGpE7wj0jvamHUg5yfp4VpJZfCJOnbjD55ZyVziUmSFHhv9av8A0ihRg7H3ZR+tahuaqXZFkXhMlpapLzI1kcFl5U+mbwA0FCVkTcZUjI3walTujKTz2X04KeutzkorybPDeHzrJHPMcMfxFaZXYzEYzlUBbfzI+9edslKdm7sj06lVCjow59+UsfuW7gPE8YS3kMepiFjcc231EnZGXEke+dmxjyraM8divvo4zJZ+q4f+n+hduJ8QjgiaWVtKL1Pn6AeJPlXdvassra6pWzUY9zlvF+291csVtw0aeUYJkx5sRnH0qHK6UniJ6Gn02ilZteWVyTik+okzTauh/EcEenXauTlJeSwjp6XHCSwS3A+1d6rhInaYnojgvn/7fXNbwtnn3Iuo0OmcW5cfU6j2d4+twGUjRPGdMsZO6sOuD4jOd6mQnu48nndRpnVyuYvszQ4/2ieNzFGmgnIDuNRY4/4MKnU/zOF9axKeODejTRktzf6f7ZS+O8BnlAdI1BRWLIZENw5Jyzuo2znwB2GKjzhKRcaTU1VZjJ9/OOPsVOy4g0BKHBhkcMytGjlZQCAUD7K3hk7CrjRWq+G1/ij/AAVvqmlVU+pH8Miw9reEJOHFnGZZopAZZAG1AcrLrLK50yvrwQI+gBGNqk6ee14sfD8f9ir7PgrHCXWXAZ1TPVmzjONs4BIB86pNdpejbjwz1ui1nVozjLXdFqveHm2SFlQGUx6UeMgiSWRm3XHUom2fN18q4OLikc4XdaUk3xn9kv8AZ07stwcWtskQxkbuR4uev6fIVKhHbHBQ6u93WufjwS9bkYUAoBQCgFAKAUAoDw0Byzt5wZre6juIBtK4IA8JgRt/1fr51Euhtkmj0Xp2ojdS6pvsv8EfxjiMLQMioYgx1osWB+KMq6XHmA3eB8j6VpKS2nWim1WKTefv7eGirxhQ6uQ2V3BRtLjyKt5g7jO3nUrQ62VL2t/Kzf1LQrUQ3L8SJ3s7YR3t1BGvMKKC8xZQodgT3uWpKg6SqFhjOc4qbq7m/wCmnw/4KPT1uiErZLD7L7nbAgHTwqKsIgt+5rNw2IyCXlpzFzh8DUAeu9Ywu5v1Z4254OU+0bjbT3DRKfw4e6B4M/ix+XT6God88vB6X0vTKurf5ZaOy3amzXlW0McgLYXJUbt5sc53Nd67I8JFdrNFqHutm+Cz8QtrZmRZkhLSEhA6qSxAycZHkM11aj5K6uy5LMW8L6kFx3tRbWWqKKMc5VGFVMKCRtlsY6VznZGHBN02jv1WJSfy/c5lw7i0kVwLgHL6y7f2tRywPz3/AMqiQsalk9FbpoTp6X04OyXXDEueXKHZAygkxYVpFOCA0gGrSN9gR1qc4qXJ5KNkqW44/f8A0bNlwW3iIMcMasM94KNW/XLdTmsqKTyaTvsmsNnMPajwMRz8wDuTgk7bCQdcfMb/AHrl1HRarEXegktVp5Uz8diN7HcTudMykySpbImiCJE16myimNtJ0YBbLDfvetXdnTsjGa8+SgtrlVNwfgguO2KWs+IhIIsKG1HUFl0gvGJMAOV8x6+VZtr+KoafdHbQ6l6e5S8PuXn2a8NM8olc5itxpjHhrYltvlkn6jyqgqhLd83gufVL4RhivvLlnValHnxQCgFAKAUAoBQCgFAKAj+PcMW5gkib9obH8reBHyOK1nHcsHbT3OqxTRwi7tmjkaNxh0YqR6g/z/nVa01Lk9pXOM4qa7M2U4dIEZ3AjXcAyDBZh+zGMZJ9Rt61tseDk9RDckuft4Og+ye1jEMkgIMpfS3mqjoPr1qXQuMvuUXrE5OxR8F9ruU55WGD8+iNpZtOe/JJjJ/MzYyfqarsZke3UlXVleEdA4p2XW3ubAwRMQHxIy5ySMEMx8OjfwqS60pRwiir1rtqtVj8cEz2kl//AL+HrnfXKceOOUw6eXrW8386IumX/p7X9F/JRfaX/v7/APIn02NR9R+MufSf/jr7sq1cC0O29hGJsLfJz3cfQE4H22qxq/AjxuvWNRL7k/XQiEJ2w4XFcWziVtAQF1f8jKDv8vSudkU48krRXzqtTj5ODzEowlTOpSCRlgGA8GwQceY8q7+maja+lPsy39X0e+Kuj38l94pHLxC1AhWBLfRHmeRio1RamblwAERDORk4JHmMVPraosxLOfY84+TH2L9oB37RzgnMkWfHbvL8+h+/lTX0Y+eK+5lTb7nWarMmRWQKAUAoBQCgFAKAUAoDR43xRLaCSaT4Y1LfM+AHqTgfWt64OclFGG8I4fFFc3Rku51cxsxZ3UHuAju4BAymwGRnGDnFb+o6auGHF8ruXPpWskk6n+hPwzQTgSzF2eIhXlJbAVSNBKDJGoalJHRgD41WrbPn2JrV1T2wwk/H378/Qy7J8eKXiyENy5AsErkbM2cI7kDGrGkfesVzal9BrNKpUbU/mXOP5OuZqbk80YGddWjUNWM6cjOPPHXHSsZM7XjPg4d2itWtbyQAYKycxPUE6lx/D6VAmnGR6/SzV+mX2wztVjeLNEskZBDqGX6jxqenlZPJzhsm4S8HM+HJdnisL3SSatbDOk6AoRwNJ6aehqKt7syy+slp46Nxqa7fqTHaXsdLdXpk1BISq6mzlthuFX9a3nVunnwRtJ6jGjT7FzIofHo4veGS2GY1IRf7TAYJ9ctmo01HdiJd6WU+ipW9+52bgluttbwQswBCqu5+J8ZOPrmp0flikeSvk7bZTXuSma3OBQ/arxTTEkC9ZTqb/kXw+px9qjaiXGC59Ho3WOx+DnkdrGYdZk/EMgQJ4aSMlnPgPlUZLalJPkvJzk57MfLg1bOfll7Nnc28j6mSAAvO691EDHoCcb79BXp9PPrVq3+5cZZ5HW0Km3C7Pkm+0VjNCIbvFtbTwKhWCNizGNGChmbozAkKQN8HrW9M4yzW8tPyRXwdd7P8XS6gjnj6ONxnJVvFT6g7VVW1uEtrNk8klWhkUAoBQCgFAKAUAoDw1gHJPajxw3FzHZRYKRsDKC2lXkONKF+i7bb/ALTDyq10dahB2P8AQ0b8EV2k41DHai3t3uO+WBgkb/dShHdIPfzuRjOk4O1b16eVkm54+/uZjNwkmiL4BxIK4ZxqjbKSp+ZD1H8CPkKoNTR8Pc4vsetqs+L0+5P5l/KLZd8FMiTKr814lDxxRZSCOJ91ZWxhm0748z1NaOGURq9TtksrCfDb5bZv2XbvmQorTCCRRh2aIyBxjYphhg48CDvWyuTRxu9McJuSWUfXhdxKZwttG+oEGRpD+I4xkG4kwQi77RL3unw71mLeeDndCChmx/ZLt+n+ya7cdl/e0Dx4E6DbPR1/KT/mK2tq3rgj6DW/DyxLsyl9mO1ctgTBNGxjBOVOzxk9dOeozvj7GuELZV/LIttXoYapdSt8luT2jWhBJ5oPkU3PyI2rsr4Fa/SdQngqnabt5JcAxwgxRnYnPfceW3QHyFcp3uSwiy0npcKfns5f+CR7AdkHDrcXClQu8aMNycbMR4Y8BW1NOHmRw9S9Qi10q392bvbu35rhZ+ZAqsOTODqhJIH+1UYKHOQG/wA/CtrVuZG0E+msxxLPdef0NG243dWIC3cjMo3QGPXzVA6JNqAHh8QyPWtVOUPxHeemp1T/AKKx7/T9Ct8T4sLy7Ek/4cZGkeIjXSdJOMZ725rlKW+XJY00PTU4r5fn6kbdToIQuFLxu+XUfFH4ZPj3s49KQg7GoLvk6Sk627W/lx2+pW1uWDh1JDAhlI6qQcjHy2r2NVMYVqB42+6V1jm/Jc+FX1qQk9w1u7O0j3CSjU6kt8FtbgaV17MXqLOFibjFfb/uaZPp7Je0ot5zbyHEU5GnJ+GXoMn+0ML8wKa6jfHeu6MRZ24Gqc6HtAKAUAoBQCgFAKwCB7acfFlavLsXPdjB/akPT6DqfQV3oqds9phvBx/gFnKALmSTlpO/enJYae8dTahlNWo7pIuDgY8atrZR/AlnBzx5K/xjiDzytJK/MY7a9IXWF2BIAHUVJqgoRSXBg+VlPpb0OxqF6jpVdW2u6LL0zV9G3D7MvPCZGuYFtzKY+Rqfq2HgJzIMDqy9R6EivMwzJbe2C+viqbOtjO7/AA/Bq8UnUsiJySFYMssSYPLzsJUx1Xrv5HzrEsZSOlUZKMpSzz4fv9Ds3CLBIYgqHVnLFjjLsxyWJHmTU2Kwjy11kpyy/wBvY3a2ORHcW4Hb3I/GiViOh6MPkwwa1lBS7nenU21fglgrsns8s8nvSD019MnbqK5dCBOj6tqMeP2JXhHZOzhw0cSs3UOx1H5gnp9K2jVBdkRrtdfZxKX6E/iupDPnNErKVYAqRgg9CPWjWTMW4vKObe0yJYYbWBckKXIzuQgwAM+Q1Af9IqJqOEki+9IbnZOZWUnkSOMXEIlidDytWzqnnGw7wGNwGyNq5JtLlFg4wlN9OW1p8+xXeOXxcgbZwoOOpCjA1eZx1NXXpNG59Vr7FV6tfsiqYv7kTV+efzwfSBlDAupZQe8oOCw8QGxt861lnHAL/wAc7PvJApcqbpVAt7e00toQPjfSCxGMNzGbYkVX12qM8f2vu2btHQ+wfaD3u2BfaeI8uZTswdfEjqM9fnkeFV+pq6cuOz7GyZZK4GT2gFAKAUAoBQHhrAOPdoeIrxLiBQgva24dE3YK02N2OkhmGRjCd7Az0zVtVB01ZX4maPlkN28kwsKLPzEBmWNcqWWIMoGtkOGBI2DjUMHJJzXbSLLbaMMp9TTUUBM8GvmUqynvxkEev/jwNeY9T03Rs3x7M9V6bqFqKXXPui4HhrzZFiiRwPGHYliM74ZJJGz8LZ7owMY61C2uX4TZXxq/99tyT4LH2J44YZWsJ3DFDpifwPjo3/yNdKp4e1kHX6XfH4iCxnui/V3KcUBU+NAGWfqe9Yjbz5zbH6VpLBOo42/qSnZFh7nABjuoFOPArsR9CK2h2I+oX9RkzWxxIntDx2K0jLyHc50IPic+QH8/CtJzUVlkjTaWd89sUciveKTXc/MkQSDIUIchVDsAFUjGDnbPnUJzc3k9RXRXp69ilhmHFLjlLHIkjgmN00OAWijBKkK/QgnVg4BxXWut2TUY+TjvUYSlYlhc5XllMd8kk+NevqqVcFBeDyd1rtm5vyY11OYoC4+zy5iBeNuVEzgq8zSlCYGK6gq/CXXGQcjGo9TUDVxlw1+31Nos2uE9pILPieuF2NtIqpOxZm1OclpAW7xAbG5x+1WJ0Tso+ZcrsE+TtsbggEHIIBBHQg+VU7WDoZ1gCgFAKAUAoCn+0rtF7tbctGAmuMxoSfgB2Zz5AA9fM1K0lO+eccIw2UaXjMVvZmFUguIEASOQMc80EMWmgLIc6hs6nOMb+FTFU7LMvKZpkoV3cGR2dviY5PX+ZJOBtuSasox2rajTufLNZMigPpDNpOfv8q4amjrVuBI02odFimix2HaMRxmPquoOoIyA+CpDDoylSQR54Irzi9N1KWEi/t1ujnJS3NM0F4iqkFWKkHIKg90jpj5VqvTNT4iv3JD9U0jW1v8AwXuP2uEKAYlL4GTqIBPnjFSlo9T+VfuUkq9I5PE3j7GDe1t/CKMfVv0rD0ep/Kv3NlDRLvN/sVi87WSSM55hUPJzSFGO+AADnrsAMb+FcX6dqnzj/JYQ1Wgikn4WOxJcJ9ok0CMq6G1MXLOrZ1McnoQN63jodWl2X7nC6fp9sk9zNxfavceKwn/ob/urdaHVPwjg1oF/dIgeI8Zku5DLIck7AYwFHko8qrdTXOE9sy+0HRVP9Lsb1hxGa1IjkVuUxDNG69Rn4oydww6gg4ziuam49zN1Fd63RfK8ld7QXvMkIGyjAA/KqjCr9B/nmr/0vT97n+hReqX4SoX6/civ/dquG15ZSimQKy+ADQFzv+L272UVta2sXvMw/FMaFigBOys2+o4yd8KPGoUa5qxznLhGzfB0L2dcTlVTZXY0zwKpTcHmQH4SCOuOn2qv1cI53w7P+TaJdqiGwoBQCgFYBhPKEUsxwqgkk+AHU1lLLwD85dsOPm9unm30DuxjyjB2+p6n516HTVdKCX7nJvLLAsNiLGIoY/f2tnxqHdOHOvJI0iTTqC532qNutdrz+HJtxgx4Dwq0bh7JJLCLu4DvFqI1Ly86FB6LqIbIO5z6Vm2yzrZintRhYwRNrxJV4XJHpi5jTqoJVeZy2TU2536jGfWurg3en4wYfYlLROH8ltOef/o4kklOWJiN8Z35uTj7Vzl1t303GeCwcBfhiw2kjNDzYokjdcL3nmxktnxUht/DJqPZ13KSWcZM8Fe7Hw8PazkS5kiSadmVNedUQVe4dXh3t8nrXe/rdVbVwjCxjk+3YprAx2q3IRZhJNI7Ngg6c4SQflKkEeqetY1HWzJx7cCLXkdkriNbOLV7toNxIbpZdGoQlRp+LvEjqNNLlJ2Y57LBmPBp9lrC2lihaQxAR3TmcSuqt7sY105GxbvADA8Sa2vlZGTS8rj7mMIqUuNTY6ZOMeWdsfSp0c45NDCsmTOGPUQP/cVH1NyprcmSNLQ7rVFFisHjQgSR8xMYIDMpA81IPX57V46Vm+e+Xk9n0XGtQreMEz2r4zE0K6CravgyoDwRLssJIO/eBOfLHnUqqvrzUUVkVLTRlOfGP8v3IXsne2aJde+rr5ixopHxqGLh2j9R3T9K9HbVOKiqvB5uVjnJyfksnC+L20d5xBo549LxQLC5cRatKIGCuFOkjG+B4VHnXOVcE0+/Pk1XchuzvaSK2F4zks8jxGPQ+WcrIzH8Ur06ZOMnNd7qZT2pducmEzZ7M9p7JLm5urrTG0zBEjRQ2mN93OPIgAEjfc7VpfRbtUI+PJlNEfZz23ut9bJcW66po2heVsa4UbOA+Cc4A2x/Guj374SafbkIh+D8aWETKQHSZQjaXKNgMG7rgZAPQjG4OK7WVb8POMGOxsxdrJEuYbhNCe7qscUanurCBjRucnIJyT4n0FaPTx6bj7mcn6F4PxFLiGOeI5SRQy/I+B9R0qhnBwk4s6G7WoFAKAUBHce4Qt1C8DvIiPgMYyAxGc4yQdj0Nb1zcJbkCof6o7L+suf78f8A+dS/+Qt+hrsRlH7JbEHdrhvQuo/+KA0/5C36DYj6/wCqmw8pv8U/pWPj7voNqMk9lfDx+zKfnK38qfH2/QbUZf6reH/1cn+K/wCtY+OuG1Ga+zDhw/4Tn5yyfyasfG3e42o9Psy4d/Ut/iyf91PjbvcYRzPtF2YW1uTE+yEgq5zvGT8R88b5+VQrNdqIyxuPSaXT6W6nfsy14JabsRHHbySHBdCVdn1rGg0ggxbZkzkAHpk9K3esvUc7iJGFErUlDh+P/OxUxaJ+UVG/5HUfmLj/AI3TfkQ91T8orHx+o/MzP/Hab8iPfdk/KKfH6j87Mr0/TfkRkkSr0AFcrdTbYsTlk61aaqp5hHBtXVo8WnmKV1qHXON0PQjFcmmjeu2M87X24Z0zsF2UjFuJbiNHeXDAOAdKeGx8T1+oqdp04co816pqurZsXZFm/o7afu0H+Gv6VJ61nuVWDJOAWo6W8H+Gn6Vh2TfdmcGf+hLb93g/w0/Ssb5e5jB9IuGQr8MUS/JFH8qb5e5kz9xi/q4/7q/pTdL3Bktsg6Io+QFY3P3MYMuQv5V+wpul7mcGarjp/lWAe0AoBQCgFAKAUAoBQCgFAeUBW+3XAPeoDp/2sfeT123X6/xArldDcid6fquhZz2fc5hw+3nvGEfMAEaKp1tpCxqxxqHjgn59KixUp8HobZU6Zb8d/wCT59ouGpbyCNJOYcHWTthwSCunGRjY5Oc5rWcFF4N9JfK6LlJY9iLrmTDysgmOB8MSTJZgWXBWE5VplyM6GOx21DAPUDzrpXDPJB1WocHtiuPf2JzglrLe3bQyqRCkglcOuGRN9EQ/KpGO76GusE5Sw/BC1E69PSpxfzNY/wBs6uq42HQVLPOZyZUAoBQCgFAKAUAoBQCgFAKAUAoBQCgFAKAUAoBQHMu1vCBa3i3IwsMmdeQSNR2dMAH41yR4ZB3qLZDbLcX2j1HXodL/ABLsVjiPFgdcdurBHwpeQl55B5FyTgdO6K4ynl/KWNGn24na+V48EVNCyMVdSrDqGGCPpXNrBNU1JZi8mFYD+pbLIpygzq4iQF+TMupC3QC3l6qS+nun1qTHGCot3b2vPuvb6o6F2S4O0ERaXeeZuZKf7R6KPQDapFcdqyyl1d/UklHsuET1dCIKAUAoBQCgFAKAUAoBQCgFAKAUAoBQCgFAKAUAoDR4zwxLiF4pOjD7EdCPUHetZR3LDOtNsqrFOJwu5tWgmMcinXG2CASCT4FT9iKr2nGWGexjZG2rdHsyU7RQPnm3bAXEqqVjQD4RtqkboOjbDcnyreyPl9yPpZp/JSvlXdv/AKHz7P2s6SxyplFIciQqGjwqse+M4AyPHB6GsVxlnKM6u2pwcJcv27MuPZWyE8qHlhEjPPmUElWupF2AB6aV7xHgWFSYRy84KjV2OuL5y3wv/qjoFdynPaAUAoBQCgFAKAUAoBQCgFAKAUAoBQCgFAKAUAoBQHhoCie0vgOpRdRqC0eBIuPjTPUjxx/DPlUe+GfmLj0vVbX0ZPh/4ZRbe5Lc2Tl2xGMFHwNC9fwlLZG/lvmo6lnLLmdUYbY5a+3n7mPZ65mimj5OWMpxy892QbjDjxHU/IGlbknwNVCqdbc/Hk7NwLhgt4VTOW+KRvzyNuzfU5qfFYR5O+12T3ElWTkKAUAoBQCgFAKAUAoBQCgFAKAUAoBQCgFAKAUAoBQCgMJEDAgjIOxHmKw+Qm08o4f2u4EbS4aPqjd6M/2SenzHT7VAshtkew0Op69X17MufYCxNxK17KiqQBHHpXAOBhn+fh9670rL3MqfUrFVFUQefL/0X+pJSntAKAUAoBQCgFAKAUAoBQCgFAKAUAoBQCgFAKAUAoBQCgFAQXa7s+LyHRkK4KlXIzp3Gr7rkfatJwUlgl6PVy089y7EpYWixRpGgwqKFA9AK2SwsEeyx2Scn5NmsmgoBQCgFAKAUAoBQCgFAKAUAoBQCgFAKAUAoBQCgFAKAUAoDygFAe0AoBQCgFAKAUAoBQCgFAKAUAoBQCgFAKAUAoBQCgFAKAUAoBQCgFAKAUAoBQCgFAKAUAoBQCgF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0" y="2782389"/>
            <a:ext cx="9144000" cy="76200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3275409" y="4114403"/>
            <a:ext cx="2591594" cy="1588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/>
        </p:nvSpPr>
        <p:spPr>
          <a:xfrm>
            <a:off x="2272937" y="5715000"/>
            <a:ext cx="4572000" cy="533400"/>
          </a:xfrm>
          <a:prstGeom prst="rect">
            <a:avLst/>
          </a:prstGeom>
        </p:spPr>
        <p:txBody>
          <a:bodyPr vert="horz" lIns="0" rIns="18288">
            <a:noAutofit/>
          </a:bodyPr>
          <a:lstStyle/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400" dirty="0" err="1" smtClean="0"/>
              <a:t>Damodar</a:t>
            </a:r>
            <a:r>
              <a:rPr lang="en-US" sz="2400" dirty="0" smtClean="0"/>
              <a:t> Niraula</a:t>
            </a:r>
          </a:p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400" dirty="0" smtClean="0"/>
              <a:t>7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June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2018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0" y="5397137"/>
            <a:ext cx="9144000" cy="76200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1995537"/>
            <a:ext cx="8915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 smtClean="0"/>
              <a:t>8. </a:t>
            </a:r>
            <a:r>
              <a:rPr lang="en-US" sz="2400" dirty="0" smtClean="0"/>
              <a:t>Transactional leaders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Concern to make tomorrow </a:t>
            </a:r>
            <a:r>
              <a:rPr lang="en-US" sz="2400" dirty="0" smtClean="0"/>
              <a:t>better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Treat </a:t>
            </a:r>
            <a:r>
              <a:rPr lang="en-US" sz="2400" dirty="0" smtClean="0"/>
              <a:t>members </a:t>
            </a:r>
            <a:r>
              <a:rPr lang="en-US" sz="2400" dirty="0" smtClean="0"/>
              <a:t>humanly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Lead </a:t>
            </a:r>
            <a:r>
              <a:rPr lang="en-US" sz="2400" dirty="0" smtClean="0"/>
              <a:t>followers by </a:t>
            </a:r>
            <a:r>
              <a:rPr lang="en-US" sz="2400" dirty="0" smtClean="0"/>
              <a:t>inspiration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Try </a:t>
            </a:r>
            <a:r>
              <a:rPr lang="en-US" sz="2400" dirty="0" smtClean="0"/>
              <a:t>to ensure effectiveness and efficiency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1995537"/>
            <a:ext cx="8915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 smtClean="0"/>
              <a:t>9</a:t>
            </a:r>
            <a:r>
              <a:rPr lang="en-US" sz="2400" dirty="0" smtClean="0"/>
              <a:t>. </a:t>
            </a:r>
            <a:r>
              <a:rPr lang="en-US" sz="2400" dirty="0" smtClean="0"/>
              <a:t>Transactional leadership is useful when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Resources are </a:t>
            </a:r>
            <a:r>
              <a:rPr lang="en-US" sz="2400" dirty="0" smtClean="0"/>
              <a:t>unlimited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Time </a:t>
            </a:r>
            <a:r>
              <a:rPr lang="en-US" sz="2400" dirty="0" smtClean="0"/>
              <a:t>is </a:t>
            </a:r>
            <a:r>
              <a:rPr lang="en-US" sz="2400" dirty="0" smtClean="0"/>
              <a:t>limited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Project </a:t>
            </a:r>
            <a:r>
              <a:rPr lang="en-US" sz="2400" dirty="0" smtClean="0"/>
              <a:t>needs to be carried out in a dynamic </a:t>
            </a:r>
            <a:r>
              <a:rPr lang="en-US" sz="2400" dirty="0" smtClean="0"/>
              <a:t>way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The </a:t>
            </a:r>
            <a:r>
              <a:rPr lang="en-US" sz="2400" dirty="0" smtClean="0"/>
              <a:t>issue is not urgent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1919337"/>
            <a:ext cx="8915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 smtClean="0"/>
              <a:t>10. </a:t>
            </a:r>
            <a:r>
              <a:rPr lang="en-US" sz="2400" dirty="0" smtClean="0"/>
              <a:t>Transformational leaders work for </a:t>
            </a:r>
            <a:endParaRPr lang="en-US" sz="2400" dirty="0" smtClean="0"/>
          </a:p>
          <a:p>
            <a:pPr marL="514350" lvl="0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Cultural change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Status quo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Change </a:t>
            </a:r>
            <a:r>
              <a:rPr lang="en-US" sz="2400" dirty="0" smtClean="0"/>
              <a:t>of followers’ </a:t>
            </a:r>
            <a:r>
              <a:rPr lang="en-US" sz="2400" dirty="0" smtClean="0"/>
              <a:t>need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Maintaining </a:t>
            </a:r>
            <a:r>
              <a:rPr lang="en-US" sz="2400" dirty="0" smtClean="0"/>
              <a:t>organizational structure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914400"/>
            <a:ext cx="8915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400" dirty="0" smtClean="0"/>
              <a:t>11. </a:t>
            </a:r>
            <a:r>
              <a:rPr lang="en-US" sz="2400" dirty="0" smtClean="0"/>
              <a:t>One can define leadership as the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Ability of influencing a person toward the achievement of his/her personal </a:t>
            </a:r>
            <a:r>
              <a:rPr lang="en-US" sz="2400" dirty="0" smtClean="0"/>
              <a:t>goal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Process </a:t>
            </a:r>
            <a:r>
              <a:rPr lang="en-US" sz="2400" dirty="0" smtClean="0"/>
              <a:t>of influencing people and providing them environment to achieve their personal </a:t>
            </a:r>
            <a:r>
              <a:rPr lang="en-US" sz="2400" dirty="0" smtClean="0"/>
              <a:t>goal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Process </a:t>
            </a:r>
            <a:r>
              <a:rPr lang="en-US" sz="2400" dirty="0" smtClean="0"/>
              <a:t>through which leaders influence the values, behavior and attitudes of </a:t>
            </a:r>
            <a:r>
              <a:rPr lang="en-US" sz="2400" dirty="0" smtClean="0"/>
              <a:t>others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Process </a:t>
            </a:r>
            <a:r>
              <a:rPr lang="en-US" sz="2400" dirty="0" smtClean="0"/>
              <a:t>of influencing people to compete with others within the group for better performance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1171743"/>
            <a:ext cx="891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400" dirty="0" smtClean="0"/>
              <a:t>12. </a:t>
            </a:r>
            <a:r>
              <a:rPr lang="en-US" sz="2400" dirty="0" smtClean="0"/>
              <a:t>Which of the following statements is not true in the context of human relations concept?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Group factor play a significant role in organizational </a:t>
            </a:r>
            <a:r>
              <a:rPr lang="en-US" sz="2400" dirty="0" smtClean="0"/>
              <a:t>performance.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Happiness </a:t>
            </a:r>
            <a:r>
              <a:rPr lang="en-US" sz="2400" dirty="0" smtClean="0"/>
              <a:t>of coworkers makes people happy and </a:t>
            </a:r>
            <a:r>
              <a:rPr lang="en-US" sz="2400" dirty="0" smtClean="0"/>
              <a:t>vice-versa.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People </a:t>
            </a:r>
            <a:r>
              <a:rPr lang="en-US" sz="2400" dirty="0" smtClean="0"/>
              <a:t>have feelings for those they work </a:t>
            </a:r>
            <a:r>
              <a:rPr lang="en-US" sz="2400" dirty="0" smtClean="0"/>
              <a:t>with.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People </a:t>
            </a:r>
            <a:r>
              <a:rPr lang="en-US" sz="2400" dirty="0" smtClean="0"/>
              <a:t>don’t want to have a sense of belongingness but expect significance while being treated.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1420941"/>
            <a:ext cx="8915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400" dirty="0" smtClean="0"/>
              <a:t>13. </a:t>
            </a:r>
            <a:r>
              <a:rPr lang="en-US" sz="2400" dirty="0" smtClean="0"/>
              <a:t>Which of the following is the assumption of great-man theory of leadership?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Great leaders arise when there is a great </a:t>
            </a:r>
            <a:r>
              <a:rPr lang="en-US" sz="2400" dirty="0" smtClean="0"/>
              <a:t>need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Leaders </a:t>
            </a:r>
            <a:r>
              <a:rPr lang="en-US" sz="2400" dirty="0" smtClean="0"/>
              <a:t>are born, not </a:t>
            </a:r>
            <a:r>
              <a:rPr lang="en-US" sz="2400" dirty="0" smtClean="0"/>
              <a:t>made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Leadership </a:t>
            </a:r>
            <a:r>
              <a:rPr lang="en-US" sz="2400" dirty="0" smtClean="0"/>
              <a:t>success is largely a matter of personality; a function of specific </a:t>
            </a:r>
            <a:r>
              <a:rPr lang="en-US" sz="2400" dirty="0" smtClean="0"/>
              <a:t>traits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Leaders </a:t>
            </a:r>
            <a:r>
              <a:rPr lang="en-US" sz="2400" dirty="0" smtClean="0"/>
              <a:t>differ greatly from their follower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1766937"/>
            <a:ext cx="8915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400" dirty="0" smtClean="0"/>
              <a:t>14. </a:t>
            </a:r>
            <a:r>
              <a:rPr lang="en-US" sz="2400" dirty="0" smtClean="0"/>
              <a:t>What do naturalistic theories of leadership emphasize?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Events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Personality traits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Environment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Political </a:t>
            </a:r>
            <a:r>
              <a:rPr lang="en-US" sz="2400" dirty="0" smtClean="0"/>
              <a:t>situation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1843137"/>
            <a:ext cx="8915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 smtClean="0"/>
              <a:t>15. </a:t>
            </a:r>
            <a:r>
              <a:rPr lang="en-US" sz="2400" dirty="0" smtClean="0"/>
              <a:t>Job-centered leader behavior;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Is concerned with choosing the best </a:t>
            </a:r>
            <a:r>
              <a:rPr lang="en-US" sz="2400" dirty="0" smtClean="0"/>
              <a:t>job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Primarily </a:t>
            </a:r>
            <a:r>
              <a:rPr lang="en-US" sz="2400" dirty="0" smtClean="0"/>
              <a:t>concerns on people and their </a:t>
            </a:r>
            <a:r>
              <a:rPr lang="en-US" sz="2400" dirty="0" smtClean="0"/>
              <a:t>needs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Focuses </a:t>
            </a:r>
            <a:r>
              <a:rPr lang="en-US" sz="2400" dirty="0" smtClean="0"/>
              <a:t>on efficient completion of </a:t>
            </a:r>
            <a:r>
              <a:rPr lang="en-US" sz="2400" dirty="0" smtClean="0"/>
              <a:t>task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All </a:t>
            </a:r>
            <a:r>
              <a:rPr lang="en-US" sz="2400" dirty="0" smtClean="0"/>
              <a:t>of the above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1670139"/>
            <a:ext cx="8915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400" dirty="0" smtClean="0"/>
              <a:t>16. </a:t>
            </a:r>
            <a:r>
              <a:rPr lang="en-US" sz="2400" dirty="0" smtClean="0"/>
              <a:t>Which of the following statements does not define transactional leadership?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Concerned with normal flow of </a:t>
            </a:r>
            <a:r>
              <a:rPr lang="en-US" sz="2400" dirty="0" smtClean="0"/>
              <a:t>operation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Influences </a:t>
            </a:r>
            <a:r>
              <a:rPr lang="en-US" sz="2400" dirty="0" smtClean="0"/>
              <a:t>people by inspiration and </a:t>
            </a:r>
            <a:r>
              <a:rPr lang="en-US" sz="2400" dirty="0" smtClean="0"/>
              <a:t>examples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Conforms </a:t>
            </a:r>
            <a:r>
              <a:rPr lang="en-US" sz="2400" dirty="0" smtClean="0"/>
              <a:t>the existing structure of the </a:t>
            </a:r>
            <a:r>
              <a:rPr lang="en-US" sz="2400" dirty="0" smtClean="0"/>
              <a:t>organization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Leader </a:t>
            </a:r>
            <a:r>
              <a:rPr lang="en-US" sz="2400" dirty="0" smtClean="0"/>
              <a:t>view relationship as an exchange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1766937"/>
            <a:ext cx="8915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 smtClean="0"/>
              <a:t>17. </a:t>
            </a:r>
            <a:r>
              <a:rPr lang="en-US" sz="2400" dirty="0" smtClean="0"/>
              <a:t>S/he is a transformational leader who;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Changes and transforms followers to </a:t>
            </a:r>
            <a:r>
              <a:rPr lang="en-US" sz="2400" dirty="0" smtClean="0"/>
              <a:t>leaders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Directs </a:t>
            </a:r>
            <a:r>
              <a:rPr lang="en-US" sz="2400" dirty="0" smtClean="0"/>
              <a:t>followers to get jobs done </a:t>
            </a:r>
            <a:r>
              <a:rPr lang="en-US" sz="2400" dirty="0" smtClean="0"/>
              <a:t>effectively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Makes </a:t>
            </a:r>
            <a:r>
              <a:rPr lang="en-US" sz="2400" dirty="0" smtClean="0"/>
              <a:t>followers ready to make now </a:t>
            </a:r>
            <a:r>
              <a:rPr lang="en-US" sz="2400" dirty="0" smtClean="0"/>
              <a:t>better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None </a:t>
            </a:r>
            <a:r>
              <a:rPr lang="en-US" sz="2400" dirty="0" smtClean="0"/>
              <a:t>of the above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2057400"/>
            <a:ext cx="8915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5400" b="1" dirty="0" smtClean="0">
                <a:solidFill>
                  <a:srgbClr val="D60093"/>
                </a:solidFill>
              </a:rPr>
              <a:t>PART ‘A’</a:t>
            </a:r>
          </a:p>
          <a:p>
            <a:pPr lvl="0" algn="ctr">
              <a:lnSpc>
                <a:spcPct val="150000"/>
              </a:lnSpc>
            </a:pPr>
            <a:r>
              <a:rPr lang="en-US" sz="5400" b="1" dirty="0" smtClean="0">
                <a:solidFill>
                  <a:srgbClr val="D60093"/>
                </a:solidFill>
              </a:rPr>
              <a:t>(MCQ)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2057400"/>
            <a:ext cx="8915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5400" b="1" dirty="0" smtClean="0">
                <a:solidFill>
                  <a:srgbClr val="D60093"/>
                </a:solidFill>
              </a:rPr>
              <a:t>PART ‘B’</a:t>
            </a:r>
          </a:p>
          <a:p>
            <a:pPr lvl="0" algn="ctr">
              <a:lnSpc>
                <a:spcPct val="150000"/>
              </a:lnSpc>
            </a:pPr>
            <a:r>
              <a:rPr lang="en-US" sz="5400" b="1" dirty="0" smtClean="0">
                <a:solidFill>
                  <a:srgbClr val="D60093"/>
                </a:solidFill>
              </a:rPr>
              <a:t>(Subjective Questions)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1266885"/>
            <a:ext cx="891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Explain the concept of managerial grid. Which leadership situation is the best according to this </a:t>
            </a:r>
            <a:r>
              <a:rPr lang="en-US" sz="2400" dirty="0" smtClean="0"/>
              <a:t>theory?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State </a:t>
            </a:r>
            <a:r>
              <a:rPr lang="en-US" sz="2400" dirty="0" smtClean="0"/>
              <a:t>and explain various behaviors of a leader under Path-Goal theory of </a:t>
            </a:r>
            <a:r>
              <a:rPr lang="en-US" sz="2400" dirty="0" smtClean="0"/>
              <a:t>leadership.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What </a:t>
            </a:r>
            <a:r>
              <a:rPr lang="en-US" sz="2400" dirty="0" smtClean="0"/>
              <a:t>do you mean by human relations? What are the benefits an organization can enjoy as a result of better human </a:t>
            </a:r>
            <a:r>
              <a:rPr lang="en-US" sz="2400" dirty="0" smtClean="0"/>
              <a:t>relations?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State </a:t>
            </a:r>
            <a:r>
              <a:rPr lang="en-US" sz="2400" dirty="0" smtClean="0"/>
              <a:t>and explain the leadership behaviors, situational factor and the findings of Hersey and Blanchard’s situational theory of leadership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914400"/>
            <a:ext cx="8915400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 smtClean="0"/>
              <a:t>1. Leadership is;</a:t>
            </a:r>
            <a:endParaRPr lang="en-US" sz="2400" dirty="0" smtClean="0"/>
          </a:p>
          <a:p>
            <a:pPr marL="514350" lvl="0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The </a:t>
            </a:r>
            <a:r>
              <a:rPr lang="en-US" sz="2400" dirty="0" smtClean="0"/>
              <a:t>process of directing a group toward the achievement of </a:t>
            </a:r>
            <a:r>
              <a:rPr lang="en-US" sz="2400" dirty="0" smtClean="0"/>
              <a:t>goal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The </a:t>
            </a:r>
            <a:r>
              <a:rPr lang="en-US" sz="2400" dirty="0" smtClean="0"/>
              <a:t>process of influencing a group toward the achievement of </a:t>
            </a:r>
            <a:r>
              <a:rPr lang="en-US" sz="2400" dirty="0" smtClean="0"/>
              <a:t>goal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The </a:t>
            </a:r>
            <a:r>
              <a:rPr lang="en-US" sz="2400" dirty="0" smtClean="0"/>
              <a:t>process of educating a group toward the achievement of </a:t>
            </a:r>
            <a:r>
              <a:rPr lang="en-US" sz="2400" dirty="0" smtClean="0"/>
              <a:t>goal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The </a:t>
            </a:r>
            <a:r>
              <a:rPr lang="en-US" sz="2400" dirty="0" smtClean="0"/>
              <a:t>process of enforcing a group toward the achievement of </a:t>
            </a:r>
            <a:r>
              <a:rPr lang="en-US" sz="2400" dirty="0" smtClean="0"/>
              <a:t>goal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914400"/>
            <a:ext cx="8915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 smtClean="0"/>
              <a:t>2. Which </a:t>
            </a:r>
            <a:r>
              <a:rPr lang="en-US" sz="2400" dirty="0" smtClean="0"/>
              <a:t>of the following statements best defines human relations in an organization?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Human relation refers to treat humans </a:t>
            </a:r>
            <a:r>
              <a:rPr lang="en-US" sz="2400" dirty="0" smtClean="0"/>
              <a:t>humanly.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The </a:t>
            </a:r>
            <a:r>
              <a:rPr lang="en-US" sz="2400" dirty="0" smtClean="0"/>
              <a:t>concept of human relations emphasizes the task rather than </a:t>
            </a:r>
            <a:r>
              <a:rPr lang="en-US" sz="2400" dirty="0" smtClean="0"/>
              <a:t>people.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Human </a:t>
            </a:r>
            <a:r>
              <a:rPr lang="en-US" sz="2400" dirty="0" smtClean="0"/>
              <a:t>relation is the relation between members of two or more </a:t>
            </a:r>
            <a:r>
              <a:rPr lang="en-US" sz="2400" dirty="0" smtClean="0"/>
              <a:t>departments.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Human </a:t>
            </a:r>
            <a:r>
              <a:rPr lang="en-US" sz="2400" dirty="0" smtClean="0"/>
              <a:t>relation is the relation between members of two or more organizations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1343085"/>
            <a:ext cx="891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 smtClean="0"/>
              <a:t>3. Which </a:t>
            </a:r>
            <a:r>
              <a:rPr lang="en-US" sz="2400" dirty="0" smtClean="0"/>
              <a:t>of the following is not the assumption of trait theory of leadership?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Leaders are born, not </a:t>
            </a:r>
            <a:r>
              <a:rPr lang="en-US" sz="2400" dirty="0" smtClean="0"/>
              <a:t>made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Leadership </a:t>
            </a:r>
            <a:r>
              <a:rPr lang="en-US" sz="2400" dirty="0" smtClean="0"/>
              <a:t>success is largely a matter of personality; a function of specific </a:t>
            </a:r>
            <a:r>
              <a:rPr lang="en-US" sz="2400" dirty="0" smtClean="0"/>
              <a:t>traits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Great </a:t>
            </a:r>
            <a:r>
              <a:rPr lang="en-US" sz="2400" dirty="0" smtClean="0"/>
              <a:t>leaders arise when there is a great </a:t>
            </a:r>
            <a:r>
              <a:rPr lang="en-US" sz="2400" dirty="0" smtClean="0"/>
              <a:t>need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Leaders </a:t>
            </a:r>
            <a:r>
              <a:rPr lang="en-US" sz="2400" dirty="0" smtClean="0"/>
              <a:t>differ greatly from their follower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lphaLcPeriod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2057400"/>
            <a:ext cx="8915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 smtClean="0"/>
              <a:t>4. </a:t>
            </a:r>
            <a:r>
              <a:rPr lang="en-US" sz="2400" dirty="0" smtClean="0"/>
              <a:t>What do situational theories of leadership emphasize?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Personality </a:t>
            </a:r>
            <a:r>
              <a:rPr lang="en-US" sz="2400" dirty="0" smtClean="0"/>
              <a:t>traits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Events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Environment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Political </a:t>
            </a:r>
            <a:r>
              <a:rPr lang="en-US" sz="2400" dirty="0" smtClean="0"/>
              <a:t>situation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1746339"/>
            <a:ext cx="8915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400" dirty="0" smtClean="0"/>
              <a:t>5. </a:t>
            </a:r>
            <a:r>
              <a:rPr lang="en-US" sz="2400" dirty="0" smtClean="0"/>
              <a:t>Dimensions of leadership behavior; concern for people and concern for production are;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Identified by The Michigan </a:t>
            </a:r>
            <a:r>
              <a:rPr lang="en-US" sz="2400" dirty="0" smtClean="0"/>
              <a:t>studies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Complementary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Mutually exclusive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None </a:t>
            </a:r>
            <a:r>
              <a:rPr lang="en-US" sz="2400" dirty="0" smtClean="0"/>
              <a:t>of the above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1843137"/>
            <a:ext cx="8915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 smtClean="0"/>
              <a:t>6. </a:t>
            </a:r>
            <a:r>
              <a:rPr lang="en-US" sz="2400" dirty="0" smtClean="0"/>
              <a:t>What are the dimensions of the Ohio Studies into leadership?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Organizational structure and </a:t>
            </a:r>
            <a:r>
              <a:rPr lang="en-US" sz="2400" dirty="0" smtClean="0"/>
              <a:t>conditioning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People </a:t>
            </a:r>
            <a:r>
              <a:rPr lang="en-US" sz="2400" dirty="0" smtClean="0"/>
              <a:t>oriented and relationship </a:t>
            </a:r>
            <a:r>
              <a:rPr lang="en-US" sz="2400" dirty="0" smtClean="0"/>
              <a:t>oriented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Maturity </a:t>
            </a:r>
            <a:r>
              <a:rPr lang="en-US" sz="2400" dirty="0" smtClean="0"/>
              <a:t>of subordinates and the </a:t>
            </a:r>
            <a:r>
              <a:rPr lang="en-US" sz="2400" dirty="0" smtClean="0"/>
              <a:t>environment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Initiating </a:t>
            </a:r>
            <a:r>
              <a:rPr lang="en-US" sz="2400" dirty="0" smtClean="0"/>
              <a:t>structure and considerations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914400"/>
            <a:ext cx="8915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400" dirty="0" smtClean="0"/>
              <a:t>7. </a:t>
            </a:r>
            <a:r>
              <a:rPr lang="en-US" sz="2400" dirty="0" smtClean="0"/>
              <a:t>Situational theories of leadership assume </a:t>
            </a:r>
            <a:r>
              <a:rPr lang="en-US" sz="2400" dirty="0" smtClean="0"/>
              <a:t>that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There </a:t>
            </a:r>
            <a:r>
              <a:rPr lang="en-US" sz="2400" dirty="0" smtClean="0"/>
              <a:t>is one best way of successfully leading a </a:t>
            </a:r>
            <a:r>
              <a:rPr lang="en-US" sz="2400" dirty="0" smtClean="0"/>
              <a:t>group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Leadership </a:t>
            </a:r>
            <a:r>
              <a:rPr lang="en-US" sz="2400" dirty="0" smtClean="0"/>
              <a:t>style that is successful in one organization at a particular situation can be equally effective in any situation of similar other </a:t>
            </a:r>
            <a:r>
              <a:rPr lang="en-US" sz="2400" dirty="0" smtClean="0"/>
              <a:t>organizations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A </a:t>
            </a:r>
            <a:r>
              <a:rPr lang="en-US" sz="2400" dirty="0" smtClean="0"/>
              <a:t>successful leader in a given situation may become a failure in the same position in the same organization when factors around the situation </a:t>
            </a:r>
            <a:r>
              <a:rPr lang="en-US" sz="2400" dirty="0" smtClean="0"/>
              <a:t>change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Selection </a:t>
            </a:r>
            <a:r>
              <a:rPr lang="en-US" sz="2400" dirty="0" smtClean="0"/>
              <a:t>of leadership style is the subject of leader’s traits.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10699</TotalTime>
  <Words>819</Words>
  <Application>Microsoft Office PowerPoint</Application>
  <PresentationFormat>On-screen Show (4:3)</PresentationFormat>
  <Paragraphs>142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First unit test’s questions’ discussion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on “A new approach to management of stress” An article published by Michael Bland in Industrial and commercial training volume 31</dc:title>
  <dc:creator/>
  <cp:lastModifiedBy>user</cp:lastModifiedBy>
  <cp:revision>1590</cp:revision>
  <dcterms:created xsi:type="dcterms:W3CDTF">2006-08-16T00:00:00Z</dcterms:created>
  <dcterms:modified xsi:type="dcterms:W3CDTF">2018-06-06T16:43:51Z</dcterms:modified>
</cp:coreProperties>
</file>