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0"/>
  </p:notesMasterIdLst>
  <p:handoutMasterIdLst>
    <p:handoutMasterId r:id="rId31"/>
  </p:handoutMasterIdLst>
  <p:sldIdLst>
    <p:sldId id="272" r:id="rId2"/>
    <p:sldId id="292" r:id="rId3"/>
    <p:sldId id="344" r:id="rId4"/>
    <p:sldId id="345" r:id="rId5"/>
    <p:sldId id="357" r:id="rId6"/>
    <p:sldId id="294" r:id="rId7"/>
    <p:sldId id="346" r:id="rId8"/>
    <p:sldId id="367" r:id="rId9"/>
    <p:sldId id="356" r:id="rId10"/>
    <p:sldId id="347" r:id="rId11"/>
    <p:sldId id="348" r:id="rId12"/>
    <p:sldId id="349" r:id="rId13"/>
    <p:sldId id="351" r:id="rId14"/>
    <p:sldId id="350" r:id="rId15"/>
    <p:sldId id="355" r:id="rId16"/>
    <p:sldId id="366" r:id="rId17"/>
    <p:sldId id="352" r:id="rId18"/>
    <p:sldId id="353" r:id="rId19"/>
    <p:sldId id="354" r:id="rId20"/>
    <p:sldId id="365" r:id="rId21"/>
    <p:sldId id="371" r:id="rId22"/>
    <p:sldId id="359" r:id="rId23"/>
    <p:sldId id="370" r:id="rId24"/>
    <p:sldId id="369" r:id="rId25"/>
    <p:sldId id="368" r:id="rId26"/>
    <p:sldId id="364" r:id="rId27"/>
    <p:sldId id="362" r:id="rId28"/>
    <p:sldId id="36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3" d="100"/>
          <a:sy n="73" d="100"/>
        </p:scale>
        <p:origin x="138" y="12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D32B9E4-F050-41C7-A714-229A3E523BE3}" type="datetimeFigureOut">
              <a:rPr lang="en-US" smtClean="0"/>
              <a:pPr/>
              <a:t>11/05/2018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Damodar Niraula</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495EF6-16FE-4491-ACF0-73656787DE14}"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AEB22F-8DA2-4AD7-B149-BD85048E6A36}" type="datetimeFigureOut">
              <a:rPr lang="en-US" smtClean="0"/>
              <a:pPr/>
              <a:t>11/05/2018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Damodar Niraula</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B0D343-5388-47BC-A169-4DD01AC27A6F}"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BB0D343-5388-47BC-A169-4DD01AC27A6F}"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Damodar Niraula</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28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DBB0D343-5388-47BC-A169-4DD01AC27A6F}"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FB18546-9E57-4AC5-973C-430B23510C47}" type="datetime1">
              <a:rPr lang="en-US" smtClean="0"/>
              <a:pPr/>
              <a:t>11/05/2018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1B3EAF-EBDA-4B04-87CF-C59B936C48FB}" type="datetime1">
              <a:rPr lang="en-US" smtClean="0"/>
              <a:pPr/>
              <a:t>11/05/2018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1A2EF56-757A-42D1-AD29-1D88AD658826}" type="datetime1">
              <a:rPr lang="en-US" smtClean="0"/>
              <a:pPr/>
              <a:t>11/05/2018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6811AD-3B5C-46EC-93B4-11F41095C68B}" type="datetime1">
              <a:rPr lang="en-US" smtClean="0"/>
              <a:pPr/>
              <a:t>11/05/2018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2BAF33B-ED4C-4402-9ED3-14EF8E3945CC}" type="datetime1">
              <a:rPr lang="en-US" smtClean="0"/>
              <a:pPr/>
              <a:t>11/05/2018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8A14CC1-C58C-4521-B986-0A973AA3B76F}" type="datetime1">
              <a:rPr lang="en-US" smtClean="0"/>
              <a:pPr/>
              <a:t>11/05/2018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337788C-0835-459C-B85D-0B2500F42771}" type="datetime1">
              <a:rPr lang="en-US" smtClean="0"/>
              <a:pPr/>
              <a:t>11/05/2018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EDA606A-397D-41D0-8641-7299052B3DAE}" type="datetime1">
              <a:rPr lang="en-US" smtClean="0"/>
              <a:pPr/>
              <a:t>11/05/2018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DCA1E-AE95-4D4B-A410-4E62B8D1AA10}" type="datetime1">
              <a:rPr lang="en-US" smtClean="0"/>
              <a:pPr/>
              <a:t>11/05/2018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3F9EA55-3B4F-4790-ABE7-11674F964731}" type="datetime1">
              <a:rPr lang="en-US" smtClean="0"/>
              <a:pPr/>
              <a:t>11/05/2018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99EC395-5301-42BC-B01C-E2E3C1216954}" type="datetime1">
              <a:rPr lang="en-US" smtClean="0"/>
              <a:pPr/>
              <a:t>11/05/2018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2CE7CC6-6BBA-4BC2-94AF-98EFE9879920}" type="datetime1">
              <a:rPr lang="en-US" smtClean="0"/>
              <a:pPr/>
              <a:t>11/05/2018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95400"/>
            <a:ext cx="9144000" cy="1219200"/>
          </a:xfrm>
        </p:spPr>
        <p:txBody>
          <a:bodyPr>
            <a:noAutofit/>
          </a:bodyPr>
          <a:lstStyle/>
          <a:p>
            <a:pPr algn="ctr"/>
            <a:r>
              <a:rPr lang="en-US" sz="3500" dirty="0" smtClean="0"/>
              <a:t>LEADERSHIP SKILLS AND HUMAN RELATIONS</a:t>
            </a:r>
            <a:br>
              <a:rPr lang="en-US" sz="3500" dirty="0" smtClean="0"/>
            </a:br>
            <a:r>
              <a:rPr lang="en-US" sz="3500" dirty="0" smtClean="0"/>
              <a:t/>
            </a:r>
            <a:br>
              <a:rPr lang="en-US" sz="3500" dirty="0" smtClean="0"/>
            </a:br>
            <a:r>
              <a:rPr lang="en-US" sz="3500" dirty="0" smtClean="0"/>
              <a:t>INTRODUCTION</a:t>
            </a:r>
            <a:endParaRPr lang="en-US" sz="35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23554" name="AutoShape 2" descr="data:image/jpeg;base64,/9j/4AAQSkZJRgABAQAAAQABAAD/2wCEAAkGBxQTEhUUEhQUFhQVGBcXFxgVGBkfGBUVGBgYHh0cFhgdHCghHiEnGx4XITMkJikrLi4uGR83ODMsNygtLiwBCgoKDg0OGxAQGywkICQsLy8sLCwsLCwsLCwsLCwsLCwsLCwsLCwsLCwsLCwsLCwsLCwsLCwsLCwsLCwsLCwsLP/AABEIAOUA3AMBEQACEQEDEQH/xAAcAAEAAgMBAQEAAAAAAAAAAAAABQYCBAcBAwj/xABEEAACAQMCAwUGAwQGCgMBAAABAgMABBESIQUTMQYiQVFhBxQycYGRI1LRQlSxwRZTYpKToRUXMzRDcoLS4fCywtMk/8QAGgEBAAIDAQAAAAAAAAAAAAAAAAQFAQIDBv/EADYRAAICAQMDAgQFBAEDBQAAAAABAgMRBBIhEzFBBVEUImFxMlKBkbEjQqHRFcHh8CQzNHKi/9oADAMBAAIRAxEAPwDuNAKAUAoBQCgFAKAUAoBQCgFAeUAFAe0AoBQCgFAKAUAoBQCgFAKAUAoBQCgFAKAUAoBQCgFAKAUB5mgOR+0btvIl7Gls21q2p8E4klxgq2OoCnHzY+VWml0ilW3LyauWDpvAuKpdQRzRnuuoPqp8VPqDkVXWVuEnFmVySFaGRQCgFAKAUAoBQCgFAKAUAoBQCgFAKAUAoBQCgFAKAUAoCudvO0IsrVnG8r9yIebnx+QGT9K76anqzx4MNnEuLdnpIuZqkjkljAkmRdetFfHfJKgOMsMspPWrqF8XhJfY5tE/7Ku03u0/IkbEM5AGeiS+B9A3Q/SuGuo3x3LujMXydwFUh0PayBQCgFAKAUAoBQCgFAKAUAoBQCgFAKAUAoBQCgFAKA8agOOcY4g1/etMIWntIS1tGiYLGRgfxFQ7Nj4t8DAG9WsIKmvGcSfJo+WQPaC5WGNoYLl3Vzo5Tg8yKEBCVd2AZC0nVF7uAK70x3tSlHt/lmGZDs6ktrrtxl4w7yTM7KshQZZIEIydIK984Gaz12rMS7PwYwdO9mfaj3y2Cu2Z4QFfzdf2X+o6+oNVmsp6c8rszeLyi5VFNhQCgFAKAUAoBQCgFAKAUAoBQCgFAKAUAoBQCgFAKAo3tV7Re723IjbE1x3Qc40R57zZ8Py59T5VM0dO+e59kayZRrrgjWVqHc6SwyVSZUc74USRByk8ZOdwQ2Kmq1W2YX8f+YNUsFOv7xppGkkxqc5OBgDAAAA8AAAPpU6MdqUV4NS99hOLmYLDNNqECuVhkUch4kj2MjAdVfG7ZGMbE71Xaqva9yXfz5Nosj7u7bhvERMskLtnM8UCsqKGClkAO24OoY8fAV0jHr07Wvs2YfDO4WN2ssaSRkMjqGUjxBGRVNKLi3FnU2KwBQCgFAKAUAoBQCgFAKAUAoBQCgFAKAUAoBQCgPjd3KxozuwVEBZiegA6mii5PCBw+eea8u47yS3WeO4MkcUBILiKPYso2GVOT13bI8c1cpRrrdaeGvJz8kR2yuIWnKWyssMeyqxfZsDV3H3QgjGPSu+mjJQzLuGyBqSzQ+sFw6HUjMrYIypIOCMEZHgRWrimsMyWc8Osl4d7zJJK9zLqVFYhcSr8TY3LKD1JO+B0zUXfa7di/CjZJYLH7Ie0pRvcpiQr96DVtuckqM+BHeH1qNrqE11I/qZizrdVZue0AoBQCgFAKAUAoBQCgFAKAxLAUCWex4HHmKGcM9LjzFBhnnMHmPuKxkbWOYPMfemRhjmDzH3FMjaxzB5j7imRtYVwehFZMNNdznHtQ4s8rpYQK7k6ZLjl4yIs/CSdlz13IHw+dWGjrUV1ZfoaSfgrnH5be2SN7NyrK7/gNGHEcgPdZkmbXE+AO8oIJzXatucmrMffJtteOEyiyMzMWOWZiSSdySTkk/Wp2+EV3RhVTf8AazHlnyP2NY69WfxI2+Hs/Kz6S2rrjUjrkAjUrDIPQjI6etHqKl/cjConLsmb/A5EjdzKrA6CIn0axFJkYYxkgNtn5Eg1xuug18sl9Tdaa38rPrxrics0kUgD64URVlI/Ecoch3xsDnoPAYG9aVXaeMWnJcmz0eofaDOw9nO3EUkSi6zbzBQWEqlVfw1Rk9QcZ9KqL9kJcSWDeGkvkuIkt/Syy/eYf7wrh1Ie5v8AA6j8jH9K7L95h/vCnVh7j4LUfkZ4e1tl+8xf3qz1Ie4+B1H5GY/0wsv3mP7n9KdSHuZ+A1H5GP6YWX7zH9z+lOrD3HwGo/Iwe2Fl+8x/c/pWHZD3HwGp/Izd4XxmC41ciRX041Yztnp1raM1LscbaLKuJrBIVschQCgFAKAoXtU4a5jS4Vm0xd1lBPRmGG29dvkaj3xeMouPSLYKbrku5QOCTsLmE6m/2qeJ/MPWo0G9yLvVQj0ZceCwXFjHdXbo01yzq8iMWEYwIwx7qg507YBx4jNdWlKTK+FsqKVJRXOCF4VwzmBnkE4hCSuroAf9kpYhsnAOMfWucI57ky+7ZiMcbsrj7m4vBIuQ85abSvLwoaIuTJ0BAPd2wd/Ot1BYycXqZdRV4WefHsY8R4GI7dpiJ0YSLGFdkO5GcnT08sVrKKUcmadQ53KHGMZ7Ff1HzP3rlksdqNS54pIgaON2VWxr0nBbG4BI3wPKvSel6RKvfLuzy/rGoU7enHsj62zzohmkQyw3BMUokLfi4w2lm6g7BgwPh8xU+x1pYzhrkqYRlOSS8mxK5Y5JY4AA1MWIUdBqPXA2ryV1sp2OR7nT0RqrUcGFccs7YR6Gwc+WD9jWUzWa+Vl2vbOK4vmifWe+q5abfvDViJAhwo38hUhxTkU0LJ1Ubo4/Yrr2CM0zJlUh191iSWCEDGvAALHb0rlhZeCwV0oxipcuRu2dlAYZJuUx5So/dmOxZwArfh4Bxk4zW0YrGThbdapqvK5+hJXNjFPfvGyuTrAOqY6ipUOSo0EAKD0JHgK2cVKeDhCyynTqUWv2+pqcJsbSTl645cyyctVV28DvqfTjZd8DzrEYQfc63XamGcNcLJ8mtrZgrRwsMqzsHnIAxKYwFOnfJHj0z1rDUPY26l6eJSXjsvdZNm8sbSMrqhyDA0hK3DkcwMVCqerd4AbedZ2QXdHKFuomm0+zx2IvtVZRwziOJCo5cbEFix1MoJznpitLIqLwiZorJ2V7pPyyLhgZyAiliSFGB1J6CuaWSVKSistnk0LIxVlZWBwVI3B8sUxjgxGcZLcnwdn7D8FNrbKrDEjnW/oSNh9Bip9UNkTyWv1PXtcl2XCLFXUhCgFAKAUB8bq3WRGRxlWBBB8QaNZWDaM3B7l3Rw/jfDnsrrT+Rg8bfmXOVJ+2D8qr5x2SPX6e5aqj9MMws+OzRTPKhwZHZnXwbJY4JxnGSawrGnk2s0lc4KD8djGx41Mi8sSNyisilf2RzAQTjbJ32rCm8YM2aSuUt+OeP8HxTicohaDUOU2MrgdQc5BxnOfGsb3jBs9PB2KzHJ8/fX5bRlsqzhzncllGAc9en8KbuMG/Rgp78c4NS4l0qT9vnXfSUda1ROWrvVFTkaPB0DTprCuM6ijPoEmN9Gs7Anpv1869fNKFe2J4eUnKWX3JqctzGSP3iMMSDavqxGxIICDOGHlsD/GqX1G7EFBYb9y69JoTk7p9kfT/AERcfu8/+G/6VSdOXsX/AMVT+ZfubcXZe8bGLeTfzAH8TWelP2NHr9Ov70RU8JUsrgqynDAjcHyNa4aeGSFKM47k+CaW3v8Amc9Ypw7YOpUO4GMbDw2Fb4szkhuek2dNyWPY0JobgakZJxrbUy6HAZvMjG9a4kd4zo4kmuOx8bi5mgR425iqwBaNgRkZBzpPqBv6V109UrJ9POMnK+2pR62N2PY1B2ifmGUM4kPVgQCen+Ww2q1fo92c7kVb9X023ZseD78F448b6oWKMB4hTscZ2IPkKh6nRW6Zbs8EunVUa3NbXJlJcswUE7KGUY8mYsQfPvE1XuRZRrjHsu//AEE90ziNWO0S6UwMELknr8zRttCNcY5aXfuZX148z65DqbCgnzCgAZ+gFZlJtmKqo1R2xXBMdmZIAyCWOUOXPLlXJQyEEJrTpsSDt9a614IetVrTcWseUWPgdh71fDmaWW1H4rhQOfc7DUcdeg/uetdYx3S+xX3W9DT4jxu7L2R0kVJKM9oBQCgFAKAUBT/aPwLn25lQfiQgkf2k/aH8x8q4Xw3LJZemal1W7X2ZyLNQfJ6vubBs35fNKkRk4DHYMf7Pn9K2w+5zVsHLanya9anUUMYI3iU2TjwXr869N6TptkOo+7PLesarfPpLsizWXD57e1zJDBJAZlYFjncxg641LBJRoLDBzhs1Iutrcm8tPBUwhKTUV5LZ7OeGc25kutGmJNSxLuQpJGy58FXb648KoIylZNzkXmvcKKI0R7+TpldilPDQFA4kypKksq817eW4XU2MuqQNKmrAxtkDPpXCWNyft/otq92xxi8KST//AFguvCQ/JTmNqcqGY4A3bfAA8BnH0rquxW24U2kbeK2OZUfaF2c95h5kYzLEDgfnQ9V+fiP/ADXKxPiUe6LH07UquTrn+GRx3gtlGZ9Eo640as6SSwHeVe+532QYyepA3q9r1XVp3L9SJrNO6LXHx4Nvtxwr3S7IDbHGM8tSTgZIjTGlPAbbkGt68amlxkcqbZU2Ka8GtFIGAI8a8pfU6p7We2oujdWpoyrkdjf4PZmR9ojMEGpkVsMy9O7jfbY7VtFZZw1FihDvj6lhj4hy7RmVzJGr8u2jkUc6GfG5yNjhSfPfHSpGcR/grOlvuSffGZNdmjoPY7gotbZUI77d+Q+bnrv6dPpXeuO2OCn1t/Wtcl27L7E5XQiCgFAKAUAoBQGLDOx6Gn0C9zj/AGhsBw++DhA0L5dVYAgo2zpv5Z2+lQprpyyeo0tnxencc8ow46TcFFLa5lB5ISM/iwNhlZmzpUAZB2G9J/MY0zVLb8ec90ytSxlWKnGQcHBBGR5EbGuDWC1jLcsnxnk0qT/7mu+mp6tqiiPqr1TVKbPeyNo0lwCI+aV1NoIOGODsGwQrYyV1bEqBXrbWoV7ex4hyc5OT8krHHb60ijnmS1Mil4pgR7uQAGLav2y2s5XAGreqjW3cKMsZflFr6bRLErorOOx3Gwto441SIARgDSF6YqKsJcECyUpSbl3NihzFZMlc4l2Y5uv8QjW8r9P6yDlY+mxrm68vJLhqtqxjwl+zyWCCPSoXyAH2rdLCIs3ubZnWTAoDjPtLsBBdiS3JSQjmgqR3JM76fLPWs6e5U3Yf4Zdy4hVLVaR57x7EZccQedXMcyw2fLVZucp0rM64bcAtLISGYN1APhje6jGMO6zLxj2KRkJLbNbTvA5Bxp3GcHUoZSMjOCpBqH6jp+vUroLlFv6Rq+nPpS7M2DXm2ep5LLHwdTIyRMOYIYWgIkAaSZsElTnY/EMbdKkKK8FXLUS2KU1xl548Fu7LD3uZjOFlW10IjkDJmHxvqHXfH2FdoPe+fBV6v+hBbOHL+PCLyK7lUe0AoBQCgFAKAUAoCA7a8E96tmUD8RO9H/zDwz6jauVsdyJmh1DptT8Puc14DcGWJ7VzJ3MuiRkK82nOqEk+BO+PRqjV8/Ky+1UFCSuj57v2+pHcZQNKwiiCBEGpE7wj0jvamHUg5yfp4VpJZfCJOnbjD55ZyVziUmSFHhv9av8A0ihRg7H3ZR+tahuaqXZFkXhMlpapLzI1kcFl5U+mbwA0FCVkTcZUjI3walTujKTz2X04KeutzkorybPDeHzrJHPMcMfxFaZXYzEYzlUBbfzI+9edslKdm7sj06lVCjow59+UsfuW7gPE8YS3kMepiFjcc231EnZGXEke+dmxjyraM8divvo4zJZ+q4f+n+hduJ8QjgiaWVtKL1Pn6AeJPlXdvassra6pWzUY9zlvF+291csVtw0aeUYJkx5sRnH0qHK6UniJ6Gn02ilZteWVyTik+okzTauh/EcEenXauTlJeSwjp6XHCSwS3A+1d6rhInaYnojgvn/7fXNbwtnn3Iuo0OmcW5cfU6j2d4+twGUjRPGdMsZO6sOuD4jOd6mQnu48nndRpnVyuYvszQ4/2ieNzFGmgnIDuNRY4/4MKnU/zOF9axKeODejTRktzf6f7ZS+O8BnlAdI1BRWLIZENw5Jyzuo2znwB2GKjzhKRcaTU1VZjJ9/OOPsVOy4g0BKHBhkcMytGjlZQCAUD7K3hk7CrjRWq+G1/ij/AAVvqmlVU+pH8Miw9reEJOHFnGZZopAZZAG1AcrLrLK50yvrwQI+gBGNqk6ee14sfD8f9ir7PgrHCXWXAZ1TPVmzjONs4BIB86pNdpejbjwz1ui1nVozjLXdFqveHm2SFlQGUx6UeMgiSWRm3XHUom2fN18q4OLikc4XdaUk3xn9kv8AZ07stwcWtskQxkbuR4uev6fIVKhHbHBQ6u93WufjwS9bkYUAoBQCgFAKAUAoDw0Byzt5wZre6juIBtK4IA8JgRt/1fr51Euhtkmj0Xp2ojdS6pvsv8EfxjiMLQMioYgx1osWB+KMq6XHmA3eB8j6VpKS2nWim1WKTefv7eGirxhQ6uQ2V3BRtLjyKt5g7jO3nUrQ62VL2t/Kzf1LQrUQ3L8SJ3s7YR3t1BGvMKKC8xZQodgT3uWpKg6SqFhjOc4qbq7m/wCmnw/4KPT1uiErZLD7L7nbAgHTwqKsIgt+5rNw2IyCXlpzFzh8DUAeu9Ywu5v1Z4254OU+0bjbT3DRKfw4e6B4M/ix+XT6God88vB6X0vTKurf5ZaOy3amzXlW0McgLYXJUbt5sc53Nd67I8JFdrNFqHutm+Cz8QtrZmRZkhLSEhA6qSxAycZHkM11aj5K6uy5LMW8L6kFx3tRbWWqKKMc5VGFVMKCRtlsY6VznZGHBN02jv1WJSfy/c5lw7i0kVwLgHL6y7f2tRywPz3/AMqiQsalk9FbpoTp6X04OyXXDEueXKHZAygkxYVpFOCA0gGrSN9gR1qc4qXJ5KNkqW44/f8A0bNlwW3iIMcMasM94KNW/XLdTmsqKTyaTvsmsNnMPajwMRz8wDuTgk7bCQdcfMb/AHrl1HRarEXegktVp5Uz8diN7HcTudMykySpbImiCJE16myimNtJ0YBbLDfvetXdnTsjGa8+SgtrlVNwfgguO2KWs+IhIIsKG1HUFl0gvGJMAOV8x6+VZtr+KoafdHbQ6l6e5S8PuXn2a8NM8olc5itxpjHhrYltvlkn6jyqgqhLd83gufVL4RhivvLlnValHnxQCgFAKAUAoBQCgFAKAj+PcMW5gkib9obH8reBHyOK1nHcsHbT3OqxTRwi7tmjkaNxh0YqR6g/z/nVa01Lk9pXOM4qa7M2U4dIEZ3AjXcAyDBZh+zGMZJ9Rt61tseDk9RDckuft4Og+ye1jEMkgIMpfS3mqjoPr1qXQuMvuUXrE5OxR8F9ruU55WGD8+iNpZtOe/JJjJ/MzYyfqarsZke3UlXVleEdA4p2XW3ubAwRMQHxIy5ySMEMx8OjfwqS60pRwiir1rtqtVj8cEz2kl//AL+HrnfXKceOOUw6eXrW8386IumX/p7X9F/JRfaX/v7/APIn02NR9R+MufSf/jr7sq1cC0O29hGJsLfJz3cfQE4H22qxq/AjxuvWNRL7k/XQiEJ2w4XFcWziVtAQF1f8jKDv8vSudkU48krRXzqtTj5ODzEowlTOpSCRlgGA8GwQceY8q7+maja+lPsy39X0e+Kuj38l94pHLxC1AhWBLfRHmeRio1RamblwAERDORk4JHmMVPraosxLOfY84+TH2L9oB37RzgnMkWfHbvL8+h+/lTX0Y+eK+5lTb7nWarMmRWQKAUAoBQCgFAKAUAoDR43xRLaCSaT4Y1LfM+AHqTgfWt64OclFGG8I4fFFc3Rku51cxsxZ3UHuAju4BAymwGRnGDnFb+o6auGHF8ruXPpWskk6n+hPwzQTgSzF2eIhXlJbAVSNBKDJGoalJHRgD41WrbPn2JrV1T2wwk/H378/Qy7J8eKXiyENy5AsErkbM2cI7kDGrGkfesVzal9BrNKpUbU/mXOP5OuZqbk80YGddWjUNWM6cjOPPHXHSsZM7XjPg4d2itWtbyQAYKycxPUE6lx/D6VAmnGR6/SzV+mX2wztVjeLNEskZBDqGX6jxqenlZPJzhsm4S8HM+HJdnisL3SSatbDOk6AoRwNJ6aehqKt7syy+slp46Nxqa7fqTHaXsdLdXpk1BISq6mzlthuFX9a3nVunnwRtJ6jGjT7FzIofHo4veGS2GY1IRf7TAYJ9ctmo01HdiJd6WU+ipW9+52bgluttbwQswBCqu5+J8ZOPrmp0flikeSvk7bZTXuSma3OBQ/arxTTEkC9ZTqb/kXw+px9qjaiXGC59Ho3WOx+DnkdrGYdZk/EMgQJ4aSMlnPgPlUZLalJPkvJzk57MfLg1bOfll7Nnc28j6mSAAvO691EDHoCcb79BXp9PPrVq3+5cZZ5HW0Km3C7Pkm+0VjNCIbvFtbTwKhWCNizGNGChmbozAkKQN8HrW9M4yzW8tPyRXwdd7P8XS6gjnj6ONxnJVvFT6g7VVW1uEtrNk8klWhkUAoBQCgFAKAUAoDw1gHJPajxw3FzHZRYKRsDKC2lXkONKF+i7bb/ALTDyq10dahB2P8AQ0b8EV2k41DHai3t3uO+WBgkb/dShHdIPfzuRjOk4O1b16eVkm54+/uZjNwkmiL4BxIK4ZxqjbKSp+ZD1H8CPkKoNTR8Pc4vsetqs+L0+5P5l/KLZd8FMiTKr814lDxxRZSCOJ91ZWxhm0748z1NaOGURq9TtksrCfDb5bZv2XbvmQorTCCRRh2aIyBxjYphhg48CDvWyuTRxu9McJuSWUfXhdxKZwttG+oEGRpD+I4xkG4kwQi77RL3unw71mLeeDndCChmx/ZLt+n+ya7cdl/e0Dx4E6DbPR1/KT/mK2tq3rgj6DW/DyxLsyl9mO1ctgTBNGxjBOVOzxk9dOeozvj7GuELZV/LIttXoYapdSt8luT2jWhBJ5oPkU3PyI2rsr4Fa/SdQngqnabt5JcAxwgxRnYnPfceW3QHyFcp3uSwiy0npcKfns5f+CR7AdkHDrcXClQu8aMNycbMR4Y8BW1NOHmRw9S9Qi10q392bvbu35rhZ+ZAqsOTODqhJIH+1UYKHOQG/wA/CtrVuZG0E+msxxLPdef0NG243dWIC3cjMo3QGPXzVA6JNqAHh8QyPWtVOUPxHeemp1T/AKKx7/T9Ct8T4sLy7Ek/4cZGkeIjXSdJOMZ725rlKW+XJY00PTU4r5fn6kbdToIQuFLxu+XUfFH4ZPj3s49KQg7GoLvk6Sk627W/lx2+pW1uWDh1JDAhlI6qQcjHy2r2NVMYVqB42+6V1jm/Jc+FX1qQk9w1u7O0j3CSjU6kt8FtbgaV17MXqLOFibjFfb/uaZPp7Je0ot5zbyHEU5GnJ+GXoMn+0ML8wKa6jfHeu6MRZ24Gqc6HtAKAUAoBQCgFAKwCB7acfFlavLsXPdjB/akPT6DqfQV3oqds9phvBx/gFnKALmSTlpO/enJYae8dTahlNWo7pIuDgY8atrZR/AlnBzx5K/xjiDzytJK/MY7a9IXWF2BIAHUVJqgoRSXBg+VlPpb0OxqF6jpVdW2u6LL0zV9G3D7MvPCZGuYFtzKY+Rqfq2HgJzIMDqy9R6EivMwzJbe2C+viqbOtjO7/AA/Bq8UnUsiJySFYMssSYPLzsJUx1Xrv5HzrEsZSOlUZKMpSzz4fv9Ds3CLBIYgqHVnLFjjLsxyWJHmTU2Kwjy11kpyy/wBvY3a2ORHcW4Hb3I/GiViOh6MPkwwa1lBS7nenU21fglgrsns8s8nvSD019MnbqK5dCBOj6tqMeP2JXhHZOzhw0cSs3UOx1H5gnp9K2jVBdkRrtdfZxKX6E/iupDPnNErKVYAqRgg9CPWjWTMW4vKObe0yJYYbWBckKXIzuQgwAM+Q1Af9IqJqOEki+9IbnZOZWUnkSOMXEIlidDytWzqnnGw7wGNwGyNq5JtLlFg4wlN9OW1p8+xXeOXxcgbZwoOOpCjA1eZx1NXXpNG59Vr7FV6tfsiqYv7kTV+efzwfSBlDAupZQe8oOCw8QGxt861lnHAL/wAc7PvJApcqbpVAt7e00toQPjfSCxGMNzGbYkVX12qM8f2vu2btHQ+wfaD3u2BfaeI8uZTswdfEjqM9fnkeFV+pq6cuOz7GyZZK4GT2gFAKAUAoBQHhrAOPdoeIrxLiBQgva24dE3YK02N2OkhmGRjCd7Az0zVtVB01ZX4maPlkN28kwsKLPzEBmWNcqWWIMoGtkOGBI2DjUMHJJzXbSLLbaMMp9TTUUBM8GvmUqynvxkEev/jwNeY9T03Rs3x7M9V6bqFqKXXPui4HhrzZFiiRwPGHYliM74ZJJGz8LZ7owMY61C2uX4TZXxq/99tyT4LH2J44YZWsJ3DFDpifwPjo3/yNdKp4e1kHX6XfH4iCxnui/V3KcUBU+NAGWfqe9Yjbz5zbH6VpLBOo42/qSnZFh7nABjuoFOPArsR9CK2h2I+oX9RkzWxxIntDx2K0jLyHc50IPic+QH8/CtJzUVlkjTaWd89sUciveKTXc/MkQSDIUIchVDsAFUjGDnbPnUJzc3k9RXRXp69ilhmHFLjlLHIkjgmN00OAWijBKkK/QgnVg4BxXWut2TUY+TjvUYSlYlhc5XllMd8kk+NevqqVcFBeDyd1rtm5vyY11OYoC4+zy5iBeNuVEzgq8zSlCYGK6gq/CXXGQcjGo9TUDVxlw1+31Nos2uE9pILPieuF2NtIqpOxZm1OclpAW7xAbG5x+1WJ0Tso+ZcrsE+TtsbggEHIIBBHQg+VU7WDoZ1gCgFAKAUAoCn+0rtF7tbctGAmuMxoSfgB2Zz5AA9fM1K0lO+eccIw2UaXjMVvZmFUguIEASOQMc80EMWmgLIc6hs6nOMb+FTFU7LMvKZpkoV3cGR2dviY5PX+ZJOBtuSasox2rajTufLNZMigPpDNpOfv8q4amjrVuBI02odFimix2HaMRxmPquoOoIyA+CpDDoylSQR54Irzi9N1KWEi/t1ujnJS3NM0F4iqkFWKkHIKg90jpj5VqvTNT4iv3JD9U0jW1v8AwXuP2uEKAYlL4GTqIBPnjFSlo9T+VfuUkq9I5PE3j7GDe1t/CKMfVv0rD0ep/Kv3NlDRLvN/sVi87WSSM55hUPJzSFGO+AADnrsAMb+FcX6dqnzj/JYQ1Wgikn4WOxJcJ9ok0CMq6G1MXLOrZ1McnoQN63jodWl2X7nC6fp9sk9zNxfavceKwn/ob/urdaHVPwjg1oF/dIgeI8Zku5DLIck7AYwFHko8qrdTXOE9sy+0HRVP9Lsb1hxGa1IjkVuUxDNG69Rn4oydww6gg4ziuam49zN1Fd63RfK8ld7QXvMkIGyjAA/KqjCr9B/nmr/0vT97n+hReqX4SoX6/civ/dquG15ZSimQKy+ADQFzv+L272UVta2sXvMw/FMaFigBOys2+o4yd8KPGoUa5qxznLhGzfB0L2dcTlVTZXY0zwKpTcHmQH4SCOuOn2qv1cI53w7P+TaJdqiGwoBQCgFYBhPKEUsxwqgkk+AHU1lLLwD85dsOPm9unm30DuxjyjB2+p6n516HTVdKCX7nJvLLAsNiLGIoY/f2tnxqHdOHOvJI0iTTqC532qNutdrz+HJtxgx4Dwq0bh7JJLCLu4DvFqI1Ly86FB6LqIbIO5z6Vm2yzrZintRhYwRNrxJV4XJHpi5jTqoJVeZy2TU2536jGfWurg3en4wYfYlLROH8ltOef/o4kklOWJiN8Z35uTj7Vzl1t303GeCwcBfhiw2kjNDzYokjdcL3nmxktnxUht/DJqPZ13KSWcZM8Fe7Hw8PazkS5kiSadmVNedUQVe4dXh3t8nrXe/rdVbVwjCxjk+3YprAx2q3IRZhJNI7Ngg6c4SQflKkEeqetY1HWzJx7cCLXkdkriNbOLV7toNxIbpZdGoQlRp+LvEjqNNLlJ2Y57LBmPBp9lrC2lihaQxAR3TmcSuqt7sY105GxbvADA8Sa2vlZGTS8rj7mMIqUuNTY6ZOMeWdsfSp0c45NDCsmTOGPUQP/cVH1NyprcmSNLQ7rVFFisHjQgSR8xMYIDMpA81IPX57V46Vm+e+Xk9n0XGtQreMEz2r4zE0K6CravgyoDwRLssJIO/eBOfLHnUqqvrzUUVkVLTRlOfGP8v3IXsne2aJde+rr5ixopHxqGLh2j9R3T9K9HbVOKiqvB5uVjnJyfksnC+L20d5xBo549LxQLC5cRatKIGCuFOkjG+B4VHnXOVcE0+/Pk1XchuzvaSK2F4zks8jxGPQ+WcrIzH8Ur06ZOMnNd7qZT2pducmEzZ7M9p7JLm5urrTG0zBEjRQ2mN93OPIgAEjfc7VpfRbtUI+PJlNEfZz23ut9bJcW66po2heVsa4UbOA+Cc4A2x/Guj374SafbkIh+D8aWETKQHSZQjaXKNgMG7rgZAPQjG4OK7WVb8POMGOxsxdrJEuYbhNCe7qscUanurCBjRucnIJyT4n0FaPTx6bj7mcn6F4PxFLiGOeI5SRQy/I+B9R0qhnBwk4s6G7WoFAKAUBHce4Qt1C8DvIiPgMYyAxGc4yQdj0Nb1zcJbkCof6o7L+suf78f8A+dS/+Qt+hrsRlH7JbEHdrhvQuo/+KA0/5C36DYj6/wCqmw8pv8U/pWPj7voNqMk9lfDx+zKfnK38qfH2/QbUZf6reH/1cn+K/wCtY+OuG1Ga+zDhw/4Tn5yyfyasfG3e42o9Psy4d/Ut/iyf91PjbvcYRzPtF2YW1uTE+yEgq5zvGT8R88b5+VQrNdqIyxuPSaXT6W6nfsy14JabsRHHbySHBdCVdn1rGg0ggxbZkzkAHpk9K3esvUc7iJGFErUlDh+P/OxUxaJ+UVG/5HUfmLj/AI3TfkQ91T8orHx+o/MzP/Hab8iPfdk/KKfH6j87Mr0/TfkRkkSr0AFcrdTbYsTlk61aaqp5hHBtXVo8WnmKV1qHXON0PQjFcmmjeu2M87X24Z0zsF2UjFuJbiNHeXDAOAdKeGx8T1+oqdp04co816pqurZsXZFm/o7afu0H+Gv6VJ61nuVWDJOAWo6W8H+Gn6Vh2TfdmcGf+hLb93g/w0/Ssb5e5jB9IuGQr8MUS/JFH8qb5e5kz9xi/q4/7q/pTdL3Bktsg6Io+QFY3P3MYMuQv5V+wpul7mcGarjp/lWAe0AoBQCgFAKAUAoBQCgFAeUBW+3XAPeoDp/2sfeT123X6/xArldDcid6fquhZz2fc5hw+3nvGEfMAEaKp1tpCxqxxqHjgn59KixUp8HobZU6Zb8d/wCT59ouGpbyCNJOYcHWTthwSCunGRjY5Oc5rWcFF4N9JfK6LlJY9iLrmTDysgmOB8MSTJZgWXBWE5VplyM6GOx21DAPUDzrpXDPJB1WocHtiuPf2JzglrLe3bQyqRCkglcOuGRN9EQ/KpGO76GusE5Sw/BC1E69PSpxfzNY/wBs6uq42HQVLPOZyZUAoBQCgFAKAUAoBQCgFAKAUAoBQCgFAKAUAoBQHMu1vCBa3i3IwsMmdeQSNR2dMAH41yR4ZB3qLZDbLcX2j1HXodL/ABLsVjiPFgdcdurBHwpeQl55B5FyTgdO6K4ynl/KWNGn24na+V48EVNCyMVdSrDqGGCPpXNrBNU1JZi8mFYD+pbLIpygzq4iQF+TMupC3QC3l6qS+nun1qTHGCot3b2vPuvb6o6F2S4O0ERaXeeZuZKf7R6KPQDapFcdqyyl1d/UklHsuET1dCIKAUAoBQCgFAKAUAoBQCgFAKAUAoBQCgFAKAUAoDR4zwxLiF4pOjD7EdCPUHetZR3LDOtNsqrFOJwu5tWgmMcinXG2CASCT4FT9iKr2nGWGexjZG2rdHsyU7RQPnm3bAXEqqVjQD4RtqkboOjbDcnyreyPl9yPpZp/JSvlXdv/AKHz7P2s6SxyplFIciQqGjwqse+M4AyPHB6GsVxlnKM6u2pwcJcv27MuPZWyE8qHlhEjPPmUElWupF2AB6aV7xHgWFSYRy84KjV2OuL5y3wv/qjoFdynPaAUAoBQCgFAKAUAoBQCgFAKAUAoBQCgFAKAUAoBQHhoCie0vgOpRdRqC0eBIuPjTPUjxx/DPlUe+GfmLj0vVbX0ZPh/4ZRbe5Lc2Tl2xGMFHwNC9fwlLZG/lvmo6lnLLmdUYbY5a+3n7mPZ65mimj5OWMpxy892QbjDjxHU/IGlbknwNVCqdbc/Hk7NwLhgt4VTOW+KRvzyNuzfU5qfFYR5O+12T3ElWTkKAUAoBQCgFAKAUAoBQCgFAKAUAoBQCgFAKAUAoBQCgMJEDAgjIOxHmKw+Qm08o4f2u4EbS4aPqjd6M/2SenzHT7VAshtkew0Op69X17MufYCxNxK17KiqQBHHpXAOBhn+fh9670rL3MqfUrFVFUQefL/0X+pJSntAKAUAoBQCgFAKAUAoBQCgFAKAUAoBQCgFAKAUAoBQCgFAQXa7s+LyHRkK4KlXIzp3Gr7rkfatJwUlgl6PVy089y7EpYWixRpGgwqKFA9AK2SwsEeyx2Scn5NmsmgoBQCgFAKAUAoBQCgFAKAUAoBQCgFAKAUAoBQCgFAKAUAoDygFAe0AoBQCgFAKAUAoBQCgFAKAUAoBQCgFAKAUAoBQCgFAKAUAoBQCgFAKAUAoBQCgFAKAUAoBQCgFA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cxnSp>
        <p:nvCxnSpPr>
          <p:cNvPr id="8" name="Straight Connector 7"/>
          <p:cNvCxnSpPr/>
          <p:nvPr/>
        </p:nvCxnSpPr>
        <p:spPr>
          <a:xfrm flipV="1">
            <a:off x="0" y="2782389"/>
            <a:ext cx="9144000" cy="76200"/>
          </a:xfrm>
          <a:prstGeom prst="line">
            <a:avLst/>
          </a:prstGeom>
          <a:ln w="25400">
            <a:solidFill>
              <a:schemeClr val="bg1"/>
            </a:solidFill>
          </a:ln>
          <a:effectLst>
            <a:outerShdw blurRad="50800" dist="38100" dir="5400000" algn="t" rotWithShape="0">
              <a:prstClr val="black">
                <a:alpha val="40000"/>
              </a:prstClr>
            </a:outerShdw>
          </a:effectLst>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3275409" y="4114403"/>
            <a:ext cx="2591594" cy="1588"/>
          </a:xfrm>
          <a:prstGeom prst="line">
            <a:avLst/>
          </a:prstGeom>
          <a:ln w="25400">
            <a:solidFill>
              <a:schemeClr val="bg1"/>
            </a:solidFill>
          </a:ln>
          <a:effectLst>
            <a:outerShdw blurRad="50800" dist="38100" dir="5400000" algn="t" rotWithShape="0">
              <a:prstClr val="black">
                <a:alpha val="40000"/>
              </a:prstClr>
            </a:outerShdw>
          </a:effectLst>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cxnSp>
      <p:sp>
        <p:nvSpPr>
          <p:cNvPr id="12" name="Subtitle 2"/>
          <p:cNvSpPr txBox="1">
            <a:spLocks/>
          </p:cNvSpPr>
          <p:nvPr/>
        </p:nvSpPr>
        <p:spPr>
          <a:xfrm>
            <a:off x="2272937" y="5715000"/>
            <a:ext cx="4572000" cy="533400"/>
          </a:xfrm>
          <a:prstGeom prst="rect">
            <a:avLst/>
          </a:prstGeom>
        </p:spPr>
        <p:txBody>
          <a:bodyPr vert="horz" lIns="0" rIns="18288">
            <a:noAutofit/>
          </a:bodyPr>
          <a:lstStyle/>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400" dirty="0" err="1" smtClean="0"/>
              <a:t>Damodar</a:t>
            </a:r>
            <a:r>
              <a:rPr lang="en-US" sz="2400" dirty="0" smtClean="0"/>
              <a:t> Niraula</a:t>
            </a:r>
          </a:p>
          <a:p>
            <a:pPr marL="0" marR="45720" lvl="0" indent="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400" dirty="0" smtClean="0"/>
              <a:t>May</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2018</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3" name="Straight Connector 12"/>
          <p:cNvCxnSpPr/>
          <p:nvPr/>
        </p:nvCxnSpPr>
        <p:spPr>
          <a:xfrm flipV="1">
            <a:off x="0" y="5397137"/>
            <a:ext cx="9144000" cy="76200"/>
          </a:xfrm>
          <a:prstGeom prst="line">
            <a:avLst/>
          </a:prstGeom>
          <a:ln w="25400">
            <a:solidFill>
              <a:schemeClr val="bg1"/>
            </a:solidFill>
          </a:ln>
          <a:effectLst>
            <a:outerShdw blurRad="50800" dist="38100" dir="5400000" algn="t" rotWithShape="0">
              <a:prstClr val="black">
                <a:alpha val="40000"/>
              </a:prstClr>
            </a:outerShdw>
          </a:effectLst>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sp>
        <p:nvSpPr>
          <p:cNvPr id="5" name="Title 1"/>
          <p:cNvSpPr>
            <a:spLocks noGrp="1"/>
          </p:cNvSpPr>
          <p:nvPr>
            <p:ph type="title"/>
          </p:nvPr>
        </p:nvSpPr>
        <p:spPr>
          <a:xfrm>
            <a:off x="609600" y="838200"/>
            <a:ext cx="7848600" cy="533400"/>
          </a:xfrm>
        </p:spPr>
        <p:txBody>
          <a:bodyPr>
            <a:normAutofit fontScale="90000"/>
          </a:bodyPr>
          <a:lstStyle/>
          <a:p>
            <a:pPr algn="ctr"/>
            <a:r>
              <a:rPr lang="en-US" sz="4000" b="1" dirty="0" smtClean="0"/>
              <a:t>Concept of </a:t>
            </a:r>
            <a:r>
              <a:rPr lang="en-US" sz="4000" b="1" dirty="0" err="1" smtClean="0"/>
              <a:t>HRM</a:t>
            </a:r>
            <a:endParaRPr lang="en-US" sz="4000" dirty="0"/>
          </a:p>
        </p:txBody>
      </p:sp>
      <p:sp>
        <p:nvSpPr>
          <p:cNvPr id="7" name="TextBox 6"/>
          <p:cNvSpPr txBox="1"/>
          <p:nvPr/>
        </p:nvSpPr>
        <p:spPr>
          <a:xfrm>
            <a:off x="304800" y="2743200"/>
            <a:ext cx="8382000" cy="461665"/>
          </a:xfrm>
          <a:prstGeom prst="rect">
            <a:avLst/>
          </a:prstGeom>
          <a:noFill/>
        </p:spPr>
        <p:txBody>
          <a:bodyPr wrap="square" rtlCol="0">
            <a:spAutoFit/>
          </a:bodyPr>
          <a:lstStyle/>
          <a:p>
            <a:pPr algn="just"/>
            <a:r>
              <a:rPr lang="en-US" sz="2400" dirty="0" smtClean="0"/>
              <a:t>R.W. </a:t>
            </a:r>
            <a:r>
              <a:rPr lang="en-US" sz="2400" dirty="0" err="1" smtClean="0"/>
              <a:t>Griffi</a:t>
            </a:r>
            <a:endParaRPr lang="en-US" sz="2400" dirty="0" smtClean="0"/>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3" name="Picture 5" descr="C:\Documents and Settings\user\Desktop\flickr,-belur-ashok_647_061716021643.jpg"/>
          <p:cNvPicPr>
            <a:picLocks noChangeAspect="1" noChangeArrowheads="1"/>
          </p:cNvPicPr>
          <p:nvPr/>
        </p:nvPicPr>
        <p:blipFill>
          <a:blip r:embed="rId3"/>
          <a:srcRect/>
          <a:stretch>
            <a:fillRect/>
          </a:stretch>
        </p:blipFill>
        <p:spPr bwMode="auto">
          <a:xfrm>
            <a:off x="0" y="3048001"/>
            <a:ext cx="9144000" cy="3810000"/>
          </a:xfrm>
          <a:prstGeom prst="rect">
            <a:avLst/>
          </a:prstGeom>
          <a:noFill/>
        </p:spPr>
      </p:pic>
      <p:pic>
        <p:nvPicPr>
          <p:cNvPr id="2054" name="Picture 6" descr="C:\Documents and Settings\user\Desktop\DHMRHxYWsAAbEL1-1000x663.jpg"/>
          <p:cNvPicPr>
            <a:picLocks noChangeAspect="1" noChangeArrowheads="1"/>
          </p:cNvPicPr>
          <p:nvPr/>
        </p:nvPicPr>
        <p:blipFill>
          <a:blip r:embed="rId4"/>
          <a:srcRect/>
          <a:stretch>
            <a:fillRect/>
          </a:stretch>
        </p:blipFill>
        <p:spPr bwMode="auto">
          <a:xfrm>
            <a:off x="0" y="-1600200"/>
            <a:ext cx="9144000" cy="4648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5" dur="1000" fill="hold"/>
                                        <p:tgtEl>
                                          <p:spTgt spid="7"/>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sp>
        <p:nvSpPr>
          <p:cNvPr id="7" name="TextBox 6"/>
          <p:cNvSpPr txBox="1"/>
          <p:nvPr/>
        </p:nvSpPr>
        <p:spPr>
          <a:xfrm>
            <a:off x="152400" y="1524000"/>
            <a:ext cx="8839200" cy="3970318"/>
          </a:xfrm>
          <a:prstGeom prst="rect">
            <a:avLst/>
          </a:prstGeom>
          <a:noFill/>
        </p:spPr>
        <p:txBody>
          <a:bodyPr wrap="square" rtlCol="0">
            <a:spAutoFit/>
          </a:bodyPr>
          <a:lstStyle/>
          <a:p>
            <a:pPr algn="just">
              <a:lnSpc>
                <a:spcPct val="150000"/>
              </a:lnSpc>
            </a:pPr>
            <a:r>
              <a:rPr lang="en-US" sz="2400" dirty="0" smtClean="0"/>
              <a:t>Features of a motor bogie:</a:t>
            </a:r>
          </a:p>
          <a:p>
            <a:pPr algn="just">
              <a:lnSpc>
                <a:spcPct val="150000"/>
              </a:lnSpc>
            </a:pPr>
            <a:r>
              <a:rPr lang="en-US" sz="2400" dirty="0" err="1" smtClean="0"/>
              <a:t>i</a:t>
            </a:r>
            <a:r>
              <a:rPr lang="en-US" sz="2400" dirty="0" smtClean="0"/>
              <a:t>. Carries all bogies together</a:t>
            </a:r>
          </a:p>
          <a:p>
            <a:pPr algn="just">
              <a:lnSpc>
                <a:spcPct val="150000"/>
              </a:lnSpc>
            </a:pPr>
            <a:r>
              <a:rPr lang="en-US" sz="2400" dirty="0" smtClean="0"/>
              <a:t>ii. Makes the path</a:t>
            </a:r>
          </a:p>
          <a:p>
            <a:pPr algn="just">
              <a:lnSpc>
                <a:spcPct val="150000"/>
              </a:lnSpc>
            </a:pPr>
            <a:r>
              <a:rPr lang="en-US" sz="2400" dirty="0" smtClean="0"/>
              <a:t>iii. Keeps all to the destination</a:t>
            </a:r>
          </a:p>
          <a:p>
            <a:pPr algn="just">
              <a:lnSpc>
                <a:spcPct val="150000"/>
              </a:lnSpc>
            </a:pPr>
            <a:r>
              <a:rPr lang="en-US" sz="2400" dirty="0" smtClean="0"/>
              <a:t>iv. And more importantly bears the heat of coal or electricity alone</a:t>
            </a:r>
          </a:p>
          <a:p>
            <a:pPr algn="just">
              <a:lnSpc>
                <a:spcPct val="150000"/>
              </a:lnSpc>
            </a:pPr>
            <a:endParaRPr lang="en-US" sz="2400" dirty="0" smtClean="0"/>
          </a:p>
          <a:p>
            <a:pPr algn="ctr">
              <a:lnSpc>
                <a:spcPct val="150000"/>
              </a:lnSpc>
            </a:pPr>
            <a:r>
              <a:rPr lang="en-US" sz="2400" b="1" i="1" dirty="0" smtClean="0"/>
              <a:t>So as a leader</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
        <p:nvSpPr>
          <p:cNvPr id="5" name="Title 1"/>
          <p:cNvSpPr>
            <a:spLocks noGrp="1"/>
          </p:cNvSpPr>
          <p:nvPr>
            <p:ph type="title"/>
          </p:nvPr>
        </p:nvSpPr>
        <p:spPr>
          <a:xfrm>
            <a:off x="609600" y="838200"/>
            <a:ext cx="7848600" cy="533400"/>
          </a:xfrm>
        </p:spPr>
        <p:txBody>
          <a:bodyPr>
            <a:normAutofit fontScale="90000"/>
          </a:bodyPr>
          <a:lstStyle/>
          <a:p>
            <a:pPr algn="ctr"/>
            <a:r>
              <a:rPr lang="en-US" sz="4000" b="1" dirty="0" smtClean="0"/>
              <a:t>Concept of a leader</a:t>
            </a:r>
            <a:endParaRPr lang="en-US" sz="4000" dirty="0"/>
          </a:p>
        </p:txBody>
      </p:sp>
      <p:sp>
        <p:nvSpPr>
          <p:cNvPr id="7" name="TextBox 6"/>
          <p:cNvSpPr txBox="1"/>
          <p:nvPr/>
        </p:nvSpPr>
        <p:spPr>
          <a:xfrm>
            <a:off x="76200" y="1524000"/>
            <a:ext cx="8991600" cy="3970318"/>
          </a:xfrm>
          <a:prstGeom prst="rect">
            <a:avLst/>
          </a:prstGeom>
          <a:noFill/>
        </p:spPr>
        <p:txBody>
          <a:bodyPr wrap="square" rtlCol="0">
            <a:spAutoFit/>
          </a:bodyPr>
          <a:lstStyle/>
          <a:p>
            <a:pPr algn="just">
              <a:lnSpc>
                <a:spcPct val="150000"/>
              </a:lnSpc>
              <a:buFont typeface="Arial" pitchFamily="34" charset="0"/>
              <a:buChar char="•"/>
            </a:pPr>
            <a:r>
              <a:rPr lang="en-US" sz="2400" dirty="0" smtClean="0"/>
              <a:t> S/he is the leader who has the clear and communicable vision and conviction that a dream can be achieved.</a:t>
            </a:r>
          </a:p>
          <a:p>
            <a:pPr algn="just">
              <a:lnSpc>
                <a:spcPct val="150000"/>
              </a:lnSpc>
              <a:buFont typeface="Arial" pitchFamily="34" charset="0"/>
              <a:buChar char="•"/>
            </a:pPr>
            <a:r>
              <a:rPr lang="en-US" sz="2400" dirty="0" smtClean="0"/>
              <a:t> S/he is the leader who inspires the power and the energy to get it done.</a:t>
            </a:r>
          </a:p>
          <a:p>
            <a:pPr algn="just">
              <a:lnSpc>
                <a:spcPct val="150000"/>
              </a:lnSpc>
              <a:buFont typeface="Arial" pitchFamily="34" charset="0"/>
              <a:buChar char="•"/>
            </a:pPr>
            <a:r>
              <a:rPr lang="en-US" sz="2400" dirty="0" smtClean="0"/>
              <a:t> S/he is the leader who knows the way, goes the way and shows the way.</a:t>
            </a:r>
          </a:p>
          <a:p>
            <a:pPr algn="just">
              <a:lnSpc>
                <a:spcPct val="150000"/>
              </a:lnSpc>
              <a:buFont typeface="Arial" pitchFamily="34" charset="0"/>
              <a:buChar char="•"/>
            </a:pPr>
            <a:r>
              <a:rPr lang="en-US" sz="2400" dirty="0" smtClean="0"/>
              <a:t> S/he is the leader who is answerable for the performance.</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5" dur="1000" fill="hold"/>
                                        <p:tgtEl>
                                          <p:spTgt spid="7"/>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
        <p:nvSpPr>
          <p:cNvPr id="5" name="Title 1"/>
          <p:cNvSpPr>
            <a:spLocks noGrp="1"/>
          </p:cNvSpPr>
          <p:nvPr>
            <p:ph type="title"/>
          </p:nvPr>
        </p:nvSpPr>
        <p:spPr>
          <a:xfrm>
            <a:off x="609600" y="685800"/>
            <a:ext cx="7848600" cy="533400"/>
          </a:xfrm>
        </p:spPr>
        <p:txBody>
          <a:bodyPr>
            <a:normAutofit fontScale="90000"/>
          </a:bodyPr>
          <a:lstStyle/>
          <a:p>
            <a:pPr algn="ctr"/>
            <a:r>
              <a:rPr lang="en-US" sz="4000" b="1" dirty="0" smtClean="0"/>
              <a:t>Concept of a leader</a:t>
            </a:r>
            <a:endParaRPr lang="en-US" sz="4000" dirty="0"/>
          </a:p>
        </p:txBody>
      </p:sp>
      <p:sp>
        <p:nvSpPr>
          <p:cNvPr id="7" name="TextBox 6"/>
          <p:cNvSpPr txBox="1"/>
          <p:nvPr/>
        </p:nvSpPr>
        <p:spPr>
          <a:xfrm>
            <a:off x="76200" y="1066800"/>
            <a:ext cx="8991600" cy="5909310"/>
          </a:xfrm>
          <a:prstGeom prst="rect">
            <a:avLst/>
          </a:prstGeom>
          <a:noFill/>
        </p:spPr>
        <p:txBody>
          <a:bodyPr wrap="square" rtlCol="0">
            <a:spAutoFit/>
          </a:bodyPr>
          <a:lstStyle/>
          <a:p>
            <a:pPr algn="just">
              <a:lnSpc>
                <a:spcPct val="150000"/>
              </a:lnSpc>
              <a:buFont typeface="Arial" pitchFamily="34" charset="0"/>
              <a:buChar char="•"/>
            </a:pPr>
            <a:r>
              <a:rPr lang="en-US" sz="2400" dirty="0" smtClean="0"/>
              <a:t> The only definition of a leader is someone who has followers-Peter </a:t>
            </a:r>
            <a:r>
              <a:rPr lang="en-US" sz="2400" dirty="0" err="1" smtClean="0"/>
              <a:t>Drucker</a:t>
            </a:r>
            <a:endParaRPr lang="en-US" sz="2400" dirty="0" smtClean="0"/>
          </a:p>
          <a:p>
            <a:pPr algn="just">
              <a:lnSpc>
                <a:spcPct val="150000"/>
              </a:lnSpc>
            </a:pPr>
            <a:endParaRPr lang="en-US" sz="600" dirty="0" smtClean="0"/>
          </a:p>
          <a:p>
            <a:pPr algn="just">
              <a:lnSpc>
                <a:spcPct val="150000"/>
              </a:lnSpc>
              <a:buFont typeface="Arial" pitchFamily="34" charset="0"/>
              <a:buChar char="•"/>
            </a:pPr>
            <a:r>
              <a:rPr lang="en-US" sz="2400" dirty="0" smtClean="0"/>
              <a:t> If your actions inspire others to dream more, learn more, do more and become more, you are a leader- America’s Sixth President John Quincy Adams</a:t>
            </a:r>
          </a:p>
          <a:p>
            <a:pPr algn="just">
              <a:lnSpc>
                <a:spcPct val="150000"/>
              </a:lnSpc>
            </a:pPr>
            <a:r>
              <a:rPr lang="en-US" sz="2400" dirty="0" smtClean="0"/>
              <a:t>In summary, leader is the person who:</a:t>
            </a:r>
          </a:p>
          <a:p>
            <a:pPr lvl="2" algn="just">
              <a:lnSpc>
                <a:spcPct val="150000"/>
              </a:lnSpc>
              <a:buFont typeface="Wingdings" pitchFamily="2" charset="2"/>
              <a:buChar char="Ø"/>
            </a:pPr>
            <a:r>
              <a:rPr lang="en-US" sz="2400" dirty="0" smtClean="0"/>
              <a:t> Leads the group or followers</a:t>
            </a:r>
          </a:p>
          <a:p>
            <a:pPr lvl="2" algn="just">
              <a:lnSpc>
                <a:spcPct val="150000"/>
              </a:lnSpc>
              <a:buFont typeface="Wingdings" pitchFamily="2" charset="2"/>
              <a:buChar char="Ø"/>
            </a:pPr>
            <a:r>
              <a:rPr lang="en-US" sz="2400" dirty="0" smtClean="0"/>
              <a:t> Influences the </a:t>
            </a:r>
            <a:r>
              <a:rPr lang="en-US" sz="2400" dirty="0" err="1" smtClean="0"/>
              <a:t>behaviour</a:t>
            </a:r>
            <a:r>
              <a:rPr lang="en-US" sz="2400" dirty="0" smtClean="0"/>
              <a:t> of others</a:t>
            </a:r>
          </a:p>
          <a:p>
            <a:pPr lvl="2" algn="just">
              <a:lnSpc>
                <a:spcPct val="150000"/>
              </a:lnSpc>
              <a:buFont typeface="Wingdings" pitchFamily="2" charset="2"/>
              <a:buChar char="Ø"/>
            </a:pPr>
            <a:r>
              <a:rPr lang="en-US" sz="2400" dirty="0" smtClean="0"/>
              <a:t> Possess the leadership skills</a:t>
            </a:r>
          </a:p>
          <a:p>
            <a:pPr lvl="2" algn="just">
              <a:lnSpc>
                <a:spcPct val="150000"/>
              </a:lnSpc>
              <a:buFont typeface="Wingdings" pitchFamily="2" charset="2"/>
              <a:buChar char="Ø"/>
            </a:pPr>
            <a:r>
              <a:rPr lang="en-US" sz="2400" dirty="0" smtClean="0"/>
              <a:t> Attain the common goal through their influence</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5" dur="1000" fill="hold"/>
                                        <p:tgtEl>
                                          <p:spTgt spid="7"/>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dirty="0"/>
          </a:p>
        </p:txBody>
      </p:sp>
      <p:sp>
        <p:nvSpPr>
          <p:cNvPr id="5" name="Title 1"/>
          <p:cNvSpPr>
            <a:spLocks noGrp="1"/>
          </p:cNvSpPr>
          <p:nvPr>
            <p:ph type="title"/>
          </p:nvPr>
        </p:nvSpPr>
        <p:spPr>
          <a:xfrm>
            <a:off x="609600" y="914400"/>
            <a:ext cx="7848600" cy="533400"/>
          </a:xfrm>
        </p:spPr>
        <p:txBody>
          <a:bodyPr>
            <a:normAutofit fontScale="90000"/>
          </a:bodyPr>
          <a:lstStyle/>
          <a:p>
            <a:pPr algn="ctr"/>
            <a:r>
              <a:rPr lang="en-US" sz="4000" b="1" dirty="0" smtClean="0"/>
              <a:t>Concept of leadership</a:t>
            </a:r>
            <a:endParaRPr lang="en-US" sz="4000" dirty="0"/>
          </a:p>
        </p:txBody>
      </p:sp>
      <p:sp>
        <p:nvSpPr>
          <p:cNvPr id="7" name="TextBox 6"/>
          <p:cNvSpPr txBox="1"/>
          <p:nvPr/>
        </p:nvSpPr>
        <p:spPr>
          <a:xfrm>
            <a:off x="0" y="1447800"/>
            <a:ext cx="9144000" cy="5078313"/>
          </a:xfrm>
          <a:prstGeom prst="rect">
            <a:avLst/>
          </a:prstGeom>
          <a:noFill/>
        </p:spPr>
        <p:txBody>
          <a:bodyPr wrap="square" rtlCol="0">
            <a:spAutoFit/>
          </a:bodyPr>
          <a:lstStyle/>
          <a:p>
            <a:pPr algn="just">
              <a:lnSpc>
                <a:spcPct val="150000"/>
              </a:lnSpc>
              <a:buFont typeface="Arial" pitchFamily="34" charset="0"/>
              <a:buChar char="•"/>
            </a:pPr>
            <a:r>
              <a:rPr lang="en-US" sz="2400" dirty="0" smtClean="0"/>
              <a:t> It is the process through which leaders influence the values, </a:t>
            </a:r>
            <a:r>
              <a:rPr lang="en-US" sz="2400" dirty="0" err="1" smtClean="0"/>
              <a:t>behaviour</a:t>
            </a:r>
            <a:r>
              <a:rPr lang="en-US" sz="2400" dirty="0" smtClean="0"/>
              <a:t> and attitude of others.</a:t>
            </a:r>
          </a:p>
          <a:p>
            <a:pPr algn="just">
              <a:lnSpc>
                <a:spcPct val="150000"/>
              </a:lnSpc>
            </a:pPr>
            <a:endParaRPr lang="en-US" sz="2400" dirty="0" smtClean="0"/>
          </a:p>
          <a:p>
            <a:pPr algn="just">
              <a:lnSpc>
                <a:spcPct val="150000"/>
              </a:lnSpc>
              <a:buFont typeface="Arial" pitchFamily="34" charset="0"/>
              <a:buChar char="•"/>
            </a:pPr>
            <a:r>
              <a:rPr lang="en-US" sz="2400" dirty="0" smtClean="0"/>
              <a:t> It is an act of motivating team members not only to perform well but also in case of failure.</a:t>
            </a:r>
          </a:p>
          <a:p>
            <a:pPr algn="just">
              <a:lnSpc>
                <a:spcPct val="150000"/>
              </a:lnSpc>
            </a:pPr>
            <a:endParaRPr lang="en-US" sz="2400" dirty="0" smtClean="0"/>
          </a:p>
          <a:p>
            <a:pPr algn="just">
              <a:lnSpc>
                <a:spcPct val="150000"/>
              </a:lnSpc>
              <a:buFont typeface="Arial" pitchFamily="34" charset="0"/>
              <a:buChar char="•"/>
            </a:pPr>
            <a:r>
              <a:rPr lang="en-US" sz="2400" dirty="0" smtClean="0"/>
              <a:t> It is influence, nothing more, nothing less.</a:t>
            </a:r>
          </a:p>
          <a:p>
            <a:pPr algn="just">
              <a:lnSpc>
                <a:spcPct val="150000"/>
              </a:lnSpc>
            </a:pPr>
            <a:endParaRPr lang="en-US" sz="2400" dirty="0" smtClean="0"/>
          </a:p>
          <a:p>
            <a:pPr algn="just">
              <a:lnSpc>
                <a:spcPct val="150000"/>
              </a:lnSpc>
              <a:buFont typeface="Arial" pitchFamily="34" charset="0"/>
              <a:buChar char="•"/>
            </a:pPr>
            <a:r>
              <a:rPr lang="en-US" sz="2400" dirty="0" smtClean="0"/>
              <a:t> Leadership is like parenting.</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5" dur="1000" fill="hold"/>
                                        <p:tgtEl>
                                          <p:spTgt spid="7"/>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dirty="0"/>
          </a:p>
        </p:txBody>
      </p:sp>
      <p:sp>
        <p:nvSpPr>
          <p:cNvPr id="5" name="Title 1"/>
          <p:cNvSpPr>
            <a:spLocks noGrp="1"/>
          </p:cNvSpPr>
          <p:nvPr>
            <p:ph type="title"/>
          </p:nvPr>
        </p:nvSpPr>
        <p:spPr>
          <a:xfrm>
            <a:off x="609600" y="914400"/>
            <a:ext cx="7848600" cy="533400"/>
          </a:xfrm>
        </p:spPr>
        <p:txBody>
          <a:bodyPr>
            <a:normAutofit fontScale="90000"/>
          </a:bodyPr>
          <a:lstStyle/>
          <a:p>
            <a:pPr algn="ctr"/>
            <a:r>
              <a:rPr lang="en-US" sz="4000" b="1" dirty="0" smtClean="0"/>
              <a:t>Concept of leadership</a:t>
            </a:r>
            <a:endParaRPr lang="en-US" sz="4000" dirty="0"/>
          </a:p>
        </p:txBody>
      </p:sp>
      <p:sp>
        <p:nvSpPr>
          <p:cNvPr id="7" name="TextBox 6"/>
          <p:cNvSpPr txBox="1"/>
          <p:nvPr/>
        </p:nvSpPr>
        <p:spPr>
          <a:xfrm>
            <a:off x="0" y="1371600"/>
            <a:ext cx="9144000" cy="5078313"/>
          </a:xfrm>
          <a:prstGeom prst="rect">
            <a:avLst/>
          </a:prstGeom>
          <a:noFill/>
        </p:spPr>
        <p:txBody>
          <a:bodyPr wrap="square" rtlCol="0">
            <a:spAutoFit/>
          </a:bodyPr>
          <a:lstStyle/>
          <a:p>
            <a:pPr algn="just">
              <a:lnSpc>
                <a:spcPct val="150000"/>
              </a:lnSpc>
              <a:buFont typeface="Arial" pitchFamily="34" charset="0"/>
              <a:buChar char="•"/>
            </a:pPr>
            <a:r>
              <a:rPr lang="en-US" sz="2400" dirty="0" smtClean="0"/>
              <a:t> It is the ability to influencing a group toward the achievement of goal.</a:t>
            </a:r>
          </a:p>
          <a:p>
            <a:pPr algn="just">
              <a:lnSpc>
                <a:spcPct val="150000"/>
              </a:lnSpc>
            </a:pPr>
            <a:endParaRPr lang="en-US" sz="2400" dirty="0" smtClean="0"/>
          </a:p>
          <a:p>
            <a:pPr algn="just">
              <a:lnSpc>
                <a:spcPct val="150000"/>
              </a:lnSpc>
              <a:buFont typeface="Arial" pitchFamily="34" charset="0"/>
              <a:buChar char="•"/>
            </a:pPr>
            <a:r>
              <a:rPr lang="en-US" sz="2400" dirty="0" smtClean="0"/>
              <a:t> It is the process of influencing people and providing an environment for them to achieve team or </a:t>
            </a:r>
            <a:r>
              <a:rPr lang="en-US" sz="2400" dirty="0" err="1" smtClean="0"/>
              <a:t>organisational</a:t>
            </a:r>
            <a:r>
              <a:rPr lang="en-US" sz="2400" dirty="0" smtClean="0"/>
              <a:t> objectives.</a:t>
            </a:r>
          </a:p>
          <a:p>
            <a:pPr algn="just">
              <a:lnSpc>
                <a:spcPct val="150000"/>
              </a:lnSpc>
            </a:pPr>
            <a:endParaRPr lang="en-US" sz="2400" dirty="0" smtClean="0"/>
          </a:p>
          <a:p>
            <a:pPr algn="just">
              <a:lnSpc>
                <a:spcPct val="150000"/>
              </a:lnSpc>
              <a:buFont typeface="Arial" pitchFamily="34" charset="0"/>
              <a:buChar char="•"/>
            </a:pPr>
            <a:r>
              <a:rPr lang="en-US" sz="2400" dirty="0" smtClean="0"/>
              <a:t> Leadership is defined as influence that is, the art or the process of influencing people to that they will strive willingly and enthusiastically toward the achievement of group goals.</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5" dur="1000" fill="hold"/>
                                        <p:tgtEl>
                                          <p:spTgt spid="7"/>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sp>
        <p:nvSpPr>
          <p:cNvPr id="5" name="Title 1"/>
          <p:cNvSpPr>
            <a:spLocks noGrp="1"/>
          </p:cNvSpPr>
          <p:nvPr>
            <p:ph type="title"/>
          </p:nvPr>
        </p:nvSpPr>
        <p:spPr>
          <a:xfrm>
            <a:off x="609600" y="914400"/>
            <a:ext cx="7848600" cy="533400"/>
          </a:xfrm>
        </p:spPr>
        <p:txBody>
          <a:bodyPr>
            <a:normAutofit fontScale="90000"/>
          </a:bodyPr>
          <a:lstStyle/>
          <a:p>
            <a:pPr algn="ctr"/>
            <a:r>
              <a:rPr lang="en-US" sz="4000" b="1" dirty="0" smtClean="0"/>
              <a:t>Concept of leadership</a:t>
            </a:r>
            <a:endParaRPr lang="en-US" sz="4000" dirty="0"/>
          </a:p>
        </p:txBody>
      </p:sp>
      <p:sp>
        <p:nvSpPr>
          <p:cNvPr id="7" name="TextBox 6"/>
          <p:cNvSpPr txBox="1"/>
          <p:nvPr/>
        </p:nvSpPr>
        <p:spPr>
          <a:xfrm>
            <a:off x="0" y="1371600"/>
            <a:ext cx="9144000" cy="4524315"/>
          </a:xfrm>
          <a:prstGeom prst="rect">
            <a:avLst/>
          </a:prstGeom>
          <a:noFill/>
        </p:spPr>
        <p:txBody>
          <a:bodyPr wrap="square" rtlCol="0">
            <a:spAutoFit/>
          </a:bodyPr>
          <a:lstStyle/>
          <a:p>
            <a:pPr algn="just">
              <a:lnSpc>
                <a:spcPct val="150000"/>
              </a:lnSpc>
            </a:pPr>
            <a:r>
              <a:rPr lang="en-US" sz="2400" dirty="0" smtClean="0"/>
              <a:t>Leadership can be defined as three broad categories;</a:t>
            </a:r>
          </a:p>
          <a:p>
            <a:pPr marL="514350" indent="-514350" algn="just">
              <a:lnSpc>
                <a:spcPct val="150000"/>
              </a:lnSpc>
              <a:buFont typeface="+mj-lt"/>
              <a:buAutoNum type="romanLcPeriod"/>
            </a:pPr>
            <a:r>
              <a:rPr lang="en-US" sz="2400" dirty="0" smtClean="0"/>
              <a:t>Leadership as a </a:t>
            </a:r>
            <a:r>
              <a:rPr lang="en-US" sz="2400" b="1" i="1" dirty="0" smtClean="0"/>
              <a:t>process</a:t>
            </a:r>
            <a:r>
              <a:rPr lang="en-US" sz="2400" dirty="0" smtClean="0"/>
              <a:t>: Leadership uses its influence of position to direct, motivate, and coordinate the group activities to achieve the organizational goal.</a:t>
            </a:r>
          </a:p>
          <a:p>
            <a:pPr marL="514350" indent="-514350" algn="just">
              <a:lnSpc>
                <a:spcPct val="150000"/>
              </a:lnSpc>
              <a:buFont typeface="+mj-lt"/>
              <a:buAutoNum type="romanLcPeriod"/>
            </a:pPr>
            <a:r>
              <a:rPr lang="en-US" sz="2400" dirty="0" smtClean="0"/>
              <a:t>Leadership as a </a:t>
            </a:r>
            <a:r>
              <a:rPr lang="en-US" sz="2400" b="1" i="1" dirty="0" smtClean="0"/>
              <a:t>property</a:t>
            </a:r>
            <a:r>
              <a:rPr lang="en-US" sz="2400" dirty="0" smtClean="0"/>
              <a:t>: Leader possess basic characteristics to influence the group activities successfully.</a:t>
            </a:r>
          </a:p>
          <a:p>
            <a:pPr marL="514350" indent="-514350" algn="just">
              <a:lnSpc>
                <a:spcPct val="150000"/>
              </a:lnSpc>
              <a:buFont typeface="+mj-lt"/>
              <a:buAutoNum type="romanLcPeriod"/>
            </a:pPr>
            <a:r>
              <a:rPr lang="en-US" sz="2400" dirty="0" smtClean="0"/>
              <a:t>Leadership as a </a:t>
            </a:r>
            <a:r>
              <a:rPr lang="en-US" sz="2400" b="1" i="1" dirty="0" smtClean="0"/>
              <a:t>power</a:t>
            </a:r>
            <a:r>
              <a:rPr lang="en-US" sz="2400" dirty="0" smtClean="0"/>
              <a:t>: Power is synonymous with action. It is the means of getting things done or making things happen.</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5" dur="1000" fill="hold"/>
                                        <p:tgtEl>
                                          <p:spTgt spid="7"/>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sp>
        <p:nvSpPr>
          <p:cNvPr id="5" name="Title 1"/>
          <p:cNvSpPr>
            <a:spLocks noGrp="1"/>
          </p:cNvSpPr>
          <p:nvPr>
            <p:ph type="title"/>
          </p:nvPr>
        </p:nvSpPr>
        <p:spPr>
          <a:xfrm>
            <a:off x="609600" y="1295400"/>
            <a:ext cx="7848600" cy="533400"/>
          </a:xfrm>
        </p:spPr>
        <p:txBody>
          <a:bodyPr>
            <a:normAutofit fontScale="90000"/>
          </a:bodyPr>
          <a:lstStyle/>
          <a:p>
            <a:pPr algn="ctr"/>
            <a:r>
              <a:rPr lang="en-US" sz="4000" b="1" dirty="0" smtClean="0"/>
              <a:t>Basic features of leadership</a:t>
            </a:r>
            <a:endParaRPr lang="en-US" sz="4000" dirty="0"/>
          </a:p>
        </p:txBody>
      </p:sp>
      <p:sp>
        <p:nvSpPr>
          <p:cNvPr id="7" name="TextBox 6"/>
          <p:cNvSpPr txBox="1"/>
          <p:nvPr/>
        </p:nvSpPr>
        <p:spPr>
          <a:xfrm>
            <a:off x="152400" y="2133600"/>
            <a:ext cx="8839200" cy="3416320"/>
          </a:xfrm>
          <a:prstGeom prst="rect">
            <a:avLst/>
          </a:prstGeom>
          <a:noFill/>
        </p:spPr>
        <p:txBody>
          <a:bodyPr wrap="square" rtlCol="0">
            <a:spAutoFit/>
          </a:bodyPr>
          <a:lstStyle/>
          <a:p>
            <a:pPr algn="just">
              <a:lnSpc>
                <a:spcPct val="150000"/>
              </a:lnSpc>
            </a:pPr>
            <a:r>
              <a:rPr lang="en-US" sz="2400" dirty="0" smtClean="0"/>
              <a:t>Leadership is a vision</a:t>
            </a:r>
          </a:p>
          <a:p>
            <a:pPr algn="just">
              <a:lnSpc>
                <a:spcPct val="150000"/>
              </a:lnSpc>
            </a:pPr>
            <a:r>
              <a:rPr lang="en-US" sz="2400" dirty="0" smtClean="0"/>
              <a:t>Leadership is the ability to create a bond</a:t>
            </a:r>
          </a:p>
          <a:p>
            <a:pPr algn="just">
              <a:lnSpc>
                <a:spcPct val="150000"/>
              </a:lnSpc>
            </a:pPr>
            <a:r>
              <a:rPr lang="en-US" sz="2400" dirty="0" smtClean="0"/>
              <a:t>Leadership is to make people work together</a:t>
            </a:r>
          </a:p>
          <a:p>
            <a:pPr algn="just">
              <a:lnSpc>
                <a:spcPct val="150000"/>
              </a:lnSpc>
            </a:pPr>
            <a:r>
              <a:rPr lang="en-US" sz="2400" dirty="0" smtClean="0"/>
              <a:t>Leadership is the patience of believing others</a:t>
            </a:r>
          </a:p>
          <a:p>
            <a:pPr algn="just">
              <a:lnSpc>
                <a:spcPct val="150000"/>
              </a:lnSpc>
            </a:pPr>
            <a:r>
              <a:rPr lang="en-US" sz="2400" dirty="0" smtClean="0"/>
              <a:t>Leadership is the art of taking responsibility of outcomes</a:t>
            </a:r>
          </a:p>
          <a:p>
            <a:pPr algn="just">
              <a:lnSpc>
                <a:spcPct val="150000"/>
              </a:lnSpc>
            </a:pPr>
            <a:r>
              <a:rPr lang="en-US" sz="2400" dirty="0" smtClean="0"/>
              <a:t>Leadership is something the leader does, not something s/he has</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5" dur="1000" fill="hold"/>
                                        <p:tgtEl>
                                          <p:spTgt spid="7"/>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sp>
        <p:nvSpPr>
          <p:cNvPr id="5" name="Title 1"/>
          <p:cNvSpPr>
            <a:spLocks noGrp="1"/>
          </p:cNvSpPr>
          <p:nvPr>
            <p:ph type="title"/>
          </p:nvPr>
        </p:nvSpPr>
        <p:spPr>
          <a:xfrm>
            <a:off x="609600" y="3200400"/>
            <a:ext cx="7848600" cy="533400"/>
          </a:xfrm>
        </p:spPr>
        <p:txBody>
          <a:bodyPr>
            <a:normAutofit fontScale="90000"/>
          </a:bodyPr>
          <a:lstStyle/>
          <a:p>
            <a:pPr algn="ctr"/>
            <a:r>
              <a:rPr lang="en-US" sz="4000" b="1" dirty="0" smtClean="0"/>
              <a:t>Discussion issue:</a:t>
            </a:r>
            <a:br>
              <a:rPr lang="en-US" sz="4000" b="1" dirty="0" smtClean="0"/>
            </a:br>
            <a:r>
              <a:rPr lang="en-US" sz="4000" b="1" dirty="0" smtClean="0"/>
              <a:t>What is human relations?</a:t>
            </a: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sp>
        <p:nvSpPr>
          <p:cNvPr id="7" name="TextBox 6"/>
          <p:cNvSpPr txBox="1"/>
          <p:nvPr/>
        </p:nvSpPr>
        <p:spPr>
          <a:xfrm>
            <a:off x="304800" y="2666930"/>
            <a:ext cx="8382000" cy="1143070"/>
          </a:xfrm>
          <a:prstGeom prst="rect">
            <a:avLst/>
          </a:prstGeom>
          <a:noFill/>
        </p:spPr>
        <p:txBody>
          <a:bodyPr wrap="square" rtlCol="0">
            <a:spAutoFit/>
          </a:bodyPr>
          <a:lstStyle/>
          <a:p>
            <a:pPr algn="ctr">
              <a:lnSpc>
                <a:spcPct val="150000"/>
              </a:lnSpc>
            </a:pPr>
            <a:r>
              <a:rPr lang="en-US" sz="2400" i="1" dirty="0" smtClean="0"/>
              <a:t>THE LIFEBLOOD OF AN ORGANIZATION IS ITS </a:t>
            </a:r>
          </a:p>
          <a:p>
            <a:pPr algn="ctr">
              <a:lnSpc>
                <a:spcPct val="150000"/>
              </a:lnSpc>
            </a:pPr>
            <a:r>
              <a:rPr lang="en-US" sz="2400" i="1" dirty="0" smtClean="0"/>
              <a:t>PEOPLE</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sp>
        <p:nvSpPr>
          <p:cNvPr id="5" name="Title 1"/>
          <p:cNvSpPr>
            <a:spLocks noGrp="1"/>
          </p:cNvSpPr>
          <p:nvPr>
            <p:ph type="title"/>
          </p:nvPr>
        </p:nvSpPr>
        <p:spPr>
          <a:xfrm>
            <a:off x="609600" y="3657600"/>
            <a:ext cx="7848600" cy="533400"/>
          </a:xfrm>
        </p:spPr>
        <p:txBody>
          <a:bodyPr>
            <a:noAutofit/>
          </a:bodyPr>
          <a:lstStyle/>
          <a:p>
            <a:pPr algn="ctr"/>
            <a:r>
              <a:rPr lang="en-US" sz="4000" b="1" dirty="0" smtClean="0"/>
              <a:t>Course Overview</a:t>
            </a:r>
            <a:br>
              <a:rPr lang="en-US" sz="4000" b="1" dirty="0" smtClean="0"/>
            </a:br>
            <a:r>
              <a:rPr lang="en-US" sz="4000" b="1" dirty="0" smtClean="0"/>
              <a:t>and</a:t>
            </a:r>
            <a:br>
              <a:rPr lang="en-US" sz="4000" b="1" dirty="0" smtClean="0"/>
            </a:br>
            <a:r>
              <a:rPr lang="en-US" sz="4000" b="1" dirty="0" smtClean="0"/>
              <a:t>Objectives</a:t>
            </a: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iterate type="lt">
                                    <p:tmPct val="5000"/>
                                  </p:iterate>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dirty="0"/>
          </a:p>
        </p:txBody>
      </p:sp>
      <p:sp>
        <p:nvSpPr>
          <p:cNvPr id="5" name="Title 1"/>
          <p:cNvSpPr>
            <a:spLocks noGrp="1"/>
          </p:cNvSpPr>
          <p:nvPr>
            <p:ph type="title"/>
          </p:nvPr>
        </p:nvSpPr>
        <p:spPr>
          <a:xfrm>
            <a:off x="609600" y="685800"/>
            <a:ext cx="7848600" cy="533400"/>
          </a:xfrm>
        </p:spPr>
        <p:txBody>
          <a:bodyPr>
            <a:normAutofit fontScale="90000"/>
          </a:bodyPr>
          <a:lstStyle/>
          <a:p>
            <a:pPr algn="ctr"/>
            <a:r>
              <a:rPr lang="en-US" sz="4000" b="1" dirty="0" smtClean="0"/>
              <a:t>Human Relations; concept</a:t>
            </a:r>
            <a:endParaRPr lang="en-US" sz="4000" dirty="0"/>
          </a:p>
        </p:txBody>
      </p:sp>
      <p:sp>
        <p:nvSpPr>
          <p:cNvPr id="7" name="TextBox 6"/>
          <p:cNvSpPr txBox="1"/>
          <p:nvPr/>
        </p:nvSpPr>
        <p:spPr>
          <a:xfrm>
            <a:off x="152400" y="1260693"/>
            <a:ext cx="8839200" cy="5262979"/>
          </a:xfrm>
          <a:prstGeom prst="rect">
            <a:avLst/>
          </a:prstGeom>
          <a:noFill/>
        </p:spPr>
        <p:txBody>
          <a:bodyPr wrap="square" rtlCol="0">
            <a:spAutoFit/>
          </a:bodyPr>
          <a:lstStyle/>
          <a:p>
            <a:pPr algn="just">
              <a:lnSpc>
                <a:spcPct val="150000"/>
              </a:lnSpc>
            </a:pPr>
            <a:r>
              <a:rPr lang="en-US" sz="2400" dirty="0" smtClean="0"/>
              <a:t>The concept is propounded by Elton Mayo and his associates via Hawthorne experiment.</a:t>
            </a:r>
          </a:p>
          <a:p>
            <a:pPr algn="just">
              <a:lnSpc>
                <a:spcPct val="150000"/>
              </a:lnSpc>
            </a:pPr>
            <a:endParaRPr lang="en-US" sz="1600" dirty="0" smtClean="0"/>
          </a:p>
          <a:p>
            <a:pPr algn="just">
              <a:lnSpc>
                <a:spcPct val="150000"/>
              </a:lnSpc>
            </a:pPr>
            <a:r>
              <a:rPr lang="en-US" sz="2400" dirty="0" smtClean="0"/>
              <a:t>Human relations is the relations with or between, particularly in a workplace or professional setting.</a:t>
            </a:r>
          </a:p>
          <a:p>
            <a:pPr algn="just">
              <a:lnSpc>
                <a:spcPct val="150000"/>
              </a:lnSpc>
            </a:pPr>
            <a:endParaRPr lang="en-US" sz="2400" dirty="0" smtClean="0"/>
          </a:p>
          <a:p>
            <a:pPr algn="just">
              <a:lnSpc>
                <a:spcPct val="150000"/>
              </a:lnSpc>
            </a:pPr>
            <a:r>
              <a:rPr lang="en-US" sz="2400" dirty="0" smtClean="0"/>
              <a:t>Human relations refers to act humanly with the human.</a:t>
            </a:r>
          </a:p>
          <a:p>
            <a:pPr algn="just">
              <a:lnSpc>
                <a:spcPct val="150000"/>
              </a:lnSpc>
            </a:pPr>
            <a:endParaRPr lang="en-US" sz="1600" dirty="0" smtClean="0"/>
          </a:p>
          <a:p>
            <a:pPr algn="just">
              <a:lnSpc>
                <a:spcPct val="150000"/>
              </a:lnSpc>
            </a:pPr>
            <a:r>
              <a:rPr lang="en-US" sz="2400" dirty="0" smtClean="0"/>
              <a:t>Human relation theory is characterized by a shift in emphasis from task to worker.</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5" dur="1000" fill="hold"/>
                                        <p:tgtEl>
                                          <p:spTgt spid="7"/>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dirty="0"/>
          </a:p>
        </p:txBody>
      </p:sp>
      <p:sp>
        <p:nvSpPr>
          <p:cNvPr id="5" name="Title 1"/>
          <p:cNvSpPr>
            <a:spLocks noGrp="1"/>
          </p:cNvSpPr>
          <p:nvPr>
            <p:ph type="title"/>
          </p:nvPr>
        </p:nvSpPr>
        <p:spPr>
          <a:xfrm>
            <a:off x="609600" y="685800"/>
            <a:ext cx="7848600" cy="533400"/>
          </a:xfrm>
        </p:spPr>
        <p:txBody>
          <a:bodyPr>
            <a:normAutofit fontScale="90000"/>
          </a:bodyPr>
          <a:lstStyle/>
          <a:p>
            <a:pPr algn="ctr"/>
            <a:r>
              <a:rPr lang="en-US" sz="4000" b="1" dirty="0" smtClean="0"/>
              <a:t>Human Relations; concept</a:t>
            </a:r>
            <a:endParaRPr lang="en-US" sz="4000" dirty="0"/>
          </a:p>
        </p:txBody>
      </p:sp>
      <p:sp>
        <p:nvSpPr>
          <p:cNvPr id="7" name="TextBox 6"/>
          <p:cNvSpPr txBox="1"/>
          <p:nvPr/>
        </p:nvSpPr>
        <p:spPr>
          <a:xfrm>
            <a:off x="152400" y="1066800"/>
            <a:ext cx="8839200" cy="5632311"/>
          </a:xfrm>
          <a:prstGeom prst="rect">
            <a:avLst/>
          </a:prstGeom>
          <a:noFill/>
        </p:spPr>
        <p:txBody>
          <a:bodyPr wrap="square" rtlCol="0">
            <a:spAutoFit/>
          </a:bodyPr>
          <a:lstStyle/>
          <a:p>
            <a:pPr algn="just">
              <a:lnSpc>
                <a:spcPct val="150000"/>
              </a:lnSpc>
            </a:pPr>
            <a:r>
              <a:rPr lang="en-US" sz="2400" dirty="0" smtClean="0"/>
              <a:t>The theory emphasizes on social and psychological factors at work.</a:t>
            </a:r>
          </a:p>
          <a:p>
            <a:pPr algn="just">
              <a:lnSpc>
                <a:spcPct val="150000"/>
              </a:lnSpc>
            </a:pPr>
            <a:endParaRPr lang="en-US" sz="2400" dirty="0" smtClean="0"/>
          </a:p>
          <a:p>
            <a:pPr algn="just">
              <a:lnSpc>
                <a:spcPct val="150000"/>
              </a:lnSpc>
            </a:pPr>
            <a:r>
              <a:rPr lang="en-US" sz="2400" dirty="0" smtClean="0"/>
              <a:t>Human relations are the integration of people into a work situation that motivates them to work together productively.</a:t>
            </a:r>
          </a:p>
          <a:p>
            <a:pPr algn="just">
              <a:lnSpc>
                <a:spcPct val="150000"/>
              </a:lnSpc>
            </a:pPr>
            <a:endParaRPr lang="en-US" sz="2400" dirty="0" smtClean="0"/>
          </a:p>
          <a:p>
            <a:pPr algn="just">
              <a:lnSpc>
                <a:spcPct val="150000"/>
              </a:lnSpc>
            </a:pPr>
            <a:r>
              <a:rPr lang="en-US" sz="2400" dirty="0" smtClean="0"/>
              <a:t>Being together with other people and interacting with them.</a:t>
            </a:r>
          </a:p>
          <a:p>
            <a:pPr algn="just">
              <a:lnSpc>
                <a:spcPct val="150000"/>
              </a:lnSpc>
            </a:pPr>
            <a:endParaRPr lang="en-US" sz="2400" dirty="0" smtClean="0"/>
          </a:p>
          <a:p>
            <a:pPr algn="just">
              <a:lnSpc>
                <a:spcPct val="150000"/>
              </a:lnSpc>
            </a:pPr>
            <a:r>
              <a:rPr lang="en-US" sz="2400" dirty="0" smtClean="0"/>
              <a:t>It is the relationships between groups of people, especially between workers in a place of work. </a:t>
            </a:r>
            <a:r>
              <a:rPr lang="en-US" dirty="0" smtClean="0"/>
              <a:t>www.dictionary.cambridge.org</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5" dur="1000" fill="hold"/>
                                        <p:tgtEl>
                                          <p:spTgt spid="7"/>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dirty="0"/>
          </a:p>
        </p:txBody>
      </p:sp>
      <p:sp>
        <p:nvSpPr>
          <p:cNvPr id="5" name="Title 1"/>
          <p:cNvSpPr>
            <a:spLocks noGrp="1"/>
          </p:cNvSpPr>
          <p:nvPr>
            <p:ph type="title"/>
          </p:nvPr>
        </p:nvSpPr>
        <p:spPr>
          <a:xfrm>
            <a:off x="609600" y="1066800"/>
            <a:ext cx="7848600" cy="533400"/>
          </a:xfrm>
        </p:spPr>
        <p:txBody>
          <a:bodyPr>
            <a:normAutofit fontScale="90000"/>
          </a:bodyPr>
          <a:lstStyle/>
          <a:p>
            <a:pPr algn="ctr"/>
            <a:r>
              <a:rPr lang="en-US" sz="4000" b="1" dirty="0" smtClean="0"/>
              <a:t>Base of human relations concept</a:t>
            </a:r>
            <a:endParaRPr lang="en-US" sz="4000" dirty="0"/>
          </a:p>
        </p:txBody>
      </p:sp>
      <p:sp>
        <p:nvSpPr>
          <p:cNvPr id="7" name="TextBox 6"/>
          <p:cNvSpPr txBox="1"/>
          <p:nvPr/>
        </p:nvSpPr>
        <p:spPr>
          <a:xfrm>
            <a:off x="152400" y="1744682"/>
            <a:ext cx="8839200" cy="3970318"/>
          </a:xfrm>
          <a:prstGeom prst="rect">
            <a:avLst/>
          </a:prstGeom>
          <a:noFill/>
        </p:spPr>
        <p:txBody>
          <a:bodyPr wrap="square" rtlCol="0">
            <a:spAutoFit/>
          </a:bodyPr>
          <a:lstStyle/>
          <a:p>
            <a:pPr algn="just">
              <a:lnSpc>
                <a:spcPct val="150000"/>
              </a:lnSpc>
            </a:pPr>
            <a:r>
              <a:rPr lang="en-US" sz="2400" dirty="0" smtClean="0"/>
              <a:t>People have feelings for those they work with.</a:t>
            </a:r>
          </a:p>
          <a:p>
            <a:pPr algn="just">
              <a:lnSpc>
                <a:spcPct val="150000"/>
              </a:lnSpc>
            </a:pPr>
            <a:r>
              <a:rPr lang="en-US" sz="2400" dirty="0" smtClean="0"/>
              <a:t>They want to have a sense of belonging and significance while being treated.</a:t>
            </a:r>
          </a:p>
          <a:p>
            <a:pPr algn="just">
              <a:lnSpc>
                <a:spcPct val="150000"/>
              </a:lnSpc>
            </a:pPr>
            <a:r>
              <a:rPr lang="en-US" sz="2400" dirty="0" smtClean="0"/>
              <a:t>Particular set of feeling affects job performance.</a:t>
            </a:r>
          </a:p>
          <a:p>
            <a:pPr algn="just">
              <a:lnSpc>
                <a:spcPct val="150000"/>
              </a:lnSpc>
            </a:pPr>
            <a:r>
              <a:rPr lang="en-US" sz="2400" dirty="0" smtClean="0"/>
              <a:t>The happiness people experience when good things happen to their coworkers and vice-versa.</a:t>
            </a:r>
          </a:p>
          <a:p>
            <a:pPr algn="just">
              <a:lnSpc>
                <a:spcPct val="150000"/>
              </a:lnSpc>
            </a:pPr>
            <a:r>
              <a:rPr lang="en-US" sz="2400" dirty="0" smtClean="0"/>
              <a:t>Group factor play a significant role in organizational performance.</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5" dur="1000" fill="hold"/>
                                        <p:tgtEl>
                                          <p:spTgt spid="7"/>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sp>
        <p:nvSpPr>
          <p:cNvPr id="5" name="Title 1"/>
          <p:cNvSpPr>
            <a:spLocks noGrp="1"/>
          </p:cNvSpPr>
          <p:nvPr>
            <p:ph type="title"/>
          </p:nvPr>
        </p:nvSpPr>
        <p:spPr>
          <a:xfrm>
            <a:off x="609600" y="1066800"/>
            <a:ext cx="7848600" cy="533400"/>
          </a:xfrm>
        </p:spPr>
        <p:txBody>
          <a:bodyPr>
            <a:normAutofit fontScale="90000"/>
          </a:bodyPr>
          <a:lstStyle/>
          <a:p>
            <a:pPr algn="ctr"/>
            <a:r>
              <a:rPr lang="en-US" sz="4000" b="1" dirty="0" smtClean="0"/>
              <a:t>Base of human relations concept</a:t>
            </a:r>
            <a:endParaRPr lang="en-US" sz="4000" dirty="0"/>
          </a:p>
        </p:txBody>
      </p:sp>
      <p:sp>
        <p:nvSpPr>
          <p:cNvPr id="7" name="TextBox 6"/>
          <p:cNvSpPr txBox="1"/>
          <p:nvPr/>
        </p:nvSpPr>
        <p:spPr>
          <a:xfrm>
            <a:off x="152400" y="2416076"/>
            <a:ext cx="8839200" cy="3416320"/>
          </a:xfrm>
          <a:prstGeom prst="rect">
            <a:avLst/>
          </a:prstGeom>
          <a:noFill/>
        </p:spPr>
        <p:txBody>
          <a:bodyPr wrap="square" rtlCol="0">
            <a:spAutoFit/>
          </a:bodyPr>
          <a:lstStyle/>
          <a:p>
            <a:pPr algn="just">
              <a:lnSpc>
                <a:spcPct val="150000"/>
              </a:lnSpc>
            </a:pPr>
            <a:r>
              <a:rPr lang="en-US" sz="2400" dirty="0" smtClean="0"/>
              <a:t>A leader’s/manager’s success depends on her/his ability to create a healthy human relations climate.</a:t>
            </a:r>
          </a:p>
          <a:p>
            <a:pPr algn="just">
              <a:lnSpc>
                <a:spcPct val="150000"/>
              </a:lnSpc>
            </a:pPr>
            <a:r>
              <a:rPr lang="en-US" sz="2400" dirty="0" smtClean="0"/>
              <a:t>S/he needs to understand workers as human being with social and emotional needs.</a:t>
            </a:r>
          </a:p>
          <a:p>
            <a:pPr algn="just">
              <a:lnSpc>
                <a:spcPct val="150000"/>
              </a:lnSpc>
            </a:pPr>
            <a:r>
              <a:rPr lang="en-US" sz="2400" dirty="0" smtClean="0"/>
              <a:t>Everyone has ego/dignity, that should be satisfied to make him/her ready to contribute the best.</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5" dur="1000" fill="hold"/>
                                        <p:tgtEl>
                                          <p:spTgt spid="7"/>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dirty="0"/>
          </a:p>
        </p:txBody>
      </p:sp>
      <p:sp>
        <p:nvSpPr>
          <p:cNvPr id="5" name="Title 1"/>
          <p:cNvSpPr>
            <a:spLocks noGrp="1"/>
          </p:cNvSpPr>
          <p:nvPr>
            <p:ph type="title"/>
          </p:nvPr>
        </p:nvSpPr>
        <p:spPr>
          <a:xfrm>
            <a:off x="609600" y="762000"/>
            <a:ext cx="7848600" cy="533400"/>
          </a:xfrm>
        </p:spPr>
        <p:txBody>
          <a:bodyPr>
            <a:normAutofit fontScale="90000"/>
          </a:bodyPr>
          <a:lstStyle/>
          <a:p>
            <a:pPr algn="ctr"/>
            <a:r>
              <a:rPr lang="en-US" sz="4000" b="1" dirty="0" smtClean="0"/>
              <a:t>Base of human relations concept</a:t>
            </a:r>
            <a:endParaRPr lang="en-US" sz="4000" dirty="0"/>
          </a:p>
        </p:txBody>
      </p:sp>
      <p:sp>
        <p:nvSpPr>
          <p:cNvPr id="7" name="TextBox 6"/>
          <p:cNvSpPr txBox="1"/>
          <p:nvPr/>
        </p:nvSpPr>
        <p:spPr>
          <a:xfrm>
            <a:off x="152400" y="1371600"/>
            <a:ext cx="8839200" cy="5262979"/>
          </a:xfrm>
          <a:prstGeom prst="rect">
            <a:avLst/>
          </a:prstGeom>
          <a:noFill/>
        </p:spPr>
        <p:txBody>
          <a:bodyPr wrap="square" rtlCol="0">
            <a:spAutoFit/>
          </a:bodyPr>
          <a:lstStyle/>
          <a:p>
            <a:pPr algn="just">
              <a:lnSpc>
                <a:spcPct val="150000"/>
              </a:lnSpc>
            </a:pPr>
            <a:r>
              <a:rPr lang="en-US" sz="2400" dirty="0" smtClean="0"/>
              <a:t>When coworkers can’t relate or build friendships at work, the company as a whole can become rigid and mechanical since people are unwilling to communicate or go much beyond their basic responsibilities. </a:t>
            </a:r>
          </a:p>
          <a:p>
            <a:pPr algn="just">
              <a:lnSpc>
                <a:spcPct val="150000"/>
              </a:lnSpc>
            </a:pPr>
            <a:endParaRPr lang="en-US" sz="600" dirty="0" smtClean="0"/>
          </a:p>
          <a:p>
            <a:pPr algn="just">
              <a:lnSpc>
                <a:spcPct val="150000"/>
              </a:lnSpc>
            </a:pPr>
            <a:r>
              <a:rPr lang="en-US" sz="2400" dirty="0" smtClean="0"/>
              <a:t>On the other hand, when the staff feels connected and united, problem solving and innovation flourish. </a:t>
            </a:r>
          </a:p>
          <a:p>
            <a:pPr algn="just">
              <a:lnSpc>
                <a:spcPct val="150000"/>
              </a:lnSpc>
            </a:pPr>
            <a:endParaRPr lang="en-US" sz="800" dirty="0" smtClean="0"/>
          </a:p>
          <a:p>
            <a:pPr algn="just">
              <a:lnSpc>
                <a:spcPct val="150000"/>
              </a:lnSpc>
            </a:pPr>
            <a:r>
              <a:rPr lang="en-US" sz="2400" dirty="0" smtClean="0"/>
              <a:t>The unity and common purpose established through good relations allow a company to function like a well-oiled machine.</a:t>
            </a:r>
          </a:p>
          <a:p>
            <a:pPr algn="just">
              <a:lnSpc>
                <a:spcPct val="150000"/>
              </a:lnSpc>
            </a:pPr>
            <a:r>
              <a:rPr lang="en-US" dirty="0" smtClean="0"/>
              <a:t>(https://woman.thenest.com/importance-human-relations-workplace-3448.html)</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5" dur="1000" fill="hold"/>
                                        <p:tgtEl>
                                          <p:spTgt spid="7"/>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sp>
        <p:nvSpPr>
          <p:cNvPr id="5" name="Title 1"/>
          <p:cNvSpPr>
            <a:spLocks noGrp="1"/>
          </p:cNvSpPr>
          <p:nvPr>
            <p:ph type="title"/>
          </p:nvPr>
        </p:nvSpPr>
        <p:spPr>
          <a:xfrm>
            <a:off x="609600" y="762000"/>
            <a:ext cx="7848600" cy="533400"/>
          </a:xfrm>
        </p:spPr>
        <p:txBody>
          <a:bodyPr>
            <a:normAutofit fontScale="90000"/>
          </a:bodyPr>
          <a:lstStyle/>
          <a:p>
            <a:pPr algn="ctr"/>
            <a:r>
              <a:rPr lang="en-US" sz="4000" b="1" dirty="0" smtClean="0"/>
              <a:t>Base of human relations concept</a:t>
            </a:r>
            <a:endParaRPr lang="en-US" sz="4000" dirty="0"/>
          </a:p>
        </p:txBody>
      </p:sp>
      <p:sp>
        <p:nvSpPr>
          <p:cNvPr id="7" name="TextBox 6"/>
          <p:cNvSpPr txBox="1"/>
          <p:nvPr/>
        </p:nvSpPr>
        <p:spPr>
          <a:xfrm>
            <a:off x="152400" y="1371600"/>
            <a:ext cx="8839200" cy="5078313"/>
          </a:xfrm>
          <a:prstGeom prst="rect">
            <a:avLst/>
          </a:prstGeom>
          <a:noFill/>
        </p:spPr>
        <p:txBody>
          <a:bodyPr wrap="square" rtlCol="0">
            <a:spAutoFit/>
          </a:bodyPr>
          <a:lstStyle/>
          <a:p>
            <a:pPr algn="just">
              <a:lnSpc>
                <a:spcPct val="150000"/>
              </a:lnSpc>
            </a:pPr>
            <a:r>
              <a:rPr lang="en-US" sz="2400" dirty="0" smtClean="0"/>
              <a:t>Conclusion of Hawthorne study by Mayo:</a:t>
            </a:r>
          </a:p>
          <a:p>
            <a:pPr lvl="1" algn="just">
              <a:buFont typeface="Arial" pitchFamily="34" charset="0"/>
              <a:buChar char="•"/>
            </a:pPr>
            <a:r>
              <a:rPr lang="en-US" sz="2400" dirty="0" smtClean="0"/>
              <a:t> job satisfaction increased as workers were given more freedom to determine the conditions of their working environment and to set their own standards of output;</a:t>
            </a:r>
          </a:p>
          <a:p>
            <a:pPr lvl="1" algn="just">
              <a:buFont typeface="Arial" pitchFamily="34" charset="0"/>
              <a:buChar char="•"/>
            </a:pPr>
            <a:r>
              <a:rPr lang="en-US" sz="2400" dirty="0" smtClean="0"/>
              <a:t> intensified interaction and cooperation created a high level of group cohesion;</a:t>
            </a:r>
          </a:p>
          <a:p>
            <a:pPr lvl="1" algn="just">
              <a:buFont typeface="Arial" pitchFamily="34" charset="0"/>
              <a:buChar char="•"/>
            </a:pPr>
            <a:r>
              <a:rPr lang="en-US" sz="2400" dirty="0" smtClean="0"/>
              <a:t> job satisfaction and output depended more on cooperation and a feeling of worth than on physical working conditions.</a:t>
            </a:r>
          </a:p>
          <a:p>
            <a:pPr lvl="1" algn="just">
              <a:buFont typeface="Arial" pitchFamily="34" charset="0"/>
              <a:buChar char="•"/>
            </a:pPr>
            <a:r>
              <a:rPr lang="en-US" sz="2400" dirty="0" smtClean="0"/>
              <a:t> informal groups are more stronger than the formal one.</a:t>
            </a:r>
          </a:p>
          <a:p>
            <a:pPr lvl="1" algn="just">
              <a:buFont typeface="Arial" pitchFamily="34" charset="0"/>
              <a:buChar char="•"/>
            </a:pPr>
            <a:r>
              <a:rPr lang="en-US" sz="2400" dirty="0" smtClean="0"/>
              <a:t> communication between managers to worker and coworkers influence morale and thus output.</a:t>
            </a:r>
          </a:p>
          <a:p>
            <a:pPr lvl="1" algn="just">
              <a:buFont typeface="Arial" pitchFamily="34" charset="0"/>
              <a:buChar char="•"/>
            </a:pPr>
            <a:r>
              <a:rPr lang="en-US" sz="2400" dirty="0" smtClean="0"/>
              <a:t> managers must take social needs, such as belonging to an informal groups.</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5" dur="1000" fill="hold"/>
                                        <p:tgtEl>
                                          <p:spTgt spid="7"/>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dirty="0"/>
          </a:p>
        </p:txBody>
      </p:sp>
      <p:sp>
        <p:nvSpPr>
          <p:cNvPr id="5" name="Title 1"/>
          <p:cNvSpPr>
            <a:spLocks noGrp="1"/>
          </p:cNvSpPr>
          <p:nvPr>
            <p:ph type="title"/>
          </p:nvPr>
        </p:nvSpPr>
        <p:spPr>
          <a:xfrm>
            <a:off x="609600" y="1524000"/>
            <a:ext cx="7848600" cy="533400"/>
          </a:xfrm>
        </p:spPr>
        <p:txBody>
          <a:bodyPr>
            <a:normAutofit fontScale="90000"/>
          </a:bodyPr>
          <a:lstStyle/>
          <a:p>
            <a:pPr algn="ctr"/>
            <a:r>
              <a:rPr lang="en-US" sz="4000" b="1" dirty="0" smtClean="0"/>
              <a:t>Importance of human relations in management</a:t>
            </a:r>
            <a:endParaRPr lang="en-US" sz="4000" dirty="0"/>
          </a:p>
        </p:txBody>
      </p:sp>
      <p:sp>
        <p:nvSpPr>
          <p:cNvPr id="7" name="TextBox 6"/>
          <p:cNvSpPr txBox="1"/>
          <p:nvPr/>
        </p:nvSpPr>
        <p:spPr>
          <a:xfrm>
            <a:off x="152400" y="2222480"/>
            <a:ext cx="8839200" cy="4524315"/>
          </a:xfrm>
          <a:prstGeom prst="rect">
            <a:avLst/>
          </a:prstGeom>
          <a:noFill/>
        </p:spPr>
        <p:txBody>
          <a:bodyPr wrap="square" rtlCol="0">
            <a:spAutoFit/>
          </a:bodyPr>
          <a:lstStyle/>
          <a:p>
            <a:pPr algn="just">
              <a:lnSpc>
                <a:spcPct val="150000"/>
              </a:lnSpc>
            </a:pPr>
            <a:r>
              <a:rPr lang="en-US" sz="2400" dirty="0" smtClean="0"/>
              <a:t>To remove conflict between individual and organization</a:t>
            </a:r>
          </a:p>
          <a:p>
            <a:pPr algn="just">
              <a:lnSpc>
                <a:spcPct val="150000"/>
              </a:lnSpc>
            </a:pPr>
            <a:r>
              <a:rPr lang="en-US" sz="2400" dirty="0" smtClean="0"/>
              <a:t>To remove individual differences</a:t>
            </a:r>
          </a:p>
          <a:p>
            <a:pPr algn="just">
              <a:lnSpc>
                <a:spcPct val="150000"/>
              </a:lnSpc>
            </a:pPr>
            <a:r>
              <a:rPr lang="en-US" sz="2400" dirty="0" smtClean="0"/>
              <a:t>To achieve the goal of institution</a:t>
            </a:r>
          </a:p>
          <a:p>
            <a:pPr algn="just">
              <a:lnSpc>
                <a:spcPct val="150000"/>
              </a:lnSpc>
            </a:pPr>
            <a:r>
              <a:rPr lang="en-US" sz="2400" dirty="0" smtClean="0"/>
              <a:t>To make a good working environment</a:t>
            </a:r>
          </a:p>
          <a:p>
            <a:pPr algn="just">
              <a:lnSpc>
                <a:spcPct val="150000"/>
              </a:lnSpc>
            </a:pPr>
            <a:r>
              <a:rPr lang="en-US" sz="2400" dirty="0" smtClean="0"/>
              <a:t>To make a coordination between different sections</a:t>
            </a:r>
          </a:p>
          <a:p>
            <a:pPr algn="just">
              <a:lnSpc>
                <a:spcPct val="150000"/>
              </a:lnSpc>
            </a:pPr>
            <a:r>
              <a:rPr lang="en-US" sz="2400" dirty="0" smtClean="0"/>
              <a:t>To improve quality and quantity of product</a:t>
            </a:r>
          </a:p>
          <a:p>
            <a:pPr algn="ctr">
              <a:lnSpc>
                <a:spcPct val="150000"/>
              </a:lnSpc>
            </a:pPr>
            <a:r>
              <a:rPr lang="en-US" sz="2400" b="1" i="1" dirty="0" smtClean="0"/>
              <a:t>The better human relations, the more likely to grow both professionally and personally.</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5" dur="1000" fill="hold"/>
                                        <p:tgtEl>
                                          <p:spTgt spid="7"/>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sp>
        <p:nvSpPr>
          <p:cNvPr id="5" name="Title 1"/>
          <p:cNvSpPr>
            <a:spLocks noGrp="1"/>
          </p:cNvSpPr>
          <p:nvPr>
            <p:ph type="title"/>
          </p:nvPr>
        </p:nvSpPr>
        <p:spPr>
          <a:xfrm>
            <a:off x="609600" y="1219200"/>
            <a:ext cx="7848600" cy="533400"/>
          </a:xfrm>
        </p:spPr>
        <p:txBody>
          <a:bodyPr>
            <a:normAutofit fontScale="90000"/>
          </a:bodyPr>
          <a:lstStyle/>
          <a:p>
            <a:pPr algn="ctr"/>
            <a:r>
              <a:rPr lang="en-US" sz="4000" b="1" dirty="0" smtClean="0"/>
              <a:t>Benefits of better human relations</a:t>
            </a:r>
            <a:endParaRPr lang="en-US" sz="4000" dirty="0"/>
          </a:p>
        </p:txBody>
      </p:sp>
      <p:sp>
        <p:nvSpPr>
          <p:cNvPr id="7" name="TextBox 6"/>
          <p:cNvSpPr txBox="1"/>
          <p:nvPr/>
        </p:nvSpPr>
        <p:spPr>
          <a:xfrm>
            <a:off x="152400" y="1828800"/>
            <a:ext cx="8839200" cy="4939814"/>
          </a:xfrm>
          <a:prstGeom prst="rect">
            <a:avLst/>
          </a:prstGeom>
          <a:noFill/>
        </p:spPr>
        <p:txBody>
          <a:bodyPr wrap="square" rtlCol="0">
            <a:spAutoFit/>
          </a:bodyPr>
          <a:lstStyle/>
          <a:p>
            <a:pPr algn="just">
              <a:lnSpc>
                <a:spcPct val="150000"/>
              </a:lnSpc>
            </a:pPr>
            <a:r>
              <a:rPr lang="en-US" sz="2400" i="1" dirty="0" smtClean="0"/>
              <a:t>Increased loyalty:</a:t>
            </a:r>
            <a:r>
              <a:rPr lang="en-US" sz="2400" dirty="0" smtClean="0"/>
              <a:t> When employees are loyal to the company, they want to stick around and develop their skills more effectively. Retention rates can soar when you have a group of happy campers.</a:t>
            </a:r>
          </a:p>
          <a:p>
            <a:pPr algn="just">
              <a:lnSpc>
                <a:spcPct val="150000"/>
              </a:lnSpc>
            </a:pPr>
            <a:endParaRPr lang="en-US" sz="2400" dirty="0" smtClean="0"/>
          </a:p>
          <a:p>
            <a:pPr algn="just">
              <a:lnSpc>
                <a:spcPct val="150000"/>
              </a:lnSpc>
            </a:pPr>
            <a:r>
              <a:rPr lang="en-US" sz="2400" i="1" dirty="0" smtClean="0"/>
              <a:t>Mutual reinforcement:</a:t>
            </a:r>
            <a:r>
              <a:rPr lang="en-US" sz="2400" dirty="0" smtClean="0"/>
              <a:t> When workers feel they are part of something worthwhile and in sync with their fellow workers, they will catch and fix problems on their own.</a:t>
            </a:r>
          </a:p>
          <a:p>
            <a:pPr algn="just">
              <a:lnSpc>
                <a:spcPct val="150000"/>
              </a:lnSpc>
            </a:pPr>
            <a:r>
              <a:rPr lang="en-US" dirty="0" smtClean="0"/>
              <a:t>(https://woman.thenest.com/importance-human-relations-workplace-3448.html)</a:t>
            </a:r>
          </a:p>
          <a:p>
            <a:pPr algn="just">
              <a:lnSpc>
                <a:spcPct val="150000"/>
              </a:lnSpc>
            </a:pPr>
            <a:endParaRPr lang="en-US" sz="2400" dirty="0" smtClean="0"/>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5" dur="1000" fill="hold"/>
                                        <p:tgtEl>
                                          <p:spTgt spid="7"/>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
        <p:nvSpPr>
          <p:cNvPr id="5" name="Title 1"/>
          <p:cNvSpPr>
            <a:spLocks noGrp="1"/>
          </p:cNvSpPr>
          <p:nvPr>
            <p:ph type="title"/>
          </p:nvPr>
        </p:nvSpPr>
        <p:spPr>
          <a:xfrm>
            <a:off x="609600" y="685800"/>
            <a:ext cx="7848600" cy="533400"/>
          </a:xfrm>
        </p:spPr>
        <p:txBody>
          <a:bodyPr>
            <a:normAutofit fontScale="90000"/>
          </a:bodyPr>
          <a:lstStyle/>
          <a:p>
            <a:pPr algn="ctr"/>
            <a:r>
              <a:rPr lang="en-US" sz="4000" b="1" dirty="0" smtClean="0"/>
              <a:t>Benefits of better human relations</a:t>
            </a:r>
            <a:endParaRPr lang="en-US" sz="4000" dirty="0"/>
          </a:p>
        </p:txBody>
      </p:sp>
      <p:sp>
        <p:nvSpPr>
          <p:cNvPr id="7" name="TextBox 6"/>
          <p:cNvSpPr txBox="1"/>
          <p:nvPr/>
        </p:nvSpPr>
        <p:spPr>
          <a:xfrm>
            <a:off x="152400" y="1066800"/>
            <a:ext cx="8839200" cy="5863144"/>
          </a:xfrm>
          <a:prstGeom prst="rect">
            <a:avLst/>
          </a:prstGeom>
          <a:noFill/>
        </p:spPr>
        <p:txBody>
          <a:bodyPr wrap="square" rtlCol="0">
            <a:spAutoFit/>
          </a:bodyPr>
          <a:lstStyle/>
          <a:p>
            <a:pPr algn="just">
              <a:lnSpc>
                <a:spcPct val="150000"/>
              </a:lnSpc>
            </a:pPr>
            <a:r>
              <a:rPr lang="en-US" sz="2400" i="1" dirty="0" smtClean="0"/>
              <a:t>Motivation and productivity:</a:t>
            </a:r>
            <a:r>
              <a:rPr lang="en-US" sz="2400" dirty="0" smtClean="0"/>
              <a:t> Employees who are interested in their work and in the well-being of other employees tend to be more productive than those who are not. </a:t>
            </a:r>
          </a:p>
          <a:p>
            <a:pPr algn="just">
              <a:lnSpc>
                <a:spcPct val="150000"/>
              </a:lnSpc>
            </a:pPr>
            <a:endParaRPr lang="en-US" sz="500" dirty="0" smtClean="0"/>
          </a:p>
          <a:p>
            <a:pPr algn="just">
              <a:lnSpc>
                <a:spcPct val="150000"/>
              </a:lnSpc>
            </a:pPr>
            <a:r>
              <a:rPr lang="en-US" sz="2400" i="1" dirty="0" smtClean="0"/>
              <a:t>Fostering creativity:</a:t>
            </a:r>
            <a:r>
              <a:rPr lang="en-US" sz="2400" dirty="0" smtClean="0"/>
              <a:t> Employees' creativity is often dependent on their ability to communicate with other employees and share ideas. Without quality workplace relationships, employees are less likely to be able to develop and share the solutions that a business needs to survive. </a:t>
            </a:r>
            <a:r>
              <a:rPr lang="en-US" sz="1200" dirty="0" smtClean="0"/>
              <a:t>http://smallbusiness.chron.com/importance-human-relations-workplace-23061.html</a:t>
            </a:r>
            <a:endParaRPr lang="en-US" dirty="0" smtClean="0"/>
          </a:p>
          <a:p>
            <a:pPr algn="just">
              <a:lnSpc>
                <a:spcPct val="150000"/>
              </a:lnSpc>
            </a:pPr>
            <a:endParaRPr lang="en-US" sz="500" dirty="0" smtClean="0"/>
          </a:p>
          <a:p>
            <a:pPr algn="just">
              <a:lnSpc>
                <a:spcPct val="150000"/>
              </a:lnSpc>
            </a:pPr>
            <a:r>
              <a:rPr lang="en-US" sz="2400" dirty="0" smtClean="0"/>
              <a:t>Makes people desire </a:t>
            </a:r>
            <a:r>
              <a:rPr lang="en-US" sz="2400" smtClean="0"/>
              <a:t>to </a:t>
            </a:r>
            <a:r>
              <a:rPr lang="en-US" sz="2400" smtClean="0"/>
              <a:t>contribute; </a:t>
            </a:r>
            <a:r>
              <a:rPr lang="en-US" sz="2400" dirty="0" smtClean="0"/>
              <a:t>contribute beyond the expectation.</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5" dur="1000" fill="hold"/>
                                        <p:tgtEl>
                                          <p:spTgt spid="7"/>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7" name="TextBox 6"/>
          <p:cNvSpPr txBox="1"/>
          <p:nvPr/>
        </p:nvSpPr>
        <p:spPr>
          <a:xfrm>
            <a:off x="152400" y="838200"/>
            <a:ext cx="8839200" cy="6001643"/>
          </a:xfrm>
          <a:prstGeom prst="rect">
            <a:avLst/>
          </a:prstGeom>
          <a:noFill/>
        </p:spPr>
        <p:txBody>
          <a:bodyPr wrap="square" rtlCol="0">
            <a:spAutoFit/>
          </a:bodyPr>
          <a:lstStyle/>
          <a:p>
            <a:pPr algn="just"/>
            <a:r>
              <a:rPr lang="en-US" sz="2400" dirty="0" smtClean="0"/>
              <a:t>Name of the course: Leadership Skills and Human Relations</a:t>
            </a:r>
          </a:p>
          <a:p>
            <a:pPr algn="just"/>
            <a:r>
              <a:rPr lang="en-US" sz="2400" dirty="0" smtClean="0"/>
              <a:t>Rational of the course: </a:t>
            </a:r>
          </a:p>
          <a:p>
            <a:pPr algn="just"/>
            <a:r>
              <a:rPr lang="en-US" sz="2400" dirty="0" smtClean="0"/>
              <a:t>	All of you have the capability of being leader</a:t>
            </a:r>
          </a:p>
          <a:p>
            <a:pPr algn="just"/>
            <a:r>
              <a:rPr lang="en-US" sz="2400" dirty="0" smtClean="0"/>
              <a:t>	Leadership skill is required in </a:t>
            </a:r>
            <a:r>
              <a:rPr lang="en-US" sz="2400" dirty="0" err="1" smtClean="0"/>
              <a:t>org</a:t>
            </a:r>
            <a:r>
              <a:rPr lang="en-US" sz="2400" baseline="30000" dirty="0" err="1" smtClean="0"/>
              <a:t>n</a:t>
            </a:r>
            <a:r>
              <a:rPr lang="en-US" sz="2400" dirty="0" smtClean="0"/>
              <a:t> for better productivity </a:t>
            </a:r>
          </a:p>
          <a:p>
            <a:pPr algn="just"/>
            <a:r>
              <a:rPr lang="en-US" sz="2400" dirty="0" smtClean="0"/>
              <a:t>	Only the change agent and movable resource of an </a:t>
            </a:r>
            <a:r>
              <a:rPr lang="en-US" sz="2400" dirty="0" err="1" smtClean="0"/>
              <a:t>org</a:t>
            </a:r>
            <a:r>
              <a:rPr lang="en-US" sz="2400" baseline="30000" dirty="0" err="1" smtClean="0"/>
              <a:t>n</a:t>
            </a:r>
            <a:r>
              <a:rPr lang="en-US" sz="2400" dirty="0" smtClean="0"/>
              <a:t> is 		human resource</a:t>
            </a:r>
          </a:p>
          <a:p>
            <a:pPr algn="just"/>
            <a:r>
              <a:rPr lang="en-US" sz="2400" dirty="0" smtClean="0"/>
              <a:t>	Effective mobility of human resource requires better 			human relation</a:t>
            </a:r>
          </a:p>
          <a:p>
            <a:pPr algn="just"/>
            <a:r>
              <a:rPr lang="en-US" sz="2400" dirty="0" smtClean="0"/>
              <a:t>	To lead human and make the relation better, leadership 		skill in self is important (you should be the master 		of yourself)</a:t>
            </a:r>
          </a:p>
          <a:p>
            <a:pPr algn="just"/>
            <a:r>
              <a:rPr lang="en-US" sz="2400" dirty="0" smtClean="0"/>
              <a:t>	A successful leader is the person who integrates social and 		individual’s interest with the </a:t>
            </a:r>
            <a:r>
              <a:rPr lang="en-US" sz="2400" dirty="0" err="1" smtClean="0"/>
              <a:t>org</a:t>
            </a:r>
            <a:r>
              <a:rPr lang="en-US" sz="2400" baseline="30000" dirty="0" err="1" smtClean="0"/>
              <a:t>n</a:t>
            </a:r>
            <a:r>
              <a:rPr lang="en-US" sz="2400" dirty="0" err="1" smtClean="0"/>
              <a:t>’s</a:t>
            </a:r>
            <a:r>
              <a:rPr lang="en-US" sz="2400" dirty="0" smtClean="0"/>
              <a:t> objective</a:t>
            </a:r>
          </a:p>
          <a:p>
            <a:pPr algn="just"/>
            <a:r>
              <a:rPr lang="en-US" sz="2400" dirty="0" smtClean="0"/>
              <a:t>Credit value: 2</a:t>
            </a:r>
          </a:p>
          <a:p>
            <a:pPr algn="just"/>
            <a:r>
              <a:rPr lang="en-US" sz="2400" dirty="0" smtClean="0"/>
              <a:t>Face-to-face lecture hour: 24</a:t>
            </a:r>
          </a:p>
          <a:p>
            <a:pPr algn="just"/>
            <a:r>
              <a:rPr lang="en-US" sz="2400" dirty="0" smtClean="0"/>
              <a:t>Others (examinations) hour: 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
        <p:nvSpPr>
          <p:cNvPr id="3" name="TextBox 2"/>
          <p:cNvSpPr txBox="1"/>
          <p:nvPr/>
        </p:nvSpPr>
        <p:spPr>
          <a:xfrm>
            <a:off x="533400" y="1079242"/>
            <a:ext cx="8077200" cy="5016758"/>
          </a:xfrm>
          <a:prstGeom prst="rect">
            <a:avLst/>
          </a:prstGeom>
          <a:noFill/>
        </p:spPr>
        <p:txBody>
          <a:bodyPr wrap="square" rtlCol="0">
            <a:spAutoFit/>
          </a:bodyPr>
          <a:lstStyle/>
          <a:p>
            <a:pPr algn="ctr"/>
            <a:r>
              <a:rPr lang="en-US" sz="2400" b="1" dirty="0" smtClean="0"/>
              <a:t>Study Coverage</a:t>
            </a:r>
          </a:p>
          <a:p>
            <a:endParaRPr lang="en-US" sz="2400" dirty="0" smtClean="0"/>
          </a:p>
          <a:p>
            <a:r>
              <a:rPr lang="en-US" sz="2400" dirty="0" smtClean="0"/>
              <a:t>Meaning of leadership and human relations</a:t>
            </a:r>
          </a:p>
          <a:p>
            <a:endParaRPr lang="en-US" sz="2400" dirty="0" smtClean="0"/>
          </a:p>
          <a:p>
            <a:r>
              <a:rPr lang="en-US" sz="2400" dirty="0" smtClean="0"/>
              <a:t>Models and theories of leadership</a:t>
            </a:r>
          </a:p>
          <a:p>
            <a:endParaRPr lang="en-US" sz="2400" dirty="0" smtClean="0"/>
          </a:p>
          <a:p>
            <a:r>
              <a:rPr lang="en-US" sz="2400" dirty="0" smtClean="0"/>
              <a:t>Management and leadership</a:t>
            </a:r>
          </a:p>
          <a:p>
            <a:endParaRPr lang="en-US" sz="2400" dirty="0" smtClean="0"/>
          </a:p>
          <a:p>
            <a:r>
              <a:rPr lang="en-US" sz="2400" dirty="0" smtClean="0"/>
              <a:t>Know yourself; to make your career success</a:t>
            </a:r>
          </a:p>
          <a:p>
            <a:endParaRPr lang="en-US" sz="2400" dirty="0" smtClean="0"/>
          </a:p>
          <a:p>
            <a:r>
              <a:rPr lang="en-US" sz="2400" dirty="0" smtClean="0"/>
              <a:t>Personal strategies for improving human relations</a:t>
            </a:r>
          </a:p>
          <a:p>
            <a:endParaRPr lang="en-US" sz="2400" dirty="0" smtClean="0"/>
          </a:p>
          <a:p>
            <a:r>
              <a:rPr lang="en-US" sz="2400" dirty="0" smtClean="0"/>
              <a:t>Special challenges in human relations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0" dur="1000" fill="hold"/>
                                        <p:tgtEl>
                                          <p:spTgt spid="3"/>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sp>
        <p:nvSpPr>
          <p:cNvPr id="3" name="TextBox 2"/>
          <p:cNvSpPr txBox="1"/>
          <p:nvPr/>
        </p:nvSpPr>
        <p:spPr>
          <a:xfrm>
            <a:off x="0" y="762000"/>
            <a:ext cx="9144000" cy="6001643"/>
          </a:xfrm>
          <a:prstGeom prst="rect">
            <a:avLst/>
          </a:prstGeom>
          <a:noFill/>
        </p:spPr>
        <p:txBody>
          <a:bodyPr wrap="square" rtlCol="0">
            <a:spAutoFit/>
          </a:bodyPr>
          <a:lstStyle/>
          <a:p>
            <a:pPr algn="ctr"/>
            <a:r>
              <a:rPr lang="en-US" sz="2400" b="1" dirty="0" smtClean="0"/>
              <a:t>Learning outcomes</a:t>
            </a:r>
          </a:p>
          <a:p>
            <a:pPr algn="just"/>
            <a:r>
              <a:rPr lang="en-US" sz="2400" dirty="0" smtClean="0"/>
              <a:t>Students will be able to:</a:t>
            </a:r>
          </a:p>
          <a:p>
            <a:pPr algn="just"/>
            <a:r>
              <a:rPr lang="en-US" sz="2400" dirty="0" smtClean="0"/>
              <a:t>1. Cognitive outcomes (deals intellectually and with logic)</a:t>
            </a:r>
          </a:p>
          <a:p>
            <a:pPr algn="just"/>
            <a:r>
              <a:rPr lang="en-US" sz="2400" dirty="0" smtClean="0"/>
              <a:t>Explain what leadership skills are and their impact on productivity of the work</a:t>
            </a:r>
          </a:p>
          <a:p>
            <a:pPr algn="just"/>
            <a:r>
              <a:rPr lang="en-US" sz="2400" dirty="0" smtClean="0"/>
              <a:t>Discuss how to use interpersonal skills at all levels of an organizations’ management</a:t>
            </a:r>
          </a:p>
          <a:p>
            <a:pPr algn="just">
              <a:lnSpc>
                <a:spcPct val="150000"/>
              </a:lnSpc>
            </a:pPr>
            <a:r>
              <a:rPr lang="en-US" sz="2400" dirty="0" smtClean="0"/>
              <a:t>2. Psychomotor outcomes (deals with implementation with logic)</a:t>
            </a:r>
          </a:p>
          <a:p>
            <a:pPr algn="just"/>
            <a:r>
              <a:rPr lang="en-US" sz="2400" dirty="0" smtClean="0"/>
              <a:t>Enhance the ability to adapt the basic principles of leadership in life</a:t>
            </a:r>
          </a:p>
          <a:p>
            <a:pPr algn="just"/>
            <a:r>
              <a:rPr lang="en-US" sz="2400" dirty="0" smtClean="0"/>
              <a:t>Build framework for aesthetic response</a:t>
            </a:r>
          </a:p>
          <a:p>
            <a:pPr algn="just">
              <a:lnSpc>
                <a:spcPct val="150000"/>
              </a:lnSpc>
            </a:pPr>
            <a:r>
              <a:rPr lang="en-US" sz="2400" dirty="0" smtClean="0"/>
              <a:t>3. Affective/emotional outcomes (deals with emotions)</a:t>
            </a:r>
          </a:p>
          <a:p>
            <a:pPr algn="just"/>
            <a:r>
              <a:rPr lang="en-US" sz="2400" dirty="0" smtClean="0"/>
              <a:t>Improve communication and relationships between individuals and groups with the conscious of diversity background</a:t>
            </a:r>
          </a:p>
          <a:p>
            <a:pPr algn="just"/>
            <a:r>
              <a:rPr lang="en-US" sz="2400" dirty="0" smtClean="0"/>
              <a:t>Enhance awareness that theories of motivation and human relations influence impact on change management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0" dur="1000" fill="hold"/>
                                        <p:tgtEl>
                                          <p:spTgt spid="3"/>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sp>
        <p:nvSpPr>
          <p:cNvPr id="5" name="Title 1"/>
          <p:cNvSpPr>
            <a:spLocks noGrp="1"/>
          </p:cNvSpPr>
          <p:nvPr>
            <p:ph type="title"/>
          </p:nvPr>
        </p:nvSpPr>
        <p:spPr>
          <a:xfrm>
            <a:off x="609600" y="3200400"/>
            <a:ext cx="7848600" cy="533400"/>
          </a:xfrm>
        </p:spPr>
        <p:txBody>
          <a:bodyPr>
            <a:normAutofit fontScale="90000"/>
          </a:bodyPr>
          <a:lstStyle/>
          <a:p>
            <a:pPr algn="ctr"/>
            <a:r>
              <a:rPr lang="en-US" sz="4000" b="1" dirty="0" smtClean="0"/>
              <a:t>Discussion issue:</a:t>
            </a:r>
            <a:br>
              <a:rPr lang="en-US" sz="4000" b="1" dirty="0" smtClean="0"/>
            </a:br>
            <a:r>
              <a:rPr lang="en-US" sz="4000" b="1" dirty="0" smtClean="0"/>
              <a:t>What is leadership?</a:t>
            </a:r>
            <a:endParaRPr 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sp>
        <p:nvSpPr>
          <p:cNvPr id="7" name="TextBox 6"/>
          <p:cNvSpPr txBox="1"/>
          <p:nvPr/>
        </p:nvSpPr>
        <p:spPr>
          <a:xfrm>
            <a:off x="304800" y="2341532"/>
            <a:ext cx="8382000" cy="1697068"/>
          </a:xfrm>
          <a:prstGeom prst="rect">
            <a:avLst/>
          </a:prstGeom>
          <a:noFill/>
        </p:spPr>
        <p:txBody>
          <a:bodyPr wrap="square" rtlCol="0">
            <a:spAutoFit/>
          </a:bodyPr>
          <a:lstStyle/>
          <a:p>
            <a:pPr algn="ctr">
              <a:lnSpc>
                <a:spcPct val="150000"/>
              </a:lnSpc>
            </a:pPr>
            <a:r>
              <a:rPr lang="en-US" sz="2400" i="1" dirty="0" smtClean="0"/>
              <a:t>There is no question whether groups need leader or not; the question is what kind of leader we need at what type of situation and why?</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
        <p:nvSpPr>
          <p:cNvPr id="7" name="TextBox 6"/>
          <p:cNvSpPr txBox="1"/>
          <p:nvPr/>
        </p:nvSpPr>
        <p:spPr>
          <a:xfrm>
            <a:off x="381000" y="2514600"/>
            <a:ext cx="8382000" cy="1697068"/>
          </a:xfrm>
          <a:prstGeom prst="rect">
            <a:avLst/>
          </a:prstGeom>
          <a:noFill/>
        </p:spPr>
        <p:txBody>
          <a:bodyPr wrap="square" rtlCol="0">
            <a:spAutoFit/>
          </a:bodyPr>
          <a:lstStyle/>
          <a:p>
            <a:pPr algn="ctr">
              <a:lnSpc>
                <a:spcPct val="150000"/>
              </a:lnSpc>
            </a:pPr>
            <a:r>
              <a:rPr lang="en-US" sz="2400" b="1" i="1" dirty="0" smtClean="0"/>
              <a:t>So, what type of leadership do you expect?</a:t>
            </a:r>
          </a:p>
          <a:p>
            <a:pPr algn="ctr">
              <a:lnSpc>
                <a:spcPct val="150000"/>
              </a:lnSpc>
            </a:pPr>
            <a:r>
              <a:rPr lang="en-US" sz="2400" i="1" dirty="0" smtClean="0"/>
              <a:t>(in the organization where you wish to work, in the society, in your home)</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sp>
        <p:nvSpPr>
          <p:cNvPr id="7" name="TextBox 6"/>
          <p:cNvSpPr txBox="1"/>
          <p:nvPr/>
        </p:nvSpPr>
        <p:spPr>
          <a:xfrm>
            <a:off x="304800" y="2286000"/>
            <a:ext cx="8382000" cy="2308324"/>
          </a:xfrm>
          <a:prstGeom prst="rect">
            <a:avLst/>
          </a:prstGeom>
          <a:noFill/>
        </p:spPr>
        <p:txBody>
          <a:bodyPr wrap="square" rtlCol="0">
            <a:spAutoFit/>
          </a:bodyPr>
          <a:lstStyle/>
          <a:p>
            <a:pPr algn="just">
              <a:lnSpc>
                <a:spcPct val="150000"/>
              </a:lnSpc>
            </a:pPr>
            <a:r>
              <a:rPr lang="en-US" sz="2400" dirty="0" smtClean="0"/>
              <a:t>The term leadership is composed of three terms:</a:t>
            </a:r>
          </a:p>
          <a:p>
            <a:pPr lvl="1" algn="just">
              <a:lnSpc>
                <a:spcPct val="150000"/>
              </a:lnSpc>
              <a:buFont typeface="Arial" pitchFamily="34" charset="0"/>
              <a:buChar char="•"/>
            </a:pPr>
            <a:r>
              <a:rPr lang="en-US" sz="2400" dirty="0" smtClean="0"/>
              <a:t> Lead : to keep others together for the same direction</a:t>
            </a:r>
          </a:p>
          <a:p>
            <a:pPr lvl="1" algn="just">
              <a:lnSpc>
                <a:spcPct val="150000"/>
              </a:lnSpc>
              <a:buFont typeface="Arial" pitchFamily="34" charset="0"/>
              <a:buChar char="•"/>
            </a:pPr>
            <a:r>
              <a:rPr lang="en-US" sz="2400" dirty="0" smtClean="0"/>
              <a:t> Leader : the person who leads</a:t>
            </a:r>
          </a:p>
          <a:p>
            <a:pPr lvl="1" algn="just">
              <a:lnSpc>
                <a:spcPct val="150000"/>
              </a:lnSpc>
              <a:buFont typeface="Arial" pitchFamily="34" charset="0"/>
              <a:buChar char="•"/>
            </a:pPr>
            <a:r>
              <a:rPr lang="en-US" sz="2400" dirty="0" smtClean="0"/>
              <a:t> Ship : keeps all to the destination</a:t>
            </a:r>
          </a:p>
        </p:txBody>
      </p:sp>
      <p:sp>
        <p:nvSpPr>
          <p:cNvPr id="2050" name="AutoShape 2"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trainको लागि तस्बिर परिणाम"/>
          <p:cNvSpPr>
            <a:spLocks noChangeAspect="1" noChangeArrowheads="1"/>
          </p:cNvSpPr>
          <p:nvPr/>
        </p:nvSpPr>
        <p:spPr bwMode="auto">
          <a:xfrm>
            <a:off x="155575" y="-1608138"/>
            <a:ext cx="5381625" cy="33623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8174</TotalTime>
  <Words>1450</Words>
  <Application>Microsoft Office PowerPoint</Application>
  <PresentationFormat>On-screen Show (4:3)</PresentationFormat>
  <Paragraphs>216</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Flow</vt:lpstr>
      <vt:lpstr>LEADERSHIP SKILLS AND HUMAN RELATIONS  INTRODUCTION</vt:lpstr>
      <vt:lpstr>Course Overview and Objectives</vt:lpstr>
      <vt:lpstr>Slide 3</vt:lpstr>
      <vt:lpstr>Slide 4</vt:lpstr>
      <vt:lpstr>Slide 5</vt:lpstr>
      <vt:lpstr>Discussion issue: What is leadership?</vt:lpstr>
      <vt:lpstr>Slide 7</vt:lpstr>
      <vt:lpstr>Slide 8</vt:lpstr>
      <vt:lpstr>Slide 9</vt:lpstr>
      <vt:lpstr>Concept of HRM</vt:lpstr>
      <vt:lpstr>Slide 11</vt:lpstr>
      <vt:lpstr>Concept of a leader</vt:lpstr>
      <vt:lpstr>Concept of a leader</vt:lpstr>
      <vt:lpstr>Concept of leadership</vt:lpstr>
      <vt:lpstr>Concept of leadership</vt:lpstr>
      <vt:lpstr>Concept of leadership</vt:lpstr>
      <vt:lpstr>Basic features of leadership</vt:lpstr>
      <vt:lpstr>Discussion issue: What is human relations?</vt:lpstr>
      <vt:lpstr>Slide 19</vt:lpstr>
      <vt:lpstr>Human Relations; concept</vt:lpstr>
      <vt:lpstr>Human Relations; concept</vt:lpstr>
      <vt:lpstr>Base of human relations concept</vt:lpstr>
      <vt:lpstr>Base of human relations concept</vt:lpstr>
      <vt:lpstr>Base of human relations concept</vt:lpstr>
      <vt:lpstr>Base of human relations concept</vt:lpstr>
      <vt:lpstr>Importance of human relations in management</vt:lpstr>
      <vt:lpstr>Benefits of better human relations</vt:lpstr>
      <vt:lpstr>Benefits of better human relations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on “A new approach to management of stress” An article published by Michael Bland in Industrial and commercial training volume 31</dc:title>
  <dc:creator/>
  <cp:lastModifiedBy>user</cp:lastModifiedBy>
  <cp:revision>1273</cp:revision>
  <dcterms:created xsi:type="dcterms:W3CDTF">2006-08-16T00:00:00Z</dcterms:created>
  <dcterms:modified xsi:type="dcterms:W3CDTF">2018-05-11T02:04:36Z</dcterms:modified>
</cp:coreProperties>
</file>