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handoutMasterIdLst>
    <p:handoutMasterId r:id="rId32"/>
  </p:handoutMasterIdLst>
  <p:sldIdLst>
    <p:sldId id="272" r:id="rId2"/>
    <p:sldId id="352" r:id="rId3"/>
    <p:sldId id="365" r:id="rId4"/>
    <p:sldId id="366" r:id="rId5"/>
    <p:sldId id="363" r:id="rId6"/>
    <p:sldId id="353" r:id="rId7"/>
    <p:sldId id="355" r:id="rId8"/>
    <p:sldId id="356" r:id="rId9"/>
    <p:sldId id="357" r:id="rId10"/>
    <p:sldId id="358" r:id="rId11"/>
    <p:sldId id="359" r:id="rId12"/>
    <p:sldId id="360" r:id="rId13"/>
    <p:sldId id="361" r:id="rId14"/>
    <p:sldId id="362" r:id="rId15"/>
    <p:sldId id="367" r:id="rId16"/>
    <p:sldId id="368" r:id="rId17"/>
    <p:sldId id="369" r:id="rId18"/>
    <p:sldId id="370" r:id="rId19"/>
    <p:sldId id="371" r:id="rId20"/>
    <p:sldId id="372" r:id="rId21"/>
    <p:sldId id="373" r:id="rId22"/>
    <p:sldId id="377" r:id="rId23"/>
    <p:sldId id="375" r:id="rId24"/>
    <p:sldId id="376" r:id="rId25"/>
    <p:sldId id="374" r:id="rId26"/>
    <p:sldId id="378" r:id="rId27"/>
    <p:sldId id="380" r:id="rId28"/>
    <p:sldId id="381" r:id="rId29"/>
    <p:sldId id="3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415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3" d="100"/>
          <a:sy n="73" d="100"/>
        </p:scale>
        <p:origin x="-1296"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20/06/2018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20/06/2018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20/06/2018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20/06/2018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20/06/2018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20/06/2018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20/06/2018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20/06/2018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20/06/2018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20/06/2018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20/06/2018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20/06/2018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20/06/2018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20/06/2018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219200"/>
          </a:xfrm>
        </p:spPr>
        <p:txBody>
          <a:bodyPr>
            <a:noAutofit/>
          </a:bodyPr>
          <a:lstStyle/>
          <a:p>
            <a:pPr algn="ctr"/>
            <a:r>
              <a:rPr lang="en-US" sz="3500" dirty="0" smtClean="0"/>
              <a:t>CAREER SUCCESS BEGINS WITH KNOWING YOURSELF</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June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1" name="TextBox 10"/>
          <p:cNvSpPr txBox="1"/>
          <p:nvPr/>
        </p:nvSpPr>
        <p:spPr>
          <a:xfrm>
            <a:off x="113211" y="838200"/>
            <a:ext cx="8915400" cy="6001643"/>
          </a:xfrm>
          <a:prstGeom prst="rect">
            <a:avLst/>
          </a:prstGeom>
          <a:noFill/>
        </p:spPr>
        <p:txBody>
          <a:bodyPr wrap="square" rtlCol="0">
            <a:spAutoFit/>
          </a:bodyPr>
          <a:lstStyle/>
          <a:p>
            <a:pPr algn="just"/>
            <a:r>
              <a:rPr lang="en-US" sz="2400" b="1" i="1" dirty="0" smtClean="0"/>
              <a:t>Intuitive: </a:t>
            </a:r>
          </a:p>
          <a:p>
            <a:pPr algn="just"/>
            <a:r>
              <a:rPr lang="en-US" sz="2400" dirty="0" smtClean="0"/>
              <a:t>As an Intuitive communicator, you like the big picture, you avoid getting information in details</a:t>
            </a:r>
          </a:p>
          <a:p>
            <a:pPr algn="just"/>
            <a:endParaRPr lang="en-US" sz="2400" dirty="0" smtClean="0"/>
          </a:p>
          <a:p>
            <a:pPr algn="just"/>
            <a:r>
              <a:rPr lang="en-US" sz="2400" dirty="0" smtClean="0"/>
              <a:t>You don’t need to hear things in perfect linear order but prefer instead a broad overview that lets you easily skip right to the end point (you jump directly to the end/main theme)</a:t>
            </a:r>
          </a:p>
          <a:p>
            <a:pPr algn="just"/>
            <a:endParaRPr lang="en-US" sz="2400" dirty="0" smtClean="0"/>
          </a:p>
          <a:p>
            <a:pPr algn="just"/>
            <a:r>
              <a:rPr lang="en-US" sz="2400" dirty="0" smtClean="0"/>
              <a:t>Positive side: </a:t>
            </a:r>
          </a:p>
          <a:p>
            <a:pPr algn="just"/>
            <a:r>
              <a:rPr lang="en-US" sz="2400" dirty="0" smtClean="0"/>
              <a:t>Your communication is quick and to the point</a:t>
            </a:r>
          </a:p>
          <a:p>
            <a:pPr algn="just"/>
            <a:endParaRPr lang="en-US" sz="2400" dirty="0" smtClean="0"/>
          </a:p>
          <a:p>
            <a:pPr algn="just"/>
            <a:r>
              <a:rPr lang="en-US" sz="2400" dirty="0" smtClean="0"/>
              <a:t>Negative side: </a:t>
            </a:r>
          </a:p>
          <a:p>
            <a:pPr algn="just"/>
            <a:r>
              <a:rPr lang="en-US" sz="2400" dirty="0" smtClean="0"/>
              <a:t>Exists risk of missing an important points</a:t>
            </a:r>
          </a:p>
          <a:p>
            <a:pPr algn="just"/>
            <a:r>
              <a:rPr lang="en-US" sz="2400" dirty="0" smtClean="0"/>
              <a:t>If audience are the 'process-driven' people, methodical, prefer to walk through things step-by-step, and like nitty-gritty detail, they may not be satisfied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1" name="TextBox 10"/>
          <p:cNvSpPr txBox="1"/>
          <p:nvPr/>
        </p:nvSpPr>
        <p:spPr>
          <a:xfrm>
            <a:off x="113211" y="838200"/>
            <a:ext cx="8915400" cy="6001643"/>
          </a:xfrm>
          <a:prstGeom prst="rect">
            <a:avLst/>
          </a:prstGeom>
          <a:noFill/>
        </p:spPr>
        <p:txBody>
          <a:bodyPr wrap="square" rtlCol="0">
            <a:spAutoFit/>
          </a:bodyPr>
          <a:lstStyle/>
          <a:p>
            <a:pPr algn="just"/>
            <a:r>
              <a:rPr lang="en-US" sz="2400" b="1" i="1" dirty="0" smtClean="0"/>
              <a:t>Functional: </a:t>
            </a:r>
          </a:p>
          <a:p>
            <a:pPr algn="just"/>
            <a:r>
              <a:rPr lang="en-US" sz="2400" dirty="0" smtClean="0"/>
              <a:t>As a Functional communicator, you like process, detail, timelines and well-thought-out plans. </a:t>
            </a:r>
          </a:p>
          <a:p>
            <a:pPr algn="just"/>
            <a:r>
              <a:rPr lang="en-US" sz="2400" dirty="0" smtClean="0"/>
              <a:t>You like to communicate things in a step-by-step fashion so nothing gets missed.</a:t>
            </a:r>
          </a:p>
          <a:p>
            <a:pPr algn="just"/>
            <a:endParaRPr lang="en-US" sz="2400" dirty="0" smtClean="0"/>
          </a:p>
          <a:p>
            <a:pPr algn="just"/>
            <a:r>
              <a:rPr lang="en-US" sz="2400" dirty="0" smtClean="0"/>
              <a:t>Positive side: </a:t>
            </a:r>
          </a:p>
          <a:p>
            <a:pPr algn="just"/>
            <a:r>
              <a:rPr lang="en-US" sz="2400" dirty="0" smtClean="0"/>
              <a:t>Your communication generally hits all the details and nothing gets missed. </a:t>
            </a:r>
          </a:p>
          <a:p>
            <a:pPr algn="just"/>
            <a:r>
              <a:rPr lang="en-US" sz="2400" dirty="0" smtClean="0"/>
              <a:t>When you’re on a team, people will often turn to you to be the implementer, because they have confidence in your love of process and detail.</a:t>
            </a:r>
          </a:p>
          <a:p>
            <a:pPr algn="just"/>
            <a:endParaRPr lang="en-US" sz="2400" dirty="0" smtClean="0"/>
          </a:p>
          <a:p>
            <a:pPr algn="just"/>
            <a:r>
              <a:rPr lang="en-US" sz="2400" dirty="0" smtClean="0"/>
              <a:t>Negative side: </a:t>
            </a:r>
          </a:p>
          <a:p>
            <a:pPr algn="just"/>
            <a:r>
              <a:rPr lang="en-US" sz="2400" dirty="0" smtClean="0"/>
              <a:t>You may risk losing the attention of your audience, especially when you’re talking to those who prefer intuitive communication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1" name="TextBox 10"/>
          <p:cNvSpPr txBox="1"/>
          <p:nvPr/>
        </p:nvSpPr>
        <p:spPr>
          <a:xfrm>
            <a:off x="113211" y="1853148"/>
            <a:ext cx="8915400" cy="3785652"/>
          </a:xfrm>
          <a:prstGeom prst="rect">
            <a:avLst/>
          </a:prstGeom>
          <a:noFill/>
        </p:spPr>
        <p:txBody>
          <a:bodyPr wrap="square" rtlCol="0">
            <a:spAutoFit/>
          </a:bodyPr>
          <a:lstStyle/>
          <a:p>
            <a:pPr algn="just"/>
            <a:r>
              <a:rPr lang="en-US" sz="2400" b="1" i="1" dirty="0" smtClean="0"/>
              <a:t>Personal: </a:t>
            </a:r>
          </a:p>
          <a:p>
            <a:pPr algn="just"/>
            <a:r>
              <a:rPr lang="en-US" sz="2400" dirty="0" smtClean="0"/>
              <a:t>As a Personal communicator, you value emotional language and connection, and use that as your mode of discovering what others are really thinking. </a:t>
            </a:r>
          </a:p>
          <a:p>
            <a:pPr algn="just"/>
            <a:r>
              <a:rPr lang="en-US" sz="2400" dirty="0" smtClean="0"/>
              <a:t>You find value in assessing not just how people think, but how they feel. </a:t>
            </a:r>
          </a:p>
          <a:p>
            <a:pPr algn="just"/>
            <a:r>
              <a:rPr lang="en-US" sz="2400" dirty="0" smtClean="0"/>
              <a:t>You tend to be a good listener and diplomat, you can smooth over conflicts, and you’re typically concerned with the health of your numerous relationships.</a:t>
            </a:r>
          </a:p>
          <a:p>
            <a:pPr algn="just"/>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11" name="TextBox 10"/>
          <p:cNvSpPr txBox="1"/>
          <p:nvPr/>
        </p:nvSpPr>
        <p:spPr>
          <a:xfrm>
            <a:off x="113211" y="1612880"/>
            <a:ext cx="8915400" cy="3416320"/>
          </a:xfrm>
          <a:prstGeom prst="rect">
            <a:avLst/>
          </a:prstGeom>
          <a:noFill/>
        </p:spPr>
        <p:txBody>
          <a:bodyPr wrap="square" rtlCol="0">
            <a:spAutoFit/>
          </a:bodyPr>
          <a:lstStyle/>
          <a:p>
            <a:pPr algn="just"/>
            <a:r>
              <a:rPr lang="en-US" sz="2400" dirty="0" smtClean="0"/>
              <a:t>Positive side:</a:t>
            </a:r>
          </a:p>
          <a:p>
            <a:pPr algn="just"/>
            <a:r>
              <a:rPr lang="en-US" sz="2400" dirty="0" smtClean="0"/>
              <a:t>Your communication allows you to build deep personal relationships with others. </a:t>
            </a:r>
          </a:p>
          <a:p>
            <a:pPr algn="just"/>
            <a:r>
              <a:rPr lang="en-US" sz="2400" dirty="0" smtClean="0"/>
              <a:t>People will often turn to you as the ‘glue’ that holds groups together</a:t>
            </a:r>
          </a:p>
          <a:p>
            <a:pPr algn="just"/>
            <a:endParaRPr lang="en-US" sz="2400" dirty="0" smtClean="0"/>
          </a:p>
          <a:p>
            <a:pPr algn="just"/>
            <a:r>
              <a:rPr lang="en-US" sz="2400" dirty="0" smtClean="0"/>
              <a:t>Negative side:</a:t>
            </a:r>
          </a:p>
          <a:p>
            <a:pPr algn="just"/>
            <a:r>
              <a:rPr lang="en-US" sz="2400" dirty="0" smtClean="0"/>
              <a:t>Audience may not enjoy emotional and personal aspect if they are analytical in nature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a:spLocks noGrp="1"/>
          </p:cNvSpPr>
          <p:nvPr>
            <p:ph type="title"/>
          </p:nvPr>
        </p:nvSpPr>
        <p:spPr>
          <a:xfrm>
            <a:off x="533400" y="838200"/>
            <a:ext cx="8153400" cy="533400"/>
          </a:xfrm>
        </p:spPr>
        <p:txBody>
          <a:bodyPr>
            <a:normAutofit fontScale="90000"/>
          </a:bodyPr>
          <a:lstStyle/>
          <a:p>
            <a:pPr algn="ctr"/>
            <a:r>
              <a:rPr lang="en-US" sz="4000" b="1" dirty="0" smtClean="0"/>
              <a:t>Determinants of your communication style</a:t>
            </a:r>
            <a:endParaRPr lang="en-US" sz="3100" dirty="0">
              <a:solidFill>
                <a:schemeClr val="tx1"/>
              </a:solidFill>
            </a:endParaRPr>
          </a:p>
        </p:txBody>
      </p:sp>
      <p:sp>
        <p:nvSpPr>
          <p:cNvPr id="11" name="TextBox 10"/>
          <p:cNvSpPr txBox="1"/>
          <p:nvPr/>
        </p:nvSpPr>
        <p:spPr>
          <a:xfrm>
            <a:off x="113211" y="1371600"/>
            <a:ext cx="8915400" cy="5570756"/>
          </a:xfrm>
          <a:prstGeom prst="rect">
            <a:avLst/>
          </a:prstGeom>
          <a:noFill/>
        </p:spPr>
        <p:txBody>
          <a:bodyPr wrap="square" rtlCol="0">
            <a:spAutoFit/>
          </a:bodyPr>
          <a:lstStyle/>
          <a:p>
            <a:pPr algn="just"/>
            <a:r>
              <a:rPr lang="en-US" sz="2400" b="1" i="1" dirty="0" smtClean="0"/>
              <a:t>How you learnt to communicate in your early years</a:t>
            </a:r>
            <a:r>
              <a:rPr lang="en-US" sz="2400" dirty="0" smtClean="0"/>
              <a:t>, in the family and the culture you grew up in. If talking loudly was the norm, you are likely to find it normal to speak loudly as an adult. </a:t>
            </a:r>
          </a:p>
          <a:p>
            <a:pPr algn="just"/>
            <a:endParaRPr lang="en-US" sz="2400" dirty="0" smtClean="0"/>
          </a:p>
          <a:p>
            <a:pPr algn="just"/>
            <a:r>
              <a:rPr lang="en-US" sz="2400" b="1" i="1" dirty="0" smtClean="0"/>
              <a:t>Your education</a:t>
            </a:r>
            <a:r>
              <a:rPr lang="en-US" sz="2400" dirty="0" smtClean="0"/>
              <a:t>, the school you went to, the friends you played with</a:t>
            </a:r>
          </a:p>
          <a:p>
            <a:pPr algn="just"/>
            <a:endParaRPr lang="en-US" sz="2400" dirty="0" smtClean="0"/>
          </a:p>
          <a:p>
            <a:pPr algn="just"/>
            <a:r>
              <a:rPr lang="en-US" sz="2400" dirty="0" smtClean="0"/>
              <a:t>Communication culture of </a:t>
            </a:r>
            <a:r>
              <a:rPr lang="en-US" sz="2400" b="1" i="1" dirty="0" smtClean="0"/>
              <a:t>your first employer</a:t>
            </a:r>
            <a:r>
              <a:rPr lang="en-US" sz="2400" dirty="0" smtClean="0"/>
              <a:t> or in case you are self-employed by the </a:t>
            </a:r>
            <a:r>
              <a:rPr lang="en-US" sz="2400" b="1" i="1" dirty="0" smtClean="0"/>
              <a:t>culture of the business you work in</a:t>
            </a:r>
            <a:r>
              <a:rPr lang="en-US" sz="2400" dirty="0" smtClean="0"/>
              <a:t>.</a:t>
            </a:r>
          </a:p>
          <a:p>
            <a:pPr algn="just"/>
            <a:endParaRPr lang="en-US" sz="2400" dirty="0" smtClean="0"/>
          </a:p>
          <a:p>
            <a:pPr algn="just"/>
            <a:r>
              <a:rPr lang="en-US" sz="2400" dirty="0" smtClean="0"/>
              <a:t>In short your communication style is very much influenced by external factors and becomes </a:t>
            </a:r>
            <a:r>
              <a:rPr lang="en-US" sz="2400" dirty="0" err="1" smtClean="0"/>
              <a:t>internalised</a:t>
            </a:r>
            <a:r>
              <a:rPr lang="en-US" sz="2400" dirty="0" smtClean="0"/>
              <a:t> as your personal communication style.</a:t>
            </a:r>
          </a:p>
          <a:p>
            <a:pPr algn="just"/>
            <a:endParaRPr lang="en-US" sz="1400" dirty="0" smtClean="0"/>
          </a:p>
          <a:p>
            <a:pPr algn="just"/>
            <a:r>
              <a:rPr lang="en-US" sz="2000" dirty="0" smtClean="0"/>
              <a:t>http://www.leadersfastlane.com/personal-communication-style/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609600" y="1219200"/>
            <a:ext cx="7848600" cy="533400"/>
          </a:xfrm>
        </p:spPr>
        <p:txBody>
          <a:bodyPr>
            <a:normAutofit fontScale="90000"/>
          </a:bodyPr>
          <a:lstStyle/>
          <a:p>
            <a:pPr algn="ctr"/>
            <a:r>
              <a:rPr lang="en-US" sz="4000" b="1" dirty="0" smtClean="0"/>
              <a:t>Building high self esteem;</a:t>
            </a:r>
            <a:br>
              <a:rPr lang="en-US" sz="4000" b="1" dirty="0" smtClean="0"/>
            </a:br>
            <a:r>
              <a:rPr lang="en-US" sz="4000" b="1" dirty="0" smtClean="0"/>
              <a:t>Concept:</a:t>
            </a:r>
            <a:endParaRPr lang="en-US" sz="3100" dirty="0">
              <a:solidFill>
                <a:schemeClr val="tx1"/>
              </a:solidFill>
            </a:endParaRPr>
          </a:p>
        </p:txBody>
      </p:sp>
      <p:sp>
        <p:nvSpPr>
          <p:cNvPr id="11" name="TextBox 10"/>
          <p:cNvSpPr txBox="1"/>
          <p:nvPr/>
        </p:nvSpPr>
        <p:spPr>
          <a:xfrm>
            <a:off x="113211" y="1828086"/>
            <a:ext cx="8915400" cy="4801314"/>
          </a:xfrm>
          <a:prstGeom prst="rect">
            <a:avLst/>
          </a:prstGeom>
          <a:noFill/>
        </p:spPr>
        <p:txBody>
          <a:bodyPr wrap="square" rtlCol="0">
            <a:spAutoFit/>
          </a:bodyPr>
          <a:lstStyle/>
          <a:p>
            <a:pPr algn="just"/>
            <a:r>
              <a:rPr lang="en-US" sz="2400" dirty="0" smtClean="0"/>
              <a:t>Meaning of self-esteem: a confidence and satisfaction on oneself - </a:t>
            </a:r>
            <a:r>
              <a:rPr lang="en-US" dirty="0" smtClean="0"/>
              <a:t>www.merriam-webster.com/dictionary/</a:t>
            </a:r>
            <a:endParaRPr lang="en-US" sz="2400" dirty="0" smtClean="0"/>
          </a:p>
          <a:p>
            <a:pPr algn="just"/>
            <a:endParaRPr lang="en-US" sz="2400" dirty="0" smtClean="0"/>
          </a:p>
          <a:p>
            <a:pPr algn="just"/>
            <a:r>
              <a:rPr lang="en-US" sz="2400" dirty="0" smtClean="0"/>
              <a:t>Self-esteem is defined as the degree to which individuals feel comfortable with who they are, believe that they have inherent value as people, have the ability to demonstrate that value, and are confident in their ability to successfully achieve their own measure of success. </a:t>
            </a:r>
          </a:p>
          <a:p>
            <a:pPr algn="just"/>
            <a:endParaRPr lang="en-US" sz="2400" dirty="0" smtClean="0"/>
          </a:p>
          <a:p>
            <a:pPr algn="just"/>
            <a:r>
              <a:rPr lang="en-US" sz="2400" dirty="0" smtClean="0"/>
              <a:t>It’s about representing ourselves with quiet confidence, as an equal among equals, and leading others from a position of internal strength.</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11" name="TextBox 10"/>
          <p:cNvSpPr txBox="1"/>
          <p:nvPr/>
        </p:nvSpPr>
        <p:spPr>
          <a:xfrm>
            <a:off x="113211" y="1143000"/>
            <a:ext cx="8915400" cy="4893647"/>
          </a:xfrm>
          <a:prstGeom prst="rect">
            <a:avLst/>
          </a:prstGeom>
          <a:noFill/>
        </p:spPr>
        <p:txBody>
          <a:bodyPr wrap="square" rtlCol="0">
            <a:spAutoFit/>
          </a:bodyPr>
          <a:lstStyle/>
          <a:p>
            <a:pPr algn="just"/>
            <a:r>
              <a:rPr lang="en-US" sz="2400" dirty="0" smtClean="0"/>
              <a:t>Self-esteem is vital for leaders because it’s what gives them the courage to lead, to pursue success, to and be decisive. A leader with high self-esteem does not feel threatened by others’ ideas, nor will they have a problem with hiring great people and empowering them to accomplish incredible things.</a:t>
            </a:r>
          </a:p>
          <a:p>
            <a:pPr algn="just"/>
            <a:endParaRPr lang="en-US" sz="2400" dirty="0" smtClean="0"/>
          </a:p>
          <a:p>
            <a:pPr algn="just"/>
            <a:r>
              <a:rPr lang="en-US" sz="2400" dirty="0" smtClean="0"/>
              <a:t>A self-confident leader is more concerned about being part of something great and accomplishing the task than worrying over who will get what position or what recognition.</a:t>
            </a:r>
          </a:p>
          <a:p>
            <a:pPr algn="just"/>
            <a:endParaRPr lang="en-US" sz="2400" dirty="0" smtClean="0"/>
          </a:p>
          <a:p>
            <a:pPr algn="just"/>
            <a:r>
              <a:rPr lang="en-US" sz="2400" dirty="0" smtClean="0"/>
              <a:t>Leaders lacking in self-esteem feel threatened by outside ideas and empowered employees, and will often try and hire people just a little below their ability so that nobody outperforms them.</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11" name="TextBox 10"/>
          <p:cNvSpPr txBox="1"/>
          <p:nvPr/>
        </p:nvSpPr>
        <p:spPr>
          <a:xfrm>
            <a:off x="113211" y="1149489"/>
            <a:ext cx="8915400" cy="5632311"/>
          </a:xfrm>
          <a:prstGeom prst="rect">
            <a:avLst/>
          </a:prstGeom>
          <a:noFill/>
        </p:spPr>
        <p:txBody>
          <a:bodyPr wrap="square" rtlCol="0">
            <a:spAutoFit/>
          </a:bodyPr>
          <a:lstStyle/>
          <a:p>
            <a:pPr marL="457200" indent="-457200" algn="ctr"/>
            <a:r>
              <a:rPr lang="en-US" sz="2400" i="1" dirty="0" smtClean="0"/>
              <a:t>No one can make you feel inferior without your consent- Eleanor Roosevelt-Politician (1884-1945)</a:t>
            </a:r>
          </a:p>
          <a:p>
            <a:pPr marL="457200" indent="-457200" algn="just">
              <a:buAutoNum type="arabicPeriod"/>
            </a:pPr>
            <a:r>
              <a:rPr lang="en-US" sz="2400" dirty="0" smtClean="0"/>
              <a:t>Recognize that you are not alone</a:t>
            </a:r>
          </a:p>
          <a:p>
            <a:pPr marL="457200" indent="-457200" algn="just">
              <a:buAutoNum type="arabicPeriod"/>
            </a:pPr>
            <a:r>
              <a:rPr lang="en-US" sz="2400" dirty="0" smtClean="0"/>
              <a:t>List your strengths</a:t>
            </a:r>
          </a:p>
          <a:p>
            <a:pPr marL="457200" indent="-457200" algn="just">
              <a:buAutoNum type="arabicPeriod"/>
            </a:pPr>
            <a:r>
              <a:rPr lang="en-US" sz="2400" dirty="0" smtClean="0"/>
              <a:t>Name your weaknesses</a:t>
            </a:r>
          </a:p>
          <a:p>
            <a:pPr marL="457200" indent="-457200" algn="just">
              <a:buAutoNum type="arabicPeriod"/>
            </a:pPr>
            <a:r>
              <a:rPr lang="en-US" sz="2400" dirty="0" smtClean="0"/>
              <a:t>Consider your impacts/achievements</a:t>
            </a:r>
          </a:p>
          <a:p>
            <a:pPr marL="457200" indent="-457200" algn="just">
              <a:buAutoNum type="arabicPeriod"/>
            </a:pPr>
            <a:r>
              <a:rPr lang="en-US" sz="2400" dirty="0" smtClean="0"/>
              <a:t>Strengthen the things that your are good at</a:t>
            </a:r>
          </a:p>
          <a:p>
            <a:pPr marL="457200" indent="-457200" algn="just">
              <a:buAutoNum type="arabicPeriod"/>
            </a:pPr>
            <a:r>
              <a:rPr lang="en-US" sz="2400" dirty="0" smtClean="0"/>
              <a:t>Seek to shore up other areas</a:t>
            </a:r>
          </a:p>
          <a:p>
            <a:pPr marL="457200" indent="-457200" algn="just">
              <a:buAutoNum type="arabicPeriod"/>
            </a:pPr>
            <a:r>
              <a:rPr lang="en-US" sz="2400" dirty="0" smtClean="0"/>
              <a:t>Share your time and knowledge with your team</a:t>
            </a:r>
          </a:p>
          <a:p>
            <a:pPr marL="457200" indent="-457200" algn="just">
              <a:buAutoNum type="arabicPeriod"/>
            </a:pPr>
            <a:r>
              <a:rPr lang="en-US" sz="2400" dirty="0" smtClean="0"/>
              <a:t>Help raise others’ self-esteem</a:t>
            </a:r>
          </a:p>
          <a:p>
            <a:pPr marL="457200" indent="-457200" algn="just">
              <a:buAutoNum type="arabicPeriod"/>
            </a:pPr>
            <a:r>
              <a:rPr lang="en-US" sz="2400" dirty="0" smtClean="0"/>
              <a:t>Focus on solutions</a:t>
            </a:r>
          </a:p>
          <a:p>
            <a:pPr marL="457200" indent="-457200" algn="just">
              <a:buAutoNum type="arabicPeriod"/>
            </a:pPr>
            <a:r>
              <a:rPr lang="en-US" sz="2400" dirty="0" smtClean="0"/>
              <a:t>Realize that no one else can provide it </a:t>
            </a:r>
            <a:r>
              <a:rPr lang="en-US" dirty="0" smtClean="0"/>
              <a:t>(www.smartbrief.com)</a:t>
            </a:r>
          </a:p>
          <a:p>
            <a:pPr marL="457200" indent="-457200" algn="just">
              <a:buFont typeface="+mj-lt"/>
              <a:buAutoNum type="arabicPeriod" startAt="11"/>
            </a:pPr>
            <a:r>
              <a:rPr lang="en-US" sz="2400" dirty="0" smtClean="0"/>
              <a:t>Learn and practice positive psychology</a:t>
            </a:r>
          </a:p>
          <a:p>
            <a:pPr marL="457200" indent="-457200" algn="just">
              <a:buFontTx/>
              <a:buAutoNum type="arabicPeriod" startAt="11"/>
            </a:pPr>
            <a:r>
              <a:rPr lang="en-US" sz="2400" dirty="0" smtClean="0"/>
              <a:t>Ask others for help, be open to feedback without defense</a:t>
            </a:r>
          </a:p>
          <a:p>
            <a:pPr marL="457200" indent="-457200" algn="just">
              <a:buAutoNum type="arabicPeriod" startAt="11"/>
            </a:pPr>
            <a:r>
              <a:rPr lang="en-US" sz="2400" dirty="0" smtClean="0"/>
              <a:t>Look confident, speak confidently and celebrate wins</a:t>
            </a:r>
          </a:p>
        </p:txBody>
      </p:sp>
      <p:sp>
        <p:nvSpPr>
          <p:cNvPr id="4" name="Title 1"/>
          <p:cNvSpPr>
            <a:spLocks noGrp="1"/>
          </p:cNvSpPr>
          <p:nvPr>
            <p:ph type="title"/>
          </p:nvPr>
        </p:nvSpPr>
        <p:spPr>
          <a:xfrm>
            <a:off x="609600" y="609600"/>
            <a:ext cx="7848600" cy="533400"/>
          </a:xfrm>
        </p:spPr>
        <p:txBody>
          <a:bodyPr>
            <a:normAutofit fontScale="90000"/>
          </a:bodyPr>
          <a:lstStyle/>
          <a:p>
            <a:pPr algn="ctr"/>
            <a:r>
              <a:rPr lang="en-US" sz="4000" b="1" dirty="0" smtClean="0"/>
              <a:t>Building high self esteem; Process</a:t>
            </a:r>
            <a:endParaRPr lang="en-US" sz="31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4" name="Title 1"/>
          <p:cNvSpPr>
            <a:spLocks noGrp="1"/>
          </p:cNvSpPr>
          <p:nvPr>
            <p:ph type="title"/>
          </p:nvPr>
        </p:nvSpPr>
        <p:spPr>
          <a:xfrm>
            <a:off x="609600" y="685800"/>
            <a:ext cx="7848600" cy="533400"/>
          </a:xfrm>
        </p:spPr>
        <p:txBody>
          <a:bodyPr>
            <a:normAutofit fontScale="90000"/>
          </a:bodyPr>
          <a:lstStyle/>
          <a:p>
            <a:pPr algn="ctr"/>
            <a:r>
              <a:rPr lang="en-US" sz="4000" b="1" dirty="0" smtClean="0"/>
              <a:t>High self-esteem leadership behaviors</a:t>
            </a:r>
            <a:endParaRPr lang="en-US" sz="3100" dirty="0">
              <a:solidFill>
                <a:schemeClr val="tx1"/>
              </a:solidFill>
            </a:endParaRPr>
          </a:p>
        </p:txBody>
      </p:sp>
      <p:sp>
        <p:nvSpPr>
          <p:cNvPr id="5" name="TextBox 4"/>
          <p:cNvSpPr txBox="1"/>
          <p:nvPr/>
        </p:nvSpPr>
        <p:spPr>
          <a:xfrm>
            <a:off x="113211" y="1219200"/>
            <a:ext cx="8915400" cy="5632311"/>
          </a:xfrm>
          <a:prstGeom prst="rect">
            <a:avLst/>
          </a:prstGeom>
          <a:noFill/>
        </p:spPr>
        <p:txBody>
          <a:bodyPr wrap="square" rtlCol="0">
            <a:spAutoFit/>
          </a:bodyPr>
          <a:lstStyle/>
          <a:p>
            <a:pPr marL="457200" indent="-457200" algn="just">
              <a:buAutoNum type="arabicPeriod"/>
            </a:pPr>
            <a:r>
              <a:rPr lang="en-US" sz="2400" dirty="0" smtClean="0"/>
              <a:t>Likely to accept feedback: Leaders with high self esteem can see the bigger picture, to try to improve. They are self assured. They know that feedback is simply a piece of input which doesn’t impact their whole character. Thus they always welcome all types feedback.</a:t>
            </a:r>
          </a:p>
          <a:p>
            <a:pPr marL="457200" indent="-457200" algn="just">
              <a:buAutoNum type="arabicPeriod"/>
            </a:pPr>
            <a:r>
              <a:rPr lang="en-US" sz="2400" dirty="0" smtClean="0"/>
              <a:t>Don’t need to have all the ideas: Leaders with high self esteem recognize that they don’t need to know everything. They are far more likely to accept input from others because they realize that doing so doesn’t make them a bad leader. They recognize that a leader’s job is to make good decisions. This doesn’t mean that they need to make them all alone.</a:t>
            </a:r>
          </a:p>
          <a:p>
            <a:pPr marL="457200" indent="-457200" algn="just">
              <a:buAutoNum type="arabicPeriod"/>
            </a:pPr>
            <a:r>
              <a:rPr lang="en-US" sz="2400" dirty="0" smtClean="0"/>
              <a:t>Back themselves and support their team: Leaders with high self esteem believe in themselves and their teams. They feel as if they have credibility and something to contribute.</a:t>
            </a:r>
          </a:p>
          <a:p>
            <a:pPr marL="3657600" lvl="7" indent="-457200" algn="just"/>
            <a:r>
              <a:rPr lang="en-US" dirty="0" smtClean="0"/>
              <a:t>(www.thoughtfulleader.com)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4" name="Title 1"/>
          <p:cNvSpPr>
            <a:spLocks noGrp="1"/>
          </p:cNvSpPr>
          <p:nvPr>
            <p:ph type="title"/>
          </p:nvPr>
        </p:nvSpPr>
        <p:spPr>
          <a:xfrm>
            <a:off x="609600" y="685800"/>
            <a:ext cx="7848600" cy="533400"/>
          </a:xfrm>
        </p:spPr>
        <p:txBody>
          <a:bodyPr>
            <a:normAutofit fontScale="90000"/>
          </a:bodyPr>
          <a:lstStyle/>
          <a:p>
            <a:pPr algn="ctr"/>
            <a:r>
              <a:rPr lang="en-US" sz="4000" b="1" dirty="0" smtClean="0"/>
              <a:t>Personal value influence</a:t>
            </a:r>
            <a:endParaRPr lang="en-US" sz="3100" dirty="0">
              <a:solidFill>
                <a:schemeClr val="tx1"/>
              </a:solidFill>
            </a:endParaRPr>
          </a:p>
        </p:txBody>
      </p:sp>
      <p:sp>
        <p:nvSpPr>
          <p:cNvPr id="5" name="TextBox 4"/>
          <p:cNvSpPr txBox="1"/>
          <p:nvPr/>
        </p:nvSpPr>
        <p:spPr>
          <a:xfrm>
            <a:off x="113211" y="1219200"/>
            <a:ext cx="8915400" cy="5262979"/>
          </a:xfrm>
          <a:prstGeom prst="rect">
            <a:avLst/>
          </a:prstGeom>
          <a:noFill/>
        </p:spPr>
        <p:txBody>
          <a:bodyPr wrap="square" rtlCol="0">
            <a:spAutoFit/>
          </a:bodyPr>
          <a:lstStyle/>
          <a:p>
            <a:pPr algn="just"/>
            <a:r>
              <a:rPr lang="en-US" sz="2400" dirty="0" smtClean="0"/>
              <a:t>Values are defined as the collection of likes, dislikes, viewpoints, inner inclinations, rational and irrational judgments, prejudices, and association patterns that determine a person’s view of the world. </a:t>
            </a:r>
          </a:p>
          <a:p>
            <a:pPr algn="just"/>
            <a:endParaRPr lang="en-US" sz="2400" dirty="0" smtClean="0"/>
          </a:p>
          <a:p>
            <a:pPr algn="just"/>
            <a:r>
              <a:rPr lang="en-US" sz="2400" dirty="0" smtClean="0"/>
              <a:t>The importance of a value system is that once internalized it becomes, consciously or subconsciously, a standard or criterion for guiding one’s action. </a:t>
            </a:r>
          </a:p>
          <a:p>
            <a:pPr algn="just"/>
            <a:endParaRPr lang="en-US" sz="2400" dirty="0" smtClean="0"/>
          </a:p>
          <a:p>
            <a:r>
              <a:rPr lang="en-US" sz="2400" dirty="0" smtClean="0"/>
              <a:t>Managers cannot be expected to adopt a particular leadership style if it is contrary to their value orientations. </a:t>
            </a:r>
          </a:p>
          <a:p>
            <a:pPr algn="just"/>
            <a:endParaRPr lang="en-US" sz="2400" dirty="0" smtClean="0"/>
          </a:p>
          <a:p>
            <a:pPr algn="just"/>
            <a:r>
              <a:rPr lang="en-US" sz="2400" dirty="0" smtClean="0"/>
              <a:t>Thus the study of leaders’ values is extremely important to the study of leadership.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Background</a:t>
            </a:r>
            <a:endParaRPr lang="en-US" sz="3100" dirty="0">
              <a:solidFill>
                <a:schemeClr val="tx1"/>
              </a:solidFill>
            </a:endParaRPr>
          </a:p>
        </p:txBody>
      </p:sp>
      <p:sp>
        <p:nvSpPr>
          <p:cNvPr id="11" name="TextBox 10"/>
          <p:cNvSpPr txBox="1"/>
          <p:nvPr/>
        </p:nvSpPr>
        <p:spPr>
          <a:xfrm>
            <a:off x="113211" y="1219200"/>
            <a:ext cx="8915400" cy="5509200"/>
          </a:xfrm>
          <a:prstGeom prst="rect">
            <a:avLst/>
          </a:prstGeom>
          <a:noFill/>
        </p:spPr>
        <p:txBody>
          <a:bodyPr wrap="square" rtlCol="0">
            <a:spAutoFit/>
          </a:bodyPr>
          <a:lstStyle/>
          <a:p>
            <a:pPr algn="just"/>
            <a:r>
              <a:rPr lang="en-US" sz="2400" dirty="0" smtClean="0"/>
              <a:t>Knowing yourself is the beginning of all wisdom. </a:t>
            </a:r>
            <a:r>
              <a:rPr lang="en-US" sz="2400" i="1" dirty="0" smtClean="0"/>
              <a:t>―Aristotle</a:t>
            </a:r>
            <a:endParaRPr lang="en-US" sz="2400" dirty="0" smtClean="0"/>
          </a:p>
          <a:p>
            <a:pPr algn="just"/>
            <a:endParaRPr lang="en-US" sz="2400" dirty="0" smtClean="0"/>
          </a:p>
          <a:p>
            <a:pPr algn="just"/>
            <a:r>
              <a:rPr lang="en-US" sz="2400" dirty="0" smtClean="0"/>
              <a:t>Leadership begins with leading yourself.</a:t>
            </a:r>
          </a:p>
          <a:p>
            <a:pPr algn="just"/>
            <a:endParaRPr lang="en-US" sz="2400" dirty="0" smtClean="0"/>
          </a:p>
          <a:p>
            <a:pPr algn="just"/>
            <a:r>
              <a:rPr lang="en-US" sz="2400" dirty="0" smtClean="0"/>
              <a:t>Knowing yourself is the foundation of successful leadership.</a:t>
            </a:r>
          </a:p>
          <a:p>
            <a:pPr algn="just"/>
            <a:endParaRPr lang="en-US" sz="2400" dirty="0" smtClean="0"/>
          </a:p>
          <a:p>
            <a:pPr algn="just"/>
            <a:r>
              <a:rPr lang="en-US" sz="2400" dirty="0" smtClean="0"/>
              <a:t>No leader sets out to be a leader. People set out to live their lives, expressing themselves fully. When that expression is of value, they become leaders. So the point is not to become a leader. The point is to become yourself, to use yourself completely – all your skills, gifts and energies – in order to make your vision manifest.</a:t>
            </a:r>
          </a:p>
          <a:p>
            <a:pPr algn="just"/>
            <a:endParaRPr lang="en-US" sz="2400" dirty="0" smtClean="0"/>
          </a:p>
          <a:p>
            <a:pPr algn="just"/>
            <a:r>
              <a:rPr lang="en-US" sz="2400" dirty="0" smtClean="0"/>
              <a:t>Having a deep understanding of who you are and where you’re going provides the context for where and how you lead.</a:t>
            </a:r>
          </a:p>
          <a:p>
            <a:pPr algn="just"/>
            <a:r>
              <a:rPr lang="en-US" sz="1600" dirty="0" smtClean="0"/>
              <a:t>(https://www.georgeambler.com/successful-leaders-know/)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extBox 4"/>
          <p:cNvSpPr txBox="1"/>
          <p:nvPr/>
        </p:nvSpPr>
        <p:spPr>
          <a:xfrm>
            <a:off x="113211" y="2133600"/>
            <a:ext cx="8915400" cy="2677656"/>
          </a:xfrm>
          <a:prstGeom prst="rect">
            <a:avLst/>
          </a:prstGeom>
          <a:noFill/>
        </p:spPr>
        <p:txBody>
          <a:bodyPr wrap="square" rtlCol="0">
            <a:spAutoFit/>
          </a:bodyPr>
          <a:lstStyle/>
          <a:p>
            <a:pPr algn="just"/>
            <a:r>
              <a:rPr lang="en-US" sz="2400" dirty="0" smtClean="0"/>
              <a:t>Values are important because they may shape behavior, and behavior is the tool of influencing people. </a:t>
            </a:r>
          </a:p>
          <a:p>
            <a:pPr algn="just"/>
            <a:endParaRPr lang="en-US" sz="2400" dirty="0" smtClean="0"/>
          </a:p>
          <a:p>
            <a:pPr algn="just"/>
            <a:r>
              <a:rPr lang="en-US" sz="2400" dirty="0" smtClean="0"/>
              <a:t>The expectation is to build value-based leadership. It is about understanding the different and conflicting needs of followers, energizing followers to pursue a goal than they had never thought possible</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4" name="Title 1"/>
          <p:cNvSpPr>
            <a:spLocks noGrp="1"/>
          </p:cNvSpPr>
          <p:nvPr>
            <p:ph type="title"/>
          </p:nvPr>
        </p:nvSpPr>
        <p:spPr>
          <a:xfrm>
            <a:off x="609600" y="609600"/>
            <a:ext cx="7848600" cy="533400"/>
          </a:xfrm>
        </p:spPr>
        <p:txBody>
          <a:bodyPr>
            <a:normAutofit fontScale="90000"/>
          </a:bodyPr>
          <a:lstStyle/>
          <a:p>
            <a:pPr algn="ctr"/>
            <a:r>
              <a:rPr lang="en-US" sz="4000" b="1" dirty="0" smtClean="0"/>
              <a:t>Ethical choices</a:t>
            </a:r>
            <a:endParaRPr lang="en-US" sz="3100" dirty="0">
              <a:solidFill>
                <a:schemeClr val="tx1"/>
              </a:solidFill>
            </a:endParaRPr>
          </a:p>
        </p:txBody>
      </p:sp>
      <p:sp>
        <p:nvSpPr>
          <p:cNvPr id="5" name="TextBox 4"/>
          <p:cNvSpPr txBox="1"/>
          <p:nvPr/>
        </p:nvSpPr>
        <p:spPr>
          <a:xfrm>
            <a:off x="113211" y="1143000"/>
            <a:ext cx="8915400" cy="5632311"/>
          </a:xfrm>
          <a:prstGeom prst="rect">
            <a:avLst/>
          </a:prstGeom>
          <a:noFill/>
        </p:spPr>
        <p:txBody>
          <a:bodyPr wrap="square" rtlCol="0">
            <a:spAutoFit/>
          </a:bodyPr>
          <a:lstStyle/>
          <a:p>
            <a:pPr algn="just"/>
            <a:r>
              <a:rPr lang="en-US" sz="2400" dirty="0" smtClean="0"/>
              <a:t>Ethics is the heart of leadership and thus ethics and leadership should go hand in hand.</a:t>
            </a:r>
          </a:p>
          <a:p>
            <a:pPr algn="just"/>
            <a:endParaRPr lang="en-US" sz="2400" dirty="0" smtClean="0"/>
          </a:p>
          <a:p>
            <a:pPr algn="just"/>
            <a:r>
              <a:rPr lang="en-US" sz="2400" dirty="0" smtClean="0"/>
              <a:t>Ethics is concerned with describing and prescribing moral requirements and behaviors, which suggests that there are </a:t>
            </a:r>
          </a:p>
          <a:p>
            <a:pPr algn="just"/>
            <a:r>
              <a:rPr lang="en-US" sz="2400" dirty="0" smtClean="0"/>
              <a:t>acceptable and unacceptable ways of behaving that serve as a function of philosophical principles. </a:t>
            </a:r>
          </a:p>
          <a:p>
            <a:pPr algn="just"/>
            <a:endParaRPr lang="en-US" sz="2400" dirty="0" smtClean="0"/>
          </a:p>
          <a:p>
            <a:pPr algn="just"/>
            <a:r>
              <a:rPr lang="en-US" sz="2400" dirty="0" smtClean="0"/>
              <a:t>Ethical behavior is defined as behavior which is morally accepted as “good” and “right” as opposed to “bad” or “wrong” in a given situation.</a:t>
            </a:r>
          </a:p>
          <a:p>
            <a:pPr algn="just"/>
            <a:endParaRPr lang="en-US" sz="2400" dirty="0" smtClean="0"/>
          </a:p>
          <a:p>
            <a:pPr algn="just"/>
            <a:r>
              <a:rPr lang="en-US" sz="2400" dirty="0" smtClean="0"/>
              <a:t>Ethics is the code of values and moral principles that guides individual or group </a:t>
            </a:r>
            <a:r>
              <a:rPr lang="en-US" sz="2400" dirty="0" err="1" smtClean="0"/>
              <a:t>behaviour</a:t>
            </a:r>
            <a:r>
              <a:rPr lang="en-US" sz="2400" dirty="0" smtClean="0"/>
              <a:t> with respect to what is right or wrong.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extBox 4"/>
          <p:cNvSpPr txBox="1"/>
          <p:nvPr/>
        </p:nvSpPr>
        <p:spPr>
          <a:xfrm>
            <a:off x="113211" y="1278553"/>
            <a:ext cx="8915400" cy="4893647"/>
          </a:xfrm>
          <a:prstGeom prst="rect">
            <a:avLst/>
          </a:prstGeom>
          <a:noFill/>
        </p:spPr>
        <p:txBody>
          <a:bodyPr wrap="square" rtlCol="0">
            <a:spAutoFit/>
          </a:bodyPr>
          <a:lstStyle/>
          <a:p>
            <a:r>
              <a:rPr lang="en-US" sz="2400" dirty="0" smtClean="0"/>
              <a:t>In an organizational context, ethical behavior is described in terms of ethical standards of senior leaders and the culture to which they </a:t>
            </a:r>
          </a:p>
          <a:p>
            <a:r>
              <a:rPr lang="en-US" sz="2400" dirty="0" smtClean="0"/>
              <a:t>substantially contribute.</a:t>
            </a:r>
          </a:p>
          <a:p>
            <a:endParaRPr lang="en-US" sz="2400" dirty="0" smtClean="0"/>
          </a:p>
          <a:p>
            <a:r>
              <a:rPr lang="en-US" sz="2400" dirty="0" smtClean="0"/>
              <a:t>Being ethical is about playing fair, thinking about welfare of others </a:t>
            </a:r>
            <a:r>
              <a:rPr lang="en-US" sz="2400" smtClean="0"/>
              <a:t>and thinking </a:t>
            </a:r>
            <a:r>
              <a:rPr lang="en-US" sz="2400" dirty="0" smtClean="0"/>
              <a:t>about consequences </a:t>
            </a:r>
            <a:r>
              <a:rPr lang="en-US" sz="2400" smtClean="0"/>
              <a:t>of one’s actions.</a:t>
            </a:r>
            <a:endParaRPr lang="en-US" sz="2400" dirty="0" smtClean="0"/>
          </a:p>
          <a:p>
            <a:endParaRPr lang="en-US" sz="2400" dirty="0" smtClean="0"/>
          </a:p>
          <a:p>
            <a:pPr algn="just"/>
            <a:r>
              <a:rPr lang="en-US" sz="2400" dirty="0" smtClean="0"/>
              <a:t>Classification of ethical dilemmas:</a:t>
            </a:r>
          </a:p>
          <a:p>
            <a:pPr algn="just"/>
            <a:r>
              <a:rPr lang="en-US" sz="2400" dirty="0" smtClean="0"/>
              <a:t>	Right VS Wrong</a:t>
            </a:r>
          </a:p>
          <a:p>
            <a:pPr algn="just"/>
            <a:r>
              <a:rPr lang="en-US" sz="2400" dirty="0" smtClean="0"/>
              <a:t>	Right VS Right</a:t>
            </a:r>
          </a:p>
          <a:p>
            <a:pPr algn="just"/>
            <a:r>
              <a:rPr lang="en-US" sz="2400" dirty="0" smtClean="0"/>
              <a:t>	Truth VS Loyalty</a:t>
            </a:r>
          </a:p>
          <a:p>
            <a:pPr algn="just"/>
            <a:r>
              <a:rPr lang="en-US" sz="2400" dirty="0" smtClean="0"/>
              <a:t>	Self VS Others or Smaller VS Larger Group</a:t>
            </a:r>
          </a:p>
          <a:p>
            <a:pPr algn="just"/>
            <a:r>
              <a:rPr lang="en-US" sz="2400" dirty="0" smtClean="0"/>
              <a:t>	Short term VS Long term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extBox 4"/>
          <p:cNvSpPr txBox="1"/>
          <p:nvPr/>
        </p:nvSpPr>
        <p:spPr>
          <a:xfrm>
            <a:off x="113211" y="1143000"/>
            <a:ext cx="8915400" cy="4893647"/>
          </a:xfrm>
          <a:prstGeom prst="rect">
            <a:avLst/>
          </a:prstGeom>
          <a:noFill/>
        </p:spPr>
        <p:txBody>
          <a:bodyPr wrap="square" rtlCol="0">
            <a:spAutoFit/>
          </a:bodyPr>
          <a:lstStyle/>
          <a:p>
            <a:pPr algn="just"/>
            <a:r>
              <a:rPr lang="en-US" sz="2400" dirty="0" smtClean="0"/>
              <a:t>To choose the best course of action in decision making, a written guideline/code of conduct is intended to be a guide of reference to leaders.</a:t>
            </a:r>
          </a:p>
          <a:p>
            <a:pPr algn="just"/>
            <a:endParaRPr lang="en-US" sz="2400" dirty="0" smtClean="0"/>
          </a:p>
          <a:p>
            <a:pPr algn="just"/>
            <a:r>
              <a:rPr lang="en-US" sz="2400" dirty="0" smtClean="0"/>
              <a:t>It is important that a code of ethics provide standards of behaviors, as opposed to a list of rules. </a:t>
            </a:r>
          </a:p>
          <a:p>
            <a:pPr algn="just"/>
            <a:endParaRPr lang="en-US" sz="2400" dirty="0" smtClean="0"/>
          </a:p>
          <a:p>
            <a:pPr algn="just"/>
            <a:r>
              <a:rPr lang="en-US" sz="2400" dirty="0" smtClean="0"/>
              <a:t>A code is meant to complement relevant standards, policies, and rules, not to substitute for them.</a:t>
            </a:r>
          </a:p>
          <a:p>
            <a:pPr algn="just"/>
            <a:endParaRPr lang="en-US" sz="2400" dirty="0" smtClean="0"/>
          </a:p>
          <a:p>
            <a:pPr algn="just"/>
            <a:r>
              <a:rPr lang="en-US" sz="2400" dirty="0" smtClean="0"/>
              <a:t>A code is also a tool to encourage discussions of ethics and to improve how employees/members deal with the ethical issues that are encountered in everyday work.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extBox 4"/>
          <p:cNvSpPr txBox="1"/>
          <p:nvPr/>
        </p:nvSpPr>
        <p:spPr>
          <a:xfrm>
            <a:off x="113211" y="1524000"/>
            <a:ext cx="8915400" cy="4154984"/>
          </a:xfrm>
          <a:prstGeom prst="rect">
            <a:avLst/>
          </a:prstGeom>
          <a:noFill/>
        </p:spPr>
        <p:txBody>
          <a:bodyPr wrap="square" rtlCol="0">
            <a:spAutoFit/>
          </a:bodyPr>
          <a:lstStyle/>
          <a:p>
            <a:pPr algn="just"/>
            <a:r>
              <a:rPr lang="en-US" sz="2400" dirty="0" smtClean="0"/>
              <a:t>The code of ethics should be based on organizational values, a philosophy of ethics, and the mission statement of the organization. </a:t>
            </a:r>
          </a:p>
          <a:p>
            <a:pPr algn="just"/>
            <a:endParaRPr lang="en-US" sz="2400" dirty="0" smtClean="0"/>
          </a:p>
          <a:p>
            <a:pPr algn="just"/>
            <a:r>
              <a:rPr lang="en-US" sz="2400" dirty="0" smtClean="0"/>
              <a:t>Codes require the commitment of the company’s leaders and other higher levels of management, and should address the needs of the various followers/subordinates. </a:t>
            </a:r>
          </a:p>
          <a:p>
            <a:pPr algn="just"/>
            <a:endParaRPr lang="en-US" sz="2400" dirty="0" smtClean="0"/>
          </a:p>
          <a:p>
            <a:pPr algn="just"/>
            <a:r>
              <a:rPr lang="en-US" sz="2400" dirty="0" smtClean="0"/>
              <a:t>Results of ethical leadership are: reduced employee absenteeism, turnover and misconduct, and improved job satisfaction and performance.</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4" name="Title 1"/>
          <p:cNvSpPr>
            <a:spLocks noGrp="1"/>
          </p:cNvSpPr>
          <p:nvPr>
            <p:ph type="title"/>
          </p:nvPr>
        </p:nvSpPr>
        <p:spPr>
          <a:xfrm>
            <a:off x="609600" y="685800"/>
            <a:ext cx="7848600" cy="533400"/>
          </a:xfrm>
        </p:spPr>
        <p:txBody>
          <a:bodyPr>
            <a:normAutofit fontScale="90000"/>
          </a:bodyPr>
          <a:lstStyle/>
          <a:p>
            <a:pPr algn="ctr"/>
            <a:r>
              <a:rPr lang="en-US" sz="4000" b="1" dirty="0" smtClean="0"/>
              <a:t>Attitudes can shape your life</a:t>
            </a:r>
            <a:endParaRPr lang="en-US" sz="3100" dirty="0">
              <a:solidFill>
                <a:schemeClr val="tx1"/>
              </a:solidFill>
            </a:endParaRPr>
          </a:p>
        </p:txBody>
      </p:sp>
      <p:sp>
        <p:nvSpPr>
          <p:cNvPr id="5" name="TextBox 4"/>
          <p:cNvSpPr txBox="1"/>
          <p:nvPr/>
        </p:nvSpPr>
        <p:spPr>
          <a:xfrm>
            <a:off x="39189" y="1219200"/>
            <a:ext cx="9028611" cy="5139869"/>
          </a:xfrm>
          <a:prstGeom prst="rect">
            <a:avLst/>
          </a:prstGeom>
          <a:noFill/>
        </p:spPr>
        <p:txBody>
          <a:bodyPr wrap="square" rtlCol="0">
            <a:spAutoFit/>
          </a:bodyPr>
          <a:lstStyle/>
          <a:p>
            <a:pPr algn="just"/>
            <a:r>
              <a:rPr lang="en-US" sz="2400" dirty="0" smtClean="0"/>
              <a:t>Attitude is the way you mentally look at the world around you. It is how you view your environment and your future</a:t>
            </a:r>
            <a:r>
              <a:rPr lang="en-US" sz="2400" dirty="0" smtClean="0"/>
              <a:t>.</a:t>
            </a:r>
          </a:p>
          <a:p>
            <a:pPr algn="just"/>
            <a:endParaRPr lang="en-US" sz="2400" dirty="0" smtClean="0"/>
          </a:p>
          <a:p>
            <a:pPr algn="just"/>
            <a:r>
              <a:rPr lang="en-US" sz="2400" i="1" dirty="0" smtClean="0"/>
              <a:t>5 attitudes of a great </a:t>
            </a:r>
            <a:r>
              <a:rPr lang="en-US" sz="2400" i="1" dirty="0" smtClean="0"/>
              <a:t>leader:</a:t>
            </a:r>
            <a:r>
              <a:rPr lang="en-US" sz="2400" dirty="0" smtClean="0"/>
              <a:t> </a:t>
            </a:r>
            <a:r>
              <a:rPr lang="en-US" sz="2400" dirty="0" smtClean="0"/>
              <a:t>(</a:t>
            </a:r>
            <a:r>
              <a:rPr lang="en-US" sz="1600" dirty="0" smtClean="0"/>
              <a:t>https</a:t>
            </a:r>
            <a:r>
              <a:rPr lang="en-US" sz="1600" dirty="0" smtClean="0"/>
              <a:t>://www.forbes.com/sites/joefolkman/2016/02/03/5-attitudes-that-define-great-leaders/#</a:t>
            </a:r>
            <a:r>
              <a:rPr lang="en-US" sz="1600" dirty="0" smtClean="0"/>
              <a:t>76bf20bef99d)</a:t>
            </a:r>
            <a:endParaRPr lang="en-US" sz="2400" dirty="0" smtClean="0"/>
          </a:p>
          <a:p>
            <a:pPr algn="just"/>
            <a:r>
              <a:rPr lang="en-US" sz="2400" dirty="0" smtClean="0"/>
              <a:t>Attitude 1: If I disagree, I usually let others know (let others know your position and the reasons)</a:t>
            </a:r>
          </a:p>
          <a:p>
            <a:pPr algn="just"/>
            <a:r>
              <a:rPr lang="en-US" sz="2400" dirty="0" smtClean="0"/>
              <a:t>Attitude 2: I am willing to take more risks than most of my peers (risk taker)</a:t>
            </a:r>
          </a:p>
          <a:p>
            <a:pPr algn="just"/>
            <a:r>
              <a:rPr lang="en-US" sz="2400" dirty="0" smtClean="0"/>
              <a:t>Attitude 3: Its easy for me to make friends (ability to make friends)</a:t>
            </a:r>
          </a:p>
          <a:p>
            <a:pPr algn="just"/>
            <a:r>
              <a:rPr lang="en-US" sz="2400" dirty="0" smtClean="0"/>
              <a:t>Attitude 4: I take the time to look at all the facts before making decisions (patience) </a:t>
            </a:r>
          </a:p>
          <a:p>
            <a:pPr algn="just"/>
            <a:r>
              <a:rPr lang="en-US" sz="2400" dirty="0" smtClean="0"/>
              <a:t>Attitude 5: I am strategic and future-focused (strategic and future oriented)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Title 1"/>
          <p:cNvSpPr>
            <a:spLocks noGrp="1"/>
          </p:cNvSpPr>
          <p:nvPr>
            <p:ph type="title"/>
          </p:nvPr>
        </p:nvSpPr>
        <p:spPr>
          <a:xfrm>
            <a:off x="609600" y="762000"/>
            <a:ext cx="7848600" cy="533400"/>
          </a:xfrm>
        </p:spPr>
        <p:txBody>
          <a:bodyPr>
            <a:normAutofit fontScale="90000"/>
          </a:bodyPr>
          <a:lstStyle/>
          <a:p>
            <a:pPr algn="ctr"/>
            <a:r>
              <a:rPr lang="en-US" sz="4000" b="1" dirty="0" smtClean="0"/>
              <a:t>Motivating yourself and others</a:t>
            </a:r>
            <a:endParaRPr lang="en-US" sz="3100" dirty="0">
              <a:solidFill>
                <a:schemeClr val="tx1"/>
              </a:solidFill>
            </a:endParaRPr>
          </a:p>
        </p:txBody>
      </p:sp>
      <p:sp>
        <p:nvSpPr>
          <p:cNvPr id="5" name="TextBox 4"/>
          <p:cNvSpPr txBox="1"/>
          <p:nvPr/>
        </p:nvSpPr>
        <p:spPr>
          <a:xfrm>
            <a:off x="113211" y="1379745"/>
            <a:ext cx="8915400" cy="5021055"/>
          </a:xfrm>
          <a:prstGeom prst="rect">
            <a:avLst/>
          </a:prstGeom>
          <a:noFill/>
        </p:spPr>
        <p:txBody>
          <a:bodyPr wrap="square" rtlCol="0">
            <a:spAutoFit/>
          </a:bodyPr>
          <a:lstStyle/>
          <a:p>
            <a:pPr algn="just">
              <a:lnSpc>
                <a:spcPct val="150000"/>
              </a:lnSpc>
            </a:pPr>
            <a:r>
              <a:rPr lang="en-US" sz="2400" dirty="0" smtClean="0"/>
              <a:t>Motivate yourself: </a:t>
            </a:r>
            <a:r>
              <a:rPr lang="en-US" sz="2400" dirty="0" smtClean="0"/>
              <a:t>Motivation supplies you with </a:t>
            </a:r>
            <a:r>
              <a:rPr lang="en-US" sz="2400" dirty="0" smtClean="0"/>
              <a:t>the </a:t>
            </a:r>
            <a:r>
              <a:rPr lang="en-US" sz="2400" dirty="0" smtClean="0"/>
              <a:t>courage to look at yourself </a:t>
            </a:r>
            <a:r>
              <a:rPr lang="en-US" sz="2400" dirty="0" smtClean="0"/>
              <a:t>in </a:t>
            </a:r>
            <a:r>
              <a:rPr lang="en-US" sz="2400" dirty="0" smtClean="0"/>
              <a:t>the mirror and realize that </a:t>
            </a:r>
            <a:r>
              <a:rPr lang="en-US" sz="2400" dirty="0" smtClean="0"/>
              <a:t>you </a:t>
            </a:r>
            <a:r>
              <a:rPr lang="en-US" sz="2400" dirty="0" smtClean="0"/>
              <a:t>can achieve more than you </a:t>
            </a:r>
            <a:r>
              <a:rPr lang="en-US" sz="2400" dirty="0" smtClean="0"/>
              <a:t>have</a:t>
            </a:r>
            <a:r>
              <a:rPr lang="en-US" sz="2400" dirty="0" smtClean="0"/>
              <a:t>. It drives you to be better </a:t>
            </a:r>
            <a:r>
              <a:rPr lang="en-US" sz="2400" dirty="0" smtClean="0"/>
              <a:t>than </a:t>
            </a:r>
            <a:r>
              <a:rPr lang="en-US" sz="2400" dirty="0" smtClean="0"/>
              <a:t>you ever have before, </a:t>
            </a:r>
            <a:r>
              <a:rPr lang="en-US" sz="2400" dirty="0" smtClean="0"/>
              <a:t>propelling </a:t>
            </a:r>
            <a:r>
              <a:rPr lang="en-US" sz="2400" dirty="0" smtClean="0"/>
              <a:t>you to great heights </a:t>
            </a:r>
            <a:r>
              <a:rPr lang="en-US" sz="2400" dirty="0" smtClean="0"/>
              <a:t>of success.</a:t>
            </a:r>
            <a:endParaRPr lang="en-US" sz="2400" dirty="0" smtClean="0"/>
          </a:p>
          <a:p>
            <a:pPr algn="just">
              <a:lnSpc>
                <a:spcPct val="150000"/>
              </a:lnSpc>
            </a:pPr>
            <a:endParaRPr lang="en-US" sz="2400" dirty="0" smtClean="0"/>
          </a:p>
          <a:p>
            <a:pPr algn="just">
              <a:lnSpc>
                <a:spcPct val="150000"/>
              </a:lnSpc>
            </a:pPr>
            <a:r>
              <a:rPr lang="en-US" sz="2400" dirty="0" smtClean="0"/>
              <a:t>Motivate others: Motivating others is to make others ready to do to the things effectively and efficiently. Motivate people are the change agents, they are the starter and the risk taker. To motivate others, you have various options (next slide):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1"/>
          <p:cNvSpPr>
            <a:spLocks noGrp="1"/>
          </p:cNvSpPr>
          <p:nvPr>
            <p:ph type="title"/>
          </p:nvPr>
        </p:nvSpPr>
        <p:spPr>
          <a:xfrm>
            <a:off x="0" y="609600"/>
            <a:ext cx="9144000" cy="533400"/>
          </a:xfrm>
        </p:spPr>
        <p:txBody>
          <a:bodyPr>
            <a:normAutofit fontScale="90000"/>
          </a:bodyPr>
          <a:lstStyle/>
          <a:p>
            <a:pPr algn="ctr"/>
            <a:r>
              <a:rPr lang="en-US" sz="4000" b="1" dirty="0" smtClean="0"/>
              <a:t>Overview of Motivation Theories</a:t>
            </a:r>
            <a:endParaRPr lang="en-US" sz="4000" dirty="0"/>
          </a:p>
        </p:txBody>
      </p:sp>
      <p:graphicFrame>
        <p:nvGraphicFramePr>
          <p:cNvPr id="7" name="Table 6"/>
          <p:cNvGraphicFramePr>
            <a:graphicFrameLocks noGrp="1"/>
          </p:cNvGraphicFramePr>
          <p:nvPr/>
        </p:nvGraphicFramePr>
        <p:xfrm>
          <a:off x="0" y="1219200"/>
          <a:ext cx="9144000" cy="5334000"/>
        </p:xfrm>
        <a:graphic>
          <a:graphicData uri="http://schemas.openxmlformats.org/drawingml/2006/table">
            <a:tbl>
              <a:tblPr firstRow="1" bandRow="1">
                <a:tableStyleId>{5C22544A-7EE6-4342-B048-85BDC9FD1C3A}</a:tableStyleId>
              </a:tblPr>
              <a:tblGrid>
                <a:gridCol w="2819400"/>
                <a:gridCol w="1143000"/>
                <a:gridCol w="5181600"/>
              </a:tblGrid>
              <a:tr h="370840">
                <a:tc>
                  <a:txBody>
                    <a:bodyPr/>
                    <a:lstStyle/>
                    <a:p>
                      <a:r>
                        <a:rPr lang="en-US" sz="2000" dirty="0" smtClean="0"/>
                        <a:t>Motivation Theories</a:t>
                      </a:r>
                      <a:endParaRPr lang="en-US" sz="2000" dirty="0"/>
                    </a:p>
                  </a:txBody>
                  <a:tcPr/>
                </a:tc>
                <a:tc>
                  <a:txBody>
                    <a:bodyPr/>
                    <a:lstStyle/>
                    <a:p>
                      <a:r>
                        <a:rPr lang="en-US" sz="2000" dirty="0" smtClean="0"/>
                        <a:t>Type</a:t>
                      </a:r>
                      <a:endParaRPr lang="en-US" sz="2000" dirty="0"/>
                    </a:p>
                  </a:txBody>
                  <a:tcPr/>
                </a:tc>
                <a:tc>
                  <a:txBody>
                    <a:bodyPr/>
                    <a:lstStyle/>
                    <a:p>
                      <a:r>
                        <a:rPr lang="en-US" sz="2000" dirty="0" smtClean="0"/>
                        <a:t>Central Idea</a:t>
                      </a:r>
                      <a:endParaRPr lang="en-US" sz="2000" dirty="0"/>
                    </a:p>
                  </a:txBody>
                  <a:tcPr/>
                </a:tc>
              </a:tr>
              <a:tr h="370840">
                <a:tc>
                  <a:txBody>
                    <a:bodyPr/>
                    <a:lstStyle/>
                    <a:p>
                      <a:r>
                        <a:rPr lang="en-US" sz="2000" dirty="0" smtClean="0"/>
                        <a:t>Maslow’s Needs Hierarchy</a:t>
                      </a:r>
                      <a:r>
                        <a:rPr lang="en-US" sz="2000" baseline="0" dirty="0" smtClean="0"/>
                        <a:t> Theory</a:t>
                      </a:r>
                      <a:endParaRPr lang="en-US" sz="2000" dirty="0"/>
                    </a:p>
                  </a:txBody>
                  <a:tcPr anchor="ctr"/>
                </a:tc>
                <a:tc>
                  <a:txBody>
                    <a:bodyPr/>
                    <a:lstStyle/>
                    <a:p>
                      <a:r>
                        <a:rPr lang="en-US" sz="2000" dirty="0" smtClean="0"/>
                        <a:t>Content</a:t>
                      </a:r>
                      <a:endParaRPr lang="en-US" sz="2000" dirty="0"/>
                    </a:p>
                  </a:txBody>
                  <a:tcPr anchor="ctr"/>
                </a:tc>
                <a:tc>
                  <a:txBody>
                    <a:bodyPr/>
                    <a:lstStyle/>
                    <a:p>
                      <a:r>
                        <a:rPr lang="en-US" sz="2000" dirty="0" smtClean="0"/>
                        <a:t>People try to satisfy a higher need</a:t>
                      </a:r>
                      <a:r>
                        <a:rPr lang="en-US" sz="2000" baseline="0" dirty="0" smtClean="0"/>
                        <a:t> when a lower level need is satisfied (satisfaction progression)</a:t>
                      </a:r>
                      <a:endParaRPr lang="en-US" sz="2000" dirty="0"/>
                    </a:p>
                  </a:txBody>
                  <a:tcPr/>
                </a:tc>
              </a:tr>
              <a:tr h="370840">
                <a:tc>
                  <a:txBody>
                    <a:bodyPr/>
                    <a:lstStyle/>
                    <a:p>
                      <a:r>
                        <a:rPr lang="en-US" sz="2000" dirty="0" smtClean="0"/>
                        <a:t>Herzberg’s Motivation-hygiene</a:t>
                      </a:r>
                      <a:r>
                        <a:rPr lang="en-US" sz="2000" baseline="0" dirty="0" smtClean="0"/>
                        <a:t> Theory</a:t>
                      </a:r>
                      <a:endParaRPr lang="en-US" sz="2000" dirty="0"/>
                    </a:p>
                  </a:txBody>
                  <a:tcPr anchor="ctr"/>
                </a:tc>
                <a:tc>
                  <a:txBody>
                    <a:bodyPr/>
                    <a:lstStyle/>
                    <a:p>
                      <a:r>
                        <a:rPr lang="en-US" sz="2000" dirty="0" smtClean="0"/>
                        <a:t>Content</a:t>
                      </a:r>
                      <a:endParaRPr lang="en-US" sz="2000" dirty="0"/>
                    </a:p>
                  </a:txBody>
                  <a:tcPr anchor="ctr"/>
                </a:tc>
                <a:tc>
                  <a:txBody>
                    <a:bodyPr/>
                    <a:lstStyle/>
                    <a:p>
                      <a:r>
                        <a:rPr lang="en-US" sz="2000" dirty="0" smtClean="0"/>
                        <a:t>Hygiene</a:t>
                      </a:r>
                      <a:r>
                        <a:rPr lang="en-US" sz="2000" baseline="0" dirty="0" smtClean="0"/>
                        <a:t> factors can create or reduce dissatisfaction where as motivators motivate employees</a:t>
                      </a:r>
                      <a:endParaRPr lang="en-US" sz="2000" dirty="0"/>
                    </a:p>
                  </a:txBody>
                  <a:tcPr/>
                </a:tc>
              </a:tr>
              <a:tr h="370840">
                <a:tc>
                  <a:txBody>
                    <a:bodyPr/>
                    <a:lstStyle/>
                    <a:p>
                      <a:r>
                        <a:rPr lang="en-US" sz="2000" dirty="0" smtClean="0"/>
                        <a:t>McClelland’s Need Achievement Theory</a:t>
                      </a:r>
                      <a:endParaRPr lang="en-US" sz="2000" dirty="0"/>
                    </a:p>
                  </a:txBody>
                  <a:tcPr anchor="ctr"/>
                </a:tc>
                <a:tc>
                  <a:txBody>
                    <a:bodyPr/>
                    <a:lstStyle/>
                    <a:p>
                      <a:r>
                        <a:rPr lang="en-US" sz="2000" dirty="0" smtClean="0"/>
                        <a:t>Content</a:t>
                      </a:r>
                      <a:endParaRPr lang="en-US" sz="2000" dirty="0"/>
                    </a:p>
                  </a:txBody>
                  <a:tcPr anchor="ctr"/>
                </a:tc>
                <a:tc>
                  <a:txBody>
                    <a:bodyPr/>
                    <a:lstStyle/>
                    <a:p>
                      <a:r>
                        <a:rPr lang="en-US" sz="2000" dirty="0" smtClean="0"/>
                        <a:t>Known as three factors theory, advocates that motivation is the result of need for achievement</a:t>
                      </a:r>
                      <a:r>
                        <a:rPr lang="en-US" sz="2000" baseline="0" dirty="0" smtClean="0"/>
                        <a:t> (n-ach), affiliation (n-</a:t>
                      </a:r>
                      <a:r>
                        <a:rPr lang="en-US" sz="2000" baseline="0" dirty="0" err="1" smtClean="0"/>
                        <a:t>aff</a:t>
                      </a:r>
                      <a:r>
                        <a:rPr lang="en-US" sz="2000" baseline="0" dirty="0" smtClean="0"/>
                        <a:t>) and power (n-</a:t>
                      </a:r>
                      <a:r>
                        <a:rPr lang="en-US" sz="2000" baseline="0" dirty="0" err="1" smtClean="0"/>
                        <a:t>pow</a:t>
                      </a:r>
                      <a:r>
                        <a:rPr lang="en-US" sz="2000" baseline="0" dirty="0" smtClean="0"/>
                        <a:t>)</a:t>
                      </a:r>
                      <a:endParaRPr lang="en-US" sz="2000" dirty="0"/>
                    </a:p>
                  </a:txBody>
                  <a:tcPr/>
                </a:tc>
              </a:tr>
              <a:tr h="370840">
                <a:tc>
                  <a:txBody>
                    <a:bodyPr/>
                    <a:lstStyle/>
                    <a:p>
                      <a:r>
                        <a:rPr lang="en-US" sz="2000" dirty="0" smtClean="0"/>
                        <a:t>ERG Theory</a:t>
                      </a:r>
                      <a:endParaRPr lang="en-US" sz="2000" dirty="0"/>
                    </a:p>
                  </a:txBody>
                  <a:tcPr anchor="ctr"/>
                </a:tc>
                <a:tc>
                  <a:txBody>
                    <a:bodyPr/>
                    <a:lstStyle/>
                    <a:p>
                      <a:r>
                        <a:rPr lang="en-US" sz="2000" dirty="0" smtClean="0"/>
                        <a:t>Content</a:t>
                      </a:r>
                      <a:endParaRPr lang="en-US" sz="2000" dirty="0"/>
                    </a:p>
                  </a:txBody>
                  <a:tcPr anchor="ctr"/>
                </a:tc>
                <a:tc>
                  <a:txBody>
                    <a:bodyPr/>
                    <a:lstStyle/>
                    <a:p>
                      <a:r>
                        <a:rPr lang="en-US" sz="2000" dirty="0" smtClean="0"/>
                        <a:t>Satisfaction-progression</a:t>
                      </a:r>
                      <a:r>
                        <a:rPr lang="en-US" sz="2000" baseline="0" dirty="0" smtClean="0"/>
                        <a:t> or frustration-regression model, components are existence need (physiological &amp; security), relatedness need (social) and growth need (ego &amp; self-actualization)</a:t>
                      </a:r>
                      <a:endParaRPr lang="en-US"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graphicFrame>
        <p:nvGraphicFramePr>
          <p:cNvPr id="7" name="Table 6"/>
          <p:cNvGraphicFramePr>
            <a:graphicFrameLocks noGrp="1"/>
          </p:cNvGraphicFramePr>
          <p:nvPr/>
        </p:nvGraphicFramePr>
        <p:xfrm>
          <a:off x="0" y="91440"/>
          <a:ext cx="9144000" cy="6461760"/>
        </p:xfrm>
        <a:graphic>
          <a:graphicData uri="http://schemas.openxmlformats.org/drawingml/2006/table">
            <a:tbl>
              <a:tblPr firstRow="1" bandRow="1">
                <a:tableStyleId>{5C22544A-7EE6-4342-B048-85BDC9FD1C3A}</a:tableStyleId>
              </a:tblPr>
              <a:tblGrid>
                <a:gridCol w="2819400"/>
                <a:gridCol w="1066800"/>
                <a:gridCol w="5257800"/>
              </a:tblGrid>
              <a:tr h="415856">
                <a:tc>
                  <a:txBody>
                    <a:bodyPr/>
                    <a:lstStyle/>
                    <a:p>
                      <a:r>
                        <a:rPr lang="en-US" sz="2000" dirty="0" smtClean="0"/>
                        <a:t>Motivation Theories</a:t>
                      </a:r>
                      <a:endParaRPr lang="en-US" sz="2000" dirty="0"/>
                    </a:p>
                  </a:txBody>
                  <a:tcPr/>
                </a:tc>
                <a:tc>
                  <a:txBody>
                    <a:bodyPr/>
                    <a:lstStyle/>
                    <a:p>
                      <a:r>
                        <a:rPr lang="en-US" sz="2000" dirty="0" smtClean="0"/>
                        <a:t>Type</a:t>
                      </a:r>
                      <a:endParaRPr lang="en-US" sz="2000" dirty="0"/>
                    </a:p>
                  </a:txBody>
                  <a:tcPr/>
                </a:tc>
                <a:tc>
                  <a:txBody>
                    <a:bodyPr/>
                    <a:lstStyle/>
                    <a:p>
                      <a:r>
                        <a:rPr lang="en-US" sz="2000" dirty="0" smtClean="0"/>
                        <a:t>Central Idea</a:t>
                      </a:r>
                      <a:endParaRPr lang="en-US" sz="2000" dirty="0"/>
                    </a:p>
                  </a:txBody>
                  <a:tcPr/>
                </a:tc>
              </a:tr>
              <a:tr h="2974968">
                <a:tc>
                  <a:txBody>
                    <a:bodyPr/>
                    <a:lstStyle/>
                    <a:p>
                      <a:r>
                        <a:rPr lang="en-US" sz="2000" dirty="0" smtClean="0"/>
                        <a:t>Equity </a:t>
                      </a:r>
                      <a:r>
                        <a:rPr lang="en-US" sz="2000" baseline="0" dirty="0" smtClean="0"/>
                        <a:t>Theory</a:t>
                      </a:r>
                      <a:endParaRPr lang="en-US" sz="2000" dirty="0"/>
                    </a:p>
                  </a:txBody>
                  <a:tcPr anchor="ctr"/>
                </a:tc>
                <a:tc>
                  <a:txBody>
                    <a:bodyPr/>
                    <a:lstStyle/>
                    <a:p>
                      <a:r>
                        <a:rPr lang="en-US" sz="2000" dirty="0" smtClean="0"/>
                        <a:t>Process</a:t>
                      </a:r>
                      <a:endParaRPr lang="en-US" sz="2000" dirty="0"/>
                    </a:p>
                  </a:txBody>
                  <a:tcPr anchor="ctr"/>
                </a:tc>
                <a:tc>
                  <a:txBody>
                    <a:bodyPr/>
                    <a:lstStyle/>
                    <a:p>
                      <a:r>
                        <a:rPr lang="en-US" sz="2000" dirty="0" smtClean="0"/>
                        <a:t>Individual make contribution</a:t>
                      </a:r>
                      <a:r>
                        <a:rPr lang="en-US" sz="2000" baseline="0" dirty="0" smtClean="0"/>
                        <a:t> (input) for which they expect certain outcomes (reward), they decide whether a particular exchange is satisfactory, they are motivated to reduce perceived inequalities/tensions, strategies may be: change in input, change in output, change in the understanding of self and referent input and output, change the referent, quit the job</a:t>
                      </a:r>
                      <a:endParaRPr lang="en-US" sz="2000" dirty="0"/>
                    </a:p>
                  </a:txBody>
                  <a:tcPr/>
                </a:tc>
              </a:tr>
              <a:tr h="1695412">
                <a:tc>
                  <a:txBody>
                    <a:bodyPr/>
                    <a:lstStyle/>
                    <a:p>
                      <a:r>
                        <a:rPr lang="en-US" sz="2000" dirty="0" smtClean="0"/>
                        <a:t>Expectance Theory</a:t>
                      </a:r>
                      <a:endParaRPr lang="en-US" sz="2000" dirty="0"/>
                    </a:p>
                  </a:txBody>
                  <a:tcPr anchor="ctr"/>
                </a:tc>
                <a:tc>
                  <a:txBody>
                    <a:bodyPr/>
                    <a:lstStyle/>
                    <a:p>
                      <a:r>
                        <a:rPr lang="en-US" sz="2000" dirty="0" smtClean="0"/>
                        <a:t>Process</a:t>
                      </a:r>
                      <a:endParaRPr lang="en-US" sz="2000" dirty="0"/>
                    </a:p>
                  </a:txBody>
                  <a:tcPr anchor="ctr"/>
                </a:tc>
                <a:tc>
                  <a:txBody>
                    <a:bodyPr/>
                    <a:lstStyle/>
                    <a:p>
                      <a:r>
                        <a:rPr lang="en-US" sz="2000" dirty="0" smtClean="0"/>
                        <a:t>People make choices based upon what they think they will get rather than what they</a:t>
                      </a:r>
                      <a:r>
                        <a:rPr lang="en-US" sz="2000" baseline="0" dirty="0" smtClean="0"/>
                        <a:t> got in the past and thus manager should influence employees by matching them (their personal goal) to job</a:t>
                      </a:r>
                      <a:endParaRPr lang="en-US" sz="2000" dirty="0"/>
                    </a:p>
                  </a:txBody>
                  <a:tcPr/>
                </a:tc>
              </a:tr>
              <a:tr h="1375524">
                <a:tc>
                  <a:txBody>
                    <a:bodyPr/>
                    <a:lstStyle/>
                    <a:p>
                      <a:r>
                        <a:rPr lang="en-US" sz="2000" dirty="0" smtClean="0"/>
                        <a:t>Goal Setting</a:t>
                      </a:r>
                      <a:r>
                        <a:rPr lang="en-US" sz="2000" baseline="0" dirty="0" smtClean="0"/>
                        <a:t> Theory</a:t>
                      </a:r>
                      <a:endParaRPr lang="en-US" sz="2000" dirty="0"/>
                    </a:p>
                  </a:txBody>
                  <a:tcPr anchor="ctr"/>
                </a:tc>
                <a:tc>
                  <a:txBody>
                    <a:bodyPr/>
                    <a:lstStyle/>
                    <a:p>
                      <a:r>
                        <a:rPr lang="en-US" sz="2000" dirty="0" smtClean="0"/>
                        <a:t>Process</a:t>
                      </a:r>
                      <a:endParaRPr lang="en-US" sz="2000" dirty="0"/>
                    </a:p>
                  </a:txBody>
                  <a:tcPr anchor="ctr"/>
                </a:tc>
                <a:tc>
                  <a:txBody>
                    <a:bodyPr/>
                    <a:lstStyle/>
                    <a:p>
                      <a:r>
                        <a:rPr lang="en-US" sz="2000" dirty="0" smtClean="0"/>
                        <a:t>Focused on goal set by an</a:t>
                      </a:r>
                      <a:r>
                        <a:rPr lang="en-US" sz="2000" baseline="0" dirty="0" smtClean="0"/>
                        <a:t> individual that creates motivation, advocates goal determination through participation to get employee commitment</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graphicFrame>
        <p:nvGraphicFramePr>
          <p:cNvPr id="7" name="Table 6"/>
          <p:cNvGraphicFramePr>
            <a:graphicFrameLocks noGrp="1"/>
          </p:cNvGraphicFramePr>
          <p:nvPr/>
        </p:nvGraphicFramePr>
        <p:xfrm>
          <a:off x="0" y="772864"/>
          <a:ext cx="9144000" cy="5170736"/>
        </p:xfrm>
        <a:graphic>
          <a:graphicData uri="http://schemas.openxmlformats.org/drawingml/2006/table">
            <a:tbl>
              <a:tblPr firstRow="1" bandRow="1">
                <a:tableStyleId>{5C22544A-7EE6-4342-B048-85BDC9FD1C3A}</a:tableStyleId>
              </a:tblPr>
              <a:tblGrid>
                <a:gridCol w="2819400"/>
                <a:gridCol w="1066800"/>
                <a:gridCol w="5257800"/>
              </a:tblGrid>
              <a:tr h="415856">
                <a:tc>
                  <a:txBody>
                    <a:bodyPr/>
                    <a:lstStyle/>
                    <a:p>
                      <a:r>
                        <a:rPr lang="en-US" sz="2000" dirty="0" smtClean="0"/>
                        <a:t>Motivation Theories</a:t>
                      </a:r>
                      <a:endParaRPr lang="en-US" sz="2000" dirty="0"/>
                    </a:p>
                  </a:txBody>
                  <a:tcPr/>
                </a:tc>
                <a:tc>
                  <a:txBody>
                    <a:bodyPr/>
                    <a:lstStyle/>
                    <a:p>
                      <a:r>
                        <a:rPr lang="en-US" sz="2000" dirty="0" smtClean="0"/>
                        <a:t>Type</a:t>
                      </a:r>
                      <a:endParaRPr lang="en-US" sz="2000" dirty="0"/>
                    </a:p>
                  </a:txBody>
                  <a:tcPr/>
                </a:tc>
                <a:tc>
                  <a:txBody>
                    <a:bodyPr/>
                    <a:lstStyle/>
                    <a:p>
                      <a:r>
                        <a:rPr lang="en-US" sz="2000" dirty="0" smtClean="0"/>
                        <a:t>Central Idea</a:t>
                      </a:r>
                      <a:endParaRPr lang="en-US" sz="2000" dirty="0"/>
                    </a:p>
                  </a:txBody>
                  <a:tcPr/>
                </a:tc>
              </a:tr>
              <a:tr h="788104">
                <a:tc>
                  <a:txBody>
                    <a:bodyPr/>
                    <a:lstStyle/>
                    <a:p>
                      <a:r>
                        <a:rPr lang="en-US" sz="2000" dirty="0" smtClean="0"/>
                        <a:t>Self-determination </a:t>
                      </a:r>
                      <a:r>
                        <a:rPr lang="en-US" sz="2000" baseline="0" dirty="0" smtClean="0"/>
                        <a:t>Theory</a:t>
                      </a:r>
                      <a:endParaRPr lang="en-US" sz="2000" dirty="0"/>
                    </a:p>
                  </a:txBody>
                  <a:tcPr anchor="ctr"/>
                </a:tc>
                <a:tc>
                  <a:txBody>
                    <a:bodyPr/>
                    <a:lstStyle/>
                    <a:p>
                      <a:r>
                        <a:rPr lang="en-US" sz="2000" dirty="0" smtClean="0"/>
                        <a:t>Process</a:t>
                      </a:r>
                      <a:endParaRPr lang="en-US" sz="2000" dirty="0"/>
                    </a:p>
                  </a:txBody>
                  <a:tcPr anchor="ctr"/>
                </a:tc>
                <a:tc>
                  <a:txBody>
                    <a:bodyPr/>
                    <a:lstStyle/>
                    <a:p>
                      <a:r>
                        <a:rPr lang="en-US" sz="2000" dirty="0" smtClean="0"/>
                        <a:t>Proposes</a:t>
                      </a:r>
                      <a:r>
                        <a:rPr lang="en-US" sz="2000" baseline="0" dirty="0" smtClean="0"/>
                        <a:t> that people prefer to feel they have control over their actions, concerned with the beneficial effects of intrinsic motivation and the harmful effects of extrinsic motivation, </a:t>
                      </a:r>
                      <a:r>
                        <a:rPr lang="en-US" sz="2000" dirty="0" smtClean="0"/>
                        <a:t>raise</a:t>
                      </a:r>
                      <a:r>
                        <a:rPr lang="en-US" sz="2000" baseline="0" dirty="0" smtClean="0"/>
                        <a:t> and acknowledgement of real effort satisfies and motivates employees</a:t>
                      </a:r>
                      <a:endParaRPr lang="en-US" sz="2000" dirty="0"/>
                    </a:p>
                  </a:txBody>
                  <a:tcPr/>
                </a:tc>
              </a:tr>
              <a:tr h="1695412">
                <a:tc>
                  <a:txBody>
                    <a:bodyPr/>
                    <a:lstStyle/>
                    <a:p>
                      <a:r>
                        <a:rPr lang="en-US" sz="2000" dirty="0" smtClean="0"/>
                        <a:t>Self-efficacy (ability)</a:t>
                      </a:r>
                      <a:r>
                        <a:rPr lang="en-US" sz="2000" baseline="0" dirty="0" smtClean="0"/>
                        <a:t> </a:t>
                      </a:r>
                      <a:r>
                        <a:rPr lang="en-US" sz="2000" dirty="0" smtClean="0"/>
                        <a:t>Theory</a:t>
                      </a:r>
                      <a:endParaRPr lang="en-US" sz="2000" dirty="0"/>
                    </a:p>
                  </a:txBody>
                  <a:tcPr anchor="ctr"/>
                </a:tc>
                <a:tc>
                  <a:txBody>
                    <a:bodyPr/>
                    <a:lstStyle/>
                    <a:p>
                      <a:r>
                        <a:rPr lang="en-US" sz="2000" dirty="0" smtClean="0"/>
                        <a:t>Process</a:t>
                      </a:r>
                      <a:endParaRPr lang="en-US" sz="2000" dirty="0"/>
                    </a:p>
                  </a:txBody>
                  <a:tcPr anchor="ctr"/>
                </a:tc>
                <a:tc>
                  <a:txBody>
                    <a:bodyPr/>
                    <a:lstStyle/>
                    <a:p>
                      <a:r>
                        <a:rPr lang="en-US" sz="2000" dirty="0" smtClean="0"/>
                        <a:t>Self-efficacy</a:t>
                      </a:r>
                      <a:r>
                        <a:rPr lang="en-US" sz="2000" baseline="0" dirty="0" smtClean="0"/>
                        <a:t> is an individual’s belief that s/he is capable of performing the given task, employee with high efficacy become more engaged in their task and then increase performance, people with high self-efficacy increase their level of effort after getting negative feedback while people with low self-efficacy reduce their effort if they get negative feedback</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Leaders are the persons who;</a:t>
            </a:r>
            <a:endParaRPr lang="en-US" sz="3100" dirty="0">
              <a:solidFill>
                <a:schemeClr val="tx1"/>
              </a:solidFill>
            </a:endParaRPr>
          </a:p>
        </p:txBody>
      </p:sp>
      <p:sp>
        <p:nvSpPr>
          <p:cNvPr id="11" name="TextBox 10"/>
          <p:cNvSpPr txBox="1"/>
          <p:nvPr/>
        </p:nvSpPr>
        <p:spPr>
          <a:xfrm>
            <a:off x="113211" y="1507153"/>
            <a:ext cx="89154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Are self aware</a:t>
            </a:r>
          </a:p>
          <a:p>
            <a:pPr algn="just">
              <a:lnSpc>
                <a:spcPct val="150000"/>
              </a:lnSpc>
              <a:buFont typeface="Arial" pitchFamily="34" charset="0"/>
              <a:buChar char="•"/>
            </a:pPr>
            <a:r>
              <a:rPr lang="en-US" sz="2400" dirty="0" smtClean="0"/>
              <a:t> Know what they stand for</a:t>
            </a:r>
          </a:p>
          <a:p>
            <a:pPr algn="just">
              <a:lnSpc>
                <a:spcPct val="150000"/>
              </a:lnSpc>
              <a:buFont typeface="Arial" pitchFamily="34" charset="0"/>
              <a:buChar char="•"/>
            </a:pPr>
            <a:r>
              <a:rPr lang="en-US" sz="2400" dirty="0" smtClean="0"/>
              <a:t> Know their personality</a:t>
            </a:r>
          </a:p>
          <a:p>
            <a:pPr algn="just">
              <a:lnSpc>
                <a:spcPct val="150000"/>
              </a:lnSpc>
              <a:buFont typeface="Arial" pitchFamily="34" charset="0"/>
              <a:buChar char="•"/>
            </a:pPr>
            <a:r>
              <a:rPr lang="en-US" sz="2400" dirty="0" smtClean="0"/>
              <a:t> Know their strengths</a:t>
            </a:r>
          </a:p>
          <a:p>
            <a:pPr algn="just">
              <a:lnSpc>
                <a:spcPct val="150000"/>
              </a:lnSpc>
              <a:buFont typeface="Arial" pitchFamily="34" charset="0"/>
              <a:buChar char="•"/>
            </a:pPr>
            <a:r>
              <a:rPr lang="en-US" sz="2400" dirty="0" smtClean="0"/>
              <a:t> Know their emotions (Anyone can become angry. That is easy. But to be angry with the right person to the right degree at the right time for the right purpose and in the right way, that is not easy.” – Aristotle)</a:t>
            </a:r>
          </a:p>
          <a:p>
            <a:pPr algn="just">
              <a:lnSpc>
                <a:spcPct val="15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Self awareness</a:t>
            </a:r>
            <a:endParaRPr lang="en-US" sz="3100" dirty="0">
              <a:solidFill>
                <a:schemeClr val="tx1"/>
              </a:solidFill>
            </a:endParaRPr>
          </a:p>
        </p:txBody>
      </p:sp>
      <p:sp>
        <p:nvSpPr>
          <p:cNvPr id="11" name="TextBox 10"/>
          <p:cNvSpPr txBox="1"/>
          <p:nvPr/>
        </p:nvSpPr>
        <p:spPr>
          <a:xfrm>
            <a:off x="113211" y="1507153"/>
            <a:ext cx="8915400" cy="4467057"/>
          </a:xfrm>
          <a:prstGeom prst="rect">
            <a:avLst/>
          </a:prstGeom>
          <a:noFill/>
        </p:spPr>
        <p:txBody>
          <a:bodyPr wrap="square" rtlCol="0">
            <a:spAutoFit/>
          </a:bodyPr>
          <a:lstStyle/>
          <a:p>
            <a:pPr algn="just">
              <a:lnSpc>
                <a:spcPct val="150000"/>
              </a:lnSpc>
            </a:pPr>
            <a:r>
              <a:rPr lang="en-US" sz="2400" dirty="0" smtClean="0"/>
              <a:t>Just as your reflection in a mirror reveals changes you need to make to your appearance, self-awareness helps you to identify thinking, beliefs and behaviors you need to change to improve your leadership.</a:t>
            </a:r>
          </a:p>
          <a:p>
            <a:pPr algn="just">
              <a:lnSpc>
                <a:spcPct val="150000"/>
              </a:lnSpc>
              <a:buFont typeface="Arial" pitchFamily="34" charset="0"/>
              <a:buChar char="•"/>
            </a:pPr>
            <a:r>
              <a:rPr lang="en-US" sz="2400" dirty="0" smtClean="0"/>
              <a:t> It’s self-awareness that helps you address gaps in your leadership.</a:t>
            </a:r>
          </a:p>
          <a:p>
            <a:pPr algn="just">
              <a:lnSpc>
                <a:spcPct val="150000"/>
              </a:lnSpc>
              <a:buFont typeface="Arial" pitchFamily="34" charset="0"/>
              <a:buChar char="•"/>
            </a:pPr>
            <a:r>
              <a:rPr lang="en-US" sz="2400" dirty="0" smtClean="0"/>
              <a:t> It’s self-awareness that triggers your desire for change.</a:t>
            </a:r>
          </a:p>
          <a:p>
            <a:pPr algn="just">
              <a:lnSpc>
                <a:spcPct val="150000"/>
              </a:lnSpc>
              <a:buFont typeface="Arial" pitchFamily="34" charset="0"/>
              <a:buChar char="•"/>
            </a:pPr>
            <a:r>
              <a:rPr lang="en-US" sz="2400" dirty="0" smtClean="0"/>
              <a:t> It’s self-awareness that keeps you growing.</a:t>
            </a:r>
          </a:p>
          <a:p>
            <a:pPr algn="just">
              <a:lnSpc>
                <a:spcPct val="150000"/>
              </a:lnSpc>
              <a:buFont typeface="Arial" pitchFamily="34" charset="0"/>
              <a:buChar char="•"/>
            </a:pPr>
            <a:r>
              <a:rPr lang="en-US" sz="2400" dirty="0" smtClean="0"/>
              <a:t> It’s self-awareness that inspires the trust.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Understanding your communication style</a:t>
            </a:r>
            <a:endParaRPr lang="en-US" sz="3100" dirty="0">
              <a:solidFill>
                <a:schemeClr val="tx1"/>
              </a:solidFill>
            </a:endParaRPr>
          </a:p>
        </p:txBody>
      </p:sp>
      <p:sp>
        <p:nvSpPr>
          <p:cNvPr id="11" name="TextBox 10"/>
          <p:cNvSpPr txBox="1"/>
          <p:nvPr/>
        </p:nvSpPr>
        <p:spPr>
          <a:xfrm>
            <a:off x="113211" y="1507153"/>
            <a:ext cx="8915400" cy="4893647"/>
          </a:xfrm>
          <a:prstGeom prst="rect">
            <a:avLst/>
          </a:prstGeom>
          <a:noFill/>
        </p:spPr>
        <p:txBody>
          <a:bodyPr wrap="square" rtlCol="0">
            <a:spAutoFit/>
          </a:bodyPr>
          <a:lstStyle/>
          <a:p>
            <a:pPr algn="just"/>
            <a:r>
              <a:rPr lang="en-US" sz="2400" dirty="0" smtClean="0"/>
              <a:t>Communication is about sending and receiving information in whatever possible way. </a:t>
            </a:r>
          </a:p>
          <a:p>
            <a:pPr algn="just"/>
            <a:endParaRPr lang="en-US" sz="2400" dirty="0" smtClean="0"/>
          </a:p>
          <a:p>
            <a:pPr algn="just"/>
            <a:r>
              <a:rPr lang="en-US" sz="2400" dirty="0" smtClean="0"/>
              <a:t>It covers clarity of objectives, clarity of strategy, transparency, engaging and influencing people, convincing others, negotiating, voicing opinions etc. In short it’s</a:t>
            </a:r>
          </a:p>
          <a:p>
            <a:pPr algn="just"/>
            <a:endParaRPr lang="en-US" sz="2400" dirty="0" smtClean="0"/>
          </a:p>
          <a:p>
            <a:pPr algn="just"/>
            <a:r>
              <a:rPr lang="en-US" sz="2400" dirty="0" smtClean="0"/>
              <a:t>It is difficult because not everyone communicate in the same way, with the same tendencies or styles.</a:t>
            </a:r>
          </a:p>
          <a:p>
            <a:pPr algn="just"/>
            <a:endParaRPr lang="en-US" sz="2400" dirty="0" smtClean="0"/>
          </a:p>
          <a:p>
            <a:pPr algn="just"/>
            <a:r>
              <a:rPr lang="en-US" sz="2400" dirty="0" smtClean="0"/>
              <a:t>One of the big challenges for leaders is to communicate a message in such a way that it is received in the same way that it was intended.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itle 1"/>
          <p:cNvSpPr>
            <a:spLocks noGrp="1"/>
          </p:cNvSpPr>
          <p:nvPr>
            <p:ph type="title"/>
          </p:nvPr>
        </p:nvSpPr>
        <p:spPr>
          <a:xfrm>
            <a:off x="609600" y="722811"/>
            <a:ext cx="7848600" cy="533400"/>
          </a:xfrm>
        </p:spPr>
        <p:txBody>
          <a:bodyPr>
            <a:normAutofit fontScale="90000"/>
          </a:bodyPr>
          <a:lstStyle/>
          <a:p>
            <a:pPr algn="ctr"/>
            <a:r>
              <a:rPr lang="en-US" sz="4000" b="1" dirty="0" smtClean="0"/>
              <a:t>Understanding your communication style</a:t>
            </a:r>
            <a:endParaRPr lang="en-US" sz="3100" dirty="0">
              <a:solidFill>
                <a:schemeClr val="tx1"/>
              </a:solidFill>
            </a:endParaRPr>
          </a:p>
        </p:txBody>
      </p:sp>
      <p:sp>
        <p:nvSpPr>
          <p:cNvPr id="11" name="TextBox 10"/>
          <p:cNvSpPr txBox="1"/>
          <p:nvPr/>
        </p:nvSpPr>
        <p:spPr>
          <a:xfrm>
            <a:off x="113211" y="1227907"/>
            <a:ext cx="8915400" cy="5632311"/>
          </a:xfrm>
          <a:prstGeom prst="rect">
            <a:avLst/>
          </a:prstGeom>
          <a:noFill/>
        </p:spPr>
        <p:txBody>
          <a:bodyPr wrap="square" rtlCol="0">
            <a:spAutoFit/>
          </a:bodyPr>
          <a:lstStyle/>
          <a:p>
            <a:pPr algn="just"/>
            <a:r>
              <a:rPr lang="en-US" sz="2400" dirty="0" smtClean="0"/>
              <a:t>Understanding one’s personal communication style, is to understand the communication style which you apply without thinking about it, at work for example.</a:t>
            </a:r>
          </a:p>
          <a:p>
            <a:pPr algn="just"/>
            <a:endParaRPr lang="en-US" sz="2400" dirty="0" smtClean="0"/>
          </a:p>
          <a:p>
            <a:pPr algn="just"/>
            <a:r>
              <a:rPr lang="en-US" sz="2400" dirty="0" smtClean="0"/>
              <a:t>First you need to understand yourself, be self-aware, before you can consciously put in effort to change your communication style to fit the listener’s style and needs. </a:t>
            </a:r>
          </a:p>
          <a:p>
            <a:pPr algn="just"/>
            <a:endParaRPr lang="en-US" sz="2400" dirty="0" smtClean="0"/>
          </a:p>
          <a:p>
            <a:pPr algn="just"/>
            <a:r>
              <a:rPr lang="en-US" sz="2400" dirty="0" smtClean="0"/>
              <a:t>When conveying a message you need to deliver it in the way the receiver will understand and appreciate, so you need to be able to adapt yourself to the receiver to make sure your message lands.</a:t>
            </a:r>
          </a:p>
          <a:p>
            <a:pPr algn="just"/>
            <a:endParaRPr lang="en-US" sz="2400" dirty="0" smtClean="0"/>
          </a:p>
          <a:p>
            <a:pPr algn="just"/>
            <a:r>
              <a:rPr lang="en-US" sz="2400" dirty="0" smtClean="0"/>
              <a:t>Effective communication simple but not easy. All you need to do is adjust the way you communicate to fit people’s interests and working styles in order to be heard and understood.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5" name="Title 1"/>
          <p:cNvSpPr>
            <a:spLocks noGrp="1"/>
          </p:cNvSpPr>
          <p:nvPr>
            <p:ph type="title"/>
          </p:nvPr>
        </p:nvSpPr>
        <p:spPr>
          <a:xfrm>
            <a:off x="609600" y="1295400"/>
            <a:ext cx="7848600" cy="533400"/>
          </a:xfrm>
        </p:spPr>
        <p:txBody>
          <a:bodyPr>
            <a:normAutofit fontScale="90000"/>
          </a:bodyPr>
          <a:lstStyle/>
          <a:p>
            <a:pPr algn="ctr"/>
            <a:r>
              <a:rPr lang="en-US" sz="4000" b="1" dirty="0" smtClean="0"/>
              <a:t>Communication styles</a:t>
            </a:r>
            <a:endParaRPr lang="en-US" sz="3100" dirty="0">
              <a:solidFill>
                <a:schemeClr val="tx1"/>
              </a:solidFill>
            </a:endParaRPr>
          </a:p>
        </p:txBody>
      </p:sp>
      <p:sp>
        <p:nvSpPr>
          <p:cNvPr id="11" name="TextBox 10"/>
          <p:cNvSpPr txBox="1"/>
          <p:nvPr/>
        </p:nvSpPr>
        <p:spPr>
          <a:xfrm>
            <a:off x="113211" y="2362200"/>
            <a:ext cx="8915400" cy="2492990"/>
          </a:xfrm>
          <a:prstGeom prst="rect">
            <a:avLst/>
          </a:prstGeom>
          <a:noFill/>
        </p:spPr>
        <p:txBody>
          <a:bodyPr wrap="square" rtlCol="0">
            <a:spAutoFit/>
          </a:bodyPr>
          <a:lstStyle/>
          <a:p>
            <a:pPr algn="just"/>
            <a:r>
              <a:rPr lang="en-US" sz="2400" dirty="0" smtClean="0"/>
              <a:t>Common communication styles are:</a:t>
            </a:r>
          </a:p>
          <a:p>
            <a:pPr algn="just"/>
            <a:r>
              <a:rPr lang="en-US" sz="2400" dirty="0" smtClean="0"/>
              <a:t>		1. Analytical</a:t>
            </a:r>
          </a:p>
          <a:p>
            <a:pPr algn="just"/>
            <a:r>
              <a:rPr lang="en-US" sz="2400" dirty="0" smtClean="0"/>
              <a:t>		2. Intuitive</a:t>
            </a:r>
          </a:p>
          <a:p>
            <a:pPr algn="just"/>
            <a:r>
              <a:rPr lang="en-US" sz="2400" dirty="0" smtClean="0"/>
              <a:t>		3. Functional </a:t>
            </a:r>
          </a:p>
          <a:p>
            <a:pPr algn="just"/>
            <a:r>
              <a:rPr lang="en-US" sz="2400" dirty="0" smtClean="0"/>
              <a:t>		4. Personal</a:t>
            </a:r>
          </a:p>
          <a:p>
            <a:pPr algn="just"/>
            <a:endParaRPr lang="en-US" sz="2400" dirty="0" smtClean="0"/>
          </a:p>
          <a:p>
            <a:pPr algn="just"/>
            <a:r>
              <a:rPr lang="en-US" sz="1200" dirty="0" smtClean="0"/>
              <a:t>https://www.forbes.com/sites/markmurphy/2015/08/06/which-of-these-4-communication-styles-are-you/#4109ee5c3adb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11" name="TextBox 10"/>
          <p:cNvSpPr txBox="1"/>
          <p:nvPr/>
        </p:nvSpPr>
        <p:spPr>
          <a:xfrm>
            <a:off x="113211" y="1371600"/>
            <a:ext cx="8915400" cy="4524315"/>
          </a:xfrm>
          <a:prstGeom prst="rect">
            <a:avLst/>
          </a:prstGeom>
          <a:noFill/>
        </p:spPr>
        <p:txBody>
          <a:bodyPr wrap="square" rtlCol="0">
            <a:spAutoFit/>
          </a:bodyPr>
          <a:lstStyle/>
          <a:p>
            <a:pPr algn="just"/>
            <a:r>
              <a:rPr lang="en-US" sz="2400" b="1" i="1" dirty="0" smtClean="0"/>
              <a:t>Analytical: </a:t>
            </a:r>
          </a:p>
          <a:p>
            <a:pPr algn="just"/>
            <a:r>
              <a:rPr lang="en-US" sz="2400" dirty="0" smtClean="0"/>
              <a:t>As an Analytical communicator, you like hard data, real numbers, and you tend to be suspicious of people who aren’t in command of the facts and data. </a:t>
            </a:r>
          </a:p>
          <a:p>
            <a:pPr algn="just"/>
            <a:r>
              <a:rPr lang="en-US" sz="2400" dirty="0" smtClean="0"/>
              <a:t>You typically like very specific language and dislike vague language. </a:t>
            </a:r>
          </a:p>
          <a:p>
            <a:pPr algn="just"/>
            <a:r>
              <a:rPr lang="en-US" sz="2400" dirty="0" smtClean="0"/>
              <a:t>For example, when someone tells you ‘sales are positive’ you’re likely to think ‘what does positive mean? 5.2% or 8.9%? Give me a number!’ </a:t>
            </a:r>
          </a:p>
          <a:p>
            <a:pPr algn="just"/>
            <a:r>
              <a:rPr lang="en-US" sz="2400" dirty="0" smtClean="0"/>
              <a:t>Those with an Analytical communication style often have little patience for lots of feeling and emotional words in communication.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11" name="TextBox 10"/>
          <p:cNvSpPr txBox="1"/>
          <p:nvPr/>
        </p:nvSpPr>
        <p:spPr>
          <a:xfrm>
            <a:off x="113211" y="1894344"/>
            <a:ext cx="8915400" cy="2677656"/>
          </a:xfrm>
          <a:prstGeom prst="rect">
            <a:avLst/>
          </a:prstGeom>
          <a:noFill/>
        </p:spPr>
        <p:txBody>
          <a:bodyPr wrap="square" rtlCol="0">
            <a:spAutoFit/>
          </a:bodyPr>
          <a:lstStyle/>
          <a:p>
            <a:pPr algn="just"/>
            <a:r>
              <a:rPr lang="en-US" sz="2400" dirty="0" smtClean="0"/>
              <a:t>Positive side: </a:t>
            </a:r>
          </a:p>
          <a:p>
            <a:pPr algn="just"/>
            <a:r>
              <a:rPr lang="en-US" sz="2400" dirty="0" smtClean="0"/>
              <a:t>Others tend to see you as having high-levels of data and informational expertise.</a:t>
            </a:r>
          </a:p>
          <a:p>
            <a:pPr algn="just"/>
            <a:endParaRPr lang="en-US" sz="2400" dirty="0" smtClean="0"/>
          </a:p>
          <a:p>
            <a:pPr algn="just"/>
            <a:r>
              <a:rPr lang="en-US" sz="2400" dirty="0" smtClean="0"/>
              <a:t>Negative side: </a:t>
            </a:r>
          </a:p>
          <a:p>
            <a:pPr algn="just"/>
            <a:r>
              <a:rPr lang="en-US" sz="2400" dirty="0" smtClean="0"/>
              <a:t>You may strike certain people as being cold or unfeeling, sometimes has negative political and relational consequences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11207</TotalTime>
  <Words>2383</Words>
  <Application>Microsoft Office PowerPoint</Application>
  <PresentationFormat>On-screen Show (4:3)</PresentationFormat>
  <Paragraphs>284</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CAREER SUCCESS BEGINS WITH KNOWING YOURSELF</vt:lpstr>
      <vt:lpstr>Background</vt:lpstr>
      <vt:lpstr>Leaders are the persons who;</vt:lpstr>
      <vt:lpstr>Self awareness</vt:lpstr>
      <vt:lpstr>Understanding your communication style</vt:lpstr>
      <vt:lpstr>Understanding your communication style</vt:lpstr>
      <vt:lpstr>Communication styles</vt:lpstr>
      <vt:lpstr>Slide 8</vt:lpstr>
      <vt:lpstr>Slide 9</vt:lpstr>
      <vt:lpstr>Slide 10</vt:lpstr>
      <vt:lpstr>Slide 11</vt:lpstr>
      <vt:lpstr>Slide 12</vt:lpstr>
      <vt:lpstr>Slide 13</vt:lpstr>
      <vt:lpstr>Determinants of your communication style</vt:lpstr>
      <vt:lpstr>Building high self esteem; Concept:</vt:lpstr>
      <vt:lpstr>Slide 16</vt:lpstr>
      <vt:lpstr>Building high self esteem; Process</vt:lpstr>
      <vt:lpstr>High self-esteem leadership behaviors</vt:lpstr>
      <vt:lpstr>Personal value influence</vt:lpstr>
      <vt:lpstr>Slide 20</vt:lpstr>
      <vt:lpstr>Ethical choices</vt:lpstr>
      <vt:lpstr>Slide 22</vt:lpstr>
      <vt:lpstr>Slide 23</vt:lpstr>
      <vt:lpstr>Slide 24</vt:lpstr>
      <vt:lpstr>Attitudes can shape your life</vt:lpstr>
      <vt:lpstr>Motivating yourself and others</vt:lpstr>
      <vt:lpstr>Overview of Motivation Theories</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user</cp:lastModifiedBy>
  <cp:revision>1628</cp:revision>
  <dcterms:created xsi:type="dcterms:W3CDTF">2006-08-16T00:00:00Z</dcterms:created>
  <dcterms:modified xsi:type="dcterms:W3CDTF">2018-06-20T10:40:19Z</dcterms:modified>
</cp:coreProperties>
</file>